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49"/>
  </p:notesMasterIdLst>
  <p:handoutMasterIdLst>
    <p:handoutMasterId r:id="rId50"/>
  </p:handoutMasterIdLst>
  <p:sldIdLst>
    <p:sldId id="256" r:id="rId2"/>
    <p:sldId id="300" r:id="rId3"/>
    <p:sldId id="301" r:id="rId4"/>
    <p:sldId id="302" r:id="rId5"/>
    <p:sldId id="303" r:id="rId6"/>
    <p:sldId id="304" r:id="rId7"/>
    <p:sldId id="273" r:id="rId8"/>
    <p:sldId id="274" r:id="rId9"/>
    <p:sldId id="305" r:id="rId10"/>
    <p:sldId id="306" r:id="rId11"/>
    <p:sldId id="257" r:id="rId12"/>
    <p:sldId id="258" r:id="rId13"/>
    <p:sldId id="259" r:id="rId14"/>
    <p:sldId id="261" r:id="rId15"/>
    <p:sldId id="260" r:id="rId16"/>
    <p:sldId id="262" r:id="rId17"/>
    <p:sldId id="292" r:id="rId18"/>
    <p:sldId id="291" r:id="rId19"/>
    <p:sldId id="263" r:id="rId20"/>
    <p:sldId id="264" r:id="rId21"/>
    <p:sldId id="265" r:id="rId22"/>
    <p:sldId id="266" r:id="rId23"/>
    <p:sldId id="293" r:id="rId24"/>
    <p:sldId id="272" r:id="rId25"/>
    <p:sldId id="294" r:id="rId26"/>
    <p:sldId id="295" r:id="rId27"/>
    <p:sldId id="275" r:id="rId28"/>
    <p:sldId id="276" r:id="rId29"/>
    <p:sldId id="267" r:id="rId30"/>
    <p:sldId id="268" r:id="rId31"/>
    <p:sldId id="269" r:id="rId32"/>
    <p:sldId id="270" r:id="rId33"/>
    <p:sldId id="271" r:id="rId34"/>
    <p:sldId id="297" r:id="rId35"/>
    <p:sldId id="277" r:id="rId36"/>
    <p:sldId id="278" r:id="rId37"/>
    <p:sldId id="279" r:id="rId38"/>
    <p:sldId id="280" r:id="rId39"/>
    <p:sldId id="281" r:id="rId40"/>
    <p:sldId id="282" r:id="rId41"/>
    <p:sldId id="283" r:id="rId42"/>
    <p:sldId id="284" r:id="rId43"/>
    <p:sldId id="286" r:id="rId44"/>
    <p:sldId id="287" r:id="rId45"/>
    <p:sldId id="288" r:id="rId46"/>
    <p:sldId id="289" r:id="rId47"/>
    <p:sldId id="290" r:id="rId4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8000"/>
    <a:srgbClr val="B23C00"/>
    <a:srgbClr val="DEF0F2"/>
    <a:srgbClr val="8F0000"/>
    <a:srgbClr val="464646"/>
    <a:srgbClr val="F2E5D0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29" autoAdjust="0"/>
    <p:restoredTop sz="97399" autoAdjust="0"/>
  </p:normalViewPr>
  <p:slideViewPr>
    <p:cSldViewPr>
      <p:cViewPr varScale="1">
        <p:scale>
          <a:sx n="166" d="100"/>
          <a:sy n="166" d="100"/>
        </p:scale>
        <p:origin x="208" y="5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9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3/3/21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846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last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255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5095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8059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0378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316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SJSU Dept. of Computer Science Fall 2013: September 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151: Object-Oriented Design © R. Mak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38120" y="6248400"/>
            <a:ext cx="548679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 dirty="0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Spring 2021: March 4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228860" y="6263609"/>
            <a:ext cx="29642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CMPE 135: Object-Oriented</a:t>
            </a:r>
            <a:r>
              <a:rPr lang="en-US" sz="1000" baseline="0" dirty="0"/>
              <a:t> Analysis and Design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x-none" sz="3200" dirty="0"/>
              <a:t>CMPE 135: Object-Oriented Analysis </a:t>
            </a:r>
            <a:br>
              <a:rPr lang="en-US" altLang="x-none" sz="3200" dirty="0"/>
            </a:br>
            <a:r>
              <a:rPr lang="en-US" altLang="x-none" sz="3200" dirty="0"/>
              <a:t>and Design</a:t>
            </a:r>
            <a:br>
              <a:rPr lang="en-US" sz="3600" dirty="0"/>
            </a:br>
            <a:r>
              <a:rPr lang="en-US" sz="2400" dirty="0"/>
              <a:t>September 24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Fall 2020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440" y="4617707"/>
            <a:ext cx="878610" cy="118870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Objects and Interfaces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701925"/>
          </a:xfrm>
        </p:spPr>
        <p:txBody>
          <a:bodyPr/>
          <a:lstStyle/>
          <a:p>
            <a:r>
              <a:rPr lang="en-US" altLang="x-none" dirty="0"/>
              <a:t>The </a:t>
            </a:r>
            <a:r>
              <a:rPr lang="en-US" altLang="x-none" u="sng" dirty="0"/>
              <a:t>datatype</a:t>
            </a:r>
            <a:r>
              <a:rPr lang="en-US" altLang="x-none" dirty="0"/>
              <a:t> of an </a:t>
            </a:r>
            <a:r>
              <a:rPr lang="en-US" altLang="x-none" u="sng" dirty="0"/>
              <a:t>object</a:t>
            </a:r>
            <a:r>
              <a:rPr lang="en-US" altLang="x-none" dirty="0"/>
              <a:t> created at run time</a:t>
            </a:r>
            <a:br>
              <a:rPr lang="en-US" altLang="x-none" dirty="0"/>
            </a:br>
            <a:r>
              <a:rPr lang="en-US" altLang="x-none" dirty="0"/>
              <a:t>is never an interface type.</a:t>
            </a:r>
          </a:p>
          <a:p>
            <a:r>
              <a:rPr lang="en-US" altLang="x-none" dirty="0"/>
              <a:t>The </a:t>
            </a:r>
            <a:r>
              <a:rPr lang="en-US" altLang="x-none" u="sng" dirty="0"/>
              <a:t>datatype</a:t>
            </a:r>
            <a:r>
              <a:rPr lang="en-US" altLang="x-none" dirty="0"/>
              <a:t> of a </a:t>
            </a:r>
            <a:r>
              <a:rPr lang="en-US" altLang="x-none" u="sng" dirty="0"/>
              <a:t>variable</a:t>
            </a:r>
            <a:r>
              <a:rPr lang="en-US" altLang="x-none" dirty="0"/>
              <a:t> </a:t>
            </a:r>
            <a:br>
              <a:rPr lang="en-US" altLang="x-none" dirty="0"/>
            </a:br>
            <a:r>
              <a:rPr lang="en-US" altLang="x-none" dirty="0"/>
              <a:t>can be an interface type.</a:t>
            </a:r>
          </a:p>
          <a:p>
            <a:pPr lvl="1"/>
            <a:r>
              <a:rPr lang="en-US" altLang="x-none" dirty="0"/>
              <a:t>The value of such a variable is a </a:t>
            </a:r>
            <a:r>
              <a:rPr lang="en-US" altLang="x-none" u="sng" dirty="0"/>
              <a:t>reference to an object</a:t>
            </a:r>
            <a:r>
              <a:rPr lang="en-US" altLang="x-none" dirty="0"/>
              <a:t> whose class implements the interface type.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4B7C355-9E73-804B-B9DF-82118C07FD2F}"/>
              </a:ext>
            </a:extLst>
          </p:cNvPr>
          <p:cNvGrpSpPr/>
          <p:nvPr/>
        </p:nvGrpSpPr>
        <p:grpSpPr>
          <a:xfrm>
            <a:off x="1994906" y="1417342"/>
            <a:ext cx="5154187" cy="1974000"/>
            <a:chOff x="419104" y="3039719"/>
            <a:chExt cx="5154187" cy="1974000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45F86A9-5F90-C547-BF55-9064BAABD356}"/>
                </a:ext>
              </a:extLst>
            </p:cNvPr>
            <p:cNvSpPr txBox="1"/>
            <p:nvPr/>
          </p:nvSpPr>
          <p:spPr>
            <a:xfrm>
              <a:off x="451376" y="3039719"/>
              <a:ext cx="5121915" cy="8309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B23C00"/>
                  </a:solidFill>
                  <a:latin typeface="Courier New" charset="0"/>
                  <a:ea typeface="Courier New" charset="0"/>
                  <a:cs typeface="Courier New" charset="0"/>
                </a:rPr>
                <a:t>Chooser</a:t>
              </a:r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 *chooser = </a:t>
              </a:r>
            </a:p>
            <a:p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    </a:t>
              </a:r>
              <a:r>
                <a:rPr lang="en-US" b="1" dirty="0" err="1">
                  <a:latin typeface="Courier New" charset="0"/>
                  <a:ea typeface="Courier New" charset="0"/>
                  <a:cs typeface="Courier New" charset="0"/>
                </a:rPr>
                <a:t>ChooserFactory</a:t>
              </a:r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::</a:t>
              </a:r>
              <a:r>
                <a:rPr lang="en-US" b="1" dirty="0" err="1">
                  <a:solidFill>
                    <a:srgbClr val="B23C00"/>
                  </a:solidFill>
                  <a:latin typeface="Courier New" charset="0"/>
                  <a:ea typeface="Courier New" charset="0"/>
                  <a:cs typeface="Courier New" charset="0"/>
                </a:rPr>
                <a:t>make_chooser</a:t>
              </a:r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(which);</a:t>
              </a:r>
            </a:p>
            <a:p>
              <a:r>
                <a:rPr lang="en-US" b="1" dirty="0">
                  <a:solidFill>
                    <a:schemeClr val="bg1">
                      <a:lumMod val="65000"/>
                    </a:schemeClr>
                  </a:solidFill>
                  <a:latin typeface="Courier New" charset="0"/>
                  <a:ea typeface="Courier New" charset="0"/>
                  <a:cs typeface="Courier New" charset="0"/>
                </a:rPr>
                <a:t>chooser-&gt;</a:t>
              </a:r>
              <a:r>
                <a:rPr lang="en-US" b="1" dirty="0" err="1">
                  <a:solidFill>
                    <a:schemeClr val="bg1">
                      <a:lumMod val="65000"/>
                    </a:schemeClr>
                  </a:solidFill>
                  <a:latin typeface="Courier New" charset="0"/>
                  <a:ea typeface="Courier New" charset="0"/>
                  <a:cs typeface="Courier New" charset="0"/>
                </a:rPr>
                <a:t>make_choice</a:t>
              </a:r>
              <a:r>
                <a:rPr lang="en-US" b="1" dirty="0">
                  <a:solidFill>
                    <a:schemeClr val="bg1">
                      <a:lumMod val="65000"/>
                    </a:schemeClr>
                  </a:solidFill>
                  <a:latin typeface="Courier New" charset="0"/>
                  <a:ea typeface="Courier New" charset="0"/>
                  <a:cs typeface="Courier New" charset="0"/>
                </a:rPr>
                <a:t>();</a:t>
              </a: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A0B5CC17-F5CA-B04A-AA27-E48169EEC87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16283" y="3564331"/>
              <a:ext cx="2368554" cy="1449388"/>
              <a:chOff x="1593" y="2506"/>
              <a:chExt cx="1492" cy="913"/>
            </a:xfrm>
            <a:solidFill>
              <a:schemeClr val="accent1">
                <a:lumMod val="20000"/>
                <a:lumOff val="80000"/>
              </a:schemeClr>
            </a:solidFill>
          </p:grpSpPr>
          <p:sp>
            <p:nvSpPr>
              <p:cNvPr id="11" name="Text Box 7">
                <a:extLst>
                  <a:ext uri="{FF2B5EF4-FFF2-40B4-BE49-F238E27FC236}">
                    <a16:creationId xmlns:a16="http://schemas.microsoft.com/office/drawing/2014/main" id="{3EEEA63D-6D9D-684E-AEB0-57C52ECFD69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93" y="2740"/>
                <a:ext cx="1492" cy="679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x-none" dirty="0">
                    <a:solidFill>
                      <a:srgbClr val="0033CC"/>
                    </a:solidFill>
                  </a:rPr>
                  <a:t>Returns an object</a:t>
                </a:r>
              </a:p>
              <a:p>
                <a:pPr algn="ctr"/>
                <a:r>
                  <a:rPr lang="en-US" altLang="x-none" dirty="0">
                    <a:solidFill>
                      <a:srgbClr val="0033CC"/>
                    </a:solidFill>
                  </a:rPr>
                  <a:t>from a class</a:t>
                </a:r>
              </a:p>
              <a:p>
                <a:pPr algn="ctr"/>
                <a:r>
                  <a:rPr lang="en-US" altLang="x-none" dirty="0">
                    <a:solidFill>
                      <a:srgbClr val="0033CC"/>
                    </a:solidFill>
                  </a:rPr>
                  <a:t>that implements</a:t>
                </a:r>
                <a:br>
                  <a:rPr lang="en-US" altLang="x-none" dirty="0">
                    <a:solidFill>
                      <a:srgbClr val="0033CC"/>
                    </a:solidFill>
                  </a:rPr>
                </a:br>
                <a:r>
                  <a:rPr lang="en-US" altLang="x-none" dirty="0">
                    <a:solidFill>
                      <a:srgbClr val="0033CC"/>
                    </a:solidFill>
                  </a:rPr>
                  <a:t>the</a:t>
                </a:r>
                <a:r>
                  <a:rPr lang="en-US" altLang="x-none" b="1" dirty="0">
                    <a:solidFill>
                      <a:srgbClr val="0033C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en-US" altLang="x-none" b="1" dirty="0">
                    <a:solidFill>
                      <a:srgbClr val="0033CC"/>
                    </a:solidFill>
                    <a:latin typeface="Courier New" charset="0"/>
                  </a:rPr>
                  <a:t>Chooser </a:t>
                </a:r>
                <a:r>
                  <a:rPr lang="en-US" altLang="x-none" dirty="0">
                    <a:solidFill>
                      <a:srgbClr val="0033CC"/>
                    </a:solidFill>
                  </a:rPr>
                  <a:t>interface</a:t>
                </a:r>
              </a:p>
            </p:txBody>
          </p:sp>
          <p:sp>
            <p:nvSpPr>
              <p:cNvPr id="12" name="Line 8">
                <a:extLst>
                  <a:ext uri="{FF2B5EF4-FFF2-40B4-BE49-F238E27FC236}">
                    <a16:creationId xmlns:a16="http://schemas.microsoft.com/office/drawing/2014/main" id="{8D74FA83-09F7-EA49-A957-E5E3DD78F4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62" y="2506"/>
                <a:ext cx="0" cy="234"/>
              </a:xfrm>
              <a:prstGeom prst="line">
                <a:avLst/>
              </a:prstGeom>
              <a:grpFill/>
              <a:ln w="76200">
                <a:solidFill>
                  <a:srgbClr val="0033CC"/>
                </a:solidFill>
                <a:round/>
                <a:headEnd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33CC"/>
                  </a:solidFill>
                </a:endParaRPr>
              </a:p>
            </p:txBody>
          </p:sp>
        </p:grpSp>
        <p:grpSp>
          <p:nvGrpSpPr>
            <p:cNvPr id="8" name="Group 9">
              <a:extLst>
                <a:ext uri="{FF2B5EF4-FFF2-40B4-BE49-F238E27FC236}">
                  <a16:creationId xmlns:a16="http://schemas.microsoft.com/office/drawing/2014/main" id="{99140CDB-DF2E-1343-88CB-E5045C340DC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9104" y="3296558"/>
              <a:ext cx="984251" cy="1281113"/>
              <a:chOff x="373" y="2301"/>
              <a:chExt cx="620" cy="807"/>
            </a:xfrm>
            <a:solidFill>
              <a:schemeClr val="accent1">
                <a:lumMod val="20000"/>
                <a:lumOff val="80000"/>
              </a:schemeClr>
            </a:solidFill>
          </p:grpSpPr>
          <p:sp>
            <p:nvSpPr>
              <p:cNvPr id="9" name="Text Box 10">
                <a:extLst>
                  <a:ext uri="{FF2B5EF4-FFF2-40B4-BE49-F238E27FC236}">
                    <a16:creationId xmlns:a16="http://schemas.microsoft.com/office/drawing/2014/main" id="{4B97D613-6EC7-DB40-A02C-B449E923BF7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3" y="2740"/>
                <a:ext cx="620" cy="368"/>
              </a:xfrm>
              <a:prstGeom prst="rect">
                <a:avLst/>
              </a:prstGeom>
              <a:grpFill/>
              <a:ln w="9525">
                <a:solidFill>
                  <a:srgbClr val="0033CC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x-none" dirty="0">
                    <a:solidFill>
                      <a:srgbClr val="0033CC"/>
                    </a:solidFill>
                  </a:rPr>
                  <a:t>Interface</a:t>
                </a:r>
              </a:p>
              <a:p>
                <a:pPr algn="ctr"/>
                <a:r>
                  <a:rPr lang="en-US" altLang="x-none" dirty="0">
                    <a:solidFill>
                      <a:srgbClr val="0033CC"/>
                    </a:solidFill>
                  </a:rPr>
                  <a:t>type</a:t>
                </a:r>
              </a:p>
            </p:txBody>
          </p:sp>
          <p:sp>
            <p:nvSpPr>
              <p:cNvPr id="10" name="Line 11">
                <a:extLst>
                  <a:ext uri="{FF2B5EF4-FFF2-40B4-BE49-F238E27FC236}">
                    <a16:creationId xmlns:a16="http://schemas.microsoft.com/office/drawing/2014/main" id="{DCA3F1D9-BEC9-644A-ABA5-EDF7D4AD53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691" y="2301"/>
                <a:ext cx="0" cy="439"/>
              </a:xfrm>
              <a:prstGeom prst="line">
                <a:avLst/>
              </a:prstGeom>
              <a:grpFill/>
              <a:ln w="76200">
                <a:solidFill>
                  <a:srgbClr val="0033CC"/>
                </a:solidFill>
                <a:round/>
                <a:headEnd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33CC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84590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Machine Learning for RPS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 dirty="0"/>
              <a:t>Human players of the Rock Paper Scissors game try to develop </a:t>
            </a:r>
            <a:r>
              <a:rPr lang="en-US" altLang="x-none" u="sng" dirty="0"/>
              <a:t>strategies</a:t>
            </a:r>
            <a:r>
              <a:rPr lang="en-US" altLang="x-none" dirty="0"/>
              <a:t> to beat the opponent.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Therefore, humans generally do not </a:t>
            </a:r>
            <a:br>
              <a:rPr lang="en-US" altLang="x-none" dirty="0"/>
            </a:br>
            <a:r>
              <a:rPr lang="en-US" altLang="x-none" dirty="0"/>
              <a:t>make random choices.</a:t>
            </a:r>
          </a:p>
          <a:p>
            <a:pPr marL="1828800" lvl="4" indent="0">
              <a:buNone/>
            </a:pPr>
            <a:endParaRPr lang="en-US" altLang="x-none" dirty="0"/>
          </a:p>
          <a:p>
            <a:r>
              <a:rPr lang="en-US" altLang="x-none" dirty="0"/>
              <a:t>Human choices exhibit </a:t>
            </a:r>
            <a:r>
              <a:rPr lang="en-US" altLang="x-none" u="sng" dirty="0"/>
              <a:t>patterns</a:t>
            </a:r>
            <a:r>
              <a:rPr lang="en-US" altLang="x-none" dirty="0"/>
              <a:t> that </a:t>
            </a:r>
            <a:br>
              <a:rPr lang="en-US" altLang="x-none" dirty="0"/>
            </a:br>
            <a:r>
              <a:rPr lang="en-US" altLang="x-none" dirty="0"/>
              <a:t>a computer can discover and exploit.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981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Machine Learning for RPS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61485"/>
            <a:ext cx="8229600" cy="4884411"/>
          </a:xfrm>
        </p:spPr>
        <p:txBody>
          <a:bodyPr/>
          <a:lstStyle/>
          <a:p>
            <a:r>
              <a:rPr lang="en-US" altLang="x-none" dirty="0"/>
              <a:t>Continuously record the </a:t>
            </a:r>
            <a:r>
              <a:rPr lang="en-US" altLang="x-none" u="sng" dirty="0"/>
              <a:t>last </a:t>
            </a:r>
            <a:r>
              <a:rPr lang="en-US" altLang="x-none" i="1" u="sng" dirty="0"/>
              <a:t>N</a:t>
            </a:r>
            <a:r>
              <a:rPr lang="en-US" altLang="x-none" u="sng" dirty="0"/>
              <a:t> choices</a:t>
            </a:r>
            <a:r>
              <a:rPr lang="en-US" altLang="x-none" dirty="0"/>
              <a:t> </a:t>
            </a:r>
            <a:br>
              <a:rPr lang="en-US" altLang="x-none" dirty="0"/>
            </a:br>
            <a:r>
              <a:rPr lang="en-US" altLang="x-none" dirty="0"/>
              <a:t>between the human and the computer player.</a:t>
            </a:r>
          </a:p>
          <a:p>
            <a:pPr lvl="1"/>
            <a:r>
              <a:rPr lang="en-US" altLang="x-none" dirty="0"/>
              <a:t>Throw out the oldest choice in order </a:t>
            </a:r>
            <a:br>
              <a:rPr lang="en-US" altLang="x-none" dirty="0"/>
            </a:br>
            <a:r>
              <a:rPr lang="en-US" altLang="x-none" dirty="0"/>
              <a:t>to add a new one.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For example, suppose </a:t>
            </a:r>
            <a:r>
              <a:rPr lang="en-US" altLang="x-none" i="1" dirty="0"/>
              <a:t>N </a:t>
            </a:r>
            <a:r>
              <a:rPr lang="en-US" altLang="x-none" dirty="0"/>
              <a:t>= 5 and during </a:t>
            </a:r>
            <a:br>
              <a:rPr lang="en-US" altLang="x-none" dirty="0"/>
            </a:br>
            <a:r>
              <a:rPr lang="en-US" altLang="x-none" dirty="0"/>
              <a:t>the game, the recorded 5 choices are </a:t>
            </a:r>
            <a:br>
              <a:rPr lang="en-US" altLang="x-none" dirty="0"/>
            </a:br>
            <a:r>
              <a:rPr lang="en-US" altLang="x-none" dirty="0"/>
              <a:t>(the human’s choices are underlined):</a:t>
            </a:r>
          </a:p>
          <a:p>
            <a:pPr lvl="1"/>
            <a:endParaRPr lang="en-US" altLang="x-none" dirty="0"/>
          </a:p>
          <a:p>
            <a:pPr lvl="1"/>
            <a:r>
              <a:rPr lang="en-US" altLang="x-none" dirty="0"/>
              <a:t>The last choice was made by the human, </a:t>
            </a:r>
            <a:br>
              <a:rPr lang="en-US" altLang="x-none" dirty="0"/>
            </a:br>
            <a:r>
              <a:rPr lang="en-US" altLang="x-none" dirty="0"/>
              <a:t>and it was </a:t>
            </a:r>
            <a:r>
              <a:rPr lang="en-US" altLang="x-none" u="sng" dirty="0"/>
              <a:t>paper</a:t>
            </a:r>
            <a:r>
              <a:rPr lang="en-US" altLang="x-none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18803" y="4617707"/>
            <a:ext cx="1106393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altLang="x-none" sz="2400" b="1" u="sng" dirty="0">
                <a:solidFill>
                  <a:srgbClr val="0033CC"/>
                </a:solidFill>
                <a:latin typeface="Courier New" charset="0"/>
              </a:rPr>
              <a:t>P</a:t>
            </a:r>
            <a:r>
              <a:rPr lang="en-US" altLang="x-none" sz="2400" b="1" dirty="0">
                <a:solidFill>
                  <a:srgbClr val="0033CC"/>
                </a:solidFill>
                <a:latin typeface="Courier New" charset="0"/>
              </a:rPr>
              <a:t>S</a:t>
            </a:r>
            <a:r>
              <a:rPr lang="en-US" altLang="x-none" sz="2400" b="1" u="sng" dirty="0">
                <a:solidFill>
                  <a:srgbClr val="0033CC"/>
                </a:solidFill>
                <a:latin typeface="Courier New" charset="0"/>
              </a:rPr>
              <a:t>R</a:t>
            </a:r>
            <a:r>
              <a:rPr lang="en-US" altLang="x-none" sz="2400" b="1" dirty="0">
                <a:solidFill>
                  <a:srgbClr val="0033CC"/>
                </a:solidFill>
                <a:latin typeface="Courier New" charset="0"/>
              </a:rPr>
              <a:t>S</a:t>
            </a:r>
            <a:r>
              <a:rPr lang="en-US" altLang="x-none" sz="2400" b="1" u="sng" dirty="0">
                <a:solidFill>
                  <a:srgbClr val="0033CC"/>
                </a:solidFill>
                <a:latin typeface="Courier New" charset="0"/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1117362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Machine Learning for RPS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596624"/>
          </a:xfrm>
        </p:spPr>
        <p:txBody>
          <a:bodyPr/>
          <a:lstStyle/>
          <a:p>
            <a:r>
              <a:rPr lang="en-US" dirty="0"/>
              <a:t>For each recorded sequence of the last </a:t>
            </a:r>
            <a:br>
              <a:rPr lang="en-US" dirty="0"/>
            </a:br>
            <a:r>
              <a:rPr lang="en-US" i="1" dirty="0"/>
              <a:t>N</a:t>
            </a:r>
            <a:r>
              <a:rPr lang="en-US" dirty="0"/>
              <a:t> choices that ends with the human’s choice, the computer should store how many times </a:t>
            </a:r>
            <a:br>
              <a:rPr lang="en-US" dirty="0"/>
            </a:br>
            <a:r>
              <a:rPr lang="en-US" dirty="0"/>
              <a:t>that sequence has occurred (each sequence’s </a:t>
            </a:r>
            <a:r>
              <a:rPr lang="en-US" u="sng" dirty="0"/>
              <a:t>frequency</a:t>
            </a:r>
            <a:r>
              <a:rPr lang="en-US" dirty="0"/>
              <a:t>).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Suppose, for </a:t>
            </a:r>
            <a:r>
              <a:rPr lang="en-US" i="1" dirty="0"/>
              <a:t>N</a:t>
            </a:r>
            <a:r>
              <a:rPr lang="en-US" dirty="0"/>
              <a:t> = 5, the stored sequences and their frequencies may be (in no particular order, human choices are underlined):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BD34F8-A4AE-3241-ACB5-4DE378026EA6}"/>
              </a:ext>
            </a:extLst>
          </p:cNvPr>
          <p:cNvSpPr txBox="1"/>
          <p:nvPr/>
        </p:nvSpPr>
        <p:spPr>
          <a:xfrm>
            <a:off x="1179084" y="4983463"/>
            <a:ext cx="6785832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000" dirty="0">
                <a:solidFill>
                  <a:srgbClr val="B23C00"/>
                </a:solidFill>
              </a:rPr>
              <a:t>:1</a:t>
            </a:r>
            <a:r>
              <a:rPr lang="en-US" sz="2000" dirty="0"/>
              <a:t>, 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dirty="0">
                <a:solidFill>
                  <a:srgbClr val="B23C00"/>
                </a:solidFill>
              </a:rPr>
              <a:t>:3</a:t>
            </a:r>
            <a:r>
              <a:rPr lang="en-US" sz="2000" dirty="0"/>
              <a:t>, 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dirty="0">
                <a:solidFill>
                  <a:srgbClr val="B23C00"/>
                </a:solidFill>
              </a:rPr>
              <a:t>:2</a:t>
            </a:r>
            <a:r>
              <a:rPr lang="en-US" sz="2000" dirty="0"/>
              <a:t>, 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dirty="0">
                <a:solidFill>
                  <a:srgbClr val="B23C00"/>
                </a:solidFill>
              </a:rPr>
              <a:t>:4</a:t>
            </a:r>
            <a:r>
              <a:rPr lang="en-US" sz="2000" dirty="0"/>
              <a:t>, 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dirty="0">
                <a:solidFill>
                  <a:srgbClr val="B23C00"/>
                </a:solidFill>
              </a:rPr>
              <a:t>:3</a:t>
            </a:r>
            <a:r>
              <a:rPr lang="en-US" sz="2000" dirty="0"/>
              <a:t>, 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dirty="0">
                <a:solidFill>
                  <a:srgbClr val="B23C00"/>
                </a:solidFill>
              </a:rPr>
              <a:t>:2</a:t>
            </a:r>
          </a:p>
        </p:txBody>
      </p:sp>
    </p:spTree>
    <p:extLst>
      <p:ext uri="{BB962C8B-B14F-4D97-AF65-F5344CB8AC3E}">
        <p14:creationId xmlns:p14="http://schemas.microsoft.com/office/powerpoint/2010/main" val="4249527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Machine Learning for RPS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536"/>
            <a:ext cx="8229600" cy="4297633"/>
          </a:xfrm>
        </p:spPr>
        <p:txBody>
          <a:bodyPr/>
          <a:lstStyle/>
          <a:p>
            <a:r>
              <a:rPr lang="en-US" dirty="0"/>
              <a:t>Now suppose that the last four choices during a game are </a:t>
            </a:r>
            <a:r>
              <a:rPr lang="en-US" b="1" u="sng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b="1" u="sng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In the last round, the human chose paper and the computer chose scissors.</a:t>
            </a:r>
          </a:p>
          <a:p>
            <a:r>
              <a:rPr lang="en-US" dirty="0"/>
              <a:t>For the next round, the computer can predict that the </a:t>
            </a:r>
            <a:r>
              <a:rPr lang="en-US" dirty="0">
                <a:solidFill>
                  <a:srgbClr val="8F0000"/>
                </a:solidFill>
              </a:rPr>
              <a:t>human will most likely next choose </a:t>
            </a:r>
            <a:r>
              <a:rPr lang="en-US" u="sng" dirty="0">
                <a:solidFill>
                  <a:srgbClr val="008000"/>
                </a:solidFill>
              </a:rPr>
              <a:t>scissors</a:t>
            </a:r>
            <a:r>
              <a:rPr lang="en-US" dirty="0"/>
              <a:t>, since </a:t>
            </a:r>
            <a:r>
              <a:rPr lang="en-US" b="1" u="sng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b="1" u="sng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b="1" u="sng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/>
              <a:t> appears more times than </a:t>
            </a:r>
            <a:r>
              <a:rPr lang="en-US" b="1" u="sng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b="1" u="sng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b="1" u="sng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/>
              <a:t> and </a:t>
            </a:r>
            <a:r>
              <a:rPr lang="en-US" b="1" u="sng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b="1" u="sng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b="1" u="sng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/>
              <a:t> in the stored frequencies. </a:t>
            </a:r>
          </a:p>
          <a:p>
            <a:pPr lvl="1"/>
            <a:r>
              <a:rPr lang="en-US" dirty="0"/>
              <a:t>Therefore, the computer should choose </a:t>
            </a:r>
            <a:r>
              <a:rPr lang="en-US" u="sng" dirty="0"/>
              <a:t>rock</a:t>
            </a:r>
            <a:r>
              <a:rPr lang="en-US" dirty="0"/>
              <a:t> to try</a:t>
            </a:r>
            <a:br>
              <a:rPr lang="en-US" dirty="0"/>
            </a:br>
            <a:r>
              <a:rPr lang="en-US" dirty="0"/>
              <a:t>to beat the human’s predicted choice of scissors.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F74325E-0CF3-AC42-B978-8B2DE741D638}"/>
              </a:ext>
            </a:extLst>
          </p:cNvPr>
          <p:cNvSpPr txBox="1"/>
          <p:nvPr/>
        </p:nvSpPr>
        <p:spPr>
          <a:xfrm>
            <a:off x="1179084" y="1291549"/>
            <a:ext cx="6785832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u="sng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0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u="sng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u="sng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000" dirty="0"/>
              <a:t>:1, 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dirty="0"/>
              <a:t>:3, 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dirty="0"/>
              <a:t>:2, </a:t>
            </a:r>
            <a:r>
              <a:rPr lang="en-US" sz="2000" b="1" u="sng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0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u="sng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u="sng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dirty="0"/>
              <a:t>:4, </a:t>
            </a:r>
            <a:r>
              <a:rPr lang="en-US" sz="2000" b="1" u="sng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0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u="sng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dirty="0">
                <a:solidFill>
                  <a:srgbClr val="8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u="sng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dirty="0"/>
              <a:t>:3, 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u="sng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dirty="0"/>
              <a:t>:2</a:t>
            </a:r>
          </a:p>
        </p:txBody>
      </p:sp>
    </p:spTree>
    <p:extLst>
      <p:ext uri="{BB962C8B-B14F-4D97-AF65-F5344CB8AC3E}">
        <p14:creationId xmlns:p14="http://schemas.microsoft.com/office/powerpoint/2010/main" val="21805358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Machine Learning for RPS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 game ends, write the frequency data </a:t>
            </a:r>
            <a:br>
              <a:rPr lang="en-US" dirty="0"/>
            </a:br>
            <a:r>
              <a:rPr lang="en-US" dirty="0"/>
              <a:t>to a file, so that when a new game begins, these frequencies can be read back in.</a:t>
            </a:r>
          </a:p>
          <a:p>
            <a:pPr lvl="4"/>
            <a:endParaRPr lang="en-US" dirty="0"/>
          </a:p>
          <a:p>
            <a:r>
              <a:rPr lang="en-US" dirty="0"/>
              <a:t>As the computer plays more games </a:t>
            </a:r>
            <a:br>
              <a:rPr lang="en-US" dirty="0"/>
            </a:br>
            <a:r>
              <a:rPr lang="en-US" dirty="0"/>
              <a:t>and stores more frequency data, </a:t>
            </a:r>
            <a:br>
              <a:rPr lang="en-US" dirty="0"/>
            </a:br>
            <a:r>
              <a:rPr lang="en-US" dirty="0"/>
              <a:t>it becomes </a:t>
            </a:r>
            <a:r>
              <a:rPr lang="en-US" u="sng" dirty="0"/>
              <a:t>increasingly more accurate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in its predictions of the human’s next choice.</a:t>
            </a:r>
          </a:p>
          <a:p>
            <a:pPr lvl="4"/>
            <a:endParaRPr lang="en-US" dirty="0"/>
          </a:p>
          <a:p>
            <a:r>
              <a:rPr lang="en-US" dirty="0"/>
              <a:t>Over the long haul, the computer will become very difficult for humans to beat.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8795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A8669-711B-0D48-BDE7-85B0C5A75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#4: RPS with Simple 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78768-D2F1-2442-931F-9A030995C7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5013936"/>
          </a:xfrm>
        </p:spPr>
        <p:txBody>
          <a:bodyPr/>
          <a:lstStyle/>
          <a:p>
            <a:r>
              <a:rPr lang="en-US" dirty="0"/>
              <a:t>Update your Rock-Paper-Scissors game program from Assignment #3 by adding the simple machine learning (M</a:t>
            </a:r>
            <a:r>
              <a:rPr lang="en-US" dirty="0">
                <a:sym typeface="Wingdings" pitchFamily="2" charset="2"/>
              </a:rPr>
              <a:t>L)</a:t>
            </a:r>
            <a:r>
              <a:rPr lang="en-US" dirty="0"/>
              <a:t> algorithm for making the computer’s choice in each round.</a:t>
            </a:r>
          </a:p>
          <a:p>
            <a:pPr lvl="5"/>
            <a:endParaRPr lang="en-US" dirty="0"/>
          </a:p>
          <a:p>
            <a:r>
              <a:rPr lang="en-US" dirty="0"/>
              <a:t>Design an </a:t>
            </a:r>
            <a:r>
              <a:rPr lang="en-US" u="sng" dirty="0"/>
              <a:t>interface</a:t>
            </a:r>
            <a:r>
              <a:rPr lang="en-US" dirty="0"/>
              <a:t> (abstract class) with </a:t>
            </a:r>
            <a:br>
              <a:rPr lang="en-US" dirty="0"/>
            </a:br>
            <a:r>
              <a:rPr lang="en-US" dirty="0"/>
              <a:t>pure virtual member functions to represent </a:t>
            </a:r>
            <a:br>
              <a:rPr lang="en-US" dirty="0"/>
            </a:br>
            <a:r>
              <a:rPr lang="en-US" dirty="0"/>
              <a:t>the computer’s choice algorithm.</a:t>
            </a:r>
          </a:p>
          <a:p>
            <a:pPr lvl="1"/>
            <a:r>
              <a:rPr lang="en-US" dirty="0"/>
              <a:t>Implement the interface with the </a:t>
            </a:r>
            <a:r>
              <a:rPr lang="en-US" u="sng" dirty="0"/>
              <a:t>random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choice class and with the </a:t>
            </a:r>
            <a:r>
              <a:rPr lang="en-US" u="sng" dirty="0"/>
              <a:t>simple ML </a:t>
            </a:r>
            <a:r>
              <a:rPr lang="en-US" dirty="0"/>
              <a:t>choice class.</a:t>
            </a:r>
          </a:p>
          <a:p>
            <a:pPr lvl="1"/>
            <a:r>
              <a:rPr lang="en-US" dirty="0"/>
              <a:t>Use a </a:t>
            </a:r>
            <a:r>
              <a:rPr lang="en-US" u="sng" dirty="0"/>
              <a:t>factory class</a:t>
            </a:r>
            <a:r>
              <a:rPr lang="en-US" dirty="0"/>
              <a:t> to create algorithm objects.</a:t>
            </a:r>
          </a:p>
          <a:p>
            <a:pPr lvl="1"/>
            <a:r>
              <a:rPr lang="en-US" dirty="0"/>
              <a:t>Code to the interface!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591F14-0229-A647-8009-CF1EFAECA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382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67265-A201-1C42-9850-2A4250A66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#4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AE6C8-5EF7-A241-AD8F-C4319DC9D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 able to swap between the two algorithms with minimal changes to the rest of the code.</a:t>
            </a:r>
          </a:p>
          <a:p>
            <a:pPr lvl="1"/>
            <a:r>
              <a:rPr lang="en-US" dirty="0"/>
              <a:t>Implement a command-line option, such as </a:t>
            </a:r>
            <a:br>
              <a:rPr lang="en-US" dirty="0"/>
            </a:b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-r</a:t>
            </a:r>
            <a:r>
              <a:rPr lang="en-US" dirty="0"/>
              <a:t> for random and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-m</a:t>
            </a:r>
            <a:r>
              <a:rPr lang="en-US" dirty="0"/>
              <a:t> for machine learning.</a:t>
            </a:r>
          </a:p>
          <a:p>
            <a:pPr lvl="4"/>
            <a:endParaRPr lang="en-US" dirty="0"/>
          </a:p>
          <a:p>
            <a:r>
              <a:rPr lang="en-US" dirty="0"/>
              <a:t>The ML version must </a:t>
            </a:r>
            <a:r>
              <a:rPr lang="en-US" u="sng" dirty="0"/>
              <a:t>save its frequency data </a:t>
            </a:r>
            <a:br>
              <a:rPr lang="en-US" dirty="0"/>
            </a:br>
            <a:r>
              <a:rPr lang="en-US" dirty="0"/>
              <a:t>at the end of each game to be read back in at the start of the next game.</a:t>
            </a:r>
          </a:p>
          <a:p>
            <a:pPr lvl="1"/>
            <a:r>
              <a:rPr lang="en-US" dirty="0"/>
              <a:t>You want the ML algorithm to accumulate patterns from game to game, thereby becoming better and better at predicting human moves.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A01B09-9FA7-A543-AAE7-F4296051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4825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F6B45-018C-E84B-A292-9C659F8B0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#4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9F030-F9BD-5D40-9A66-447D02724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to submit</a:t>
            </a:r>
          </a:p>
          <a:p>
            <a:pPr lvl="1"/>
            <a:r>
              <a:rPr lang="en-US" dirty="0"/>
              <a:t>A zip file of all the C++ source files for your game.</a:t>
            </a:r>
          </a:p>
          <a:p>
            <a:pPr lvl="1"/>
            <a:r>
              <a:rPr lang="en-US" dirty="0"/>
              <a:t>Instructions on how to build and run your game.</a:t>
            </a:r>
          </a:p>
          <a:p>
            <a:pPr lvl="1"/>
            <a:r>
              <a:rPr lang="en-US" dirty="0"/>
              <a:t>Text output from playing a 20-round game.</a:t>
            </a:r>
          </a:p>
          <a:p>
            <a:pPr lvl="1"/>
            <a:r>
              <a:rPr lang="en-US" dirty="0"/>
              <a:t>A short (2- or 3-page) report that explains:</a:t>
            </a:r>
          </a:p>
          <a:p>
            <a:pPr lvl="2"/>
            <a:r>
              <a:rPr lang="en-US" dirty="0"/>
              <a:t>Your interface design for the computer’s choice algorithm.</a:t>
            </a:r>
          </a:p>
          <a:p>
            <a:pPr lvl="2"/>
            <a:r>
              <a:rPr lang="en-US" dirty="0"/>
              <a:t>How you used a factory class and coded to the interface.</a:t>
            </a:r>
          </a:p>
          <a:p>
            <a:pPr lvl="2"/>
            <a:r>
              <a:rPr lang="en-US" dirty="0"/>
              <a:t>How you store and read the ML frequency data.</a:t>
            </a:r>
          </a:p>
          <a:p>
            <a:pPr lvl="5"/>
            <a:endParaRPr lang="en-US" dirty="0"/>
          </a:p>
          <a:p>
            <a:r>
              <a:rPr lang="en-US" dirty="0"/>
              <a:t>Due Friday, March 19.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4F1832-1AE6-8148-B312-1F4DE2C4A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3801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4F4C7-6E39-9E4F-943D-BC8F31F9D0BF}" type="slidenum">
              <a:rPr lang="en-US" altLang="x-none"/>
              <a:pPr/>
              <a:t>19</a:t>
            </a:fld>
            <a:endParaRPr lang="en-US" altLang="x-none"/>
          </a:p>
        </p:txBody>
      </p:sp>
      <p:sp>
        <p:nvSpPr>
          <p:cNvPr id="65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x-none" altLang="x-none"/>
          </a:p>
        </p:txBody>
      </p:sp>
      <p:pic>
        <p:nvPicPr>
          <p:cNvPr id="652291" name="Picture 3" descr="RPScarto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4659" y="304800"/>
            <a:ext cx="5451475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3846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Interfaces and the RPS Game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05022"/>
          </a:xfrm>
        </p:spPr>
        <p:txBody>
          <a:bodyPr/>
          <a:lstStyle/>
          <a:p>
            <a:r>
              <a:rPr lang="en-US" dirty="0"/>
              <a:t>Now you can write: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is wrong</a:t>
            </a:r>
            <a:br>
              <a:rPr lang="en-US" dirty="0"/>
            </a:br>
            <a:r>
              <a:rPr lang="en-US" dirty="0"/>
              <a:t>with this code?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Pointer variables</a:t>
            </a:r>
            <a:br>
              <a:rPr lang="en-US" dirty="0"/>
            </a:b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rc</a:t>
            </a:r>
            <a:r>
              <a:rPr lang="en-US" dirty="0"/>
              <a:t>,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sc</a:t>
            </a:r>
            <a:r>
              <a:rPr lang="en-US" dirty="0"/>
              <a:t>, and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gc</a:t>
            </a:r>
            <a:r>
              <a:rPr lang="en-US" dirty="0"/>
              <a:t> each</a:t>
            </a:r>
            <a:br>
              <a:rPr lang="en-US" dirty="0"/>
            </a:br>
            <a:r>
              <a:rPr lang="en-US" dirty="0"/>
              <a:t>is restricted to point to only </a:t>
            </a:r>
            <a:br>
              <a:rPr lang="en-US" dirty="0"/>
            </a:br>
            <a:r>
              <a:rPr lang="en-US" dirty="0"/>
              <a:t>one type of chooser object.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08170" y="1957930"/>
            <a:ext cx="5245347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RandomChooser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rc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new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RandomChooser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SmartChooser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*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sc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new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SmartChooser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GeniusChooser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gc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new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GeniusChooser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E67E001-00B7-874E-BB5B-AC6ED388E76F}"/>
              </a:ext>
            </a:extLst>
          </p:cNvPr>
          <p:cNvGrpSpPr/>
          <p:nvPr/>
        </p:nvGrpSpPr>
        <p:grpSpPr>
          <a:xfrm>
            <a:off x="4661978" y="1417342"/>
            <a:ext cx="4116261" cy="2777737"/>
            <a:chOff x="4661978" y="2606049"/>
            <a:chExt cx="4116261" cy="2777737"/>
          </a:xfrm>
        </p:grpSpPr>
        <p:sp>
          <p:nvSpPr>
            <p:cNvPr id="24" name="Rectangle 4">
              <a:extLst>
                <a:ext uri="{FF2B5EF4-FFF2-40B4-BE49-F238E27FC236}">
                  <a16:creationId xmlns:a16="http://schemas.microsoft.com/office/drawing/2014/main" id="{7738F575-5751-9941-9805-40B7AED10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2598" y="2606049"/>
              <a:ext cx="1235023" cy="5846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/>
                <a:t>ComputerPlayer</a:t>
              </a:r>
            </a:p>
          </p:txBody>
        </p:sp>
        <p:sp>
          <p:nvSpPr>
            <p:cNvPr id="25" name="Rectangle 5">
              <a:extLst>
                <a:ext uri="{FF2B5EF4-FFF2-40B4-BE49-F238E27FC236}">
                  <a16:creationId xmlns:a16="http://schemas.microsoft.com/office/drawing/2014/main" id="{FEDD85AF-2634-9C4B-9A59-A03674C1D2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4056" y="3597313"/>
              <a:ext cx="1233565" cy="29899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i="1" dirty="0"/>
                <a:t>Chooser</a:t>
              </a:r>
            </a:p>
          </p:txBody>
        </p:sp>
        <p:sp>
          <p:nvSpPr>
            <p:cNvPr id="26" name="Rectangle 6">
              <a:extLst>
                <a:ext uri="{FF2B5EF4-FFF2-40B4-BE49-F238E27FC236}">
                  <a16:creationId xmlns:a16="http://schemas.microsoft.com/office/drawing/2014/main" id="{1017D1B0-D0AB-4B4F-800D-B702143C7D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3439" y="4764577"/>
              <a:ext cx="1235023" cy="3103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dirty="0" err="1"/>
                <a:t>RandomChooser</a:t>
              </a:r>
              <a:endParaRPr lang="en-US" altLang="x-none" sz="1200" b="1" dirty="0"/>
            </a:p>
          </p:txBody>
        </p:sp>
        <p:sp>
          <p:nvSpPr>
            <p:cNvPr id="27" name="AutoShape 7">
              <a:extLst>
                <a:ext uri="{FF2B5EF4-FFF2-40B4-BE49-F238E27FC236}">
                  <a16:creationId xmlns:a16="http://schemas.microsoft.com/office/drawing/2014/main" id="{E48603E9-5867-F742-99BD-6D1E05CAF9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68347" y="3190692"/>
              <a:ext cx="103526" cy="173977"/>
            </a:xfrm>
            <a:prstGeom prst="diamond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8">
              <a:extLst>
                <a:ext uri="{FF2B5EF4-FFF2-40B4-BE49-F238E27FC236}">
                  <a16:creationId xmlns:a16="http://schemas.microsoft.com/office/drawing/2014/main" id="{EE3B67CA-F864-B54B-AFF0-46360380C1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0839" y="3364669"/>
              <a:ext cx="0" cy="2326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AutoShape 9">
              <a:extLst>
                <a:ext uri="{FF2B5EF4-FFF2-40B4-BE49-F238E27FC236}">
                  <a16:creationId xmlns:a16="http://schemas.microsoft.com/office/drawing/2014/main" id="{9F88B16D-BF31-DF49-B628-78A4AA520D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43559" y="4181956"/>
              <a:ext cx="153102" cy="115310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10">
              <a:extLst>
                <a:ext uri="{FF2B5EF4-FFF2-40B4-BE49-F238E27FC236}">
                  <a16:creationId xmlns:a16="http://schemas.microsoft.com/office/drawing/2014/main" id="{AF8BE2EC-11A7-2E44-99AB-AC756EE2B6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0839" y="4297266"/>
              <a:ext cx="0" cy="4673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11">
              <a:extLst>
                <a:ext uri="{FF2B5EF4-FFF2-40B4-BE49-F238E27FC236}">
                  <a16:creationId xmlns:a16="http://schemas.microsoft.com/office/drawing/2014/main" id="{B1F148A1-F73F-0D4F-87AA-5820F37AAAE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35630" y="4531932"/>
              <a:ext cx="0" cy="2326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Line 12">
              <a:extLst>
                <a:ext uri="{FF2B5EF4-FFF2-40B4-BE49-F238E27FC236}">
                  <a16:creationId xmlns:a16="http://schemas.microsoft.com/office/drawing/2014/main" id="{24333DBB-EDCB-CB45-894A-76600B2776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35630" y="4531932"/>
              <a:ext cx="27718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Rectangle 13">
              <a:extLst>
                <a:ext uri="{FF2B5EF4-FFF2-40B4-BE49-F238E27FC236}">
                  <a16:creationId xmlns:a16="http://schemas.microsoft.com/office/drawing/2014/main" id="{54AD02DA-2939-444C-B535-786BC9D213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2598" y="4764577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dirty="0" err="1"/>
                <a:t>SmartChooser</a:t>
              </a:r>
              <a:endParaRPr lang="en-US" altLang="x-none" sz="1200" b="1" dirty="0"/>
            </a:p>
          </p:txBody>
        </p:sp>
        <p:sp>
          <p:nvSpPr>
            <p:cNvPr id="51" name="Rectangle 14">
              <a:extLst>
                <a:ext uri="{FF2B5EF4-FFF2-40B4-BE49-F238E27FC236}">
                  <a16:creationId xmlns:a16="http://schemas.microsoft.com/office/drawing/2014/main" id="{175C9CFA-680A-E84F-9F45-AD9EED4EE0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3216" y="4764577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dirty="0" err="1"/>
                <a:t>GeniusChooser</a:t>
              </a:r>
              <a:endParaRPr lang="en-US" altLang="x-none" sz="1200" b="1" dirty="0"/>
            </a:p>
          </p:txBody>
        </p:sp>
        <p:sp>
          <p:nvSpPr>
            <p:cNvPr id="52" name="Line 15">
              <a:extLst>
                <a:ext uri="{FF2B5EF4-FFF2-40B4-BE49-F238E27FC236}">
                  <a16:creationId xmlns:a16="http://schemas.microsoft.com/office/drawing/2014/main" id="{97A82612-D451-AB4F-B4E7-3D3733E260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107506" y="4531932"/>
              <a:ext cx="0" cy="2326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Rectangle 5">
              <a:extLst>
                <a:ext uri="{FF2B5EF4-FFF2-40B4-BE49-F238E27FC236}">
                  <a16:creationId xmlns:a16="http://schemas.microsoft.com/office/drawing/2014/main" id="{3B1E3BFE-4CDE-B84D-81F1-D1E7BA6EDC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4056" y="3896308"/>
              <a:ext cx="1233565" cy="26420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i="1" dirty="0" err="1"/>
                <a:t>make_choice</a:t>
              </a:r>
              <a:r>
                <a:rPr lang="en-US" altLang="x-none" sz="1200" i="1" dirty="0"/>
                <a:t>()</a:t>
              </a:r>
            </a:p>
          </p:txBody>
        </p:sp>
        <p:sp>
          <p:nvSpPr>
            <p:cNvPr id="54" name="Rectangle 6">
              <a:extLst>
                <a:ext uri="{FF2B5EF4-FFF2-40B4-BE49-F238E27FC236}">
                  <a16:creationId xmlns:a16="http://schemas.microsoft.com/office/drawing/2014/main" id="{B0FC56C8-E7E2-0C49-8B41-08D09C7CF3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978" y="5073460"/>
              <a:ext cx="1235023" cy="3103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dirty="0" err="1"/>
                <a:t>make_choice</a:t>
              </a:r>
              <a:r>
                <a:rPr lang="en-US" altLang="x-none" sz="1200" dirty="0"/>
                <a:t>()</a:t>
              </a:r>
            </a:p>
          </p:txBody>
        </p:sp>
        <p:sp>
          <p:nvSpPr>
            <p:cNvPr id="55" name="Rectangle 13">
              <a:extLst>
                <a:ext uri="{FF2B5EF4-FFF2-40B4-BE49-F238E27FC236}">
                  <a16:creationId xmlns:a16="http://schemas.microsoft.com/office/drawing/2014/main" id="{90886663-5900-E34E-9AC4-358A29F111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2597" y="5072692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dirty="0" err="1"/>
                <a:t>make_choice</a:t>
              </a:r>
              <a:r>
                <a:rPr lang="en-US" altLang="x-none" sz="1200" dirty="0"/>
                <a:t>()</a:t>
              </a:r>
            </a:p>
          </p:txBody>
        </p:sp>
        <p:sp>
          <p:nvSpPr>
            <p:cNvPr id="56" name="Rectangle 14">
              <a:extLst>
                <a:ext uri="{FF2B5EF4-FFF2-40B4-BE49-F238E27FC236}">
                  <a16:creationId xmlns:a16="http://schemas.microsoft.com/office/drawing/2014/main" id="{FE9F6AAB-3C81-0A4F-AABC-9F1D9C2EDC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3216" y="5072692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dirty="0" err="1"/>
                <a:t>make_choice</a:t>
              </a:r>
              <a:r>
                <a:rPr lang="en-US" altLang="x-none" sz="1200" dirty="0"/>
                <a:t>()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33229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7095-7546-7343-8C6B-D401A763216C}" type="slidenum">
              <a:rPr lang="en-US" altLang="x-none"/>
              <a:pPr/>
              <a:t>20</a:t>
            </a:fld>
            <a:endParaRPr lang="en-US" altLang="x-none"/>
          </a:p>
        </p:txBody>
      </p:sp>
      <p:sp>
        <p:nvSpPr>
          <p:cNvPr id="626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Inheritance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036332"/>
          </a:xfrm>
        </p:spPr>
        <p:txBody>
          <a:bodyPr/>
          <a:lstStyle/>
          <a:p>
            <a:r>
              <a:rPr lang="en-US" altLang="x-none" dirty="0"/>
              <a:t>By now, </a:t>
            </a:r>
            <a:r>
              <a:rPr lang="en-US" altLang="x-none" dirty="0">
                <a:solidFill>
                  <a:srgbClr val="B23C00"/>
                </a:solidFill>
              </a:rPr>
              <a:t>inheritance</a:t>
            </a:r>
            <a:r>
              <a:rPr lang="en-US" altLang="x-none" dirty="0"/>
              <a:t> should be a familiar concept.</a:t>
            </a:r>
          </a:p>
        </p:txBody>
      </p:sp>
      <p:pic>
        <p:nvPicPr>
          <p:cNvPr id="626692" name="Picture 4" descr="Ch6_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5" y="1965976"/>
            <a:ext cx="3530600" cy="3883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6694" name="Text Box 6"/>
          <p:cNvSpPr txBox="1">
            <a:spLocks noChangeArrowheads="1"/>
          </p:cNvSpPr>
          <p:nvPr/>
        </p:nvSpPr>
        <p:spPr bwMode="auto">
          <a:xfrm>
            <a:off x="6217902" y="6237249"/>
            <a:ext cx="2102505" cy="507831"/>
          </a:xfrm>
          <a:prstGeom prst="rect">
            <a:avLst/>
          </a:prstGeom>
          <a:solidFill>
            <a:srgbClr val="EAEAEA"/>
          </a:solidFill>
          <a:ln w="9525">
            <a:solidFill>
              <a:srgbClr val="EAEAE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x-none" sz="900" b="1" dirty="0">
                <a:solidFill>
                  <a:srgbClr val="969696"/>
                </a:solidFill>
                <a:latin typeface="Arial" charset="0"/>
              </a:rPr>
              <a:t>Object-Oriented Design &amp; Patterns</a:t>
            </a:r>
          </a:p>
          <a:p>
            <a:r>
              <a:rPr lang="en-US" altLang="x-none" sz="900" dirty="0">
                <a:solidFill>
                  <a:srgbClr val="969696"/>
                </a:solidFill>
              </a:rPr>
              <a:t>by Cay </a:t>
            </a:r>
            <a:r>
              <a:rPr lang="en-US" altLang="x-none" sz="900" dirty="0" err="1">
                <a:solidFill>
                  <a:srgbClr val="969696"/>
                </a:solidFill>
              </a:rPr>
              <a:t>Horstmann</a:t>
            </a:r>
            <a:endParaRPr lang="en-US" altLang="x-none" sz="900" dirty="0">
              <a:solidFill>
                <a:srgbClr val="969696"/>
              </a:solidFill>
            </a:endParaRPr>
          </a:p>
          <a:p>
            <a:r>
              <a:rPr lang="en-US" altLang="x-none" sz="900" b="0" dirty="0">
                <a:solidFill>
                  <a:srgbClr val="969696"/>
                </a:solidFill>
                <a:latin typeface="Arial" charset="0"/>
              </a:rPr>
              <a:t>John Wiley &amp; Sons, 2006.</a:t>
            </a:r>
            <a:endParaRPr lang="en-US" altLang="x-none" sz="900" dirty="0">
              <a:solidFill>
                <a:srgbClr val="969696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154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A978-85D1-FC4D-AC91-8B5A5D5E9E99}" type="slidenum">
              <a:rPr lang="en-US" altLang="x-none"/>
              <a:pPr/>
              <a:t>21</a:t>
            </a:fld>
            <a:endParaRPr lang="en-US" altLang="x-none"/>
          </a:p>
        </p:txBody>
      </p:sp>
      <p:sp>
        <p:nvSpPr>
          <p:cNvPr id="627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Superclasses and Subclasses</a:t>
            </a:r>
            <a:endParaRPr lang="en-US" altLang="x-none" b="1" i="1" dirty="0">
              <a:latin typeface="Courier New" charset="0"/>
            </a:endParaRPr>
          </a:p>
        </p:txBody>
      </p:sp>
      <p:sp>
        <p:nvSpPr>
          <p:cNvPr id="627716" name="Text Box 4"/>
          <p:cNvSpPr txBox="1">
            <a:spLocks noChangeArrowheads="1"/>
          </p:cNvSpPr>
          <p:nvPr/>
        </p:nvSpPr>
        <p:spPr bwMode="auto">
          <a:xfrm>
            <a:off x="291711" y="1238167"/>
            <a:ext cx="5650906" cy="26930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3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Employee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Employee(string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: name(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), salary(0) {}</a:t>
            </a:r>
            <a:b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get_name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 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 return name; }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double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get_salary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 return salary; }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void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set_salary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double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 salary =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  <a:p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name;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double salary;</a:t>
            </a:r>
          </a:p>
          <a:p>
            <a:r>
              <a:rPr lang="en-US" altLang="x-none" sz="13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} </a:t>
            </a:r>
          </a:p>
        </p:txBody>
      </p:sp>
      <p:sp>
        <p:nvSpPr>
          <p:cNvPr id="627717" name="Text Box 5"/>
          <p:cNvSpPr txBox="1">
            <a:spLocks noChangeArrowheads="1"/>
          </p:cNvSpPr>
          <p:nvPr/>
        </p:nvSpPr>
        <p:spPr bwMode="auto">
          <a:xfrm>
            <a:off x="291711" y="4077928"/>
            <a:ext cx="7340471" cy="26930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3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Manager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public Employee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Manager(string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: </a:t>
            </a:r>
            <a:r>
              <a:rPr lang="en-US" sz="13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Employee(</a:t>
            </a:r>
            <a:r>
              <a:rPr lang="en-US" sz="13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</a:t>
            </a:r>
            <a:r>
              <a:rPr lang="en-US" sz="13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bonus(0) {}</a:t>
            </a:r>
          </a:p>
          <a:p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double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get_bonus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 return bonus; }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void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set_bonus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double bon) { bonus = bon; }</a:t>
            </a:r>
          </a:p>
          <a:p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double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get_salary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 return 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Employee::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get_salary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+ bonus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  <a:b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bonus;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27718" name="Text Box 6"/>
          <p:cNvSpPr txBox="1">
            <a:spLocks noChangeArrowheads="1"/>
          </p:cNvSpPr>
          <p:nvPr/>
        </p:nvSpPr>
        <p:spPr bwMode="auto">
          <a:xfrm>
            <a:off x="3708677" y="3659903"/>
            <a:ext cx="373692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x-none" sz="1800" b="0" dirty="0">
                <a:solidFill>
                  <a:srgbClr val="0033CC"/>
                </a:solidFill>
              </a:rPr>
              <a:t>What are the </a:t>
            </a:r>
            <a:r>
              <a:rPr lang="en-US" altLang="x-none" sz="1800" u="sng" dirty="0">
                <a:solidFill>
                  <a:srgbClr val="0033CC"/>
                </a:solidFill>
              </a:rPr>
              <a:t>differences</a:t>
            </a:r>
            <a:r>
              <a:rPr lang="en-US" altLang="x-none" sz="1800" b="0" dirty="0">
                <a:solidFill>
                  <a:srgbClr val="0033CC"/>
                </a:solidFill>
              </a:rPr>
              <a:t> between</a:t>
            </a:r>
          </a:p>
          <a:p>
            <a:pPr algn="ctr"/>
            <a:r>
              <a:rPr lang="en-US" altLang="x-none" sz="18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Manager</a:t>
            </a:r>
            <a:r>
              <a:rPr lang="en-US" altLang="x-none" sz="1800" b="0" dirty="0">
                <a:solidFill>
                  <a:srgbClr val="0033CC"/>
                </a:solidFill>
              </a:rPr>
              <a:t> and </a:t>
            </a:r>
            <a:r>
              <a:rPr lang="en-US" altLang="x-none" sz="18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Employee</a:t>
            </a:r>
            <a:r>
              <a:rPr lang="en-US" altLang="x-none" sz="1800" b="0" dirty="0">
                <a:solidFill>
                  <a:srgbClr val="0033CC"/>
                </a:solidFill>
              </a:rPr>
              <a:t>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32B7F52-055D-6247-8DC6-C593A0DED2BB}"/>
              </a:ext>
            </a:extLst>
          </p:cNvPr>
          <p:cNvSpPr txBox="1"/>
          <p:nvPr/>
        </p:nvSpPr>
        <p:spPr>
          <a:xfrm>
            <a:off x="4830935" y="1326301"/>
            <a:ext cx="138050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Employee1.h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89F1BBB-5708-FD49-BE02-F49A14F8D32B}"/>
              </a:ext>
            </a:extLst>
          </p:cNvPr>
          <p:cNvSpPr txBox="1"/>
          <p:nvPr/>
        </p:nvSpPr>
        <p:spPr>
          <a:xfrm>
            <a:off x="6618010" y="6355048"/>
            <a:ext cx="127951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Manager1.h</a:t>
            </a:r>
          </a:p>
        </p:txBody>
      </p:sp>
    </p:spTree>
    <p:extLst>
      <p:ext uri="{BB962C8B-B14F-4D97-AF65-F5344CB8AC3E}">
        <p14:creationId xmlns:p14="http://schemas.microsoft.com/office/powerpoint/2010/main" val="1654466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7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27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27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7" grpId="0" animBg="1"/>
      <p:bldP spid="627718" grpId="0" animBg="1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0318-0252-DE4B-B59F-DDC8B4E36389}" type="slidenum">
              <a:rPr lang="en-US" altLang="x-none"/>
              <a:pPr/>
              <a:t>22</a:t>
            </a:fld>
            <a:endParaRPr lang="en-US" altLang="x-none"/>
          </a:p>
        </p:txBody>
      </p:sp>
      <p:sp>
        <p:nvSpPr>
          <p:cNvPr id="629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Superclasses and Subclasses</a:t>
            </a:r>
            <a:r>
              <a:rPr lang="en-US" altLang="x-none" i="1" dirty="0"/>
              <a:t>, cont’d</a:t>
            </a:r>
          </a:p>
        </p:txBody>
      </p:sp>
      <p:sp>
        <p:nvSpPr>
          <p:cNvPr id="629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4725"/>
          </a:xfrm>
        </p:spPr>
        <p:txBody>
          <a:bodyPr/>
          <a:lstStyle/>
          <a:p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Employee</a:t>
            </a:r>
            <a:r>
              <a:rPr lang="en-US" altLang="x-none" dirty="0"/>
              <a:t> is the </a:t>
            </a:r>
            <a:r>
              <a:rPr lang="en-US" altLang="x-none" dirty="0">
                <a:solidFill>
                  <a:srgbClr val="B23C00"/>
                </a:solidFill>
              </a:rPr>
              <a:t>superclass</a:t>
            </a:r>
            <a:r>
              <a:rPr lang="en-US" altLang="x-none" dirty="0"/>
              <a:t> (or </a:t>
            </a:r>
            <a:r>
              <a:rPr lang="en-US" altLang="x-none" dirty="0">
                <a:solidFill>
                  <a:srgbClr val="B23C00"/>
                </a:solidFill>
              </a:rPr>
              <a:t>base class</a:t>
            </a:r>
            <a:r>
              <a:rPr lang="en-US" altLang="x-none" dirty="0"/>
              <a:t>).</a:t>
            </a:r>
            <a:br>
              <a:rPr lang="en-US" altLang="x-none" dirty="0"/>
            </a:b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Manager</a:t>
            </a:r>
            <a:r>
              <a:rPr lang="en-US" altLang="x-none" dirty="0"/>
              <a:t> is the </a:t>
            </a:r>
            <a:r>
              <a:rPr lang="en-US" altLang="x-none" dirty="0">
                <a:solidFill>
                  <a:srgbClr val="B23C00"/>
                </a:solidFill>
              </a:rPr>
              <a:t>subclass</a:t>
            </a:r>
            <a:r>
              <a:rPr lang="en-US" altLang="x-none" dirty="0"/>
              <a:t>.</a:t>
            </a:r>
          </a:p>
          <a:p>
            <a:pPr lvl="4"/>
            <a:endParaRPr lang="en-US" altLang="x-none" dirty="0"/>
          </a:p>
          <a:p>
            <a:pPr lvl="1"/>
            <a:r>
              <a:rPr lang="en-US" altLang="x-none" dirty="0"/>
              <a:t>A manager “</a:t>
            </a:r>
            <a:r>
              <a:rPr lang="en-US" altLang="x-none" u="sng" dirty="0"/>
              <a:t>is a</a:t>
            </a:r>
            <a:r>
              <a:rPr lang="en-US" altLang="x-none" dirty="0"/>
              <a:t>” </a:t>
            </a:r>
            <a:br>
              <a:rPr lang="en-US" altLang="x-none" dirty="0"/>
            </a:br>
            <a:r>
              <a:rPr lang="en-US" altLang="x-none" dirty="0"/>
              <a:t>employee.</a:t>
            </a:r>
          </a:p>
          <a:p>
            <a:pPr lvl="4"/>
            <a:endParaRPr lang="en-US" altLang="x-none" dirty="0"/>
          </a:p>
          <a:p>
            <a:pPr lvl="1"/>
            <a:r>
              <a:rPr lang="en-US" altLang="x-none" dirty="0"/>
              <a:t>A manager is a </a:t>
            </a:r>
            <a:br>
              <a:rPr lang="en-US" altLang="x-none" dirty="0"/>
            </a:br>
            <a:r>
              <a:rPr lang="en-US" altLang="x-none" u="sng" dirty="0"/>
              <a:t>specialized type</a:t>
            </a:r>
            <a:r>
              <a:rPr lang="en-US" altLang="x-none" dirty="0"/>
              <a:t> </a:t>
            </a:r>
            <a:br>
              <a:rPr lang="en-US" altLang="x-none" dirty="0"/>
            </a:br>
            <a:r>
              <a:rPr lang="en-US" altLang="x-none" dirty="0"/>
              <a:t>of employee.</a:t>
            </a:r>
          </a:p>
          <a:p>
            <a:pPr lvl="4"/>
            <a:endParaRPr lang="en-US" altLang="x-none" dirty="0"/>
          </a:p>
          <a:p>
            <a:pPr lvl="1"/>
            <a:r>
              <a:rPr lang="en-US" altLang="x-none" dirty="0"/>
              <a:t>The set of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Manager</a:t>
            </a:r>
            <a:r>
              <a:rPr lang="en-US" altLang="x-none" dirty="0"/>
              <a:t> </a:t>
            </a:r>
            <a:br>
              <a:rPr lang="en-US" altLang="x-none" dirty="0"/>
            </a:br>
            <a:r>
              <a:rPr lang="en-US" altLang="x-none" dirty="0"/>
              <a:t>objects is a </a:t>
            </a:r>
            <a:r>
              <a:rPr lang="en-US" altLang="x-none" u="sng" dirty="0"/>
              <a:t>subset</a:t>
            </a:r>
            <a:r>
              <a:rPr lang="en-US" altLang="x-none" dirty="0"/>
              <a:t> </a:t>
            </a:r>
            <a:br>
              <a:rPr lang="en-US" altLang="x-none" dirty="0"/>
            </a:br>
            <a:r>
              <a:rPr lang="en-US" altLang="x-none" dirty="0"/>
              <a:t>of the set of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Employee</a:t>
            </a:r>
            <a:r>
              <a:rPr lang="en-US" altLang="x-none" dirty="0"/>
              <a:t> objects.</a:t>
            </a:r>
          </a:p>
        </p:txBody>
      </p:sp>
      <p:pic>
        <p:nvPicPr>
          <p:cNvPr id="629764" name="Picture 4" descr="Ch6_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7683" y="2240293"/>
            <a:ext cx="4528730" cy="3291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6">
            <a:extLst>
              <a:ext uri="{FF2B5EF4-FFF2-40B4-BE49-F238E27FC236}">
                <a16:creationId xmlns:a16="http://schemas.microsoft.com/office/drawing/2014/main" id="{5E85F3D5-95AD-1D4C-8182-52A5BAB4D9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7902" y="6237249"/>
            <a:ext cx="2102505" cy="507831"/>
          </a:xfrm>
          <a:prstGeom prst="rect">
            <a:avLst/>
          </a:prstGeom>
          <a:solidFill>
            <a:srgbClr val="EAEAEA"/>
          </a:solidFill>
          <a:ln w="9525">
            <a:solidFill>
              <a:srgbClr val="EAEAE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x-none" sz="900" b="1" dirty="0">
                <a:solidFill>
                  <a:srgbClr val="969696"/>
                </a:solidFill>
                <a:latin typeface="Arial" charset="0"/>
              </a:rPr>
              <a:t>Object-Oriented Design &amp; Patterns</a:t>
            </a:r>
          </a:p>
          <a:p>
            <a:r>
              <a:rPr lang="en-US" altLang="x-none" sz="900" dirty="0">
                <a:solidFill>
                  <a:srgbClr val="969696"/>
                </a:solidFill>
              </a:rPr>
              <a:t>by Cay </a:t>
            </a:r>
            <a:r>
              <a:rPr lang="en-US" altLang="x-none" sz="900" dirty="0" err="1">
                <a:solidFill>
                  <a:srgbClr val="969696"/>
                </a:solidFill>
              </a:rPr>
              <a:t>Horstmann</a:t>
            </a:r>
            <a:endParaRPr lang="en-US" altLang="x-none" sz="900" dirty="0">
              <a:solidFill>
                <a:srgbClr val="969696"/>
              </a:solidFill>
            </a:endParaRPr>
          </a:p>
          <a:p>
            <a:r>
              <a:rPr lang="en-US" altLang="x-none" sz="900" b="0" dirty="0">
                <a:solidFill>
                  <a:srgbClr val="969696"/>
                </a:solidFill>
                <a:latin typeface="Arial" charset="0"/>
              </a:rPr>
              <a:t>John Wiley &amp; Sons, 2006.</a:t>
            </a:r>
            <a:endParaRPr lang="en-US" altLang="x-none" sz="900" dirty="0">
              <a:solidFill>
                <a:srgbClr val="969696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9552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2C3DF-D0D8-F04D-8010-CFFF0E851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Superclasses and Subclasses</a:t>
            </a:r>
            <a:r>
              <a:rPr lang="en-US" altLang="x-none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21B684-4603-5F48-8415-8C041440E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D21646-6481-D842-9638-562098B4B92C}"/>
              </a:ext>
            </a:extLst>
          </p:cNvPr>
          <p:cNvSpPr txBox="1"/>
          <p:nvPr/>
        </p:nvSpPr>
        <p:spPr>
          <a:xfrm>
            <a:off x="365806" y="1227177"/>
            <a:ext cx="7702750" cy="54784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"Employee1.h"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"Manager1.h"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print(Employee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Employee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Employee("</a:t>
            </a:r>
            <a:r>
              <a:rPr lang="en-US" sz="14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Ron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set_salary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(100000);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print(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Manager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mgr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Manager("Mary");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mgr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set_salary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(200000);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mgr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set_bonus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(5000);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print(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mgr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print(Employee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" makes 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get_salary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CFE1542-8128-D142-8ED0-EECE052BE74C}"/>
              </a:ext>
            </a:extLst>
          </p:cNvPr>
          <p:cNvSpPr txBox="1"/>
          <p:nvPr/>
        </p:nvSpPr>
        <p:spPr>
          <a:xfrm>
            <a:off x="6400780" y="1325903"/>
            <a:ext cx="197329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EmployeeTest1.cpp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F24FA08-F472-124B-A21B-2532A822B5CE}"/>
              </a:ext>
            </a:extLst>
          </p:cNvPr>
          <p:cNvSpPr txBox="1"/>
          <p:nvPr/>
        </p:nvSpPr>
        <p:spPr>
          <a:xfrm>
            <a:off x="6249776" y="3520439"/>
            <a:ext cx="2010487" cy="523220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Ron makes 100000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Mary makes 200000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39502C-FF0C-1748-BBF0-D45C1AA5B7C5}"/>
              </a:ext>
            </a:extLst>
          </p:cNvPr>
          <p:cNvSpPr txBox="1"/>
          <p:nvPr/>
        </p:nvSpPr>
        <p:spPr>
          <a:xfrm>
            <a:off x="6516388" y="4268867"/>
            <a:ext cx="1743875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What happened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0033CC"/>
                </a:solidFill>
              </a:rPr>
              <a:t>to Mary’s bonus?</a:t>
            </a:r>
          </a:p>
        </p:txBody>
      </p:sp>
    </p:spTree>
    <p:extLst>
      <p:ext uri="{BB962C8B-B14F-4D97-AF65-F5344CB8AC3E}">
        <p14:creationId xmlns:p14="http://schemas.microsoft.com/office/powerpoint/2010/main" val="4086525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27C06-F64F-904E-A26B-D38AAAAD3486}" type="slidenum">
              <a:rPr lang="en-US" altLang="x-none"/>
              <a:pPr/>
              <a:t>24</a:t>
            </a:fld>
            <a:endParaRPr lang="en-US" altLang="x-none"/>
          </a:p>
        </p:txBody>
      </p:sp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Overridden Member Functions</a:t>
            </a:r>
            <a:endParaRPr lang="en-US" altLang="x-none" i="1" dirty="0"/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429000"/>
            <a:ext cx="8229600" cy="2819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x-none" dirty="0"/>
              <a:t>The data type of </a:t>
            </a:r>
            <a:r>
              <a:rPr lang="en-US" altLang="x-none" u="sng" dirty="0"/>
              <a:t>variable</a:t>
            </a:r>
            <a:r>
              <a:rPr lang="en-US" altLang="x-none" dirty="0">
                <a:solidFill>
                  <a:srgbClr val="B23C00"/>
                </a:solidFill>
              </a:rPr>
              <a:t> </a:t>
            </a:r>
            <a:r>
              <a:rPr lang="en-US" altLang="x-none" b="1" dirty="0" err="1">
                <a:solidFill>
                  <a:srgbClr val="B23C00"/>
                </a:solidFill>
                <a:latin typeface="Courier New" charset="0"/>
              </a:rPr>
              <a:t>ptr</a:t>
            </a:r>
            <a:r>
              <a:rPr lang="en-US" altLang="x-none" dirty="0">
                <a:solidFill>
                  <a:srgbClr val="B23C00"/>
                </a:solidFill>
              </a:rPr>
              <a:t> </a:t>
            </a:r>
            <a:r>
              <a:rPr lang="en-US" altLang="x-none" dirty="0"/>
              <a:t>is </a:t>
            </a:r>
            <a:r>
              <a:rPr lang="en-US" altLang="x-none" b="1" dirty="0">
                <a:solidFill>
                  <a:srgbClr val="B23C00"/>
                </a:solidFill>
                <a:latin typeface="Courier New" charset="0"/>
              </a:rPr>
              <a:t>Employee*</a:t>
            </a:r>
            <a:r>
              <a:rPr lang="en-US" altLang="x-none" dirty="0"/>
              <a:t>.</a:t>
            </a:r>
          </a:p>
          <a:p>
            <a:pPr>
              <a:lnSpc>
                <a:spcPct val="90000"/>
              </a:lnSpc>
            </a:pPr>
            <a:r>
              <a:rPr lang="en-US" altLang="x-none" dirty="0"/>
              <a:t>The data type of the </a:t>
            </a:r>
            <a:r>
              <a:rPr lang="en-US" altLang="x-none" u="sng" dirty="0"/>
              <a:t>value</a:t>
            </a:r>
            <a:r>
              <a:rPr lang="en-US" altLang="x-none" dirty="0"/>
              <a:t> of </a:t>
            </a:r>
            <a:r>
              <a:rPr lang="en-US" altLang="x-none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mgr</a:t>
            </a:r>
            <a:r>
              <a:rPr lang="en-US" altLang="x-none" dirty="0"/>
              <a:t> is </a:t>
            </a:r>
            <a:r>
              <a:rPr lang="en-US" altLang="x-none" b="1" dirty="0">
                <a:solidFill>
                  <a:srgbClr val="008000"/>
                </a:solidFill>
                <a:latin typeface="Courier New" charset="0"/>
              </a:rPr>
              <a:t>Manager*</a:t>
            </a:r>
            <a:r>
              <a:rPr lang="en-US" altLang="x-none" dirty="0"/>
              <a:t>.</a:t>
            </a:r>
          </a:p>
          <a:p>
            <a:pPr lvl="5">
              <a:lnSpc>
                <a:spcPct val="90000"/>
              </a:lnSpc>
            </a:pPr>
            <a:endParaRPr lang="en-US" altLang="x-none" dirty="0"/>
          </a:p>
          <a:p>
            <a:pPr>
              <a:lnSpc>
                <a:spcPct val="90000"/>
              </a:lnSpc>
            </a:pPr>
            <a:r>
              <a:rPr lang="en-US" altLang="x-none" dirty="0"/>
              <a:t>At run time, which member function is called?</a:t>
            </a:r>
          </a:p>
          <a:p>
            <a:pPr lvl="1">
              <a:lnSpc>
                <a:spcPct val="90000"/>
              </a:lnSpc>
            </a:pP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Employee::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get_salary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Manager::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get_salary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720625" y="1325903"/>
            <a:ext cx="7702750" cy="20313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Manager *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mgr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new Manager("Mary");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mgr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set_salary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(200000);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mgr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set_bonus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(5000);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mgr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print(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Employee *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" makes " &lt;&lt;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get_salary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032046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27C06-F64F-904E-A26B-D38AAAAD3486}" type="slidenum">
              <a:rPr lang="en-US" altLang="x-none"/>
              <a:pPr/>
              <a:t>25</a:t>
            </a:fld>
            <a:endParaRPr lang="en-US" altLang="x-none"/>
          </a:p>
        </p:txBody>
      </p:sp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Overridden Member Functions</a:t>
            </a:r>
            <a:endParaRPr lang="en-US" altLang="x-none" i="1" dirty="0"/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3520439"/>
            <a:ext cx="8412433" cy="261048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x-none" dirty="0"/>
              <a:t>The data type of </a:t>
            </a:r>
            <a:r>
              <a:rPr lang="en-US" altLang="x-none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altLang="x-none" dirty="0"/>
              <a:t> is pointer to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Employee*</a:t>
            </a:r>
            <a:r>
              <a:rPr lang="en-US" altLang="x-none" dirty="0"/>
              <a:t>, and so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Employee::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get_salary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()</a:t>
            </a:r>
            <a:r>
              <a:rPr lang="en-US" altLang="x-none" dirty="0"/>
              <a:t> was called.</a:t>
            </a:r>
          </a:p>
          <a:p>
            <a:pPr lvl="4">
              <a:lnSpc>
                <a:spcPct val="90000"/>
              </a:lnSpc>
            </a:pPr>
            <a:endParaRPr lang="en-US" altLang="x-none" dirty="0"/>
          </a:p>
          <a:p>
            <a:pPr>
              <a:lnSpc>
                <a:spcPct val="90000"/>
              </a:lnSpc>
            </a:pPr>
            <a:r>
              <a:rPr lang="en-US" altLang="x-none" dirty="0"/>
              <a:t>But the data type of 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mgr</a:t>
            </a:r>
            <a:r>
              <a:rPr lang="en-US" altLang="x-none" dirty="0"/>
              <a:t> is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Manager*</a:t>
            </a:r>
            <a:r>
              <a:rPr lang="en-US" altLang="x-none" dirty="0"/>
              <a:t>, and so we </a:t>
            </a:r>
            <a:r>
              <a:rPr lang="en-US" altLang="x-none" u="sng" dirty="0"/>
              <a:t>wanted</a:t>
            </a:r>
            <a:r>
              <a:rPr lang="en-US" altLang="x-none" dirty="0"/>
              <a:t> to call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Manager::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get_salary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()</a:t>
            </a:r>
            <a:r>
              <a:rPr lang="en-US" altLang="x-none" dirty="0"/>
              <a:t>.</a:t>
            </a: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9B4F1418-AFE3-8541-AFB1-1071E185B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625" y="1325903"/>
            <a:ext cx="7702750" cy="20313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Manager *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mgr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new Manager("Mary");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mgr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set_salary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(200000);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mgr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set_bonus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(5000);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mgr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print(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Employee *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" makes " &lt;&lt;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get_salary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004243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27C06-F64F-904E-A26B-D38AAAAD3486}" type="slidenum">
              <a:rPr lang="en-US" altLang="x-none"/>
              <a:pPr/>
              <a:t>26</a:t>
            </a:fld>
            <a:endParaRPr lang="en-US" altLang="x-none"/>
          </a:p>
        </p:txBody>
      </p:sp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Overridden Member Functions</a:t>
            </a:r>
            <a:endParaRPr lang="en-US" altLang="x-none" i="1" dirty="0"/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3428999"/>
            <a:ext cx="8412433" cy="272796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x-none" dirty="0"/>
              <a:t>Which </a:t>
            </a:r>
            <a:r>
              <a:rPr lang="en-US" altLang="x-none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get_salary</a:t>
            </a:r>
            <a:r>
              <a:rPr lang="en-US" altLang="x-none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x-none" dirty="0"/>
              <a:t> to call should be determined </a:t>
            </a:r>
            <a:r>
              <a:rPr lang="en-US" altLang="x-none" u="sng" dirty="0"/>
              <a:t>not</a:t>
            </a:r>
            <a:r>
              <a:rPr lang="en-US" altLang="x-none" dirty="0"/>
              <a:t> by the </a:t>
            </a:r>
            <a:r>
              <a:rPr lang="en-US" altLang="x-none" u="sng" dirty="0"/>
              <a:t>data type of variable</a:t>
            </a:r>
            <a:r>
              <a:rPr lang="en-US" altLang="x-none" dirty="0">
                <a:solidFill>
                  <a:srgbClr val="B23C00"/>
                </a:solidFill>
              </a:rPr>
              <a:t> </a:t>
            </a:r>
            <a:r>
              <a:rPr lang="en-US" altLang="x-none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altLang="x-none" dirty="0"/>
              <a:t>, but instead by the </a:t>
            </a:r>
            <a:r>
              <a:rPr lang="en-US" altLang="x-none" u="sng" dirty="0"/>
              <a:t>data type of its runtime value</a:t>
            </a:r>
            <a:r>
              <a:rPr lang="en-US" altLang="x-none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altLang="x-none" dirty="0"/>
              <a:t>Parameter </a:t>
            </a:r>
            <a:r>
              <a:rPr lang="en-US" altLang="x-none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altLang="x-none" dirty="0"/>
              <a:t> was pointing to a </a:t>
            </a:r>
            <a:r>
              <a:rPr lang="en-US" altLang="x-none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Manager</a:t>
            </a:r>
            <a:r>
              <a:rPr lang="en-US" altLang="x-none" dirty="0"/>
              <a:t> object.</a:t>
            </a:r>
          </a:p>
          <a:p>
            <a:pPr lvl="4">
              <a:lnSpc>
                <a:spcPct val="90000"/>
              </a:lnSpc>
            </a:pPr>
            <a:endParaRPr lang="en-US" altLang="x-none" dirty="0"/>
          </a:p>
          <a:p>
            <a:pPr>
              <a:lnSpc>
                <a:spcPct val="90000"/>
              </a:lnSpc>
            </a:pPr>
            <a:r>
              <a:rPr lang="en-US" altLang="x-none" dirty="0"/>
              <a:t>This is the important object-oriented principle of </a:t>
            </a:r>
            <a:r>
              <a:rPr lang="en-US" altLang="x-none" dirty="0">
                <a:solidFill>
                  <a:srgbClr val="B23C00"/>
                </a:solidFill>
              </a:rPr>
              <a:t>polymorphism</a:t>
            </a:r>
            <a:r>
              <a:rPr lang="en-US" altLang="x-none" dirty="0"/>
              <a:t>.</a:t>
            </a: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7EC5D65C-8A42-5C4F-9E87-B5A73E056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625" y="1234464"/>
            <a:ext cx="7702750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Manager *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mgr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new Manager("Mary");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mgr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-&gt;set_salary5);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mgr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print(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Employee *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" makes " &lt;&lt;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get_salary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867818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Polymorphism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95401"/>
            <a:ext cx="8595311" cy="1402088"/>
          </a:xfrm>
        </p:spPr>
        <p:txBody>
          <a:bodyPr/>
          <a:lstStyle/>
          <a:p>
            <a:r>
              <a:rPr lang="en-US" dirty="0"/>
              <a:t>To make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get_salary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()</a:t>
            </a:r>
            <a:r>
              <a:rPr lang="en-US" dirty="0"/>
              <a:t> polymorphic in C++, </a:t>
            </a:r>
            <a:br>
              <a:rPr lang="en-US" dirty="0"/>
            </a:br>
            <a:r>
              <a:rPr lang="en-US" dirty="0"/>
              <a:t>we must declare it to be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virtual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You only need to declare it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virtual</a:t>
            </a:r>
            <a:r>
              <a:rPr lang="en-US" dirty="0"/>
              <a:t> in the </a:t>
            </a:r>
            <a:r>
              <a:rPr lang="en-US" u="sng" dirty="0"/>
              <a:t>base</a:t>
            </a:r>
            <a:r>
              <a:rPr lang="en-US" dirty="0"/>
              <a:t> class.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13224" y="2711112"/>
            <a:ext cx="6277814" cy="16004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square">
            <a:spAutoFit/>
          </a:bodyPr>
          <a:lstStyle/>
          <a:p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altLang="x-none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Employee</a:t>
            </a:r>
            <a:b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  <a:b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    ...</a:t>
            </a:r>
          </a:p>
          <a:p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    </a:t>
            </a:r>
            <a:r>
              <a:rPr lang="en-US" altLang="x-none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virtual </a:t>
            </a:r>
            <a:r>
              <a:rPr lang="en-US" altLang="x-none" sz="14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double </a:t>
            </a:r>
            <a:r>
              <a:rPr lang="en-US" altLang="x-none" sz="1400" b="1" dirty="0" err="1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get_salary</a:t>
            </a:r>
            <a:r>
              <a:rPr lang="en-US" altLang="x-none" sz="140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() </a:t>
            </a:r>
            <a:r>
              <a:rPr lang="en-US" altLang="x-none" sz="1400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altLang="x-none" sz="14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 { return salary; }</a:t>
            </a:r>
            <a:b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    ...</a:t>
            </a:r>
          </a:p>
          <a:p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} 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13224" y="4517240"/>
            <a:ext cx="7917552" cy="16004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altLang="x-none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class </a:t>
            </a:r>
            <a:r>
              <a:rPr lang="en-US" altLang="x-none" sz="1400" b="1" dirty="0">
                <a:solidFill>
                  <a:srgbClr val="0080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Manager</a:t>
            </a:r>
            <a:r>
              <a:rPr lang="en-US" altLang="x-none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: public </a:t>
            </a:r>
            <a:r>
              <a:rPr lang="en-US" altLang="x-none" sz="1400" b="1" dirty="0">
                <a:solidFill>
                  <a:srgbClr val="B23C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Employee</a:t>
            </a:r>
            <a:br>
              <a:rPr lang="en-US" altLang="x-none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</a:br>
            <a:r>
              <a:rPr lang="en-US" altLang="x-none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{</a:t>
            </a:r>
          </a:p>
          <a:p>
            <a:r>
              <a:rPr lang="en-US" altLang="x-none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public:</a:t>
            </a:r>
            <a:br>
              <a:rPr lang="en-US" altLang="x-none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</a:br>
            <a:r>
              <a:rPr lang="en-US" altLang="x-none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   ...</a:t>
            </a:r>
            <a:br>
              <a:rPr lang="en-US" altLang="x-none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</a:br>
            <a:r>
              <a:rPr lang="en-US" altLang="x-none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   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get_salary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 return Employee::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get_salary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+ bonus; }</a:t>
            </a:r>
          </a:p>
          <a:p>
            <a:r>
              <a:rPr lang="en-US" altLang="x-none" sz="1400" b="1" dirty="0">
                <a:solidFill>
                  <a:srgbClr val="0033CC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   ...</a:t>
            </a:r>
            <a:br>
              <a:rPr lang="en-US" altLang="x-none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</a:br>
            <a:r>
              <a:rPr lang="en-US" altLang="x-none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}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046A5D-6286-A54E-8608-672327767EA3}"/>
              </a:ext>
            </a:extLst>
          </p:cNvPr>
          <p:cNvSpPr txBox="1"/>
          <p:nvPr/>
        </p:nvSpPr>
        <p:spPr>
          <a:xfrm>
            <a:off x="5760707" y="2788927"/>
            <a:ext cx="138050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Employee2.h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0C66EB-1DDB-5744-A250-882E0172A99F}"/>
              </a:ext>
            </a:extLst>
          </p:cNvPr>
          <p:cNvSpPr txBox="1"/>
          <p:nvPr/>
        </p:nvSpPr>
        <p:spPr>
          <a:xfrm>
            <a:off x="7498361" y="4617711"/>
            <a:ext cx="127951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Manager2.h</a:t>
            </a:r>
          </a:p>
        </p:txBody>
      </p:sp>
    </p:spTree>
    <p:extLst>
      <p:ext uri="{BB962C8B-B14F-4D97-AF65-F5344CB8AC3E}">
        <p14:creationId xmlns:p14="http://schemas.microsoft.com/office/powerpoint/2010/main" val="34747097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Polymorphism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Polymorphism is not free.</a:t>
            </a:r>
          </a:p>
          <a:p>
            <a:pPr lvl="4"/>
            <a:endParaRPr lang="en-US" dirty="0"/>
          </a:p>
          <a:p>
            <a:r>
              <a:rPr lang="en-US" dirty="0"/>
              <a:t>C++ must consult a </a:t>
            </a:r>
            <a:r>
              <a:rPr lang="en-US" u="sng" dirty="0"/>
              <a:t>virtual table</a:t>
            </a:r>
            <a:r>
              <a:rPr lang="en-US" dirty="0"/>
              <a:t> at run time for every class that contains a virtual function.</a:t>
            </a:r>
          </a:p>
          <a:p>
            <a:pPr lvl="1"/>
            <a:r>
              <a:rPr lang="en-US" dirty="0"/>
              <a:t>C++ cannot tell at compile time what the value </a:t>
            </a:r>
            <a:br>
              <a:rPr lang="en-US" dirty="0"/>
            </a:br>
            <a:r>
              <a:rPr lang="en-US" dirty="0"/>
              <a:t>(and hence value’s data type) of the variable will be.</a:t>
            </a:r>
          </a:p>
          <a:p>
            <a:pPr lvl="5"/>
            <a:endParaRPr lang="en-US" dirty="0"/>
          </a:p>
          <a:p>
            <a:r>
              <a:rPr lang="en-US" dirty="0"/>
              <a:t>Consulting the virtual table to determine which member function to call will affect performance.</a:t>
            </a:r>
          </a:p>
          <a:p>
            <a:pPr lvl="1"/>
            <a:r>
              <a:rPr lang="en-US" dirty="0"/>
              <a:t>Use polymorphism judiciously!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80AE75-BC26-0840-9B38-88527C408064}"/>
              </a:ext>
            </a:extLst>
          </p:cNvPr>
          <p:cNvSpPr txBox="1"/>
          <p:nvPr/>
        </p:nvSpPr>
        <p:spPr>
          <a:xfrm>
            <a:off x="6687239" y="5938092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27820208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03561-F193-824D-BF2D-E3D2B606A049}" type="slidenum">
              <a:rPr lang="en-US" altLang="x-none"/>
              <a:pPr/>
              <a:t>29</a:t>
            </a:fld>
            <a:endParaRPr lang="en-US" altLang="x-none"/>
          </a:p>
        </p:txBody>
      </p:sp>
      <p:sp>
        <p:nvSpPr>
          <p:cNvPr id="630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Class Hierarchies</a:t>
            </a:r>
          </a:p>
        </p:txBody>
      </p:sp>
      <p:sp>
        <p:nvSpPr>
          <p:cNvPr id="630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x-none" dirty="0"/>
              <a:t>Object-oriented programming uses </a:t>
            </a:r>
            <a:br>
              <a:rPr lang="en-US" altLang="x-none" dirty="0"/>
            </a:br>
            <a:r>
              <a:rPr lang="en-US" altLang="x-none" dirty="0"/>
              <a:t>class hierarchies.</a:t>
            </a:r>
          </a:p>
          <a:p>
            <a:pPr lvl="1"/>
            <a:r>
              <a:rPr lang="en-US" altLang="x-none" dirty="0"/>
              <a:t>AKA </a:t>
            </a:r>
            <a:r>
              <a:rPr lang="en-US" altLang="x-none" dirty="0">
                <a:solidFill>
                  <a:srgbClr val="B23C00"/>
                </a:solidFill>
              </a:rPr>
              <a:t>inheritance hierarchies</a:t>
            </a:r>
            <a:r>
              <a:rPr lang="en-US" altLang="x-none" dirty="0">
                <a:solidFill>
                  <a:schemeClr val="folHlink"/>
                </a:solidFill>
              </a:rPr>
              <a:t>.</a:t>
            </a:r>
          </a:p>
          <a:p>
            <a:pPr lvl="4"/>
            <a:endParaRPr lang="en-US" altLang="x-none" dirty="0">
              <a:solidFill>
                <a:schemeClr val="folHlink"/>
              </a:solidFill>
            </a:endParaRPr>
          </a:p>
          <a:p>
            <a:r>
              <a:rPr lang="en-US" altLang="x-none" dirty="0"/>
              <a:t>In the real world, hierarchies express </a:t>
            </a:r>
            <a:br>
              <a:rPr lang="en-US" altLang="x-none" dirty="0"/>
            </a:br>
            <a:r>
              <a:rPr lang="en-US" altLang="x-none" u="sng" dirty="0"/>
              <a:t>general/specific relationships</a:t>
            </a:r>
            <a:r>
              <a:rPr lang="en-US" altLang="x-none" dirty="0"/>
              <a:t> among concepts.</a:t>
            </a:r>
          </a:p>
        </p:txBody>
      </p:sp>
    </p:spTree>
    <p:extLst>
      <p:ext uri="{BB962C8B-B14F-4D97-AF65-F5344CB8AC3E}">
        <p14:creationId xmlns:p14="http://schemas.microsoft.com/office/powerpoint/2010/main" val="3086611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Interfaces and the RPS Game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Instead, use a variable</a:t>
            </a:r>
            <a:br>
              <a:rPr lang="en-US" dirty="0"/>
            </a:br>
            <a:r>
              <a:rPr lang="en-US" dirty="0"/>
              <a:t>of the interface type</a:t>
            </a:r>
          </a:p>
          <a:p>
            <a:pPr lvl="1"/>
            <a:r>
              <a:rPr lang="en-US" dirty="0"/>
              <a:t>Example:</a:t>
            </a:r>
          </a:p>
          <a:p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Variable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chooser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and any code that </a:t>
            </a:r>
            <a:br>
              <a:rPr lang="en-US" dirty="0"/>
            </a:br>
            <a:r>
              <a:rPr lang="en-US" dirty="0"/>
              <a:t>uses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chooser </a:t>
            </a:r>
            <a:b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</a:br>
            <a:r>
              <a:rPr lang="en-US" dirty="0"/>
              <a:t>should not need to know which type of </a:t>
            </a:r>
            <a:br>
              <a:rPr lang="en-US" dirty="0"/>
            </a:br>
            <a:r>
              <a:rPr lang="en-US" dirty="0"/>
              <a:t>chooser object it is currently pointing to.</a:t>
            </a:r>
          </a:p>
          <a:p>
            <a:pPr lvl="1"/>
            <a:r>
              <a:rPr lang="en-US" dirty="0"/>
              <a:t>As long as the object implements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Chooser</a:t>
            </a:r>
            <a:r>
              <a:rPr lang="en-US" dirty="0"/>
              <a:t> API.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53911" y="2697488"/>
            <a:ext cx="4875053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Chooser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*chooser = new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SmartChooser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chooser-&gt;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make_choice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8710B4F-8686-D742-8D50-444AE7A7AE07}"/>
              </a:ext>
            </a:extLst>
          </p:cNvPr>
          <p:cNvGrpSpPr/>
          <p:nvPr/>
        </p:nvGrpSpPr>
        <p:grpSpPr>
          <a:xfrm>
            <a:off x="4661978" y="1657092"/>
            <a:ext cx="4116261" cy="2777737"/>
            <a:chOff x="4661978" y="2606049"/>
            <a:chExt cx="4116261" cy="2777737"/>
          </a:xfrm>
        </p:grpSpPr>
        <p:sp>
          <p:nvSpPr>
            <p:cNvPr id="24" name="Rectangle 4">
              <a:extLst>
                <a:ext uri="{FF2B5EF4-FFF2-40B4-BE49-F238E27FC236}">
                  <a16:creationId xmlns:a16="http://schemas.microsoft.com/office/drawing/2014/main" id="{841D6E39-F515-5E4D-B810-04C775C6CA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2598" y="2606049"/>
              <a:ext cx="1235023" cy="5846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/>
                <a:t>ComputerPlayer</a:t>
              </a:r>
            </a:p>
          </p:txBody>
        </p:sp>
        <p:sp>
          <p:nvSpPr>
            <p:cNvPr id="25" name="Rectangle 5">
              <a:extLst>
                <a:ext uri="{FF2B5EF4-FFF2-40B4-BE49-F238E27FC236}">
                  <a16:creationId xmlns:a16="http://schemas.microsoft.com/office/drawing/2014/main" id="{BFBF5144-8C98-6941-8441-F884858B6C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4056" y="3597313"/>
              <a:ext cx="1233565" cy="29899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i="1" dirty="0">
                  <a:solidFill>
                    <a:srgbClr val="C00000"/>
                  </a:solidFill>
                </a:rPr>
                <a:t>Chooser</a:t>
              </a:r>
            </a:p>
          </p:txBody>
        </p:sp>
        <p:sp>
          <p:nvSpPr>
            <p:cNvPr id="26" name="Rectangle 6">
              <a:extLst>
                <a:ext uri="{FF2B5EF4-FFF2-40B4-BE49-F238E27FC236}">
                  <a16:creationId xmlns:a16="http://schemas.microsoft.com/office/drawing/2014/main" id="{3DE57D65-21BC-D14B-89C2-5FE003A360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3439" y="4764577"/>
              <a:ext cx="1235023" cy="3103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dirty="0" err="1"/>
                <a:t>RandomChooser</a:t>
              </a:r>
              <a:endParaRPr lang="en-US" altLang="x-none" sz="1200" b="1" dirty="0"/>
            </a:p>
          </p:txBody>
        </p:sp>
        <p:sp>
          <p:nvSpPr>
            <p:cNvPr id="27" name="AutoShape 7">
              <a:extLst>
                <a:ext uri="{FF2B5EF4-FFF2-40B4-BE49-F238E27FC236}">
                  <a16:creationId xmlns:a16="http://schemas.microsoft.com/office/drawing/2014/main" id="{ECFF9DB8-B675-7A40-9E17-A2F4FC18B7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68347" y="3190692"/>
              <a:ext cx="103526" cy="173977"/>
            </a:xfrm>
            <a:prstGeom prst="diamond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8">
              <a:extLst>
                <a:ext uri="{FF2B5EF4-FFF2-40B4-BE49-F238E27FC236}">
                  <a16:creationId xmlns:a16="http://schemas.microsoft.com/office/drawing/2014/main" id="{19D3B75F-DF6E-AE49-832A-28BDFACD9A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0839" y="3364669"/>
              <a:ext cx="0" cy="2326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AutoShape 9">
              <a:extLst>
                <a:ext uri="{FF2B5EF4-FFF2-40B4-BE49-F238E27FC236}">
                  <a16:creationId xmlns:a16="http://schemas.microsoft.com/office/drawing/2014/main" id="{AC068716-1D93-9644-A7FA-11DAFE76CD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43559" y="4181956"/>
              <a:ext cx="153102" cy="115310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10">
              <a:extLst>
                <a:ext uri="{FF2B5EF4-FFF2-40B4-BE49-F238E27FC236}">
                  <a16:creationId xmlns:a16="http://schemas.microsoft.com/office/drawing/2014/main" id="{6A3978B5-4078-D149-9040-4AE43F6FAD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0839" y="4297266"/>
              <a:ext cx="0" cy="4673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11">
              <a:extLst>
                <a:ext uri="{FF2B5EF4-FFF2-40B4-BE49-F238E27FC236}">
                  <a16:creationId xmlns:a16="http://schemas.microsoft.com/office/drawing/2014/main" id="{5A7316AB-101A-654A-BE8E-B378AD1BF0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35630" y="4531932"/>
              <a:ext cx="0" cy="2326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12">
              <a:extLst>
                <a:ext uri="{FF2B5EF4-FFF2-40B4-BE49-F238E27FC236}">
                  <a16:creationId xmlns:a16="http://schemas.microsoft.com/office/drawing/2014/main" id="{FCA12B0F-1215-4A40-982F-591332CD18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35630" y="4531932"/>
              <a:ext cx="27718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Rectangle 13">
              <a:extLst>
                <a:ext uri="{FF2B5EF4-FFF2-40B4-BE49-F238E27FC236}">
                  <a16:creationId xmlns:a16="http://schemas.microsoft.com/office/drawing/2014/main" id="{19BC5DD5-EDE3-9945-96D4-9588DF54A0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2598" y="4764577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dirty="0" err="1"/>
                <a:t>SmartChooser</a:t>
              </a:r>
              <a:endParaRPr lang="en-US" altLang="x-none" sz="1200" b="1" dirty="0"/>
            </a:p>
          </p:txBody>
        </p:sp>
        <p:sp>
          <p:nvSpPr>
            <p:cNvPr id="34" name="Rectangle 14">
              <a:extLst>
                <a:ext uri="{FF2B5EF4-FFF2-40B4-BE49-F238E27FC236}">
                  <a16:creationId xmlns:a16="http://schemas.microsoft.com/office/drawing/2014/main" id="{CA1C3440-1CDD-F14B-A5BD-69D51EF549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3216" y="4764577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dirty="0" err="1"/>
                <a:t>GeniusChooser</a:t>
              </a:r>
              <a:endParaRPr lang="en-US" altLang="x-none" sz="1200" b="1" dirty="0"/>
            </a:p>
          </p:txBody>
        </p:sp>
        <p:sp>
          <p:nvSpPr>
            <p:cNvPr id="35" name="Line 15">
              <a:extLst>
                <a:ext uri="{FF2B5EF4-FFF2-40B4-BE49-F238E27FC236}">
                  <a16:creationId xmlns:a16="http://schemas.microsoft.com/office/drawing/2014/main" id="{2DC32D90-032A-0C48-860B-898771DD15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107506" y="4531932"/>
              <a:ext cx="0" cy="2326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Rectangle 5">
              <a:extLst>
                <a:ext uri="{FF2B5EF4-FFF2-40B4-BE49-F238E27FC236}">
                  <a16:creationId xmlns:a16="http://schemas.microsoft.com/office/drawing/2014/main" id="{465CBA72-946C-2444-958B-BAA8C22575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4056" y="3896308"/>
              <a:ext cx="1233565" cy="26420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i="1" dirty="0" err="1"/>
                <a:t>make_choice</a:t>
              </a:r>
              <a:r>
                <a:rPr lang="en-US" altLang="x-none" sz="1200" i="1" dirty="0"/>
                <a:t>()</a:t>
              </a:r>
            </a:p>
          </p:txBody>
        </p:sp>
        <p:sp>
          <p:nvSpPr>
            <p:cNvPr id="37" name="Rectangle 6">
              <a:extLst>
                <a:ext uri="{FF2B5EF4-FFF2-40B4-BE49-F238E27FC236}">
                  <a16:creationId xmlns:a16="http://schemas.microsoft.com/office/drawing/2014/main" id="{C603D12B-3C79-9543-8725-BCD60F48D1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978" y="5073460"/>
              <a:ext cx="1235023" cy="3103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dirty="0" err="1"/>
                <a:t>make_choice</a:t>
              </a:r>
              <a:r>
                <a:rPr lang="en-US" altLang="x-none" sz="1200" dirty="0"/>
                <a:t>()</a:t>
              </a:r>
            </a:p>
          </p:txBody>
        </p:sp>
        <p:sp>
          <p:nvSpPr>
            <p:cNvPr id="38" name="Rectangle 13">
              <a:extLst>
                <a:ext uri="{FF2B5EF4-FFF2-40B4-BE49-F238E27FC236}">
                  <a16:creationId xmlns:a16="http://schemas.microsoft.com/office/drawing/2014/main" id="{C2B90C4E-8B61-274B-AD3C-FCC2724836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2597" y="5072692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dirty="0" err="1"/>
                <a:t>make_choice</a:t>
              </a:r>
              <a:r>
                <a:rPr lang="en-US" altLang="x-none" sz="1200" dirty="0"/>
                <a:t>()</a:t>
              </a:r>
            </a:p>
          </p:txBody>
        </p:sp>
        <p:sp>
          <p:nvSpPr>
            <p:cNvPr id="39" name="Rectangle 14">
              <a:extLst>
                <a:ext uri="{FF2B5EF4-FFF2-40B4-BE49-F238E27FC236}">
                  <a16:creationId xmlns:a16="http://schemas.microsoft.com/office/drawing/2014/main" id="{11416E93-DBAC-F14E-9834-BF8ACBC2A0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3216" y="5072692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dirty="0" err="1"/>
                <a:t>make_choice</a:t>
              </a:r>
              <a:r>
                <a:rPr lang="en-US" altLang="x-none" sz="1200" dirty="0"/>
                <a:t>()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529887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03561-F193-824D-BF2D-E3D2B606A049}" type="slidenum">
              <a:rPr lang="en-US" altLang="x-none"/>
              <a:pPr/>
              <a:t>30</a:t>
            </a:fld>
            <a:endParaRPr lang="en-US" altLang="x-none"/>
          </a:p>
        </p:txBody>
      </p:sp>
      <p:sp>
        <p:nvSpPr>
          <p:cNvPr id="630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Class Hierarchies</a:t>
            </a:r>
            <a:r>
              <a:rPr lang="en-US" altLang="x-none" i="1" dirty="0"/>
              <a:t>, cont’d</a:t>
            </a:r>
          </a:p>
        </p:txBody>
      </p:sp>
      <p:sp>
        <p:nvSpPr>
          <p:cNvPr id="630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x-none" dirty="0"/>
              <a:t>The most general superclass is at the </a:t>
            </a:r>
            <a:br>
              <a:rPr lang="en-US" altLang="x-none" dirty="0"/>
            </a:br>
            <a:r>
              <a:rPr lang="en-US" altLang="x-none" u="sng" dirty="0"/>
              <a:t>root</a:t>
            </a:r>
            <a:r>
              <a:rPr lang="en-US" altLang="x-none" dirty="0"/>
              <a:t> of a tree.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More specific subclasses are </a:t>
            </a:r>
            <a:r>
              <a:rPr lang="en-US" altLang="x-none" u="sng" dirty="0"/>
              <a:t>children</a:t>
            </a:r>
            <a:r>
              <a:rPr lang="en-US" altLang="x-none" dirty="0"/>
              <a:t>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The most specific subclasses are </a:t>
            </a:r>
            <a:r>
              <a:rPr lang="en-US" altLang="x-none" u="sng" dirty="0" err="1"/>
              <a:t>leafs</a:t>
            </a:r>
            <a:r>
              <a:rPr lang="en-US" altLang="x-none" dirty="0"/>
              <a:t>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Class hierarchies can be complex.</a:t>
            </a:r>
          </a:p>
          <a:p>
            <a:pPr lvl="1"/>
            <a:r>
              <a:rPr lang="en-US" altLang="x-none" dirty="0"/>
              <a:t>But they shouldn’t be.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E2A677F-A91C-8F42-AE79-E8AF6A79D5FF}"/>
              </a:ext>
            </a:extLst>
          </p:cNvPr>
          <p:cNvSpPr txBox="1"/>
          <p:nvPr/>
        </p:nvSpPr>
        <p:spPr>
          <a:xfrm>
            <a:off x="7406609" y="3259723"/>
            <a:ext cx="889987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leaves?</a:t>
            </a:r>
          </a:p>
        </p:txBody>
      </p:sp>
    </p:spTree>
    <p:extLst>
      <p:ext uri="{BB962C8B-B14F-4D97-AF65-F5344CB8AC3E}">
        <p14:creationId xmlns:p14="http://schemas.microsoft.com/office/powerpoint/2010/main" val="500931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0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0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2B443-FDF4-3144-B879-AFF464BF6E1C}" type="slidenum">
              <a:rPr lang="en-US" altLang="x-none"/>
              <a:pPr/>
              <a:t>31</a:t>
            </a:fld>
            <a:endParaRPr lang="en-US" altLang="x-none"/>
          </a:p>
        </p:txBody>
      </p:sp>
      <p:sp>
        <p:nvSpPr>
          <p:cNvPr id="631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Class Hierarchies</a:t>
            </a:r>
            <a:r>
              <a:rPr lang="en-US" altLang="x-none" i="1" dirty="0"/>
              <a:t>, cont’d</a:t>
            </a:r>
          </a:p>
        </p:txBody>
      </p:sp>
      <p:pic>
        <p:nvPicPr>
          <p:cNvPr id="631812" name="Picture 4" descr="Ch6_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8" y="1414463"/>
            <a:ext cx="8377237" cy="457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6">
            <a:extLst>
              <a:ext uri="{FF2B5EF4-FFF2-40B4-BE49-F238E27FC236}">
                <a16:creationId xmlns:a16="http://schemas.microsoft.com/office/drawing/2014/main" id="{5B472C94-0B02-DE4E-8C4D-C9E6D27A8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7902" y="6237249"/>
            <a:ext cx="2102505" cy="507831"/>
          </a:xfrm>
          <a:prstGeom prst="rect">
            <a:avLst/>
          </a:prstGeom>
          <a:solidFill>
            <a:srgbClr val="EAEAEA"/>
          </a:solidFill>
          <a:ln w="9525">
            <a:solidFill>
              <a:srgbClr val="EAEAE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x-none" sz="900" b="1" dirty="0">
                <a:solidFill>
                  <a:srgbClr val="969696"/>
                </a:solidFill>
                <a:latin typeface="Arial" charset="0"/>
              </a:rPr>
              <a:t>Object-Oriented Design &amp; Patterns</a:t>
            </a:r>
          </a:p>
          <a:p>
            <a:r>
              <a:rPr lang="en-US" altLang="x-none" sz="900" dirty="0">
                <a:solidFill>
                  <a:srgbClr val="969696"/>
                </a:solidFill>
              </a:rPr>
              <a:t>by Cay </a:t>
            </a:r>
            <a:r>
              <a:rPr lang="en-US" altLang="x-none" sz="900" dirty="0" err="1">
                <a:solidFill>
                  <a:srgbClr val="969696"/>
                </a:solidFill>
              </a:rPr>
              <a:t>Horstmann</a:t>
            </a:r>
            <a:endParaRPr lang="en-US" altLang="x-none" sz="900" dirty="0">
              <a:solidFill>
                <a:srgbClr val="969696"/>
              </a:solidFill>
            </a:endParaRPr>
          </a:p>
          <a:p>
            <a:r>
              <a:rPr lang="en-US" altLang="x-none" sz="900" b="0" dirty="0">
                <a:solidFill>
                  <a:srgbClr val="969696"/>
                </a:solidFill>
                <a:latin typeface="Arial" charset="0"/>
              </a:rPr>
              <a:t>John Wiley &amp; Sons, 2006.</a:t>
            </a:r>
            <a:endParaRPr lang="en-US" altLang="x-none" sz="900" dirty="0">
              <a:solidFill>
                <a:srgbClr val="969696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3548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626-6C4F-1248-9862-F0269E1C7E00}" type="slidenum">
              <a:rPr lang="en-US" altLang="x-none"/>
              <a:pPr/>
              <a:t>32</a:t>
            </a:fld>
            <a:endParaRPr lang="en-US" altLang="x-none"/>
          </a:p>
        </p:txBody>
      </p:sp>
      <p:sp>
        <p:nvSpPr>
          <p:cNvPr id="632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Class Hierarchies</a:t>
            </a:r>
            <a:r>
              <a:rPr lang="en-US" altLang="x-none" i="1" dirty="0"/>
              <a:t>, cont’d</a:t>
            </a:r>
          </a:p>
        </p:txBody>
      </p:sp>
      <p:pic>
        <p:nvPicPr>
          <p:cNvPr id="632836" name="Picture 4" descr="Ch6_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6725" y="1235075"/>
            <a:ext cx="5668963" cy="4957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120634" y="1965976"/>
            <a:ext cx="1513043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0033CC"/>
                </a:solidFill>
              </a:rPr>
              <a:t>Java’s </a:t>
            </a:r>
            <a:r>
              <a:rPr lang="en-US" dirty="0">
                <a:solidFill>
                  <a:srgbClr val="0033CC"/>
                </a:solidFill>
              </a:rPr>
              <a:t>“Swing”</a:t>
            </a:r>
          </a:p>
          <a:p>
            <a:r>
              <a:rPr lang="en-US" dirty="0">
                <a:solidFill>
                  <a:srgbClr val="0033CC"/>
                </a:solidFill>
              </a:rPr>
              <a:t>GUI classes.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4F42CCEE-BBF1-F84A-B255-ACBCAD610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7902" y="6237249"/>
            <a:ext cx="2102505" cy="507831"/>
          </a:xfrm>
          <a:prstGeom prst="rect">
            <a:avLst/>
          </a:prstGeom>
          <a:solidFill>
            <a:srgbClr val="EAEAEA"/>
          </a:solidFill>
          <a:ln w="9525">
            <a:solidFill>
              <a:srgbClr val="EAEAE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x-none" sz="900" b="1" dirty="0">
                <a:solidFill>
                  <a:srgbClr val="969696"/>
                </a:solidFill>
                <a:latin typeface="Arial" charset="0"/>
              </a:rPr>
              <a:t>Object-Oriented Design &amp; Patterns</a:t>
            </a:r>
          </a:p>
          <a:p>
            <a:r>
              <a:rPr lang="en-US" altLang="x-none" sz="900" dirty="0">
                <a:solidFill>
                  <a:srgbClr val="969696"/>
                </a:solidFill>
              </a:rPr>
              <a:t>by Cay </a:t>
            </a:r>
            <a:r>
              <a:rPr lang="en-US" altLang="x-none" sz="900" dirty="0" err="1">
                <a:solidFill>
                  <a:srgbClr val="969696"/>
                </a:solidFill>
              </a:rPr>
              <a:t>Horstmann</a:t>
            </a:r>
            <a:endParaRPr lang="en-US" altLang="x-none" sz="900" dirty="0">
              <a:solidFill>
                <a:srgbClr val="969696"/>
              </a:solidFill>
            </a:endParaRPr>
          </a:p>
          <a:p>
            <a:r>
              <a:rPr lang="en-US" altLang="x-none" sz="900" b="0" dirty="0">
                <a:solidFill>
                  <a:srgbClr val="969696"/>
                </a:solidFill>
                <a:latin typeface="Arial" charset="0"/>
              </a:rPr>
              <a:t>John Wiley &amp; Sons, 2006.</a:t>
            </a:r>
            <a:endParaRPr lang="en-US" altLang="x-none" sz="900" dirty="0">
              <a:solidFill>
                <a:srgbClr val="969696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102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The Liskov Substitution Principle</a:t>
            </a:r>
          </a:p>
        </p:txBody>
      </p:sp>
      <p:sp>
        <p:nvSpPr>
          <p:cNvPr id="633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399"/>
            <a:ext cx="8229600" cy="1676406"/>
          </a:xfrm>
        </p:spPr>
        <p:txBody>
          <a:bodyPr/>
          <a:lstStyle/>
          <a:p>
            <a:r>
              <a:rPr lang="en-US" altLang="x-none" dirty="0"/>
              <a:t>Named after </a:t>
            </a:r>
            <a:r>
              <a:rPr lang="en-US" altLang="x-none" dirty="0">
                <a:solidFill>
                  <a:srgbClr val="B23C00"/>
                </a:solidFill>
              </a:rPr>
              <a:t>Barbara Liskov</a:t>
            </a:r>
            <a:r>
              <a:rPr lang="en-US" altLang="x-none" dirty="0"/>
              <a:t>.</a:t>
            </a:r>
          </a:p>
          <a:p>
            <a:pPr lvl="4"/>
            <a:endParaRPr lang="en-US" altLang="x-none" dirty="0"/>
          </a:p>
          <a:p>
            <a:pPr lvl="1"/>
            <a:r>
              <a:rPr lang="en-US" altLang="x-none" dirty="0"/>
              <a:t>MIT computer science professor.</a:t>
            </a:r>
          </a:p>
          <a:p>
            <a:pPr lvl="1"/>
            <a:r>
              <a:rPr lang="en-US" altLang="x-none" dirty="0"/>
              <a:t>A pioneer in object-oriented programming.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1BC1C25-0422-3843-9E7E-B3CF5F42ED99}"/>
              </a:ext>
            </a:extLst>
          </p:cNvPr>
          <p:cNvSpPr txBox="1"/>
          <p:nvPr/>
        </p:nvSpPr>
        <p:spPr>
          <a:xfrm>
            <a:off x="2265920" y="3337561"/>
            <a:ext cx="4612160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x-none" sz="2000" dirty="0">
                <a:solidFill>
                  <a:srgbClr val="0033CC"/>
                </a:solidFill>
              </a:rPr>
              <a:t>Wherever there is a superclass object, </a:t>
            </a:r>
            <a:br>
              <a:rPr lang="en-US" altLang="x-none" sz="2000" dirty="0">
                <a:solidFill>
                  <a:srgbClr val="0033CC"/>
                </a:solidFill>
              </a:rPr>
            </a:br>
            <a:r>
              <a:rPr lang="en-US" altLang="x-none" sz="2000" dirty="0">
                <a:solidFill>
                  <a:srgbClr val="0033CC"/>
                </a:solidFill>
              </a:rPr>
              <a:t>you can </a:t>
            </a:r>
            <a:r>
              <a:rPr lang="en-US" altLang="x-none" sz="2000" u="sng" dirty="0">
                <a:solidFill>
                  <a:srgbClr val="0033CC"/>
                </a:solidFill>
              </a:rPr>
              <a:t>sub</a:t>
            </a:r>
            <a:r>
              <a:rPr lang="en-US" altLang="x-none" sz="2000" dirty="0">
                <a:solidFill>
                  <a:srgbClr val="0033CC"/>
                </a:solidFill>
              </a:rPr>
              <a:t>stitute a </a:t>
            </a:r>
            <a:r>
              <a:rPr lang="en-US" altLang="x-none" sz="2000" u="sng" dirty="0">
                <a:solidFill>
                  <a:srgbClr val="0033CC"/>
                </a:solidFill>
              </a:rPr>
              <a:t>sub</a:t>
            </a:r>
            <a:r>
              <a:rPr lang="en-US" altLang="x-none" sz="2000" dirty="0">
                <a:solidFill>
                  <a:srgbClr val="0033CC"/>
                </a:solidFill>
              </a:rPr>
              <a:t>class object.</a:t>
            </a:r>
          </a:p>
        </p:txBody>
      </p:sp>
    </p:spTree>
    <p:extLst>
      <p:ext uri="{BB962C8B-B14F-4D97-AF65-F5344CB8AC3E}">
        <p14:creationId xmlns:p14="http://schemas.microsoft.com/office/powerpoint/2010/main" val="11973404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D3734-9DDA-C04E-AB6D-A58D018E0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The Liskov Substitution Principle</a:t>
            </a:r>
            <a:r>
              <a:rPr lang="en-US" altLang="x-none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722E6-E3C9-914A-9503-BB0123BC8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769"/>
          </a:xfrm>
        </p:spPr>
        <p:txBody>
          <a:bodyPr/>
          <a:lstStyle/>
          <a:p>
            <a:r>
              <a:rPr lang="en-US" altLang="x-none" dirty="0"/>
              <a:t>Wherever there is a superclass object, </a:t>
            </a:r>
            <a:br>
              <a:rPr lang="en-US" altLang="x-none" dirty="0"/>
            </a:br>
            <a:r>
              <a:rPr lang="en-US" altLang="x-none" dirty="0"/>
              <a:t>you can </a:t>
            </a:r>
            <a:r>
              <a:rPr lang="en-US" altLang="x-none" u="sng" dirty="0"/>
              <a:t>sub</a:t>
            </a:r>
            <a:r>
              <a:rPr lang="en-US" altLang="x-none" dirty="0"/>
              <a:t>stitute a </a:t>
            </a:r>
            <a:r>
              <a:rPr lang="en-US" altLang="x-none" u="sng" dirty="0"/>
              <a:t>sub</a:t>
            </a:r>
            <a:r>
              <a:rPr lang="en-US" altLang="x-none" dirty="0"/>
              <a:t>class object.</a:t>
            </a:r>
          </a:p>
          <a:p>
            <a:pPr lvl="4"/>
            <a:endParaRPr lang="en-US" altLang="x-none" dirty="0"/>
          </a:p>
          <a:p>
            <a:pPr lvl="1"/>
            <a:r>
              <a:rPr lang="en-US" dirty="0"/>
              <a:t>Example: The superclass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Employee</a:t>
            </a:r>
            <a:r>
              <a:rPr lang="en-US" dirty="0"/>
              <a:t> object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is substituted by the subclass 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Manager</a:t>
            </a:r>
            <a:r>
              <a:rPr lang="en-US" dirty="0"/>
              <a:t> object.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Polymorphism enables automatically calling the correct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get_salary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dirty="0"/>
              <a:t>function in both cases.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F4FB66-A529-3F46-B777-1CC954EA7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8DB479B-7BC2-9E4A-9E57-7DBAB3073D1B}"/>
              </a:ext>
            </a:extLst>
          </p:cNvPr>
          <p:cNvSpPr txBox="1">
            <a:spLocks/>
          </p:cNvSpPr>
          <p:nvPr/>
        </p:nvSpPr>
        <p:spPr bwMode="auto">
          <a:xfrm>
            <a:off x="8138120" y="6248400"/>
            <a:ext cx="548679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fld id="{7FFE3980-B68A-CB47-B9C3-BC97D057ADA0}" type="slidenum">
              <a:rPr lang="en-US" altLang="x-none" smtClean="0"/>
              <a:pPr/>
              <a:t>34</a:t>
            </a:fld>
            <a:endParaRPr lang="en-US" altLang="x-none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48B6C246-0C96-CE44-906A-9E06F71F8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069" y="2880366"/>
            <a:ext cx="6801862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altLang="x-none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Employee *e</a:t>
            </a:r>
            <a:r>
              <a:rPr lang="en-US" altLang="x-none" sz="1800" b="1" dirty="0">
                <a:latin typeface="Courier New" charset="0"/>
                <a:ea typeface="Courier New" charset="0"/>
                <a:cs typeface="Courier New" charset="0"/>
              </a:rPr>
              <a:t> = new </a:t>
            </a:r>
            <a:r>
              <a:rPr lang="en-US" altLang="x-none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Employee</a:t>
            </a:r>
            <a:r>
              <a:rPr lang="en-US" altLang="x-none" sz="1800" b="1" dirty="0">
                <a:latin typeface="Courier New" charset="0"/>
                <a:ea typeface="Courier New" charset="0"/>
                <a:cs typeface="Courier New" charset="0"/>
              </a:rPr>
              <a:t>("John Doe");</a:t>
            </a:r>
            <a:br>
              <a:rPr lang="en-US" altLang="x-none" sz="180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altLang="x-none" sz="1800" b="1" dirty="0">
                <a:latin typeface="Courier New" charset="0"/>
                <a:ea typeface="Courier New" charset="0"/>
                <a:cs typeface="Courier New" charset="0"/>
              </a:rPr>
              <a:t> &lt;&lt; "salary = " &lt;&lt; </a:t>
            </a:r>
            <a:r>
              <a:rPr lang="en-US" altLang="x-none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</a:t>
            </a:r>
            <a:r>
              <a:rPr lang="en-US" altLang="x-none" sz="1800" b="1" dirty="0">
                <a:latin typeface="Courier New" charset="0"/>
                <a:ea typeface="Courier New" charset="0"/>
                <a:cs typeface="Courier New" charset="0"/>
              </a:rPr>
              <a:t>-&gt;</a:t>
            </a:r>
            <a:r>
              <a:rPr lang="en-US" altLang="x-none" sz="1800" b="1" dirty="0" err="1">
                <a:latin typeface="Courier New" charset="0"/>
                <a:ea typeface="Courier New" charset="0"/>
                <a:cs typeface="Courier New" charset="0"/>
              </a:rPr>
              <a:t>get_salary</a:t>
            </a:r>
            <a:r>
              <a:rPr lang="en-US" altLang="x-none" sz="1800" b="1" dirty="0">
                <a:latin typeface="Courier New" charset="0"/>
                <a:ea typeface="Courier New" charset="0"/>
                <a:cs typeface="Courier New" charset="0"/>
              </a:rPr>
              <a:t>() &lt;&lt; </a:t>
            </a:r>
            <a:r>
              <a:rPr lang="en-US" altLang="x-none" sz="18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altLang="x-none" sz="1800" b="1" dirty="0">
                <a:latin typeface="Courier New" charset="0"/>
                <a:ea typeface="Courier New" charset="0"/>
                <a:cs typeface="Courier New" charset="0"/>
              </a:rPr>
              <a:t>; </a:t>
            </a:r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C123F3AE-9AD1-2F45-8F74-9458E41519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069" y="3977634"/>
            <a:ext cx="6801862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altLang="x-none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Employee *e</a:t>
            </a:r>
            <a:r>
              <a:rPr lang="en-US" altLang="x-none" sz="1800" b="1" dirty="0">
                <a:latin typeface="Courier New" charset="0"/>
                <a:ea typeface="Courier New" charset="0"/>
                <a:cs typeface="Courier New" charset="0"/>
              </a:rPr>
              <a:t> = new </a:t>
            </a:r>
            <a:r>
              <a:rPr lang="en-US" altLang="x-none" sz="18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Manager</a:t>
            </a:r>
            <a:r>
              <a:rPr lang="en-US" altLang="x-none" sz="1800" b="1" dirty="0">
                <a:latin typeface="Courier New" charset="0"/>
                <a:ea typeface="Courier New" charset="0"/>
                <a:cs typeface="Courier New" charset="0"/>
              </a:rPr>
              <a:t>("Mary Jane");</a:t>
            </a:r>
            <a:br>
              <a:rPr lang="en-US" altLang="x-none" sz="180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altLang="x-none" sz="1800" b="1" dirty="0">
                <a:latin typeface="Courier New" charset="0"/>
                <a:ea typeface="Courier New" charset="0"/>
                <a:cs typeface="Courier New" charset="0"/>
              </a:rPr>
              <a:t> &lt;&lt; "salary = " &lt;&lt; </a:t>
            </a:r>
            <a:r>
              <a:rPr lang="en-US" altLang="x-none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</a:t>
            </a:r>
            <a:r>
              <a:rPr lang="en-US" altLang="x-none" sz="1800" b="1" dirty="0">
                <a:latin typeface="Courier New" charset="0"/>
                <a:ea typeface="Courier New" charset="0"/>
                <a:cs typeface="Courier New" charset="0"/>
              </a:rPr>
              <a:t>-&gt;</a:t>
            </a:r>
            <a:r>
              <a:rPr lang="en-US" altLang="x-none" sz="1800" b="1" dirty="0" err="1">
                <a:latin typeface="Courier New" charset="0"/>
                <a:ea typeface="Courier New" charset="0"/>
                <a:cs typeface="Courier New" charset="0"/>
              </a:rPr>
              <a:t>get_salary</a:t>
            </a:r>
            <a:r>
              <a:rPr lang="en-US" altLang="x-none" sz="1800" b="1" dirty="0">
                <a:latin typeface="Courier New" charset="0"/>
                <a:ea typeface="Courier New" charset="0"/>
                <a:cs typeface="Courier New" charset="0"/>
              </a:rPr>
              <a:t>() &lt;&lt; </a:t>
            </a:r>
            <a:r>
              <a:rPr lang="en-US" altLang="x-none" sz="18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altLang="x-none" sz="1800" b="1" dirty="0">
                <a:latin typeface="Courier New" charset="0"/>
                <a:ea typeface="Courier New" charset="0"/>
                <a:cs typeface="Courier New" charset="0"/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16300649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27C06-F64F-904E-A26B-D38AAAAD3486}" type="slidenum">
              <a:rPr lang="en-US" altLang="x-none"/>
              <a:pPr/>
              <a:t>35</a:t>
            </a:fld>
            <a:endParaRPr lang="en-US" altLang="x-none"/>
          </a:p>
        </p:txBody>
      </p:sp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The Liskov Substitution Principle</a:t>
            </a:r>
            <a:r>
              <a:rPr lang="en-US" altLang="x-none" i="1" dirty="0"/>
              <a:t>, cont’d</a:t>
            </a:r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320994" cy="489646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x-none" dirty="0"/>
              <a:t>How is the </a:t>
            </a:r>
            <a:r>
              <a:rPr lang="en-US" altLang="x-none" u="sng" dirty="0"/>
              <a:t>Liskov Substitution Principle</a:t>
            </a:r>
            <a:r>
              <a:rPr lang="en-US" altLang="x-none" dirty="0"/>
              <a:t> </a:t>
            </a:r>
            <a:br>
              <a:rPr lang="en-US" altLang="x-none" dirty="0"/>
            </a:br>
            <a:r>
              <a:rPr lang="en-US" altLang="x-none" dirty="0"/>
              <a:t>related to </a:t>
            </a:r>
            <a:r>
              <a:rPr lang="en-US" altLang="x-none" u="sng" dirty="0"/>
              <a:t>coding to the interface</a:t>
            </a:r>
            <a:r>
              <a:rPr lang="en-US" altLang="x-none" dirty="0"/>
              <a:t>?</a:t>
            </a:r>
          </a:p>
          <a:p>
            <a:pPr lvl="4">
              <a:lnSpc>
                <a:spcPct val="90000"/>
              </a:lnSpc>
            </a:pPr>
            <a:endParaRPr lang="en-US" altLang="x-none" dirty="0"/>
          </a:p>
          <a:p>
            <a:pPr>
              <a:lnSpc>
                <a:spcPct val="90000"/>
              </a:lnSpc>
            </a:pPr>
            <a:endParaRPr lang="en-US" altLang="x-none" dirty="0"/>
          </a:p>
          <a:p>
            <a:pPr lvl="4">
              <a:lnSpc>
                <a:spcPct val="90000"/>
              </a:lnSpc>
            </a:pPr>
            <a:endParaRPr lang="en-US" altLang="x-none" dirty="0"/>
          </a:p>
          <a:p>
            <a:pPr>
              <a:lnSpc>
                <a:spcPct val="90000"/>
              </a:lnSpc>
            </a:pPr>
            <a:r>
              <a:rPr lang="en-US" altLang="x-none" dirty="0"/>
              <a:t>The type of variable </a:t>
            </a:r>
            <a:r>
              <a:rPr lang="en-US" altLang="x-none" b="1" dirty="0" err="1">
                <a:solidFill>
                  <a:srgbClr val="B23C00"/>
                </a:solidFill>
                <a:latin typeface="Courier New" charset="0"/>
              </a:rPr>
              <a:t>ptr</a:t>
            </a:r>
            <a:r>
              <a:rPr lang="en-US" altLang="x-none" dirty="0"/>
              <a:t> is the superclass </a:t>
            </a:r>
            <a:r>
              <a:rPr lang="en-US" altLang="x-none" b="1" dirty="0">
                <a:solidFill>
                  <a:srgbClr val="B23C00"/>
                </a:solidFill>
                <a:latin typeface="Courier New" charset="0"/>
              </a:rPr>
              <a:t>Employee</a:t>
            </a:r>
            <a:r>
              <a:rPr lang="en-US" altLang="x-none" dirty="0"/>
              <a:t> instead of the more specific </a:t>
            </a:r>
            <a:br>
              <a:rPr lang="en-US" altLang="x-none" dirty="0"/>
            </a:br>
            <a:r>
              <a:rPr lang="en-US" altLang="x-none" dirty="0"/>
              <a:t>subclass </a:t>
            </a:r>
            <a:r>
              <a:rPr lang="en-US" altLang="x-none" b="1" dirty="0">
                <a:solidFill>
                  <a:srgbClr val="008000"/>
                </a:solidFill>
                <a:latin typeface="Courier New" charset="0"/>
              </a:rPr>
              <a:t>Manager</a:t>
            </a:r>
            <a:r>
              <a:rPr lang="en-US" altLang="x-none" dirty="0"/>
              <a:t>.</a:t>
            </a:r>
          </a:p>
          <a:p>
            <a:pPr>
              <a:lnSpc>
                <a:spcPct val="90000"/>
              </a:lnSpc>
            </a:pPr>
            <a:r>
              <a:rPr lang="en-US" altLang="x-none" dirty="0"/>
              <a:t>Variable </a:t>
            </a:r>
            <a:r>
              <a:rPr lang="en-US" altLang="x-none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altLang="x-none" dirty="0"/>
              <a:t> can point to an object instantiated from another subclass of </a:t>
            </a:r>
            <a:r>
              <a:rPr lang="en-US" altLang="x-none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Employee</a:t>
            </a:r>
            <a:r>
              <a:rPr lang="en-US" altLang="x-none" dirty="0"/>
              <a:t> without causing further code changes.</a:t>
            </a:r>
          </a:p>
          <a:p>
            <a:pPr lvl="1">
              <a:lnSpc>
                <a:spcPct val="90000"/>
              </a:lnSpc>
            </a:pPr>
            <a:r>
              <a:rPr lang="en-US" altLang="x-none" dirty="0"/>
              <a:t>Variable </a:t>
            </a:r>
            <a:r>
              <a:rPr lang="en-US" altLang="x-none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altLang="x-none" dirty="0"/>
              <a:t> is not restricted </a:t>
            </a:r>
            <a:br>
              <a:rPr lang="en-US" altLang="x-none" dirty="0"/>
            </a:br>
            <a:r>
              <a:rPr lang="en-US" altLang="x-none" dirty="0"/>
              <a:t>to any particular subclass.</a:t>
            </a: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15B74F53-D881-D142-9283-C9BB961380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8907" y="2148854"/>
            <a:ext cx="7077579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altLang="x-none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Employee *</a:t>
            </a:r>
            <a:r>
              <a:rPr lang="en-US" altLang="x-none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altLang="x-none" sz="1800" b="1" dirty="0">
                <a:latin typeface="Courier New" charset="0"/>
                <a:ea typeface="Courier New" charset="0"/>
                <a:cs typeface="Courier New" charset="0"/>
              </a:rPr>
              <a:t> = new </a:t>
            </a:r>
            <a:r>
              <a:rPr lang="en-US" altLang="x-none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Employee</a:t>
            </a:r>
            <a:r>
              <a:rPr lang="en-US" altLang="x-none" sz="1800" b="1" dirty="0">
                <a:latin typeface="Courier New" charset="0"/>
                <a:ea typeface="Courier New" charset="0"/>
                <a:cs typeface="Courier New" charset="0"/>
              </a:rPr>
              <a:t>("John Doe");</a:t>
            </a:r>
            <a:br>
              <a:rPr lang="en-US" altLang="x-none" sz="180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altLang="x-none" sz="1800" b="1" dirty="0">
                <a:latin typeface="Courier New" charset="0"/>
                <a:ea typeface="Courier New" charset="0"/>
                <a:cs typeface="Courier New" charset="0"/>
              </a:rPr>
              <a:t> &lt;&lt; "salary = " &lt;&lt; </a:t>
            </a:r>
            <a:r>
              <a:rPr lang="en-US" altLang="x-none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altLang="x-none" sz="1800" b="1" dirty="0">
                <a:latin typeface="Courier New" charset="0"/>
                <a:ea typeface="Courier New" charset="0"/>
                <a:cs typeface="Courier New" charset="0"/>
              </a:rPr>
              <a:t>-&gt;</a:t>
            </a:r>
            <a:r>
              <a:rPr lang="en-US" altLang="x-none" sz="1800" b="1" dirty="0" err="1">
                <a:latin typeface="Courier New" charset="0"/>
                <a:ea typeface="Courier New" charset="0"/>
                <a:cs typeface="Courier New" charset="0"/>
              </a:rPr>
              <a:t>get_salary</a:t>
            </a:r>
            <a:r>
              <a:rPr lang="en-US" altLang="x-none" sz="1800" b="1" dirty="0">
                <a:latin typeface="Courier New" charset="0"/>
                <a:ea typeface="Courier New" charset="0"/>
                <a:cs typeface="Courier New" charset="0"/>
              </a:rPr>
              <a:t>() &lt;&lt; </a:t>
            </a:r>
            <a:r>
              <a:rPr lang="en-US" altLang="x-none" sz="18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altLang="x-none" sz="1800" b="1" dirty="0">
                <a:latin typeface="Courier New" charset="0"/>
                <a:ea typeface="Courier New" charset="0"/>
                <a:cs typeface="Courier New" charset="0"/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3347152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4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4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34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C459B-7DBA-4A4D-8FA7-1EEA18306640}" type="slidenum">
              <a:rPr lang="en-US" altLang="x-none"/>
              <a:pPr/>
              <a:t>36</a:t>
            </a:fld>
            <a:endParaRPr lang="en-US" altLang="x-none"/>
          </a:p>
        </p:txBody>
      </p:sp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Invoke a Superclass Member Function</a:t>
            </a:r>
          </a:p>
        </p:txBody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5943580" cy="1402088"/>
          </a:xfrm>
        </p:spPr>
        <p:txBody>
          <a:bodyPr/>
          <a:lstStyle/>
          <a:p>
            <a:r>
              <a:rPr lang="en-US" altLang="x-none" dirty="0"/>
              <a:t>Suppose a manager’s salary is his regular employee salary plus a bonus that only managers get.</a:t>
            </a:r>
          </a:p>
        </p:txBody>
      </p:sp>
      <p:sp>
        <p:nvSpPr>
          <p:cNvPr id="635909" name="Text Box 5"/>
          <p:cNvSpPr txBox="1">
            <a:spLocks noChangeArrowheads="1"/>
          </p:cNvSpPr>
          <p:nvPr/>
        </p:nvSpPr>
        <p:spPr bwMode="auto">
          <a:xfrm>
            <a:off x="1188757" y="5495955"/>
            <a:ext cx="5029145" cy="11695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square">
            <a:spAutoFit/>
          </a:bodyPr>
          <a:lstStyle/>
          <a:p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public: </a:t>
            </a:r>
          </a:p>
          <a:p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    double </a:t>
            </a:r>
            <a:r>
              <a:rPr lang="en-US" altLang="x-none" sz="1400" b="1" dirty="0" err="1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get_salary</a:t>
            </a:r>
            <a:r>
              <a:rPr lang="en-US" altLang="x-none" sz="140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() </a:t>
            </a:r>
            <a:r>
              <a:rPr lang="en-US" altLang="x-none" sz="14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b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    {</a:t>
            </a:r>
            <a:b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        return </a:t>
            </a:r>
            <a:r>
              <a:rPr lang="en-US" altLang="x-none" sz="14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get_salary</a:t>
            </a:r>
            <a:r>
              <a:rPr lang="en-US" altLang="x-none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()</a:t>
            </a:r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 + bonus;</a:t>
            </a:r>
            <a:b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    } </a:t>
            </a:r>
          </a:p>
        </p:txBody>
      </p:sp>
      <p:sp>
        <p:nvSpPr>
          <p:cNvPr id="635910" name="Text Box 6"/>
          <p:cNvSpPr txBox="1">
            <a:spLocks noChangeArrowheads="1"/>
          </p:cNvSpPr>
          <p:nvPr/>
        </p:nvSpPr>
        <p:spPr bwMode="auto">
          <a:xfrm>
            <a:off x="182928" y="3886195"/>
            <a:ext cx="2922595" cy="5847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x-none" b="0" dirty="0">
                <a:solidFill>
                  <a:srgbClr val="FFFF00"/>
                </a:solidFill>
                <a:latin typeface="Arial" charset="0"/>
              </a:rPr>
              <a:t>A subclass cannot access the</a:t>
            </a:r>
          </a:p>
          <a:p>
            <a:r>
              <a:rPr lang="en-US" altLang="x-none" b="0" dirty="0">
                <a:solidFill>
                  <a:srgbClr val="FFFF00"/>
                </a:solidFill>
                <a:latin typeface="Arial" charset="0"/>
              </a:rPr>
              <a:t>private fields of its superclass.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06880" y="3154683"/>
            <a:ext cx="1802096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What’s wrong </a:t>
            </a:r>
          </a:p>
          <a:p>
            <a:r>
              <a:rPr lang="en-US" dirty="0">
                <a:solidFill>
                  <a:srgbClr val="0033CC"/>
                </a:solidFill>
              </a:rPr>
              <a:t>with this solution?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6390526" y="6235236"/>
            <a:ext cx="1747594" cy="338554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x-none" b="0">
                <a:solidFill>
                  <a:srgbClr val="FFFF00"/>
                </a:solidFill>
                <a:latin typeface="Arial" charset="0"/>
              </a:rPr>
              <a:t>Infinite recursion!</a:t>
            </a:r>
            <a:endParaRPr lang="en-US" altLang="x-none" b="0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69304" y="5495955"/>
            <a:ext cx="1802096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What’s wrong </a:t>
            </a:r>
          </a:p>
          <a:p>
            <a:r>
              <a:rPr lang="en-US" dirty="0">
                <a:solidFill>
                  <a:srgbClr val="0033CC"/>
                </a:solidFill>
              </a:rPr>
              <a:t>with this solution?</a:t>
            </a:r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D38CC6B4-72C1-C144-8F34-E8518E9D07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3880" y="1253847"/>
            <a:ext cx="2177192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square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Employee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name;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salary;</a:t>
            </a:r>
          </a:p>
          <a:p>
            <a:r>
              <a:rPr lang="en-US" altLang="x-none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} </a:t>
            </a:r>
          </a:p>
        </p:txBody>
      </p:sp>
      <p:sp>
        <p:nvSpPr>
          <p:cNvPr id="635908" name="Text Box 4"/>
          <p:cNvSpPr txBox="1">
            <a:spLocks noChangeArrowheads="1"/>
          </p:cNvSpPr>
          <p:nvPr/>
        </p:nvSpPr>
        <p:spPr bwMode="auto">
          <a:xfrm>
            <a:off x="3200415" y="2736694"/>
            <a:ext cx="3499750" cy="25237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square">
            <a:spAutoFit/>
          </a:bodyPr>
          <a:lstStyle/>
          <a:p>
            <a:r>
              <a:rPr lang="en-US" altLang="x-none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class </a:t>
            </a:r>
            <a:r>
              <a:rPr lang="en-US" altLang="x-none" sz="1400" b="1" dirty="0">
                <a:solidFill>
                  <a:srgbClr val="C000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Manager</a:t>
            </a:r>
            <a:r>
              <a:rPr lang="en-US" altLang="x-none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: public </a:t>
            </a:r>
            <a:r>
              <a:rPr lang="en-US" altLang="x-none" sz="1400" b="1" dirty="0">
                <a:solidFill>
                  <a:srgbClr val="B23C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Employee</a:t>
            </a:r>
            <a:br>
              <a:rPr lang="en-US" altLang="x-none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</a:br>
            <a:r>
              <a:rPr lang="en-US" altLang="x-none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{</a:t>
            </a:r>
          </a:p>
          <a:p>
            <a:r>
              <a:rPr lang="en-US" altLang="x-none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public:</a:t>
            </a:r>
            <a:br>
              <a:rPr lang="en-US" altLang="x-none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</a:br>
            <a:r>
              <a:rPr lang="en-US" altLang="x-none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   double </a:t>
            </a:r>
            <a:r>
              <a:rPr lang="en-US" altLang="x-none" sz="1400" b="1" dirty="0" err="1">
                <a:solidFill>
                  <a:srgbClr val="C000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get_salary</a:t>
            </a:r>
            <a:r>
              <a:rPr lang="en-US" altLang="x-none" sz="1400" b="1" dirty="0">
                <a:solidFill>
                  <a:srgbClr val="C000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() </a:t>
            </a:r>
            <a:r>
              <a:rPr lang="en-US" altLang="x-none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const</a:t>
            </a:r>
            <a:br>
              <a:rPr lang="en-US" altLang="x-none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</a:br>
            <a:r>
              <a:rPr lang="en-US" altLang="x-none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   {</a:t>
            </a:r>
            <a:br>
              <a:rPr lang="en-US" altLang="x-none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</a:br>
            <a:r>
              <a:rPr lang="en-US" altLang="x-none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       return </a:t>
            </a:r>
            <a:r>
              <a:rPr lang="en-US" altLang="x-none" sz="1400" b="1" dirty="0">
                <a:solidFill>
                  <a:srgbClr val="B23C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salary </a:t>
            </a:r>
            <a:r>
              <a:rPr lang="en-US" altLang="x-none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+ bonus; </a:t>
            </a:r>
            <a:br>
              <a:rPr lang="en-US" altLang="x-none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</a:br>
            <a:r>
              <a:rPr lang="en-US" altLang="x-none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   }</a:t>
            </a:r>
            <a:br>
              <a:rPr lang="en-US" altLang="x-none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</a:br>
            <a:r>
              <a:rPr lang="en-US" altLang="x-none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   ...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double bonus;</a:t>
            </a:r>
          </a:p>
          <a:p>
            <a:r>
              <a:rPr lang="en-US" altLang="x-none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1737308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5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5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35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909" grpId="0" animBg="1"/>
      <p:bldP spid="635910" grpId="0" animBg="1"/>
      <p:bldP spid="2" grpId="0" animBg="1"/>
      <p:bldP spid="11" grpId="0" animBg="1"/>
      <p:bldP spid="12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46FC-4258-F745-9728-B2C1187D00FD}" type="slidenum">
              <a:rPr lang="en-US" altLang="x-none"/>
              <a:pPr/>
              <a:t>37</a:t>
            </a:fld>
            <a:endParaRPr lang="en-US" altLang="x-none"/>
          </a:p>
        </p:txBody>
      </p:sp>
      <p:sp>
        <p:nvSpPr>
          <p:cNvPr id="636930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67" y="411163"/>
            <a:ext cx="8595265" cy="655637"/>
          </a:xfrm>
        </p:spPr>
        <p:txBody>
          <a:bodyPr/>
          <a:lstStyle/>
          <a:p>
            <a:r>
              <a:rPr lang="en-US" altLang="x-none" dirty="0"/>
              <a:t>Invoke a Superclass Member Function</a:t>
            </a:r>
            <a:r>
              <a:rPr lang="en-US" altLang="x-none" i="1" dirty="0"/>
              <a:t>, cont’d</a:t>
            </a:r>
          </a:p>
        </p:txBody>
      </p:sp>
      <p:sp>
        <p:nvSpPr>
          <p:cNvPr id="636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399"/>
            <a:ext cx="8229600" cy="1493527"/>
          </a:xfrm>
        </p:spPr>
        <p:txBody>
          <a:bodyPr/>
          <a:lstStyle/>
          <a:p>
            <a:r>
              <a:rPr lang="en-US" altLang="x-none" dirty="0"/>
              <a:t>Name the superclass and use the </a:t>
            </a:r>
            <a:br>
              <a:rPr lang="en-US" altLang="x-none" dirty="0"/>
            </a:br>
            <a:r>
              <a:rPr lang="en-US" altLang="x-none" dirty="0">
                <a:solidFill>
                  <a:srgbClr val="C00000"/>
                </a:solidFill>
              </a:rPr>
              <a:t>scope resolution operator </a:t>
            </a:r>
            <a:r>
              <a:rPr lang="en-US" altLang="x-none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::</a:t>
            </a:r>
            <a:endParaRPr lang="en-US" altLang="x-none" dirty="0">
              <a:solidFill>
                <a:srgbClr val="C00000"/>
              </a:solidFill>
            </a:endParaRPr>
          </a:p>
          <a:p>
            <a:pPr lvl="1"/>
            <a:r>
              <a:rPr lang="en-US" altLang="x-none" dirty="0"/>
              <a:t>Temporarily turns off polymorphism.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579033" y="2880366"/>
            <a:ext cx="5985934" cy="2554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altLang="x-none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Manager</a:t>
            </a: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 : public </a:t>
            </a:r>
            <a:r>
              <a:rPr lang="en-US" altLang="x-none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Employee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    ...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    double </a:t>
            </a:r>
            <a:r>
              <a:rPr lang="en-US" altLang="x-none" b="1" dirty="0" err="1">
                <a:latin typeface="Courier New" charset="0"/>
                <a:ea typeface="Courier New" charset="0"/>
                <a:cs typeface="Courier New" charset="0"/>
              </a:rPr>
              <a:t>get_salary</a:t>
            </a: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() </a:t>
            </a:r>
            <a:r>
              <a:rPr lang="en-US" altLang="x-none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    {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        return </a:t>
            </a:r>
            <a:r>
              <a:rPr lang="en-US" altLang="x-none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Employee::</a:t>
            </a:r>
            <a:r>
              <a:rPr lang="en-US" altLang="x-none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get_salary</a:t>
            </a:r>
            <a:r>
              <a:rPr lang="en-US" altLang="x-none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() </a:t>
            </a: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+ bonus; 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    }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    ...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32910858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78784-224A-9F4E-A989-CA8BE66E3780}" type="slidenum">
              <a:rPr lang="en-US" altLang="x-none"/>
              <a:pPr/>
              <a:t>38</a:t>
            </a:fld>
            <a:endParaRPr lang="en-US" altLang="x-none"/>
          </a:p>
        </p:txBody>
      </p:sp>
      <p:sp>
        <p:nvSpPr>
          <p:cNvPr id="637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Invoke a Superclass Constructor</a:t>
            </a:r>
          </a:p>
        </p:txBody>
      </p:sp>
      <p:sp>
        <p:nvSpPr>
          <p:cNvPr id="637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195072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x-none" dirty="0"/>
              <a:t>You can name the superclass in the </a:t>
            </a:r>
            <a:br>
              <a:rPr lang="en-US" altLang="x-none" dirty="0"/>
            </a:br>
            <a:r>
              <a:rPr lang="en-US" altLang="x-none" dirty="0"/>
              <a:t>subclass constructor to call </a:t>
            </a:r>
            <a:br>
              <a:rPr lang="en-US" altLang="x-none" dirty="0"/>
            </a:br>
            <a:r>
              <a:rPr lang="en-US" altLang="x-none" dirty="0"/>
              <a:t>the superclass constructor.</a:t>
            </a:r>
          </a:p>
          <a:p>
            <a:pPr lvl="4">
              <a:lnSpc>
                <a:spcPct val="90000"/>
              </a:lnSpc>
            </a:pPr>
            <a:endParaRPr lang="en-US" altLang="x-none" dirty="0"/>
          </a:p>
          <a:p>
            <a:pPr>
              <a:lnSpc>
                <a:spcPct val="90000"/>
              </a:lnSpc>
            </a:pPr>
            <a:r>
              <a:rPr lang="en-US" altLang="x-none" dirty="0"/>
              <a:t>Pass any required parameters.</a:t>
            </a:r>
          </a:p>
          <a:p>
            <a:pPr lvl="1">
              <a:lnSpc>
                <a:spcPct val="90000"/>
              </a:lnSpc>
            </a:pPr>
            <a:endParaRPr lang="en-US" altLang="x-none" dirty="0"/>
          </a:p>
          <a:p>
            <a:pPr lvl="1">
              <a:lnSpc>
                <a:spcPct val="90000"/>
              </a:lnSpc>
            </a:pPr>
            <a:endParaRPr lang="en-US" altLang="x-none" dirty="0"/>
          </a:p>
          <a:p>
            <a:pPr lvl="1">
              <a:lnSpc>
                <a:spcPct val="90000"/>
              </a:lnSpc>
            </a:pPr>
            <a:endParaRPr lang="en-US" altLang="x-none" dirty="0"/>
          </a:p>
          <a:p>
            <a:pPr lvl="1">
              <a:lnSpc>
                <a:spcPct val="90000"/>
              </a:lnSpc>
            </a:pPr>
            <a:endParaRPr lang="en-US" altLang="x-none" dirty="0"/>
          </a:p>
          <a:p>
            <a:pPr lvl="1">
              <a:lnSpc>
                <a:spcPct val="90000"/>
              </a:lnSpc>
            </a:pPr>
            <a:endParaRPr lang="en-US" altLang="x-none" dirty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332170" y="3406651"/>
            <a:ext cx="6479659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altLang="x-none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Manager</a:t>
            </a: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 : public </a:t>
            </a:r>
            <a:r>
              <a:rPr lang="en-US" altLang="x-none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Employee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    Manager(string </a:t>
            </a:r>
            <a:r>
              <a:rPr lang="en-US" altLang="x-none" b="1" dirty="0" err="1">
                <a:latin typeface="Courier New" charset="0"/>
                <a:ea typeface="Courier New" charset="0"/>
                <a:cs typeface="Courier New" charset="0"/>
              </a:rPr>
              <a:t>nam</a:t>
            </a: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) : </a:t>
            </a:r>
            <a:r>
              <a:rPr lang="en-US" altLang="x-none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Employee(</a:t>
            </a:r>
            <a:r>
              <a:rPr lang="en-US" altLang="x-none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nam</a:t>
            </a:r>
            <a:r>
              <a:rPr lang="en-US" altLang="x-none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)</a:t>
            </a: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, bonus(0)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    {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        ...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    }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    ...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342278903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Invoke a Superclass Constructor</a:t>
            </a:r>
            <a:r>
              <a:rPr lang="en-US" altLang="x-none" i="1" dirty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x-none" dirty="0"/>
              <a:t>If a subclass constructor does not explicitly </a:t>
            </a:r>
            <a:br>
              <a:rPr lang="en-US" altLang="x-none" dirty="0"/>
            </a:br>
            <a:r>
              <a:rPr lang="en-US" altLang="x-none" dirty="0"/>
              <a:t>call a superclass constructor, the superclass’s </a:t>
            </a:r>
            <a:r>
              <a:rPr lang="en-US" altLang="x-none" dirty="0">
                <a:solidFill>
                  <a:srgbClr val="B23C00"/>
                </a:solidFill>
              </a:rPr>
              <a:t>default constructor</a:t>
            </a:r>
            <a:r>
              <a:rPr lang="en-US" altLang="x-none" dirty="0"/>
              <a:t> (the one without parameters) is called </a:t>
            </a:r>
            <a:r>
              <a:rPr lang="en-US" altLang="x-none" u="sng" dirty="0"/>
              <a:t>automatically</a:t>
            </a:r>
            <a:r>
              <a:rPr lang="en-US" altLang="x-none" dirty="0"/>
              <a:t>.</a:t>
            </a:r>
          </a:p>
          <a:p>
            <a:pPr lvl="4">
              <a:lnSpc>
                <a:spcPct val="90000"/>
              </a:lnSpc>
            </a:pPr>
            <a:endParaRPr lang="en-US" altLang="x-none" dirty="0"/>
          </a:p>
          <a:p>
            <a:pPr>
              <a:lnSpc>
                <a:spcPct val="90000"/>
              </a:lnSpc>
            </a:pPr>
            <a:r>
              <a:rPr lang="en-US" altLang="x-none" dirty="0"/>
              <a:t>In this case, the superclass </a:t>
            </a:r>
            <a:r>
              <a:rPr lang="en-US" altLang="x-none" u="sng" dirty="0"/>
              <a:t>must</a:t>
            </a:r>
            <a:r>
              <a:rPr lang="en-US" altLang="x-none" dirty="0"/>
              <a:t> have </a:t>
            </a:r>
            <a:br>
              <a:rPr lang="en-US" altLang="x-none" dirty="0"/>
            </a:br>
            <a:r>
              <a:rPr lang="en-US" altLang="x-none" dirty="0"/>
              <a:t>a default constructor.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512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to the Interface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75962"/>
            <a:ext cx="8229600" cy="3954963"/>
          </a:xfrm>
        </p:spPr>
        <p:txBody>
          <a:bodyPr/>
          <a:lstStyle/>
          <a:p>
            <a:r>
              <a:rPr lang="en-US" u="sng" dirty="0"/>
              <a:t>Code to the interface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not to a specific class.</a:t>
            </a:r>
          </a:p>
          <a:p>
            <a:pPr lvl="4"/>
            <a:endParaRPr lang="en-US" dirty="0"/>
          </a:p>
          <a:p>
            <a:r>
              <a:rPr lang="en-US" dirty="0"/>
              <a:t>This design principle</a:t>
            </a:r>
            <a:br>
              <a:rPr lang="en-US" dirty="0"/>
            </a:br>
            <a:r>
              <a:rPr lang="en-US" dirty="0"/>
              <a:t>is not strict about </a:t>
            </a:r>
            <a:br>
              <a:rPr lang="en-US" dirty="0"/>
            </a:br>
            <a:r>
              <a:rPr lang="en-US" dirty="0"/>
              <a:t>what is an interface.</a:t>
            </a:r>
          </a:p>
          <a:p>
            <a:pPr lvl="4"/>
            <a:endParaRPr lang="en-US" dirty="0"/>
          </a:p>
          <a:p>
            <a:r>
              <a:rPr lang="en-US" dirty="0"/>
              <a:t>The interface can also be any supertype.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7615CD7-1562-BB4E-8388-5CE2AC879AAC}"/>
              </a:ext>
            </a:extLst>
          </p:cNvPr>
          <p:cNvSpPr txBox="1"/>
          <p:nvPr/>
        </p:nvSpPr>
        <p:spPr>
          <a:xfrm>
            <a:off x="653911" y="1508781"/>
            <a:ext cx="4875053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Chooser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*chooser = new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SmartChooser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chooser-&gt;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make_choice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422289A-5A35-BA46-B285-F599BF233756}"/>
              </a:ext>
            </a:extLst>
          </p:cNvPr>
          <p:cNvGrpSpPr/>
          <p:nvPr/>
        </p:nvGrpSpPr>
        <p:grpSpPr>
          <a:xfrm>
            <a:off x="4661978" y="1417342"/>
            <a:ext cx="4116261" cy="2777737"/>
            <a:chOff x="4661978" y="2606049"/>
            <a:chExt cx="4116261" cy="2777737"/>
          </a:xfrm>
        </p:grpSpPr>
        <p:sp>
          <p:nvSpPr>
            <p:cNvPr id="24" name="Rectangle 4">
              <a:extLst>
                <a:ext uri="{FF2B5EF4-FFF2-40B4-BE49-F238E27FC236}">
                  <a16:creationId xmlns:a16="http://schemas.microsoft.com/office/drawing/2014/main" id="{899D8B0D-14AC-934C-AF36-944FF92F94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2598" y="2606049"/>
              <a:ext cx="1235023" cy="5846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/>
                <a:t>ComputerPlayer</a:t>
              </a:r>
            </a:p>
          </p:txBody>
        </p:sp>
        <p:sp>
          <p:nvSpPr>
            <p:cNvPr id="25" name="Rectangle 5">
              <a:extLst>
                <a:ext uri="{FF2B5EF4-FFF2-40B4-BE49-F238E27FC236}">
                  <a16:creationId xmlns:a16="http://schemas.microsoft.com/office/drawing/2014/main" id="{658E9752-25AD-A444-B135-5F85B1B6C7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4056" y="3597313"/>
              <a:ext cx="1233565" cy="29899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i="1" dirty="0"/>
                <a:t>Chooser</a:t>
              </a:r>
            </a:p>
          </p:txBody>
        </p:sp>
        <p:sp>
          <p:nvSpPr>
            <p:cNvPr id="26" name="Rectangle 6">
              <a:extLst>
                <a:ext uri="{FF2B5EF4-FFF2-40B4-BE49-F238E27FC236}">
                  <a16:creationId xmlns:a16="http://schemas.microsoft.com/office/drawing/2014/main" id="{F70C9041-4D7E-1F42-AA31-503CE27827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3439" y="4764577"/>
              <a:ext cx="1235023" cy="3103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dirty="0" err="1"/>
                <a:t>RandomChooser</a:t>
              </a:r>
              <a:endParaRPr lang="en-US" altLang="x-none" sz="1200" b="1" dirty="0"/>
            </a:p>
          </p:txBody>
        </p:sp>
        <p:sp>
          <p:nvSpPr>
            <p:cNvPr id="27" name="AutoShape 7">
              <a:extLst>
                <a:ext uri="{FF2B5EF4-FFF2-40B4-BE49-F238E27FC236}">
                  <a16:creationId xmlns:a16="http://schemas.microsoft.com/office/drawing/2014/main" id="{C6D254D8-BAB7-6045-A2CD-D34F2C1E8E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68347" y="3190692"/>
              <a:ext cx="103526" cy="173977"/>
            </a:xfrm>
            <a:prstGeom prst="diamond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8">
              <a:extLst>
                <a:ext uri="{FF2B5EF4-FFF2-40B4-BE49-F238E27FC236}">
                  <a16:creationId xmlns:a16="http://schemas.microsoft.com/office/drawing/2014/main" id="{3C382C60-8532-CF4E-9146-E7F9797279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0839" y="3364669"/>
              <a:ext cx="0" cy="2326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AutoShape 9">
              <a:extLst>
                <a:ext uri="{FF2B5EF4-FFF2-40B4-BE49-F238E27FC236}">
                  <a16:creationId xmlns:a16="http://schemas.microsoft.com/office/drawing/2014/main" id="{A6268835-249D-4E40-88BA-9F907257F4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43559" y="4181956"/>
              <a:ext cx="153102" cy="115310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10">
              <a:extLst>
                <a:ext uri="{FF2B5EF4-FFF2-40B4-BE49-F238E27FC236}">
                  <a16:creationId xmlns:a16="http://schemas.microsoft.com/office/drawing/2014/main" id="{0FDD68DE-F783-D847-BE46-E2FD96F302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0839" y="4297266"/>
              <a:ext cx="0" cy="4673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11">
              <a:extLst>
                <a:ext uri="{FF2B5EF4-FFF2-40B4-BE49-F238E27FC236}">
                  <a16:creationId xmlns:a16="http://schemas.microsoft.com/office/drawing/2014/main" id="{77849047-3B50-FC49-B62B-E74E9B4257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35630" y="4531932"/>
              <a:ext cx="0" cy="2326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12">
              <a:extLst>
                <a:ext uri="{FF2B5EF4-FFF2-40B4-BE49-F238E27FC236}">
                  <a16:creationId xmlns:a16="http://schemas.microsoft.com/office/drawing/2014/main" id="{0AAF9053-FE73-B543-B74B-637F14642D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35630" y="4531932"/>
              <a:ext cx="27718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Rectangle 13">
              <a:extLst>
                <a:ext uri="{FF2B5EF4-FFF2-40B4-BE49-F238E27FC236}">
                  <a16:creationId xmlns:a16="http://schemas.microsoft.com/office/drawing/2014/main" id="{930B2DA7-7A46-2246-B350-EFF43C1A4F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2598" y="4764577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dirty="0" err="1"/>
                <a:t>SmartChooser</a:t>
              </a:r>
              <a:endParaRPr lang="en-US" altLang="x-none" sz="1200" b="1" dirty="0"/>
            </a:p>
          </p:txBody>
        </p:sp>
        <p:sp>
          <p:nvSpPr>
            <p:cNvPr id="51" name="Rectangle 14">
              <a:extLst>
                <a:ext uri="{FF2B5EF4-FFF2-40B4-BE49-F238E27FC236}">
                  <a16:creationId xmlns:a16="http://schemas.microsoft.com/office/drawing/2014/main" id="{8F7C4913-2089-AC4A-ACC2-36C580B500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3216" y="4764577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dirty="0" err="1"/>
                <a:t>GeniusChooser</a:t>
              </a:r>
              <a:endParaRPr lang="en-US" altLang="x-none" sz="1200" b="1" dirty="0"/>
            </a:p>
          </p:txBody>
        </p:sp>
        <p:sp>
          <p:nvSpPr>
            <p:cNvPr id="52" name="Line 15">
              <a:extLst>
                <a:ext uri="{FF2B5EF4-FFF2-40B4-BE49-F238E27FC236}">
                  <a16:creationId xmlns:a16="http://schemas.microsoft.com/office/drawing/2014/main" id="{C2AFB9BF-A9FB-D042-8F6C-0541D38BB1C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107506" y="4531932"/>
              <a:ext cx="0" cy="2326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Rectangle 5">
              <a:extLst>
                <a:ext uri="{FF2B5EF4-FFF2-40B4-BE49-F238E27FC236}">
                  <a16:creationId xmlns:a16="http://schemas.microsoft.com/office/drawing/2014/main" id="{964939F6-D050-1E48-A241-93903F05E8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4056" y="3896308"/>
              <a:ext cx="1233565" cy="26420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i="1" dirty="0" err="1"/>
                <a:t>make_choice</a:t>
              </a:r>
              <a:r>
                <a:rPr lang="en-US" altLang="x-none" sz="1200" i="1" dirty="0"/>
                <a:t>()</a:t>
              </a:r>
            </a:p>
          </p:txBody>
        </p:sp>
        <p:sp>
          <p:nvSpPr>
            <p:cNvPr id="54" name="Rectangle 6">
              <a:extLst>
                <a:ext uri="{FF2B5EF4-FFF2-40B4-BE49-F238E27FC236}">
                  <a16:creationId xmlns:a16="http://schemas.microsoft.com/office/drawing/2014/main" id="{EE1CD4E0-0B17-9846-B039-D30C0931A6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978" y="5073460"/>
              <a:ext cx="1235023" cy="3103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dirty="0" err="1"/>
                <a:t>make_choice</a:t>
              </a:r>
              <a:r>
                <a:rPr lang="en-US" altLang="x-none" sz="1200" dirty="0"/>
                <a:t>()</a:t>
              </a:r>
            </a:p>
          </p:txBody>
        </p:sp>
        <p:sp>
          <p:nvSpPr>
            <p:cNvPr id="55" name="Rectangle 13">
              <a:extLst>
                <a:ext uri="{FF2B5EF4-FFF2-40B4-BE49-F238E27FC236}">
                  <a16:creationId xmlns:a16="http://schemas.microsoft.com/office/drawing/2014/main" id="{63F3BAB5-5170-E843-9A90-CC12AE0E54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2597" y="5072692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dirty="0" err="1"/>
                <a:t>make_choice</a:t>
              </a:r>
              <a:r>
                <a:rPr lang="en-US" altLang="x-none" sz="1200" dirty="0"/>
                <a:t>()</a:t>
              </a:r>
            </a:p>
          </p:txBody>
        </p:sp>
        <p:sp>
          <p:nvSpPr>
            <p:cNvPr id="56" name="Rectangle 14">
              <a:extLst>
                <a:ext uri="{FF2B5EF4-FFF2-40B4-BE49-F238E27FC236}">
                  <a16:creationId xmlns:a16="http://schemas.microsoft.com/office/drawing/2014/main" id="{169FF6FB-D776-8142-9555-96CF4FC95C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3216" y="5072692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dirty="0" err="1"/>
                <a:t>make_choice</a:t>
              </a:r>
              <a:r>
                <a:rPr lang="en-US" altLang="x-none" sz="1200" dirty="0"/>
                <a:t>()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09167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DE700-D5E8-0442-A28C-B03C98A956CC}" type="slidenum">
              <a:rPr lang="en-US" altLang="x-none"/>
              <a:pPr/>
              <a:t>40</a:t>
            </a:fld>
            <a:endParaRPr lang="en-US" altLang="x-none"/>
          </a:p>
        </p:txBody>
      </p:sp>
      <p:sp>
        <p:nvSpPr>
          <p:cNvPr id="638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Invoke a Constructor from Another</a:t>
            </a:r>
          </a:p>
        </p:txBody>
      </p:sp>
      <p:sp>
        <p:nvSpPr>
          <p:cNvPr id="638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402088"/>
          </a:xfrm>
        </p:spPr>
        <p:txBody>
          <a:bodyPr/>
          <a:lstStyle/>
          <a:p>
            <a:r>
              <a:rPr lang="en-US" altLang="x-none" dirty="0"/>
              <a:t>A class can invoke one of its own constructors </a:t>
            </a:r>
            <a:br>
              <a:rPr lang="en-US" altLang="x-none" dirty="0"/>
            </a:br>
            <a:r>
              <a:rPr lang="en-US" altLang="x-none" dirty="0"/>
              <a:t>from another constructor.</a:t>
            </a:r>
          </a:p>
          <a:p>
            <a:pPr lvl="1"/>
            <a:r>
              <a:rPr lang="en-US" altLang="x-none" dirty="0"/>
              <a:t>Called </a:t>
            </a:r>
            <a:r>
              <a:rPr lang="en-US" altLang="x-none" dirty="0">
                <a:solidFill>
                  <a:srgbClr val="B23C00"/>
                </a:solidFill>
              </a:rPr>
              <a:t>delegating constructors</a:t>
            </a:r>
            <a:r>
              <a:rPr lang="en-US" altLang="x-none" dirty="0"/>
              <a:t>.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99556" y="2788927"/>
            <a:ext cx="8084264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altLang="x-none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Manager</a:t>
            </a: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 : public </a:t>
            </a:r>
            <a:r>
              <a:rPr lang="en-US" altLang="x-none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Employee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altLang="x-none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Manager</a:t>
            </a: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(string name) : </a:t>
            </a:r>
            <a:r>
              <a:rPr lang="en-US" altLang="x-none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Employee</a:t>
            </a: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(name), bonus(0)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    {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        ...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    }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    </a:t>
            </a:r>
          </a:p>
          <a:p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altLang="x-none" b="1" dirty="0">
                <a:solidFill>
                  <a:srgbClr val="008000"/>
                </a:solidFill>
                <a:latin typeface="Courier New" charset="0"/>
                <a:cs typeface="Courier New" charset="0"/>
              </a:rPr>
              <a:t>Manager</a:t>
            </a: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(string name, double bon) : </a:t>
            </a:r>
            <a:r>
              <a:rPr lang="en-US" altLang="x-none" b="1" dirty="0">
                <a:solidFill>
                  <a:srgbClr val="008000"/>
                </a:solidFill>
                <a:latin typeface="Courier New" charset="0"/>
                <a:cs typeface="Courier New" charset="0"/>
              </a:rPr>
              <a:t>Manager(name)</a:t>
            </a: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, bonus(bon)</a:t>
            </a:r>
          </a:p>
          <a:p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    {</a:t>
            </a:r>
          </a:p>
          <a:p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        ...</a:t>
            </a:r>
          </a:p>
          <a:p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    }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}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64029" y="1898423"/>
            <a:ext cx="249299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33CC"/>
                </a:solidFill>
              </a:rPr>
              <a:t>First became available</a:t>
            </a:r>
          </a:p>
          <a:p>
            <a:r>
              <a:rPr lang="en-US" sz="1800" dirty="0">
                <a:solidFill>
                  <a:srgbClr val="0033CC"/>
                </a:solidFill>
              </a:rPr>
              <a:t>with C++11.</a:t>
            </a:r>
          </a:p>
        </p:txBody>
      </p:sp>
    </p:spTree>
    <p:extLst>
      <p:ext uri="{BB962C8B-B14F-4D97-AF65-F5344CB8AC3E}">
        <p14:creationId xmlns:p14="http://schemas.microsoft.com/office/powerpoint/2010/main" val="326751323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9CAB3-FE0B-1246-9412-2F14ECFDBD70}" type="slidenum">
              <a:rPr lang="en-US" altLang="x-none"/>
              <a:pPr/>
              <a:t>41</a:t>
            </a:fld>
            <a:endParaRPr lang="en-US" altLang="x-none"/>
          </a:p>
        </p:txBody>
      </p:sp>
      <p:sp>
        <p:nvSpPr>
          <p:cNvPr id="64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Preconditions and Inheritance</a:t>
            </a:r>
          </a:p>
        </p:txBody>
      </p:sp>
      <p:sp>
        <p:nvSpPr>
          <p:cNvPr id="64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r>
              <a:rPr lang="en-US" altLang="x-none" dirty="0"/>
              <a:t>Recall that a </a:t>
            </a:r>
            <a:r>
              <a:rPr lang="en-US" altLang="x-none" u="sng" dirty="0"/>
              <a:t>precondition</a:t>
            </a:r>
            <a:r>
              <a:rPr lang="en-US" altLang="x-none" dirty="0"/>
              <a:t> of a function is a condition that must be true </a:t>
            </a:r>
            <a:r>
              <a:rPr lang="en-US" altLang="x-none" u="sng" dirty="0"/>
              <a:t>before</a:t>
            </a:r>
            <a:r>
              <a:rPr lang="en-US" altLang="x-none" dirty="0"/>
              <a:t> the function  can be called.</a:t>
            </a:r>
          </a:p>
          <a:p>
            <a:pPr lvl="1"/>
            <a:r>
              <a:rPr lang="en-US" altLang="x-none" dirty="0"/>
              <a:t>The </a:t>
            </a:r>
            <a:r>
              <a:rPr lang="en-US" altLang="x-none" u="sng" dirty="0"/>
              <a:t>caller</a:t>
            </a:r>
            <a:r>
              <a:rPr lang="en-US" altLang="x-none" dirty="0"/>
              <a:t> is responsible for making sure the precondition is true before making the call.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Suppose a subclass </a:t>
            </a:r>
            <a:r>
              <a:rPr lang="en-US" altLang="x-none" u="sng" dirty="0"/>
              <a:t>overrides</a:t>
            </a:r>
            <a:r>
              <a:rPr lang="en-US" altLang="x-none" dirty="0"/>
              <a:t> </a:t>
            </a:r>
            <a:br>
              <a:rPr lang="en-US" altLang="x-none" dirty="0"/>
            </a:br>
            <a:r>
              <a:rPr lang="en-US" altLang="x-none" dirty="0"/>
              <a:t>a superclass member function.</a:t>
            </a:r>
          </a:p>
          <a:p>
            <a:pPr lvl="1"/>
            <a:r>
              <a:rPr lang="en-US" altLang="x-none" dirty="0"/>
              <a:t>The precondition of the subclass member function </a:t>
            </a:r>
            <a:r>
              <a:rPr lang="en-US" altLang="x-none" u="sng" dirty="0"/>
              <a:t>cannot be stronger</a:t>
            </a:r>
            <a:r>
              <a:rPr lang="en-US" altLang="x-none" dirty="0"/>
              <a:t> than the </a:t>
            </a:r>
            <a:r>
              <a:rPr lang="en-US" altLang="x-none" dirty="0" err="1"/>
              <a:t>prßecondition</a:t>
            </a:r>
            <a:r>
              <a:rPr lang="en-US" altLang="x-none" dirty="0"/>
              <a:t> of the overridden superclass member function.</a:t>
            </a:r>
          </a:p>
        </p:txBody>
      </p:sp>
    </p:spTree>
    <p:extLst>
      <p:ext uri="{BB962C8B-B14F-4D97-AF65-F5344CB8AC3E}">
        <p14:creationId xmlns:p14="http://schemas.microsoft.com/office/powerpoint/2010/main" val="1213559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4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E72E3-0284-4D44-B97E-FD2793BD0B57}" type="slidenum">
              <a:rPr lang="en-US" altLang="x-none"/>
              <a:pPr/>
              <a:t>42</a:t>
            </a:fld>
            <a:endParaRPr lang="en-US" altLang="x-none"/>
          </a:p>
        </p:txBody>
      </p:sp>
      <p:sp>
        <p:nvSpPr>
          <p:cNvPr id="64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Preconditions and Inheritance</a:t>
            </a:r>
            <a:r>
              <a:rPr lang="en-US" altLang="x-none" i="1" dirty="0"/>
              <a:t>, cont’d</a:t>
            </a:r>
          </a:p>
        </p:txBody>
      </p:sp>
      <p:sp>
        <p:nvSpPr>
          <p:cNvPr id="647172" name="Text Box 4"/>
          <p:cNvSpPr txBox="1">
            <a:spLocks noChangeArrowheads="1"/>
          </p:cNvSpPr>
          <p:nvPr/>
        </p:nvSpPr>
        <p:spPr bwMode="auto">
          <a:xfrm>
            <a:off x="457245" y="1277246"/>
            <a:ext cx="6843540" cy="18774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altLang="x-none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Employee</a:t>
            </a:r>
            <a:b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  <a:b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    ...</a:t>
            </a:r>
          </a:p>
          <a:p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    // </a:t>
            </a:r>
            <a:r>
              <a:rPr lang="en-US" altLang="x-none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Precondition: </a:t>
            </a:r>
            <a:r>
              <a:rPr lang="en-US" altLang="x-none" sz="14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sal</a:t>
            </a:r>
            <a:r>
              <a:rPr lang="en-US" altLang="x-none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&gt; 50000</a:t>
            </a:r>
            <a:b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    public void </a:t>
            </a:r>
            <a:r>
              <a:rPr lang="en-US" altLang="x-none" sz="1400" b="1" dirty="0" err="1">
                <a:latin typeface="Courier New" charset="0"/>
                <a:ea typeface="Courier New" charset="0"/>
                <a:cs typeface="Courier New" charset="0"/>
              </a:rPr>
              <a:t>set_salary</a:t>
            </a:r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altLang="x-none" sz="14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 double </a:t>
            </a:r>
            <a:r>
              <a:rPr lang="en-US" altLang="x-none" sz="1400" b="1" dirty="0" err="1">
                <a:latin typeface="Courier New" charset="0"/>
                <a:ea typeface="Courier New" charset="0"/>
                <a:cs typeface="Courier New" charset="0"/>
              </a:rPr>
              <a:t>sal</a:t>
            </a:r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) { salary = </a:t>
            </a:r>
            <a:r>
              <a:rPr lang="en-US" altLang="x-none" sz="1400" b="1" dirty="0" err="1">
                <a:latin typeface="Courier New" charset="0"/>
                <a:ea typeface="Courier New" charset="0"/>
                <a:cs typeface="Courier New" charset="0"/>
              </a:rPr>
              <a:t>sal</a:t>
            </a:r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; }</a:t>
            </a:r>
          </a:p>
          <a:p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    ...</a:t>
            </a:r>
            <a:b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} 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A16954EF-4D7F-FF40-A7D5-3FA895F51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7391" y="2718881"/>
            <a:ext cx="6843540" cy="18774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altLang="x-none" sz="14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Manager</a:t>
            </a:r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 : public </a:t>
            </a:r>
            <a:r>
              <a:rPr lang="en-US" altLang="x-none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Employee</a:t>
            </a:r>
            <a:b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  <a:b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    ...</a:t>
            </a:r>
          </a:p>
          <a:p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    // </a:t>
            </a:r>
            <a:r>
              <a:rPr lang="en-US" altLang="x-none" sz="14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Precondition: </a:t>
            </a:r>
            <a:r>
              <a:rPr lang="en-US" altLang="x-none" sz="1400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sal</a:t>
            </a:r>
            <a:r>
              <a:rPr lang="en-US" altLang="x-none" sz="14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 &gt; 100000</a:t>
            </a:r>
            <a:b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    public void </a:t>
            </a:r>
            <a:r>
              <a:rPr lang="en-US" altLang="x-none" sz="1400" b="1" dirty="0" err="1">
                <a:latin typeface="Courier New" charset="0"/>
                <a:ea typeface="Courier New" charset="0"/>
                <a:cs typeface="Courier New" charset="0"/>
              </a:rPr>
              <a:t>set_salary</a:t>
            </a:r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altLang="x-none" sz="14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 double </a:t>
            </a:r>
            <a:r>
              <a:rPr lang="en-US" altLang="x-none" sz="1400" b="1" dirty="0" err="1">
                <a:latin typeface="Courier New" charset="0"/>
                <a:ea typeface="Courier New" charset="0"/>
                <a:cs typeface="Courier New" charset="0"/>
              </a:rPr>
              <a:t>sal</a:t>
            </a:r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) { salary = </a:t>
            </a:r>
            <a:r>
              <a:rPr lang="en-US" altLang="x-none" sz="1400" b="1" dirty="0" err="1">
                <a:latin typeface="Courier New" charset="0"/>
                <a:ea typeface="Courier New" charset="0"/>
                <a:cs typeface="Courier New" charset="0"/>
              </a:rPr>
              <a:t>sal</a:t>
            </a:r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; }</a:t>
            </a:r>
          </a:p>
          <a:p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    ...</a:t>
            </a:r>
            <a:b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}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802257-4C8A-7E43-8A7A-C14B08EE7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55" y="4806764"/>
            <a:ext cx="8229600" cy="1314316"/>
          </a:xfrm>
        </p:spPr>
        <p:txBody>
          <a:bodyPr/>
          <a:lstStyle/>
          <a:p>
            <a:r>
              <a:rPr lang="en-US" dirty="0"/>
              <a:t>What if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dirty="0"/>
              <a:t> points to a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Manager</a:t>
            </a:r>
            <a:r>
              <a:rPr lang="en-US" dirty="0"/>
              <a:t> object?</a:t>
            </a:r>
          </a:p>
          <a:p>
            <a:pPr lvl="1"/>
            <a:r>
              <a:rPr lang="en-US" altLang="x-none" dirty="0"/>
              <a:t>The manager’s precondition is violated, but you have no way to check that when writing the code.</a:t>
            </a: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E800C36F-30EB-8042-8EF1-A49AF769ED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4508" y="4245592"/>
            <a:ext cx="2654894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Employee *</a:t>
            </a:r>
            <a:r>
              <a:rPr lang="en-US" altLang="x-none" sz="1400" b="1" dirty="0" err="1"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 = ... ;</a:t>
            </a:r>
            <a:b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sz="1400" b="1" dirty="0" err="1"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-&gt;</a:t>
            </a:r>
            <a:r>
              <a:rPr lang="en-US" altLang="x-none" sz="1400" b="1" dirty="0" err="1">
                <a:latin typeface="Courier New" charset="0"/>
                <a:ea typeface="Courier New" charset="0"/>
                <a:cs typeface="Courier New" charset="0"/>
              </a:rPr>
              <a:t>set_salary</a:t>
            </a:r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(75000);</a:t>
            </a:r>
          </a:p>
        </p:txBody>
      </p:sp>
    </p:spTree>
    <p:extLst>
      <p:ext uri="{BB962C8B-B14F-4D97-AF65-F5344CB8AC3E}">
        <p14:creationId xmlns:p14="http://schemas.microsoft.com/office/powerpoint/2010/main" val="2503665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1453-167D-504A-B1DC-9A37F7CAC1CC}" type="slidenum">
              <a:rPr lang="en-US" altLang="x-none"/>
              <a:pPr/>
              <a:t>43</a:t>
            </a:fld>
            <a:endParaRPr lang="en-US" altLang="x-none"/>
          </a:p>
        </p:txBody>
      </p:sp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Postconditions and Inheritance</a:t>
            </a:r>
          </a:p>
        </p:txBody>
      </p:sp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x-none" dirty="0"/>
              <a:t>When a subclass </a:t>
            </a:r>
            <a:r>
              <a:rPr lang="en-US" altLang="x-none" u="sng" dirty="0"/>
              <a:t>overrides</a:t>
            </a:r>
            <a:r>
              <a:rPr lang="en-US" altLang="x-none" dirty="0"/>
              <a:t> a member function, the subclass function’s </a:t>
            </a:r>
            <a:r>
              <a:rPr lang="en-US" altLang="x-none" u="sng" dirty="0"/>
              <a:t>postcondition</a:t>
            </a:r>
            <a:r>
              <a:rPr lang="en-US" altLang="x-none" dirty="0"/>
              <a:t> must be </a:t>
            </a:r>
            <a:br>
              <a:rPr lang="en-US" altLang="x-none" dirty="0"/>
            </a:br>
            <a:r>
              <a:rPr lang="en-US" altLang="x-none" u="sng" dirty="0"/>
              <a:t>at least as strong</a:t>
            </a:r>
            <a:r>
              <a:rPr lang="en-US" altLang="x-none" dirty="0"/>
              <a:t> as the superclass function’s postcondition.</a:t>
            </a:r>
          </a:p>
          <a:p>
            <a:pPr lvl="5">
              <a:lnSpc>
                <a:spcPct val="90000"/>
              </a:lnSpc>
            </a:pPr>
            <a:endParaRPr lang="en-US" altLang="x-none" dirty="0"/>
          </a:p>
          <a:p>
            <a:pPr lvl="1">
              <a:lnSpc>
                <a:spcPct val="90000"/>
              </a:lnSpc>
            </a:pPr>
            <a:r>
              <a:rPr lang="en-US" altLang="x-none" dirty="0"/>
              <a:t>Suppose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Employee::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raise_salary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()</a:t>
            </a:r>
            <a:r>
              <a:rPr lang="en-US" altLang="x-none" dirty="0"/>
              <a:t> has the postcondition that the employee’s salary must have increased by </a:t>
            </a:r>
            <a:r>
              <a:rPr lang="en-US" altLang="x-none" u="sng" dirty="0"/>
              <a:t>at least 1000</a:t>
            </a:r>
            <a:r>
              <a:rPr lang="en-US" altLang="x-none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altLang="x-none" dirty="0"/>
              <a:t>Then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Manager::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raise_salary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()</a:t>
            </a:r>
            <a:r>
              <a:rPr lang="en-US" altLang="x-none" dirty="0"/>
              <a:t> must have a postcondition that is at least as strong.</a:t>
            </a:r>
          </a:p>
          <a:p>
            <a:pPr lvl="1">
              <a:lnSpc>
                <a:spcPct val="90000"/>
              </a:lnSpc>
            </a:pPr>
            <a:r>
              <a:rPr lang="en-US" altLang="x-none" dirty="0"/>
              <a:t>For example, the subclass function’s postcondition can say that the manager’s salary must have increased by </a:t>
            </a:r>
            <a:r>
              <a:rPr lang="en-US" altLang="x-none" u="sng" dirty="0"/>
              <a:t>at least 5000</a:t>
            </a:r>
            <a:r>
              <a:rPr lang="en-US" altLang="x-non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29098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61453-167D-504A-B1DC-9A37F7CAC1CC}" type="slidenum">
              <a:rPr lang="en-US" altLang="x-none"/>
              <a:pPr/>
              <a:t>44</a:t>
            </a:fld>
            <a:endParaRPr lang="en-US" altLang="x-none"/>
          </a:p>
        </p:txBody>
      </p:sp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More Inheritance Conditions</a:t>
            </a:r>
          </a:p>
        </p:txBody>
      </p:sp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x-none" dirty="0"/>
              <a:t>When a subclass overrides a </a:t>
            </a:r>
            <a:br>
              <a:rPr lang="en-US" altLang="x-none" dirty="0"/>
            </a:br>
            <a:r>
              <a:rPr lang="en-US" altLang="x-none" dirty="0"/>
              <a:t>superclass member function, it</a:t>
            </a:r>
            <a:br>
              <a:rPr lang="en-US" altLang="x-none" dirty="0"/>
            </a:br>
            <a:r>
              <a:rPr lang="en-US" altLang="x-none" u="sng" dirty="0"/>
              <a:t>cannot</a:t>
            </a:r>
            <a:r>
              <a:rPr lang="en-US" altLang="x-none" dirty="0"/>
              <a:t> make the function </a:t>
            </a:r>
            <a:r>
              <a:rPr lang="en-US" altLang="x-none" u="sng" dirty="0"/>
              <a:t>less visible</a:t>
            </a:r>
            <a:r>
              <a:rPr lang="en-US" altLang="x-none" dirty="0"/>
              <a:t>.</a:t>
            </a:r>
          </a:p>
          <a:p>
            <a:pPr lvl="5">
              <a:lnSpc>
                <a:spcPct val="90000"/>
              </a:lnSpc>
            </a:pPr>
            <a:endParaRPr lang="en-US" altLang="x-none" dirty="0"/>
          </a:p>
          <a:p>
            <a:pPr lvl="1">
              <a:lnSpc>
                <a:spcPct val="90000"/>
              </a:lnSpc>
            </a:pPr>
            <a:r>
              <a:rPr lang="en-US" altLang="x-none" dirty="0"/>
              <a:t>Example: If a superclass member function is public, you cannot override the function in a subclass and make it private.</a:t>
            </a:r>
          </a:p>
          <a:p>
            <a:pPr lvl="5">
              <a:lnSpc>
                <a:spcPct val="90000"/>
              </a:lnSpc>
            </a:pPr>
            <a:endParaRPr lang="en-US" altLang="x-none" dirty="0"/>
          </a:p>
          <a:p>
            <a:pPr>
              <a:lnSpc>
                <a:spcPct val="90000"/>
              </a:lnSpc>
            </a:pPr>
            <a:r>
              <a:rPr lang="en-US" altLang="x-none" dirty="0"/>
              <a:t>An overridden member function </a:t>
            </a:r>
            <a:br>
              <a:rPr lang="en-US" altLang="x-none" dirty="0"/>
            </a:br>
            <a:r>
              <a:rPr lang="en-US" altLang="x-none" u="sng" dirty="0"/>
              <a:t>cannot throw more exceptions </a:t>
            </a:r>
            <a:br>
              <a:rPr lang="en-US" altLang="x-none" dirty="0"/>
            </a:br>
            <a:r>
              <a:rPr lang="en-US" altLang="x-none" dirty="0"/>
              <a:t>than are declared in the superclass </a:t>
            </a:r>
            <a:br>
              <a:rPr lang="en-US" altLang="x-none" dirty="0"/>
            </a:br>
            <a:r>
              <a:rPr lang="en-US" altLang="x-none" dirty="0"/>
              <a:t>member function.</a:t>
            </a:r>
          </a:p>
        </p:txBody>
      </p:sp>
    </p:spTree>
    <p:extLst>
      <p:ext uri="{BB962C8B-B14F-4D97-AF65-F5344CB8AC3E}">
        <p14:creationId xmlns:p14="http://schemas.microsoft.com/office/powerpoint/2010/main" val="173499725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Point-Circle-Rectangle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73380" y="1261155"/>
            <a:ext cx="7960834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class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Point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public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: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    Point(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x,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y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) : x(x),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y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y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) {}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virtual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~Point() {}</a:t>
            </a:r>
          </a:p>
          <a:p>
            <a:br>
              <a:rPr lang="de-D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get_x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()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{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x; }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get_y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()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{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y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; }</a:t>
            </a:r>
          </a:p>
          <a:p>
            <a:endParaRPr lang="de-DE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void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move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dx,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dy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) { x += dx;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y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+=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dy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; }</a:t>
            </a:r>
            <a:br>
              <a:rPr lang="de-DE" b="1" dirty="0">
                <a:latin typeface="Courier New" charset="0"/>
                <a:ea typeface="Courier New" charset="0"/>
                <a:cs typeface="Courier New" charset="0"/>
              </a:rPr>
            </a:br>
            <a:endParaRPr lang="de-DE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private: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x,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y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34659" y="3920056"/>
            <a:ext cx="6109365" cy="280076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Circle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: public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Point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Circle(Point center,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r)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: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Point(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center.get_x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(),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center.get_y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())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,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  radius(r)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{}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private: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radius;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44735" y="1999818"/>
            <a:ext cx="2650084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33CC"/>
                </a:solidFill>
              </a:rPr>
              <a:t>Is there anything </a:t>
            </a:r>
          </a:p>
          <a:p>
            <a:r>
              <a:rPr lang="en-US" sz="2000" dirty="0">
                <a:solidFill>
                  <a:srgbClr val="0033CC"/>
                </a:solidFill>
              </a:rPr>
              <a:t>wrong with this code?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77829" y="5851272"/>
            <a:ext cx="302833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A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Circle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u="sng" dirty="0">
                <a:solidFill>
                  <a:srgbClr val="0033CC"/>
                </a:solidFill>
              </a:rPr>
              <a:t>has</a:t>
            </a:r>
            <a:r>
              <a:rPr lang="en-US" dirty="0">
                <a:solidFill>
                  <a:srgbClr val="0033CC"/>
                </a:solidFill>
              </a:rPr>
              <a:t> a center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Point</a:t>
            </a:r>
            <a:r>
              <a:rPr lang="en-US" dirty="0">
                <a:solidFill>
                  <a:srgbClr val="0033CC"/>
                </a:solidFill>
              </a:rPr>
              <a:t>.</a:t>
            </a:r>
          </a:p>
          <a:p>
            <a:r>
              <a:rPr lang="en-US" dirty="0">
                <a:solidFill>
                  <a:srgbClr val="0033CC"/>
                </a:solidFill>
              </a:rPr>
              <a:t>But a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Circle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u="sng" dirty="0">
                <a:solidFill>
                  <a:srgbClr val="0033CC"/>
                </a:solidFill>
              </a:rPr>
              <a:t>is not</a:t>
            </a:r>
            <a:r>
              <a:rPr lang="en-US" dirty="0">
                <a:solidFill>
                  <a:srgbClr val="0033CC"/>
                </a:solidFill>
              </a:rPr>
              <a:t> a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Point</a:t>
            </a:r>
            <a:r>
              <a:rPr lang="en-US" dirty="0">
                <a:solidFill>
                  <a:srgbClr val="0033CC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87319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Point-Circle-Rectangle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402088"/>
          </a:xfrm>
        </p:spPr>
        <p:txBody>
          <a:bodyPr/>
          <a:lstStyle/>
          <a:p>
            <a:r>
              <a:rPr lang="en-US" dirty="0"/>
              <a:t>Even worse!</a:t>
            </a:r>
          </a:p>
          <a:p>
            <a:pPr lvl="1"/>
            <a:r>
              <a:rPr lang="en-US" dirty="0"/>
              <a:t>The upper-left corner is kept in the superclass.</a:t>
            </a:r>
          </a:p>
          <a:p>
            <a:pPr lvl="1"/>
            <a:r>
              <a:rPr lang="en-US" dirty="0"/>
              <a:t>The lower-right corner is a member variable.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88757" y="2788927"/>
            <a:ext cx="6199133" cy="38472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Rectangle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: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public Point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Rectangle(Point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upper_left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, Point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lr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    :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Point(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upper_left.get_x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(), 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upper_left.get_y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())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,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    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lower_right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lr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{}</a:t>
            </a:r>
            <a:br>
              <a:rPr lang="en-US" sz="1400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void move(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dx,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dy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)  // override Point::move()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    Point::move(dx,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dy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  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lower_right.move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(dx,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dy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</a:p>
          <a:p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private: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Point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lower_right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00898" y="5562599"/>
            <a:ext cx="3408305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A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Rectangle</a:t>
            </a:r>
            <a:r>
              <a:rPr lang="en-US" dirty="0"/>
              <a:t> </a:t>
            </a:r>
            <a:r>
              <a:rPr lang="en-US" u="sng" dirty="0"/>
              <a:t>has</a:t>
            </a:r>
            <a:r>
              <a:rPr lang="en-US" dirty="0"/>
              <a:t> </a:t>
            </a:r>
            <a:r>
              <a:rPr lang="en-US" dirty="0">
                <a:solidFill>
                  <a:srgbClr val="0033CC"/>
                </a:solidFill>
              </a:rPr>
              <a:t>two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Point</a:t>
            </a:r>
            <a:r>
              <a:rPr lang="en-US" dirty="0">
                <a:solidFill>
                  <a:srgbClr val="0033CC"/>
                </a:solidFill>
              </a:rPr>
              <a:t>s.</a:t>
            </a:r>
          </a:p>
          <a:p>
            <a:r>
              <a:rPr lang="en-US" dirty="0">
                <a:solidFill>
                  <a:srgbClr val="0033CC"/>
                </a:solidFill>
              </a:rPr>
              <a:t>But a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Rectangle</a:t>
            </a:r>
            <a:r>
              <a:rPr lang="en-US" dirty="0"/>
              <a:t> </a:t>
            </a:r>
            <a:r>
              <a:rPr lang="en-US" u="sng" dirty="0"/>
              <a:t>is not</a:t>
            </a:r>
            <a:r>
              <a:rPr lang="en-US" dirty="0"/>
              <a:t> </a:t>
            </a:r>
            <a:r>
              <a:rPr lang="en-US" dirty="0">
                <a:solidFill>
                  <a:srgbClr val="0033CC"/>
                </a:solidFill>
              </a:rPr>
              <a:t>a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Point</a:t>
            </a:r>
            <a:r>
              <a:rPr lang="en-US" dirty="0">
                <a:solidFill>
                  <a:srgbClr val="0033CC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4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Vector-Stack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029666" y="6248400"/>
            <a:ext cx="548679" cy="457200"/>
          </a:xfrm>
        </p:spPr>
        <p:txBody>
          <a:bodyPr/>
          <a:lstStyle/>
          <a:p>
            <a:fld id="{FED62B2D-F854-104A-9535-9A504E5923E0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74367" y="1254300"/>
            <a:ext cx="3943708" cy="28931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#include &lt;string&gt;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#include &lt;vector&gt;</a:t>
            </a:r>
          </a:p>
          <a:p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using namespace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std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sz="140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Stack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: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public vector&lt;string&gt;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Stack();</a:t>
            </a:r>
          </a:p>
          <a:p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void </a:t>
            </a:r>
            <a:r>
              <a:rPr lang="en-US" sz="140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push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(string item);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string </a:t>
            </a:r>
            <a:r>
              <a:rPr lang="en-US" sz="140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pop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04881" y="1251300"/>
            <a:ext cx="4373313" cy="28931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void Stack::</a:t>
            </a:r>
            <a:r>
              <a:rPr lang="en-US" sz="140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push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(string item)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this-&gt;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push_back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(item);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br>
              <a:rPr lang="en-US" sz="1400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string Stack::</a:t>
            </a:r>
            <a:r>
              <a:rPr lang="en-US" sz="140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pop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()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string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top_item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= this-&gt;back();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this-&gt;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pop_back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return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top_item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34659" y="4343390"/>
            <a:ext cx="5125121" cy="2246769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main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()</a:t>
            </a:r>
          </a:p>
          <a:p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Stack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stk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mr-IN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stk.push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("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");</a:t>
            </a:r>
          </a:p>
          <a:p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stk.push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("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B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");</a:t>
            </a:r>
          </a:p>
          <a:p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stk.push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("C");</a:t>
            </a:r>
            <a:br>
              <a:rPr lang="mr-IN" sz="1400" b="1" dirty="0">
                <a:latin typeface="Courier New" charset="0"/>
                <a:ea typeface="Courier New" charset="0"/>
                <a:cs typeface="Courier New" charset="0"/>
              </a:rPr>
            </a:br>
            <a:endParaRPr lang="mr-IN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stk.erase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stk.begin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() + 1);  // 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remove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 "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B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"</a:t>
            </a:r>
          </a:p>
          <a:p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14547" y="4874329"/>
            <a:ext cx="1880643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33CC"/>
                </a:solidFill>
              </a:rPr>
              <a:t>What is wrong</a:t>
            </a:r>
          </a:p>
          <a:p>
            <a:r>
              <a:rPr lang="en-US" sz="2000" dirty="0">
                <a:solidFill>
                  <a:srgbClr val="0033CC"/>
                </a:solidFill>
              </a:rPr>
              <a:t>with this code?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56041" y="4581941"/>
            <a:ext cx="2808654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A stack </a:t>
            </a:r>
            <a:r>
              <a:rPr lang="en-US" b="1" dirty="0">
                <a:solidFill>
                  <a:srgbClr val="0033CC"/>
                </a:solidFill>
              </a:rPr>
              <a:t>is not</a:t>
            </a:r>
            <a:r>
              <a:rPr lang="en-US" dirty="0">
                <a:solidFill>
                  <a:srgbClr val="0033CC"/>
                </a:solidFill>
              </a:rPr>
              <a:t> a special case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0033CC"/>
                </a:solidFill>
              </a:rPr>
              <a:t>of a vector.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56041" y="5423403"/>
            <a:ext cx="419647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Violates the </a:t>
            </a:r>
            <a:r>
              <a:rPr lang="en-US" b="1" dirty="0" err="1">
                <a:solidFill>
                  <a:srgbClr val="0033CC"/>
                </a:solidFill>
              </a:rPr>
              <a:t>Liskov</a:t>
            </a:r>
            <a:r>
              <a:rPr lang="en-US" b="1" dirty="0">
                <a:solidFill>
                  <a:srgbClr val="0033CC"/>
                </a:solidFill>
              </a:rPr>
              <a:t> Substitution Principle</a:t>
            </a:r>
            <a:r>
              <a:rPr lang="en-US" dirty="0">
                <a:solidFill>
                  <a:srgbClr val="0033CC"/>
                </a:solidFill>
              </a:rPr>
              <a:t>:</a:t>
            </a:r>
          </a:p>
          <a:p>
            <a:r>
              <a:rPr lang="en-US" dirty="0">
                <a:solidFill>
                  <a:srgbClr val="0033CC"/>
                </a:solidFill>
              </a:rPr>
              <a:t>A vector cannot be substituted by a stack.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1B6CC1-1893-864A-800B-C39890062C32}"/>
              </a:ext>
            </a:extLst>
          </p:cNvPr>
          <p:cNvSpPr txBox="1"/>
          <p:nvPr/>
        </p:nvSpPr>
        <p:spPr>
          <a:xfrm>
            <a:off x="6636689" y="4062533"/>
            <a:ext cx="166731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VectorStack.cpp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079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to the Interface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0293"/>
            <a:ext cx="8229600" cy="3890632"/>
          </a:xfrm>
        </p:spPr>
        <p:txBody>
          <a:bodyPr/>
          <a:lstStyle/>
          <a:p>
            <a:r>
              <a:rPr lang="en-US" dirty="0"/>
              <a:t>The call to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new</a:t>
            </a:r>
            <a:r>
              <a:rPr lang="en-US" dirty="0"/>
              <a:t> is awkward.</a:t>
            </a:r>
          </a:p>
          <a:p>
            <a:pPr lvl="4"/>
            <a:endParaRPr lang="en-US" dirty="0"/>
          </a:p>
          <a:p>
            <a:r>
              <a:rPr lang="en-US" dirty="0"/>
              <a:t>What if we invent a new</a:t>
            </a:r>
            <a:br>
              <a:rPr lang="en-US" dirty="0"/>
            </a:br>
            <a:r>
              <a:rPr lang="en-US" dirty="0"/>
              <a:t>choice algorithm?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We would have to </a:t>
            </a:r>
            <a:br>
              <a:rPr lang="en-US" dirty="0"/>
            </a:br>
            <a:r>
              <a:rPr lang="en-US" dirty="0"/>
              <a:t>rewrite any code</a:t>
            </a:r>
            <a:br>
              <a:rPr lang="en-US" dirty="0"/>
            </a:br>
            <a:r>
              <a:rPr lang="en-US" dirty="0"/>
              <a:t>that creates </a:t>
            </a:r>
            <a:br>
              <a:rPr lang="en-US" dirty="0"/>
            </a:br>
            <a:r>
              <a:rPr lang="en-US" dirty="0"/>
              <a:t>chooser objects.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D99E20A-F884-6A4C-87F2-6CC2F3A0AD40}"/>
              </a:ext>
            </a:extLst>
          </p:cNvPr>
          <p:cNvSpPr txBox="1"/>
          <p:nvPr/>
        </p:nvSpPr>
        <p:spPr>
          <a:xfrm>
            <a:off x="653911" y="1444544"/>
            <a:ext cx="4875053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Chooser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*chooser = new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SmartChooser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chooser-&gt;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make_choice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7C43C33B-E333-2F4C-92F2-42FAA4B3A439}"/>
              </a:ext>
            </a:extLst>
          </p:cNvPr>
          <p:cNvGrpSpPr/>
          <p:nvPr/>
        </p:nvGrpSpPr>
        <p:grpSpPr>
          <a:xfrm>
            <a:off x="4661978" y="1417342"/>
            <a:ext cx="4116261" cy="2777737"/>
            <a:chOff x="4661978" y="2606049"/>
            <a:chExt cx="4116261" cy="2777737"/>
          </a:xfrm>
        </p:grpSpPr>
        <p:sp>
          <p:nvSpPr>
            <p:cNvPr id="24" name="Rectangle 4">
              <a:extLst>
                <a:ext uri="{FF2B5EF4-FFF2-40B4-BE49-F238E27FC236}">
                  <a16:creationId xmlns:a16="http://schemas.microsoft.com/office/drawing/2014/main" id="{CC38BE46-0753-E645-948E-4A8814EB75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2598" y="2606049"/>
              <a:ext cx="1235023" cy="5846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/>
                <a:t>ComputerPlayer</a:t>
              </a:r>
            </a:p>
          </p:txBody>
        </p:sp>
        <p:sp>
          <p:nvSpPr>
            <p:cNvPr id="25" name="Rectangle 5">
              <a:extLst>
                <a:ext uri="{FF2B5EF4-FFF2-40B4-BE49-F238E27FC236}">
                  <a16:creationId xmlns:a16="http://schemas.microsoft.com/office/drawing/2014/main" id="{A29B3FEA-646C-CC4C-BAE6-858A3FCB2F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4056" y="3597313"/>
              <a:ext cx="1233565" cy="29899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i="1" dirty="0"/>
                <a:t>Chooser</a:t>
              </a:r>
            </a:p>
          </p:txBody>
        </p:sp>
        <p:sp>
          <p:nvSpPr>
            <p:cNvPr id="26" name="Rectangle 6">
              <a:extLst>
                <a:ext uri="{FF2B5EF4-FFF2-40B4-BE49-F238E27FC236}">
                  <a16:creationId xmlns:a16="http://schemas.microsoft.com/office/drawing/2014/main" id="{7B8EC084-EF76-484D-94F3-C3312FB2D5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3439" y="4764577"/>
              <a:ext cx="1235023" cy="3103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dirty="0" err="1"/>
                <a:t>RandomChooser</a:t>
              </a:r>
              <a:endParaRPr lang="en-US" altLang="x-none" sz="1200" b="1" dirty="0"/>
            </a:p>
          </p:txBody>
        </p:sp>
        <p:sp>
          <p:nvSpPr>
            <p:cNvPr id="27" name="AutoShape 7">
              <a:extLst>
                <a:ext uri="{FF2B5EF4-FFF2-40B4-BE49-F238E27FC236}">
                  <a16:creationId xmlns:a16="http://schemas.microsoft.com/office/drawing/2014/main" id="{E58E8012-36CE-4341-99CC-4976E0A72E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68347" y="3190692"/>
              <a:ext cx="103526" cy="173977"/>
            </a:xfrm>
            <a:prstGeom prst="diamond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8">
              <a:extLst>
                <a:ext uri="{FF2B5EF4-FFF2-40B4-BE49-F238E27FC236}">
                  <a16:creationId xmlns:a16="http://schemas.microsoft.com/office/drawing/2014/main" id="{C3A8F557-3ADF-094B-AFF8-9651A6A259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0839" y="3364669"/>
              <a:ext cx="0" cy="2326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AutoShape 9">
              <a:extLst>
                <a:ext uri="{FF2B5EF4-FFF2-40B4-BE49-F238E27FC236}">
                  <a16:creationId xmlns:a16="http://schemas.microsoft.com/office/drawing/2014/main" id="{C78745ED-8536-4B47-9049-029FE4CAB6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43559" y="4181956"/>
              <a:ext cx="153102" cy="115310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10">
              <a:extLst>
                <a:ext uri="{FF2B5EF4-FFF2-40B4-BE49-F238E27FC236}">
                  <a16:creationId xmlns:a16="http://schemas.microsoft.com/office/drawing/2014/main" id="{F174E645-054A-C648-93FB-4B4A2994F3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0839" y="4297266"/>
              <a:ext cx="0" cy="4673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11">
              <a:extLst>
                <a:ext uri="{FF2B5EF4-FFF2-40B4-BE49-F238E27FC236}">
                  <a16:creationId xmlns:a16="http://schemas.microsoft.com/office/drawing/2014/main" id="{52259A8C-18D5-2E4A-BDE6-86D41ADB66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35630" y="4531932"/>
              <a:ext cx="0" cy="2326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12">
              <a:extLst>
                <a:ext uri="{FF2B5EF4-FFF2-40B4-BE49-F238E27FC236}">
                  <a16:creationId xmlns:a16="http://schemas.microsoft.com/office/drawing/2014/main" id="{B3481BF6-673D-A442-A254-F76556D9AB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35630" y="4531932"/>
              <a:ext cx="27718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Rectangle 13">
              <a:extLst>
                <a:ext uri="{FF2B5EF4-FFF2-40B4-BE49-F238E27FC236}">
                  <a16:creationId xmlns:a16="http://schemas.microsoft.com/office/drawing/2014/main" id="{C071CDB2-9E5E-CC4B-8F55-955F655B48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2598" y="4764577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dirty="0" err="1"/>
                <a:t>SmartChooser</a:t>
              </a:r>
              <a:endParaRPr lang="en-US" altLang="x-none" sz="1200" b="1" dirty="0"/>
            </a:p>
          </p:txBody>
        </p:sp>
        <p:sp>
          <p:nvSpPr>
            <p:cNvPr id="51" name="Rectangle 14">
              <a:extLst>
                <a:ext uri="{FF2B5EF4-FFF2-40B4-BE49-F238E27FC236}">
                  <a16:creationId xmlns:a16="http://schemas.microsoft.com/office/drawing/2014/main" id="{C3878A0E-B85D-864A-B4B6-69EC5A710C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3216" y="4764577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dirty="0" err="1"/>
                <a:t>GeniusChooser</a:t>
              </a:r>
              <a:endParaRPr lang="en-US" altLang="x-none" sz="1200" b="1" dirty="0"/>
            </a:p>
          </p:txBody>
        </p:sp>
        <p:sp>
          <p:nvSpPr>
            <p:cNvPr id="52" name="Line 15">
              <a:extLst>
                <a:ext uri="{FF2B5EF4-FFF2-40B4-BE49-F238E27FC236}">
                  <a16:creationId xmlns:a16="http://schemas.microsoft.com/office/drawing/2014/main" id="{98E1D8EE-ED92-C44A-BCAD-A512CACA42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107506" y="4531932"/>
              <a:ext cx="0" cy="2326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Rectangle 5">
              <a:extLst>
                <a:ext uri="{FF2B5EF4-FFF2-40B4-BE49-F238E27FC236}">
                  <a16:creationId xmlns:a16="http://schemas.microsoft.com/office/drawing/2014/main" id="{6B687202-65D7-2943-B066-50C1B29745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4056" y="3896308"/>
              <a:ext cx="1233565" cy="26420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i="1" dirty="0" err="1"/>
                <a:t>make_choice</a:t>
              </a:r>
              <a:r>
                <a:rPr lang="en-US" altLang="x-none" sz="1200" i="1" dirty="0"/>
                <a:t>()</a:t>
              </a:r>
            </a:p>
          </p:txBody>
        </p:sp>
        <p:sp>
          <p:nvSpPr>
            <p:cNvPr id="54" name="Rectangle 6">
              <a:extLst>
                <a:ext uri="{FF2B5EF4-FFF2-40B4-BE49-F238E27FC236}">
                  <a16:creationId xmlns:a16="http://schemas.microsoft.com/office/drawing/2014/main" id="{6C2E2160-258D-2A49-8186-BCF57B95CA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978" y="5073460"/>
              <a:ext cx="1235023" cy="3103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dirty="0" err="1"/>
                <a:t>make_choice</a:t>
              </a:r>
              <a:r>
                <a:rPr lang="en-US" altLang="x-none" sz="1200" dirty="0"/>
                <a:t>()</a:t>
              </a:r>
            </a:p>
          </p:txBody>
        </p:sp>
        <p:sp>
          <p:nvSpPr>
            <p:cNvPr id="55" name="Rectangle 13">
              <a:extLst>
                <a:ext uri="{FF2B5EF4-FFF2-40B4-BE49-F238E27FC236}">
                  <a16:creationId xmlns:a16="http://schemas.microsoft.com/office/drawing/2014/main" id="{E091930B-C3DD-0E4C-8946-C0FC3D4AC9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2597" y="5072692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dirty="0" err="1"/>
                <a:t>make_choice</a:t>
              </a:r>
              <a:r>
                <a:rPr lang="en-US" altLang="x-none" sz="1200" dirty="0"/>
                <a:t>()</a:t>
              </a:r>
            </a:p>
          </p:txBody>
        </p:sp>
        <p:sp>
          <p:nvSpPr>
            <p:cNvPr id="56" name="Rectangle 14">
              <a:extLst>
                <a:ext uri="{FF2B5EF4-FFF2-40B4-BE49-F238E27FC236}">
                  <a16:creationId xmlns:a16="http://schemas.microsoft.com/office/drawing/2014/main" id="{7B9F04B5-2F5B-BF4C-8237-017BAC48EF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3216" y="5072692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dirty="0" err="1"/>
                <a:t>make_choice</a:t>
              </a:r>
              <a:r>
                <a:rPr lang="en-US" altLang="x-none" sz="1200" dirty="0"/>
                <a:t>()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75927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Factory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</a:t>
            </a:r>
            <a:r>
              <a:rPr lang="en-US" dirty="0">
                <a:solidFill>
                  <a:srgbClr val="B23C00"/>
                </a:solidFill>
              </a:rPr>
              <a:t>factory class</a:t>
            </a:r>
            <a:r>
              <a:rPr lang="en-US" dirty="0"/>
              <a:t>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ChooserFactory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that has a static member function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make_chooser</a:t>
            </a:r>
            <a:r>
              <a:rPr lang="en-US" dirty="0"/>
              <a:t> that takes a parameter.</a:t>
            </a:r>
          </a:p>
          <a:p>
            <a:endParaRPr lang="en-US" dirty="0"/>
          </a:p>
          <a:p>
            <a:r>
              <a:rPr lang="en-US" dirty="0"/>
              <a:t>The parameter determines </a:t>
            </a:r>
            <a:r>
              <a:rPr lang="en-US" u="sng" dirty="0"/>
              <a:t>at run time</a:t>
            </a:r>
            <a:r>
              <a:rPr lang="en-US" dirty="0"/>
              <a:t> which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Chooser</a:t>
            </a:r>
            <a:r>
              <a:rPr lang="en-US" dirty="0"/>
              <a:t> subclass to instantiate and return.</a:t>
            </a:r>
          </a:p>
          <a:p>
            <a:pPr lvl="1"/>
            <a:r>
              <a:rPr lang="en-US" dirty="0"/>
              <a:t>Better: Instead of a string parameter, </a:t>
            </a:r>
            <a:br>
              <a:rPr lang="en-US" dirty="0"/>
            </a:br>
            <a:r>
              <a:rPr lang="en-US" dirty="0"/>
              <a:t>use an enumeration parameter.</a:t>
            </a:r>
          </a:p>
          <a:p>
            <a:pPr lvl="4"/>
            <a:endParaRPr lang="en-US" dirty="0"/>
          </a:p>
          <a:p>
            <a:r>
              <a:rPr lang="en-US" dirty="0"/>
              <a:t>The factory class thereby </a:t>
            </a:r>
            <a:r>
              <a:rPr lang="en-US" u="sng" dirty="0"/>
              <a:t>encapsulates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any future changes in the choice algorithms.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362633-7DFF-AC48-A365-F65BBD76CF44}"/>
              </a:ext>
            </a:extLst>
          </p:cNvPr>
          <p:cNvSpPr txBox="1"/>
          <p:nvPr/>
        </p:nvSpPr>
        <p:spPr>
          <a:xfrm>
            <a:off x="838445" y="2697488"/>
            <a:ext cx="7467109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static Chooser *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ChooserFactory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::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make_chooser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(string which);</a:t>
            </a:r>
          </a:p>
        </p:txBody>
      </p:sp>
    </p:spTree>
    <p:extLst>
      <p:ext uri="{BB962C8B-B14F-4D97-AF65-F5344CB8AC3E}">
        <p14:creationId xmlns:p14="http://schemas.microsoft.com/office/powerpoint/2010/main" val="305436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Factory Class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378092"/>
            <a:ext cx="7467109" cy="15696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Chooser *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ChooserFactory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::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make_chooser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(string which)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if      (which == "random") return </a:t>
            </a:r>
            <a:r>
              <a:rPr lang="en-US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new </a:t>
            </a:r>
            <a:r>
              <a:rPr lang="en-US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RandomChooser</a:t>
            </a:r>
            <a:r>
              <a:rPr lang="en-US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else if (which == "smart")  return </a:t>
            </a:r>
            <a:r>
              <a:rPr lang="en-US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new </a:t>
            </a:r>
            <a:r>
              <a:rPr lang="en-US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SmartChooser</a:t>
            </a:r>
            <a:r>
              <a:rPr lang="en-US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else if (which == "genius") return </a:t>
            </a:r>
            <a:r>
              <a:rPr lang="en-US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new </a:t>
            </a:r>
            <a:r>
              <a:rPr lang="en-US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GeniusChooser</a:t>
            </a:r>
            <a:r>
              <a:rPr lang="en-US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7200" y="3154683"/>
            <a:ext cx="5121915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Chooser *chooser = 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ChooserFactory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::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make_chooser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(which);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chooser-&gt;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make_choice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</p:txBody>
      </p: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C3D21594-A737-3E45-BFFD-4D22A250EF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089873"/>
            <a:ext cx="4202852" cy="2041052"/>
          </a:xfrm>
        </p:spPr>
        <p:txBody>
          <a:bodyPr/>
          <a:lstStyle/>
          <a:p>
            <a:r>
              <a:rPr lang="en-US" sz="2400" dirty="0"/>
              <a:t>The value of </a:t>
            </a:r>
            <a:r>
              <a:rPr lang="en-US" sz="2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which</a:t>
            </a:r>
            <a:r>
              <a:rPr lang="en-US" sz="2400" dirty="0"/>
              <a:t> will be determined at run time, so the code cannot hardcode a chooser algorithm.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95C79BE2-D53D-7441-98A1-9057C2AFBBC5}"/>
              </a:ext>
            </a:extLst>
          </p:cNvPr>
          <p:cNvGrpSpPr/>
          <p:nvPr/>
        </p:nvGrpSpPr>
        <p:grpSpPr>
          <a:xfrm>
            <a:off x="4721509" y="3196039"/>
            <a:ext cx="4116261" cy="2777737"/>
            <a:chOff x="4661978" y="2971805"/>
            <a:chExt cx="4116261" cy="2777737"/>
          </a:xfrm>
        </p:grpSpPr>
        <p:sp>
          <p:nvSpPr>
            <p:cNvPr id="35" name="Rectangle 4">
              <a:extLst>
                <a:ext uri="{FF2B5EF4-FFF2-40B4-BE49-F238E27FC236}">
                  <a16:creationId xmlns:a16="http://schemas.microsoft.com/office/drawing/2014/main" id="{92DB927C-0E38-7C49-BBC1-40D4DCAE40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2598" y="2971805"/>
              <a:ext cx="1235023" cy="5846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/>
                <a:t>ComputerPlayer</a:t>
              </a:r>
            </a:p>
          </p:txBody>
        </p:sp>
        <p:sp>
          <p:nvSpPr>
            <p:cNvPr id="36" name="Rectangle 5">
              <a:extLst>
                <a:ext uri="{FF2B5EF4-FFF2-40B4-BE49-F238E27FC236}">
                  <a16:creationId xmlns:a16="http://schemas.microsoft.com/office/drawing/2014/main" id="{5B685E74-9B0C-924A-A166-1492CCCE9D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4056" y="3963069"/>
              <a:ext cx="1233565" cy="29899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i="1" dirty="0"/>
                <a:t>Chooser</a:t>
              </a:r>
            </a:p>
          </p:txBody>
        </p:sp>
        <p:sp>
          <p:nvSpPr>
            <p:cNvPr id="37" name="Rectangle 6">
              <a:extLst>
                <a:ext uri="{FF2B5EF4-FFF2-40B4-BE49-F238E27FC236}">
                  <a16:creationId xmlns:a16="http://schemas.microsoft.com/office/drawing/2014/main" id="{743DB960-7B7A-934E-BC3F-9E47487370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3439" y="5130333"/>
              <a:ext cx="1235023" cy="3103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dirty="0" err="1"/>
                <a:t>RandomChooser</a:t>
              </a:r>
              <a:endParaRPr lang="en-US" altLang="x-none" sz="1200" b="1" dirty="0"/>
            </a:p>
          </p:txBody>
        </p:sp>
        <p:sp>
          <p:nvSpPr>
            <p:cNvPr id="38" name="AutoShape 7">
              <a:extLst>
                <a:ext uri="{FF2B5EF4-FFF2-40B4-BE49-F238E27FC236}">
                  <a16:creationId xmlns:a16="http://schemas.microsoft.com/office/drawing/2014/main" id="{1FD3435F-75EB-984E-B8E6-37DBD1F86B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68347" y="3556448"/>
              <a:ext cx="103526" cy="173977"/>
            </a:xfrm>
            <a:prstGeom prst="diamond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Line 8">
              <a:extLst>
                <a:ext uri="{FF2B5EF4-FFF2-40B4-BE49-F238E27FC236}">
                  <a16:creationId xmlns:a16="http://schemas.microsoft.com/office/drawing/2014/main" id="{836CFC51-B49B-ED4B-8BE3-E0D94854AB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0839" y="3730425"/>
              <a:ext cx="0" cy="2326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AutoShape 9">
              <a:extLst>
                <a:ext uri="{FF2B5EF4-FFF2-40B4-BE49-F238E27FC236}">
                  <a16:creationId xmlns:a16="http://schemas.microsoft.com/office/drawing/2014/main" id="{D7095610-D94C-A949-80F6-904880C616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43559" y="4547712"/>
              <a:ext cx="153102" cy="115310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Line 10">
              <a:extLst>
                <a:ext uri="{FF2B5EF4-FFF2-40B4-BE49-F238E27FC236}">
                  <a16:creationId xmlns:a16="http://schemas.microsoft.com/office/drawing/2014/main" id="{B3D7B108-7B6F-C543-BA5D-E044FF3CB1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0839" y="4663022"/>
              <a:ext cx="0" cy="4673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11">
              <a:extLst>
                <a:ext uri="{FF2B5EF4-FFF2-40B4-BE49-F238E27FC236}">
                  <a16:creationId xmlns:a16="http://schemas.microsoft.com/office/drawing/2014/main" id="{E876E34B-9C34-2042-8FDB-14689B440E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35630" y="4897688"/>
              <a:ext cx="0" cy="2326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12">
              <a:extLst>
                <a:ext uri="{FF2B5EF4-FFF2-40B4-BE49-F238E27FC236}">
                  <a16:creationId xmlns:a16="http://schemas.microsoft.com/office/drawing/2014/main" id="{2CCE7B87-3690-2347-9FA0-59CA527B55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35630" y="4897688"/>
              <a:ext cx="27718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Rectangle 13">
              <a:extLst>
                <a:ext uri="{FF2B5EF4-FFF2-40B4-BE49-F238E27FC236}">
                  <a16:creationId xmlns:a16="http://schemas.microsoft.com/office/drawing/2014/main" id="{F600D4CB-045A-2947-812A-1C7B454A01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2598" y="5130333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dirty="0" err="1"/>
                <a:t>SmartChooser</a:t>
              </a:r>
              <a:endParaRPr lang="en-US" altLang="x-none" sz="1200" b="1" dirty="0"/>
            </a:p>
          </p:txBody>
        </p:sp>
        <p:sp>
          <p:nvSpPr>
            <p:cNvPr id="45" name="Rectangle 14">
              <a:extLst>
                <a:ext uri="{FF2B5EF4-FFF2-40B4-BE49-F238E27FC236}">
                  <a16:creationId xmlns:a16="http://schemas.microsoft.com/office/drawing/2014/main" id="{E9932AF2-11C5-F54E-836F-4907116217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3216" y="5130333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dirty="0" err="1"/>
                <a:t>GeniusChooser</a:t>
              </a:r>
              <a:endParaRPr lang="en-US" altLang="x-none" sz="1200" b="1" dirty="0"/>
            </a:p>
          </p:txBody>
        </p:sp>
        <p:sp>
          <p:nvSpPr>
            <p:cNvPr id="46" name="Line 15">
              <a:extLst>
                <a:ext uri="{FF2B5EF4-FFF2-40B4-BE49-F238E27FC236}">
                  <a16:creationId xmlns:a16="http://schemas.microsoft.com/office/drawing/2014/main" id="{A87F751E-B33A-3F45-9917-FE708EF97F4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107506" y="4897688"/>
              <a:ext cx="0" cy="2326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Rectangle 5">
              <a:extLst>
                <a:ext uri="{FF2B5EF4-FFF2-40B4-BE49-F238E27FC236}">
                  <a16:creationId xmlns:a16="http://schemas.microsoft.com/office/drawing/2014/main" id="{52F24FDB-36DC-1B42-8F86-0211F65DA6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4056" y="4262064"/>
              <a:ext cx="1233565" cy="26420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i="1" dirty="0" err="1"/>
                <a:t>make_choice</a:t>
              </a:r>
              <a:r>
                <a:rPr lang="en-US" altLang="x-none" sz="1200" i="1" dirty="0"/>
                <a:t>()</a:t>
              </a:r>
            </a:p>
          </p:txBody>
        </p:sp>
        <p:sp>
          <p:nvSpPr>
            <p:cNvPr id="48" name="Rectangle 6">
              <a:extLst>
                <a:ext uri="{FF2B5EF4-FFF2-40B4-BE49-F238E27FC236}">
                  <a16:creationId xmlns:a16="http://schemas.microsoft.com/office/drawing/2014/main" id="{BF4B2DA2-B1C9-B04E-BF21-A18727338F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978" y="5439216"/>
              <a:ext cx="1235023" cy="3103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dirty="0" err="1"/>
                <a:t>make_choice</a:t>
              </a:r>
              <a:r>
                <a:rPr lang="en-US" altLang="x-none" sz="1200" dirty="0"/>
                <a:t>()</a:t>
              </a:r>
            </a:p>
          </p:txBody>
        </p:sp>
        <p:sp>
          <p:nvSpPr>
            <p:cNvPr id="49" name="Rectangle 13">
              <a:extLst>
                <a:ext uri="{FF2B5EF4-FFF2-40B4-BE49-F238E27FC236}">
                  <a16:creationId xmlns:a16="http://schemas.microsoft.com/office/drawing/2014/main" id="{7C2F55AB-AEBA-A149-A313-4F9FBADB39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2597" y="5438448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dirty="0" err="1"/>
                <a:t>make_choice</a:t>
              </a:r>
              <a:r>
                <a:rPr lang="en-US" altLang="x-none" sz="1200" dirty="0"/>
                <a:t>()</a:t>
              </a:r>
            </a:p>
          </p:txBody>
        </p:sp>
        <p:sp>
          <p:nvSpPr>
            <p:cNvPr id="50" name="Rectangle 14">
              <a:extLst>
                <a:ext uri="{FF2B5EF4-FFF2-40B4-BE49-F238E27FC236}">
                  <a16:creationId xmlns:a16="http://schemas.microsoft.com/office/drawing/2014/main" id="{5AFB3D98-9188-E242-9B78-99B5DB0592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3216" y="5438448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dirty="0" err="1"/>
                <a:t>make_choice</a:t>
              </a:r>
              <a:r>
                <a:rPr lang="en-US" altLang="x-none" sz="1200" dirty="0"/>
                <a:t>()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21276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956551"/>
          </a:xfrm>
        </p:spPr>
        <p:txBody>
          <a:bodyPr/>
          <a:lstStyle/>
          <a:p>
            <a:r>
              <a:rPr lang="en-US" dirty="0"/>
              <a:t>To be a true interface, the C++ abstract class cannot contain any member variables.</a:t>
            </a:r>
          </a:p>
          <a:p>
            <a:pPr lvl="1"/>
            <a:r>
              <a:rPr lang="en-US" dirty="0"/>
              <a:t>An interface </a:t>
            </a:r>
            <a:r>
              <a:rPr lang="en-US" u="sng" dirty="0"/>
              <a:t>cannot</a:t>
            </a:r>
            <a:r>
              <a:rPr lang="en-US" dirty="0"/>
              <a:t> be instantiated at run time.</a:t>
            </a:r>
          </a:p>
          <a:p>
            <a:pPr lvl="5"/>
            <a:endParaRPr lang="en-US" dirty="0"/>
          </a:p>
          <a:p>
            <a:r>
              <a:rPr lang="en-US" dirty="0"/>
              <a:t>However, the class can contain constants.</a:t>
            </a:r>
          </a:p>
          <a:p>
            <a:pPr lvl="1"/>
            <a:r>
              <a:rPr lang="en-US" dirty="0"/>
              <a:t>The constants are shared by any class that implements the interface.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17317" y="4342234"/>
            <a:ext cx="6109365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ErrorCodes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static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MISSING_SEMICOLON   = 1000;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static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MISSING_PARENTHESIS = 1001;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...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79943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Objects and Interfaces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6646"/>
            <a:ext cx="8229600" cy="1375270"/>
          </a:xfrm>
        </p:spPr>
        <p:txBody>
          <a:bodyPr/>
          <a:lstStyle/>
          <a:p>
            <a:r>
              <a:rPr lang="en-US" altLang="x-none" dirty="0"/>
              <a:t>If class </a:t>
            </a:r>
            <a:r>
              <a:rPr lang="en-US" altLang="x-none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altLang="x-none" dirty="0"/>
              <a:t> implements interface </a:t>
            </a:r>
            <a:r>
              <a:rPr lang="en-US" altLang="x-none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altLang="x-none" dirty="0"/>
              <a:t>, then objects of class </a:t>
            </a:r>
            <a:r>
              <a:rPr lang="en-US" altLang="x-none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altLang="x-none" dirty="0"/>
              <a:t> can be assigned to variables of the interface type </a:t>
            </a:r>
            <a:r>
              <a:rPr lang="en-US" altLang="x-none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altLang="x-none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A2C5CB0-E7B3-174F-8AAF-D5650903CE1E}"/>
              </a:ext>
            </a:extLst>
          </p:cNvPr>
          <p:cNvGrpSpPr/>
          <p:nvPr/>
        </p:nvGrpSpPr>
        <p:grpSpPr>
          <a:xfrm>
            <a:off x="419104" y="3039719"/>
            <a:ext cx="5154187" cy="1974000"/>
            <a:chOff x="419104" y="3039719"/>
            <a:chExt cx="5154187" cy="1974000"/>
          </a:xfrm>
        </p:grpSpPr>
        <p:sp>
          <p:nvSpPr>
            <p:cNvPr id="18" name="TextBox 17"/>
            <p:cNvSpPr txBox="1"/>
            <p:nvPr/>
          </p:nvSpPr>
          <p:spPr>
            <a:xfrm>
              <a:off x="451376" y="3039719"/>
              <a:ext cx="5121915" cy="8309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B23C00"/>
                  </a:solidFill>
                  <a:latin typeface="Courier New" charset="0"/>
                  <a:ea typeface="Courier New" charset="0"/>
                  <a:cs typeface="Courier New" charset="0"/>
                </a:rPr>
                <a:t>Chooser</a:t>
              </a:r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 *chooser = </a:t>
              </a:r>
            </a:p>
            <a:p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    </a:t>
              </a:r>
              <a:r>
                <a:rPr lang="en-US" b="1" dirty="0" err="1">
                  <a:latin typeface="Courier New" charset="0"/>
                  <a:ea typeface="Courier New" charset="0"/>
                  <a:cs typeface="Courier New" charset="0"/>
                </a:rPr>
                <a:t>ChooserFactory</a:t>
              </a:r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::</a:t>
              </a:r>
              <a:r>
                <a:rPr lang="en-US" b="1" dirty="0" err="1">
                  <a:solidFill>
                    <a:srgbClr val="B23C00"/>
                  </a:solidFill>
                  <a:latin typeface="Courier New" charset="0"/>
                  <a:ea typeface="Courier New" charset="0"/>
                  <a:cs typeface="Courier New" charset="0"/>
                </a:rPr>
                <a:t>make_chooser</a:t>
              </a:r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(which);</a:t>
              </a:r>
            </a:p>
            <a:p>
              <a:r>
                <a:rPr lang="en-US" b="1" dirty="0">
                  <a:solidFill>
                    <a:schemeClr val="bg1">
                      <a:lumMod val="65000"/>
                    </a:schemeClr>
                  </a:solidFill>
                  <a:latin typeface="Courier New" charset="0"/>
                  <a:ea typeface="Courier New" charset="0"/>
                  <a:cs typeface="Courier New" charset="0"/>
                </a:rPr>
                <a:t>chooser-&gt;</a:t>
              </a:r>
              <a:r>
                <a:rPr lang="en-US" b="1" dirty="0" err="1">
                  <a:solidFill>
                    <a:schemeClr val="bg1">
                      <a:lumMod val="65000"/>
                    </a:schemeClr>
                  </a:solidFill>
                  <a:latin typeface="Courier New" charset="0"/>
                  <a:ea typeface="Courier New" charset="0"/>
                  <a:cs typeface="Courier New" charset="0"/>
                </a:rPr>
                <a:t>make_choice</a:t>
              </a:r>
              <a:r>
                <a:rPr lang="en-US" b="1" dirty="0">
                  <a:solidFill>
                    <a:schemeClr val="bg1">
                      <a:lumMod val="65000"/>
                    </a:schemeClr>
                  </a:solidFill>
                  <a:latin typeface="Courier New" charset="0"/>
                  <a:ea typeface="Courier New" charset="0"/>
                  <a:cs typeface="Courier New" charset="0"/>
                </a:rPr>
                <a:t>();</a:t>
              </a:r>
            </a:p>
          </p:txBody>
        </p:sp>
        <p:grpSp>
          <p:nvGrpSpPr>
            <p:cNvPr id="19" name="Group 6"/>
            <p:cNvGrpSpPr>
              <a:grpSpLocks/>
            </p:cNvGrpSpPr>
            <p:nvPr/>
          </p:nvGrpSpPr>
          <p:grpSpPr bwMode="auto">
            <a:xfrm>
              <a:off x="2516283" y="3564331"/>
              <a:ext cx="2368554" cy="1449388"/>
              <a:chOff x="1593" y="2506"/>
              <a:chExt cx="1492" cy="913"/>
            </a:xfrm>
            <a:solidFill>
              <a:schemeClr val="accent1">
                <a:lumMod val="20000"/>
                <a:lumOff val="80000"/>
              </a:schemeClr>
            </a:solidFill>
          </p:grpSpPr>
          <p:sp>
            <p:nvSpPr>
              <p:cNvPr id="20" name="Text Box 7"/>
              <p:cNvSpPr txBox="1">
                <a:spLocks noChangeArrowheads="1"/>
              </p:cNvSpPr>
              <p:nvPr/>
            </p:nvSpPr>
            <p:spPr bwMode="auto">
              <a:xfrm>
                <a:off x="1593" y="2740"/>
                <a:ext cx="1492" cy="679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x-none" dirty="0">
                    <a:solidFill>
                      <a:srgbClr val="0033CC"/>
                    </a:solidFill>
                  </a:rPr>
                  <a:t>Returns an object</a:t>
                </a:r>
              </a:p>
              <a:p>
                <a:pPr algn="ctr"/>
                <a:r>
                  <a:rPr lang="en-US" altLang="x-none" dirty="0">
                    <a:solidFill>
                      <a:srgbClr val="0033CC"/>
                    </a:solidFill>
                  </a:rPr>
                  <a:t>from a class</a:t>
                </a:r>
              </a:p>
              <a:p>
                <a:pPr algn="ctr"/>
                <a:r>
                  <a:rPr lang="en-US" altLang="x-none" dirty="0">
                    <a:solidFill>
                      <a:srgbClr val="0033CC"/>
                    </a:solidFill>
                  </a:rPr>
                  <a:t>that implements</a:t>
                </a:r>
                <a:br>
                  <a:rPr lang="en-US" altLang="x-none" dirty="0">
                    <a:solidFill>
                      <a:srgbClr val="0033CC"/>
                    </a:solidFill>
                  </a:rPr>
                </a:br>
                <a:r>
                  <a:rPr lang="en-US" altLang="x-none" dirty="0">
                    <a:solidFill>
                      <a:srgbClr val="0033CC"/>
                    </a:solidFill>
                  </a:rPr>
                  <a:t>the</a:t>
                </a:r>
                <a:r>
                  <a:rPr lang="en-US" altLang="x-none" b="1" dirty="0">
                    <a:solidFill>
                      <a:srgbClr val="0033CC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en-US" altLang="x-none" b="1" dirty="0">
                    <a:solidFill>
                      <a:srgbClr val="0033CC"/>
                    </a:solidFill>
                    <a:latin typeface="Courier New" charset="0"/>
                  </a:rPr>
                  <a:t>Chooser </a:t>
                </a:r>
                <a:r>
                  <a:rPr lang="en-US" altLang="x-none" dirty="0">
                    <a:solidFill>
                      <a:srgbClr val="0033CC"/>
                    </a:solidFill>
                  </a:rPr>
                  <a:t>interface</a:t>
                </a:r>
              </a:p>
            </p:txBody>
          </p:sp>
          <p:sp>
            <p:nvSpPr>
              <p:cNvPr id="21" name="Line 8"/>
              <p:cNvSpPr>
                <a:spLocks noChangeShapeType="1"/>
              </p:cNvSpPr>
              <p:nvPr/>
            </p:nvSpPr>
            <p:spPr bwMode="auto">
              <a:xfrm flipV="1">
                <a:off x="2362" y="2506"/>
                <a:ext cx="0" cy="234"/>
              </a:xfrm>
              <a:prstGeom prst="line">
                <a:avLst/>
              </a:prstGeom>
              <a:grpFill/>
              <a:ln w="76200">
                <a:solidFill>
                  <a:srgbClr val="0033CC"/>
                </a:solidFill>
                <a:round/>
                <a:headEnd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33CC"/>
                  </a:solidFill>
                </a:endParaRPr>
              </a:p>
            </p:txBody>
          </p:sp>
        </p:grpSp>
        <p:grpSp>
          <p:nvGrpSpPr>
            <p:cNvPr id="22" name="Group 9"/>
            <p:cNvGrpSpPr>
              <a:grpSpLocks/>
            </p:cNvGrpSpPr>
            <p:nvPr/>
          </p:nvGrpSpPr>
          <p:grpSpPr bwMode="auto">
            <a:xfrm>
              <a:off x="419104" y="3296558"/>
              <a:ext cx="984251" cy="1281113"/>
              <a:chOff x="373" y="2301"/>
              <a:chExt cx="620" cy="807"/>
            </a:xfrm>
            <a:solidFill>
              <a:schemeClr val="accent1">
                <a:lumMod val="20000"/>
                <a:lumOff val="80000"/>
              </a:schemeClr>
            </a:solidFill>
          </p:grpSpPr>
          <p:sp>
            <p:nvSpPr>
              <p:cNvPr id="23" name="Text Box 10"/>
              <p:cNvSpPr txBox="1">
                <a:spLocks noChangeArrowheads="1"/>
              </p:cNvSpPr>
              <p:nvPr/>
            </p:nvSpPr>
            <p:spPr bwMode="auto">
              <a:xfrm>
                <a:off x="373" y="2740"/>
                <a:ext cx="620" cy="368"/>
              </a:xfrm>
              <a:prstGeom prst="rect">
                <a:avLst/>
              </a:prstGeom>
              <a:grpFill/>
              <a:ln w="9525">
                <a:solidFill>
                  <a:srgbClr val="0033CC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x-none" dirty="0">
                    <a:solidFill>
                      <a:srgbClr val="0033CC"/>
                    </a:solidFill>
                  </a:rPr>
                  <a:t>Interface</a:t>
                </a:r>
              </a:p>
              <a:p>
                <a:pPr algn="ctr"/>
                <a:r>
                  <a:rPr lang="en-US" altLang="x-none" dirty="0">
                    <a:solidFill>
                      <a:srgbClr val="0033CC"/>
                    </a:solidFill>
                  </a:rPr>
                  <a:t>type</a:t>
                </a:r>
              </a:p>
            </p:txBody>
          </p:sp>
          <p:sp>
            <p:nvSpPr>
              <p:cNvPr id="24" name="Line 11"/>
              <p:cNvSpPr>
                <a:spLocks noChangeShapeType="1"/>
              </p:cNvSpPr>
              <p:nvPr/>
            </p:nvSpPr>
            <p:spPr bwMode="auto">
              <a:xfrm flipH="1" flipV="1">
                <a:off x="691" y="2301"/>
                <a:ext cx="0" cy="439"/>
              </a:xfrm>
              <a:prstGeom prst="line">
                <a:avLst/>
              </a:prstGeom>
              <a:grpFill/>
              <a:ln w="76200">
                <a:solidFill>
                  <a:srgbClr val="0033CC"/>
                </a:solidFill>
                <a:round/>
                <a:headEnd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33CC"/>
                  </a:solidFill>
                </a:endParaRPr>
              </a:p>
            </p:txBody>
          </p:sp>
        </p:grp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2E4FC65A-1138-0A4A-85BC-F29BF23ACBF0}"/>
              </a:ext>
            </a:extLst>
          </p:cNvPr>
          <p:cNvGrpSpPr/>
          <p:nvPr/>
        </p:nvGrpSpPr>
        <p:grpSpPr>
          <a:xfrm>
            <a:off x="4721509" y="3196039"/>
            <a:ext cx="4116261" cy="2777737"/>
            <a:chOff x="4661978" y="2971805"/>
            <a:chExt cx="4116261" cy="2777737"/>
          </a:xfrm>
        </p:grpSpPr>
        <p:sp>
          <p:nvSpPr>
            <p:cNvPr id="39" name="Rectangle 4">
              <a:extLst>
                <a:ext uri="{FF2B5EF4-FFF2-40B4-BE49-F238E27FC236}">
                  <a16:creationId xmlns:a16="http://schemas.microsoft.com/office/drawing/2014/main" id="{15E9014C-8A3D-1F4F-BF3A-05D702A653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2598" y="2971805"/>
              <a:ext cx="1235023" cy="5846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/>
                <a:t>ComputerPlayer</a:t>
              </a:r>
            </a:p>
          </p:txBody>
        </p:sp>
        <p:sp>
          <p:nvSpPr>
            <p:cNvPr id="40" name="Rectangle 5">
              <a:extLst>
                <a:ext uri="{FF2B5EF4-FFF2-40B4-BE49-F238E27FC236}">
                  <a16:creationId xmlns:a16="http://schemas.microsoft.com/office/drawing/2014/main" id="{60923A24-7093-A043-A94F-D0AE7CED1D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4056" y="3963069"/>
              <a:ext cx="1233565" cy="29899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i="1" dirty="0"/>
                <a:t>Chooser</a:t>
              </a:r>
            </a:p>
          </p:txBody>
        </p:sp>
        <p:sp>
          <p:nvSpPr>
            <p:cNvPr id="41" name="Rectangle 6">
              <a:extLst>
                <a:ext uri="{FF2B5EF4-FFF2-40B4-BE49-F238E27FC236}">
                  <a16:creationId xmlns:a16="http://schemas.microsoft.com/office/drawing/2014/main" id="{A39A903E-57F0-F64E-A841-DB5A5E5882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3439" y="5130333"/>
              <a:ext cx="1235023" cy="3103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dirty="0" err="1"/>
                <a:t>RandomChooser</a:t>
              </a:r>
              <a:endParaRPr lang="en-US" altLang="x-none" sz="1200" b="1" dirty="0"/>
            </a:p>
          </p:txBody>
        </p:sp>
        <p:sp>
          <p:nvSpPr>
            <p:cNvPr id="42" name="AutoShape 7">
              <a:extLst>
                <a:ext uri="{FF2B5EF4-FFF2-40B4-BE49-F238E27FC236}">
                  <a16:creationId xmlns:a16="http://schemas.microsoft.com/office/drawing/2014/main" id="{40134BA0-FC9B-2C4D-9D0A-29AEE06E42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68347" y="3556448"/>
              <a:ext cx="103526" cy="173977"/>
            </a:xfrm>
            <a:prstGeom prst="diamond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Line 8">
              <a:extLst>
                <a:ext uri="{FF2B5EF4-FFF2-40B4-BE49-F238E27FC236}">
                  <a16:creationId xmlns:a16="http://schemas.microsoft.com/office/drawing/2014/main" id="{14B3C464-995A-3D49-9618-156F0DA0B7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0839" y="3730425"/>
              <a:ext cx="0" cy="2326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AutoShape 9">
              <a:extLst>
                <a:ext uri="{FF2B5EF4-FFF2-40B4-BE49-F238E27FC236}">
                  <a16:creationId xmlns:a16="http://schemas.microsoft.com/office/drawing/2014/main" id="{D141FDAA-5569-E74B-A88E-6285DC47A2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43559" y="4547712"/>
              <a:ext cx="153102" cy="115310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Line 10">
              <a:extLst>
                <a:ext uri="{FF2B5EF4-FFF2-40B4-BE49-F238E27FC236}">
                  <a16:creationId xmlns:a16="http://schemas.microsoft.com/office/drawing/2014/main" id="{A6AA0816-C3FF-EA4E-8784-1BEBFB6174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0839" y="4663022"/>
              <a:ext cx="0" cy="4673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11">
              <a:extLst>
                <a:ext uri="{FF2B5EF4-FFF2-40B4-BE49-F238E27FC236}">
                  <a16:creationId xmlns:a16="http://schemas.microsoft.com/office/drawing/2014/main" id="{5EC07FE7-0280-5748-844C-93B8CABFF3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35630" y="4897688"/>
              <a:ext cx="0" cy="2326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12">
              <a:extLst>
                <a:ext uri="{FF2B5EF4-FFF2-40B4-BE49-F238E27FC236}">
                  <a16:creationId xmlns:a16="http://schemas.microsoft.com/office/drawing/2014/main" id="{B2CC5BA6-1D6D-5847-9B9D-F3F2D37C49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35630" y="4897688"/>
              <a:ext cx="27718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Rectangle 13">
              <a:extLst>
                <a:ext uri="{FF2B5EF4-FFF2-40B4-BE49-F238E27FC236}">
                  <a16:creationId xmlns:a16="http://schemas.microsoft.com/office/drawing/2014/main" id="{7308B777-C9B6-7345-A954-2CF12E7A98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2598" y="5130333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dirty="0" err="1"/>
                <a:t>SmartChooser</a:t>
              </a:r>
              <a:endParaRPr lang="en-US" altLang="x-none" sz="1200" b="1" dirty="0"/>
            </a:p>
          </p:txBody>
        </p:sp>
        <p:sp>
          <p:nvSpPr>
            <p:cNvPr id="49" name="Rectangle 14">
              <a:extLst>
                <a:ext uri="{FF2B5EF4-FFF2-40B4-BE49-F238E27FC236}">
                  <a16:creationId xmlns:a16="http://schemas.microsoft.com/office/drawing/2014/main" id="{2DFD9CA5-D03B-1A49-B8F7-01433C4EF4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3216" y="5130333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b="1" dirty="0" err="1"/>
                <a:t>GeniusChooser</a:t>
              </a:r>
              <a:endParaRPr lang="en-US" altLang="x-none" sz="1200" b="1" dirty="0"/>
            </a:p>
          </p:txBody>
        </p:sp>
        <p:sp>
          <p:nvSpPr>
            <p:cNvPr id="50" name="Line 15">
              <a:extLst>
                <a:ext uri="{FF2B5EF4-FFF2-40B4-BE49-F238E27FC236}">
                  <a16:creationId xmlns:a16="http://schemas.microsoft.com/office/drawing/2014/main" id="{F40DBBBE-EB06-2A47-B3E7-0EEFC6657C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107506" y="4897688"/>
              <a:ext cx="0" cy="2326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Rectangle 5">
              <a:extLst>
                <a:ext uri="{FF2B5EF4-FFF2-40B4-BE49-F238E27FC236}">
                  <a16:creationId xmlns:a16="http://schemas.microsoft.com/office/drawing/2014/main" id="{AB5EAC34-38D8-184D-B8F7-763EB34561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4056" y="4262064"/>
              <a:ext cx="1233565" cy="26420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i="1" dirty="0" err="1"/>
                <a:t>make_choice</a:t>
              </a:r>
              <a:r>
                <a:rPr lang="en-US" altLang="x-none" sz="1200" i="1" dirty="0"/>
                <a:t>()</a:t>
              </a:r>
            </a:p>
          </p:txBody>
        </p:sp>
        <p:sp>
          <p:nvSpPr>
            <p:cNvPr id="52" name="Rectangle 6">
              <a:extLst>
                <a:ext uri="{FF2B5EF4-FFF2-40B4-BE49-F238E27FC236}">
                  <a16:creationId xmlns:a16="http://schemas.microsoft.com/office/drawing/2014/main" id="{ED592932-CD65-2148-A2AE-1DDFC65AE4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978" y="5439216"/>
              <a:ext cx="1235023" cy="3103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dirty="0" err="1"/>
                <a:t>make_choice</a:t>
              </a:r>
              <a:r>
                <a:rPr lang="en-US" altLang="x-none" sz="1200" dirty="0"/>
                <a:t>()</a:t>
              </a:r>
            </a:p>
          </p:txBody>
        </p:sp>
        <p:sp>
          <p:nvSpPr>
            <p:cNvPr id="53" name="Rectangle 13">
              <a:extLst>
                <a:ext uri="{FF2B5EF4-FFF2-40B4-BE49-F238E27FC236}">
                  <a16:creationId xmlns:a16="http://schemas.microsoft.com/office/drawing/2014/main" id="{8EFC712A-4C46-404A-90D5-7946FC3173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2597" y="5438448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dirty="0" err="1"/>
                <a:t>make_choice</a:t>
              </a:r>
              <a:r>
                <a:rPr lang="en-US" altLang="x-none" sz="1200" dirty="0"/>
                <a:t>()</a:t>
              </a:r>
            </a:p>
          </p:txBody>
        </p:sp>
        <p:sp>
          <p:nvSpPr>
            <p:cNvPr id="54" name="Rectangle 14">
              <a:extLst>
                <a:ext uri="{FF2B5EF4-FFF2-40B4-BE49-F238E27FC236}">
                  <a16:creationId xmlns:a16="http://schemas.microsoft.com/office/drawing/2014/main" id="{D6AFEBF8-E6F2-C146-A4FF-AEE0F22273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3216" y="5438448"/>
              <a:ext cx="1235023" cy="30590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x-none" sz="1200" dirty="0" err="1"/>
                <a:t>make_choice</a:t>
              </a:r>
              <a:r>
                <a:rPr lang="en-US" altLang="x-none" sz="1200" dirty="0"/>
                <a:t>()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64843892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26213</TotalTime>
  <Words>4260</Words>
  <Application>Microsoft Macintosh PowerPoint</Application>
  <PresentationFormat>On-screen Show (4:3)</PresentationFormat>
  <Paragraphs>615</Paragraphs>
  <Slides>47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2" baseType="lpstr">
      <vt:lpstr>Arial</vt:lpstr>
      <vt:lpstr>Courier New</vt:lpstr>
      <vt:lpstr>Times New Roman</vt:lpstr>
      <vt:lpstr>Wingdings</vt:lpstr>
      <vt:lpstr>Quadrant</vt:lpstr>
      <vt:lpstr>CMPE 135: Object-Oriented Analysis  and Design September 24 Class Meeting</vt:lpstr>
      <vt:lpstr>Review: Interfaces and the RPS Game</vt:lpstr>
      <vt:lpstr>Interfaces and the RPS Game</vt:lpstr>
      <vt:lpstr>Code to the Interface</vt:lpstr>
      <vt:lpstr>Code to the Interface, cont’d</vt:lpstr>
      <vt:lpstr>A Factory Class</vt:lpstr>
      <vt:lpstr>A Factory Class, cont’d</vt:lpstr>
      <vt:lpstr>Interface Variables</vt:lpstr>
      <vt:lpstr>Objects and Interfaces</vt:lpstr>
      <vt:lpstr>Objects and Interfaces, cont’d</vt:lpstr>
      <vt:lpstr>Simple Machine Learning for RPS</vt:lpstr>
      <vt:lpstr>Simple Machine Learning for RPS, cont’d</vt:lpstr>
      <vt:lpstr>Simple Machine Learning for RPS, cont’d</vt:lpstr>
      <vt:lpstr>Simple Machine Learning for RPS, cont’d</vt:lpstr>
      <vt:lpstr>Simple Machine Learning for RPS, cont’d</vt:lpstr>
      <vt:lpstr>Assignment #4: RPS with Simple ML</vt:lpstr>
      <vt:lpstr>Assignment #4, cont’d</vt:lpstr>
      <vt:lpstr>Assignment #4, cont’d</vt:lpstr>
      <vt:lpstr>PowerPoint Presentation</vt:lpstr>
      <vt:lpstr>Inheritance</vt:lpstr>
      <vt:lpstr>Superclasses and Subclasses</vt:lpstr>
      <vt:lpstr>Superclasses and Subclasses, cont’d</vt:lpstr>
      <vt:lpstr>Superclasses and Subclasses, cont’d</vt:lpstr>
      <vt:lpstr>Overridden Member Functions</vt:lpstr>
      <vt:lpstr>Overridden Member Functions</vt:lpstr>
      <vt:lpstr>Overridden Member Functions</vt:lpstr>
      <vt:lpstr>Polymorphism, cont’d</vt:lpstr>
      <vt:lpstr>Polymorphism, cont’d</vt:lpstr>
      <vt:lpstr>Class Hierarchies</vt:lpstr>
      <vt:lpstr>Class Hierarchies, cont’d</vt:lpstr>
      <vt:lpstr>Class Hierarchies, cont’d</vt:lpstr>
      <vt:lpstr>Class Hierarchies, cont’d</vt:lpstr>
      <vt:lpstr>The Liskov Substitution Principle</vt:lpstr>
      <vt:lpstr>The Liskov Substitution Principle, cont’d</vt:lpstr>
      <vt:lpstr>The Liskov Substitution Principle, cont’d</vt:lpstr>
      <vt:lpstr>Invoke a Superclass Member Function</vt:lpstr>
      <vt:lpstr>Invoke a Superclass Member Function, cont’d</vt:lpstr>
      <vt:lpstr>Invoke a Superclass Constructor</vt:lpstr>
      <vt:lpstr>Invoke a Superclass Constructor, cont’d</vt:lpstr>
      <vt:lpstr>Invoke a Constructor from Another</vt:lpstr>
      <vt:lpstr>Preconditions and Inheritance</vt:lpstr>
      <vt:lpstr>Preconditions and Inheritance, cont’d</vt:lpstr>
      <vt:lpstr>Postconditions and Inheritance</vt:lpstr>
      <vt:lpstr>More Inheritance Conditions</vt:lpstr>
      <vt:lpstr>Point-Circle-Rectangle</vt:lpstr>
      <vt:lpstr>Point-Circle-Rectangle, cont’d</vt:lpstr>
      <vt:lpstr>Vector-Stack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 Mak</cp:lastModifiedBy>
  <cp:revision>562</cp:revision>
  <dcterms:created xsi:type="dcterms:W3CDTF">2008-01-12T03:52:55Z</dcterms:created>
  <dcterms:modified xsi:type="dcterms:W3CDTF">2021-03-04T00:44:11Z</dcterms:modified>
</cp:coreProperties>
</file>