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46"/>
  </p:notesMasterIdLst>
  <p:handoutMasterIdLst>
    <p:handoutMasterId r:id="rId47"/>
  </p:handoutMasterIdLst>
  <p:sldIdLst>
    <p:sldId id="256" r:id="rId2"/>
    <p:sldId id="280" r:id="rId3"/>
    <p:sldId id="291" r:id="rId4"/>
    <p:sldId id="281" r:id="rId5"/>
    <p:sldId id="282" r:id="rId6"/>
    <p:sldId id="293" r:id="rId7"/>
    <p:sldId id="283" r:id="rId8"/>
    <p:sldId id="284" r:id="rId9"/>
    <p:sldId id="298" r:id="rId10"/>
    <p:sldId id="300" r:id="rId11"/>
    <p:sldId id="301" r:id="rId12"/>
    <p:sldId id="302" r:id="rId13"/>
    <p:sldId id="303" r:id="rId14"/>
    <p:sldId id="304" r:id="rId15"/>
    <p:sldId id="306" r:id="rId16"/>
    <p:sldId id="308" r:id="rId17"/>
    <p:sldId id="309" r:id="rId18"/>
    <p:sldId id="297" r:id="rId19"/>
    <p:sldId id="299" r:id="rId20"/>
    <p:sldId id="310" r:id="rId21"/>
    <p:sldId id="311" r:id="rId22"/>
    <p:sldId id="312" r:id="rId23"/>
    <p:sldId id="313" r:id="rId24"/>
    <p:sldId id="314" r:id="rId25"/>
    <p:sldId id="315" r:id="rId26"/>
    <p:sldId id="316" r:id="rId27"/>
    <p:sldId id="317" r:id="rId28"/>
    <p:sldId id="318" r:id="rId29"/>
    <p:sldId id="307" r:id="rId30"/>
    <p:sldId id="262" r:id="rId31"/>
    <p:sldId id="263" r:id="rId32"/>
    <p:sldId id="264" r:id="rId33"/>
    <p:sldId id="266" r:id="rId34"/>
    <p:sldId id="267" r:id="rId35"/>
    <p:sldId id="268" r:id="rId36"/>
    <p:sldId id="265" r:id="rId37"/>
    <p:sldId id="269" r:id="rId38"/>
    <p:sldId id="270" r:id="rId39"/>
    <p:sldId id="271" r:id="rId40"/>
    <p:sldId id="272" r:id="rId41"/>
    <p:sldId id="273" r:id="rId42"/>
    <p:sldId id="274" r:id="rId43"/>
    <p:sldId id="275" r:id="rId44"/>
    <p:sldId id="276" r:id="rId4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DEF0F2"/>
    <a:srgbClr val="B23C00"/>
    <a:srgbClr val="008000"/>
    <a:srgbClr val="8F0000"/>
    <a:srgbClr val="464646"/>
    <a:srgbClr val="F2E5D0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34" autoAdjust="0"/>
    <p:restoredTop sz="94544" autoAdjust="0"/>
  </p:normalViewPr>
  <p:slideViewPr>
    <p:cSldViewPr>
      <p:cViewPr varScale="1">
        <p:scale>
          <a:sx n="151" d="100"/>
          <a:sy n="151" d="100"/>
        </p:scale>
        <p:origin x="200" y="7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96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C4D-AF1D-B244-858F-FC7BB69AC3F2}" type="datetimeFigureOut">
              <a:rPr lang="en-US" smtClean="0"/>
              <a:t>3/1/21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7C8AE-DEBD-E641-93E8-ED065F7FB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E68D8E-92B9-6647-9C13-3186C5B5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5227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9890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7475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1913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last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8991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314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91E6F249-8D10-7240-A07E-F66CEC25290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DA5FC-E46B-9C44-BC74-948B74CFAE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75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1163"/>
            <a:ext cx="20574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163"/>
            <a:ext cx="6019800" cy="5719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E3472-7C7E-B14E-BFC5-D45A5C34A3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90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2B2D-F854-104A-9535-9A504E592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3FEEA-E4EA-8B48-84AC-27AA886F7D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6CE3A-7281-7642-9900-6E16427813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62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CDA5C-119F-CC4B-9649-ABA59C0C10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35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0CE1F-3703-B242-8AD0-B0AC82B28E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02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SJSU Dept. of Computer Science Fall 2013: September 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151: Object-Oriented Design © R. Mak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431D7-A35E-FE4C-978D-A4C1DB31A3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84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74743-FE56-7945-B44C-593C2BC728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8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85C50-577F-4141-9922-FD2248DB0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5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38120" y="6248400"/>
            <a:ext cx="548679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516B7F-12E3-114E-9B55-66756E9F7A1D}" type="slidenum">
              <a:rPr lang="en-US"/>
              <a:pPr/>
              <a:t>‹#›</a:t>
            </a:fld>
            <a:endParaRPr lang="en-US" dirty="0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800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Engineering Dept.</a:t>
            </a:r>
          </a:p>
          <a:p>
            <a:r>
              <a:rPr lang="en-US" sz="1000" baseline="0" dirty="0"/>
              <a:t>Spring 2021: March 2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228860" y="6263609"/>
            <a:ext cx="29642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CMPE 135: Object-Oriented</a:t>
            </a:r>
            <a:r>
              <a:rPr lang="en-US" sz="1000" baseline="0" dirty="0"/>
              <a:t> Analysis and Design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x-none" sz="3200" dirty="0"/>
              <a:t>CMPE 135</a:t>
            </a:r>
            <a:br>
              <a:rPr lang="en-US" altLang="x-none" sz="3200" dirty="0"/>
            </a:br>
            <a:r>
              <a:rPr lang="en-US" altLang="x-none" sz="3200" dirty="0"/>
              <a:t>Object-Oriented Analysis and Design</a:t>
            </a:r>
            <a:br>
              <a:rPr lang="en-US" sz="3600" dirty="0"/>
            </a:br>
            <a:r>
              <a:rPr lang="en-US" sz="2400" dirty="0"/>
              <a:t>March 2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2021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E6F249-8D10-7240-A07E-F66CEC25290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4440" y="4617707"/>
            <a:ext cx="878610" cy="118870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F85-AABB-564C-9495-5446DF488D32}" type="slidenum">
              <a:rPr lang="en-US" altLang="x-none"/>
              <a:pPr/>
              <a:t>10</a:t>
            </a:fld>
            <a:endParaRPr lang="en-US" altLang="x-none"/>
          </a:p>
        </p:txBody>
      </p:sp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Inefficient Queue Implementation</a:t>
            </a: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493838"/>
          </a:xfrm>
        </p:spPr>
        <p:txBody>
          <a:bodyPr/>
          <a:lstStyle/>
          <a:p>
            <a:r>
              <a:rPr lang="en-US" altLang="x-none"/>
              <a:t>The current </a:t>
            </a:r>
            <a:r>
              <a:rPr lang="en-US" altLang="x-none" b="1">
                <a:solidFill>
                  <a:srgbClr val="0033CC"/>
                </a:solidFill>
                <a:latin typeface="Courier New" charset="0"/>
              </a:rPr>
              <a:t>MessageQueue</a:t>
            </a:r>
            <a:r>
              <a:rPr lang="en-US" altLang="x-none"/>
              <a:t> implementation </a:t>
            </a:r>
            <a:br>
              <a:rPr lang="en-US" altLang="x-none"/>
            </a:br>
            <a:r>
              <a:rPr lang="en-US" altLang="x-none"/>
              <a:t>removes messages inefficiently.</a:t>
            </a:r>
          </a:p>
          <a:p>
            <a:pPr lvl="1"/>
            <a:r>
              <a:rPr lang="en-US" altLang="x-none"/>
              <a:t>After the head message (element 0) is removed, </a:t>
            </a:r>
            <a:br>
              <a:rPr lang="en-US" altLang="x-none"/>
            </a:br>
            <a:r>
              <a:rPr lang="en-US" altLang="x-none"/>
              <a:t>all the remaining messages must shift one position: </a:t>
            </a:r>
          </a:p>
        </p:txBody>
      </p:sp>
      <p:pic>
        <p:nvPicPr>
          <p:cNvPr id="318468" name="Picture 4" descr="Ch3_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1125" y="3253714"/>
            <a:ext cx="3819525" cy="255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665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5412-88BF-034E-AEAF-11E355DACCD5}" type="slidenum">
              <a:rPr lang="en-US" altLang="x-none"/>
              <a:pPr/>
              <a:t>11</a:t>
            </a:fld>
            <a:endParaRPr lang="en-US" altLang="x-none"/>
          </a:p>
        </p:txBody>
      </p:sp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Queue as a Circular Array</a:t>
            </a:r>
            <a:endParaRPr lang="en-US" altLang="x-none" i="1"/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125" y="1295400"/>
            <a:ext cx="8412163" cy="2590795"/>
          </a:xfrm>
        </p:spPr>
        <p:txBody>
          <a:bodyPr/>
          <a:lstStyle/>
          <a:p>
            <a:r>
              <a:rPr lang="en-US" altLang="x-none" dirty="0"/>
              <a:t>Implement a queue as a </a:t>
            </a:r>
            <a:r>
              <a:rPr lang="en-US" altLang="x-none" dirty="0">
                <a:solidFill>
                  <a:srgbClr val="B23C00"/>
                </a:solidFill>
              </a:rPr>
              <a:t>circular array</a:t>
            </a:r>
            <a:r>
              <a:rPr lang="en-US" altLang="x-none" dirty="0"/>
              <a:t>.</a:t>
            </a:r>
          </a:p>
          <a:p>
            <a:r>
              <a:rPr lang="en-US" altLang="x-none" dirty="0"/>
              <a:t>Two index variables,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head</a:t>
            </a:r>
            <a:r>
              <a:rPr lang="en-US" altLang="x-none" dirty="0"/>
              <a:t> and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tail</a:t>
            </a:r>
          </a:p>
          <a:p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head</a:t>
            </a:r>
            <a:r>
              <a:rPr lang="en-US" altLang="x-none" dirty="0"/>
              <a:t>: Index of the </a:t>
            </a:r>
            <a:r>
              <a:rPr lang="en-US" altLang="x-none" u="sng" dirty="0"/>
              <a:t>next</a:t>
            </a:r>
            <a:r>
              <a:rPr lang="en-US" altLang="x-none" dirty="0"/>
              <a:t> message to be </a:t>
            </a:r>
            <a:r>
              <a:rPr lang="en-US" altLang="x-none" u="sng" dirty="0"/>
              <a:t>removed</a:t>
            </a:r>
            <a:endParaRPr lang="en-US" altLang="x-none" u="sng" dirty="0">
              <a:solidFill>
                <a:srgbClr val="B23C00"/>
              </a:solidFill>
            </a:endParaRPr>
          </a:p>
          <a:p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tail</a:t>
            </a:r>
            <a:r>
              <a:rPr lang="en-US" altLang="x-none" dirty="0"/>
              <a:t>: Index of the position where the </a:t>
            </a:r>
            <a:r>
              <a:rPr lang="en-US" altLang="x-none" u="sng" dirty="0"/>
              <a:t>next</a:t>
            </a:r>
            <a:r>
              <a:rPr lang="en-US" altLang="x-none" dirty="0"/>
              <a:t> new message will be </a:t>
            </a:r>
            <a:r>
              <a:rPr lang="en-US" altLang="x-none" u="sng" dirty="0"/>
              <a:t>inserted</a:t>
            </a:r>
            <a:r>
              <a:rPr lang="en-US" altLang="x-none" dirty="0"/>
              <a:t>.</a:t>
            </a:r>
          </a:p>
        </p:txBody>
      </p:sp>
      <p:pic>
        <p:nvPicPr>
          <p:cNvPr id="319492" name="Picture 4" descr="Ch3_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2146" y="3734749"/>
            <a:ext cx="1971675" cy="255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9593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0B382-01A0-9940-9948-2D4C8FD51094}" type="slidenum">
              <a:rPr lang="en-US" altLang="x-none"/>
              <a:pPr/>
              <a:t>12</a:t>
            </a:fld>
            <a:endParaRPr lang="en-US" altLang="x-none"/>
          </a:p>
        </p:txBody>
      </p:sp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Queue as a Circular Array</a:t>
            </a:r>
            <a:endParaRPr lang="en-US" altLang="x-none" i="1"/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859283"/>
          </a:xfrm>
        </p:spPr>
        <p:txBody>
          <a:bodyPr/>
          <a:lstStyle/>
          <a:p>
            <a:r>
              <a:rPr lang="en-US" altLang="x-none" dirty="0"/>
              <a:t>As messages are added and removed:</a:t>
            </a:r>
          </a:p>
          <a:p>
            <a:pPr lvl="1"/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head</a:t>
            </a:r>
            <a:r>
              <a:rPr lang="en-US" altLang="x-none" dirty="0"/>
              <a:t> will chase after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tail.</a:t>
            </a:r>
            <a:endParaRPr lang="en-US" altLang="x-none" dirty="0"/>
          </a:p>
          <a:p>
            <a:pPr lvl="1"/>
            <a:r>
              <a:rPr lang="en-US" altLang="x-none" dirty="0"/>
              <a:t>Both will wrap around to the beginning of the array </a:t>
            </a:r>
            <a:br>
              <a:rPr lang="en-US" altLang="x-none" dirty="0"/>
            </a:br>
            <a:r>
              <a:rPr lang="en-US" altLang="x-none" dirty="0"/>
              <a:t>(hence the name “circular”).</a:t>
            </a:r>
          </a:p>
        </p:txBody>
      </p:sp>
      <p:pic>
        <p:nvPicPr>
          <p:cNvPr id="320516" name="Picture 4" descr="Ch3_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0" y="3363227"/>
            <a:ext cx="1971675" cy="255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0517" name="Picture 5" descr="Ch3_0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0544" y="3329444"/>
            <a:ext cx="1971675" cy="255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06495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F4133-5F0A-D64D-9FDF-A733C16621E7}" type="slidenum">
              <a:rPr lang="en-US" altLang="x-none"/>
              <a:pPr/>
              <a:t>13</a:t>
            </a:fld>
            <a:endParaRPr lang="en-US" altLang="x-none"/>
          </a:p>
        </p:txBody>
      </p:sp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Queue as a Circular Array</a:t>
            </a:r>
            <a:endParaRPr lang="en-US" altLang="x-none" i="1"/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977634"/>
            <a:ext cx="8229600" cy="2153291"/>
          </a:xfrm>
        </p:spPr>
        <p:txBody>
          <a:bodyPr/>
          <a:lstStyle/>
          <a:p>
            <a:r>
              <a:rPr lang="en-US" altLang="x-none" dirty="0"/>
              <a:t>Indexes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head</a:t>
            </a:r>
            <a:r>
              <a:rPr lang="en-US" altLang="x-none" dirty="0"/>
              <a:t> and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tail</a:t>
            </a:r>
            <a:r>
              <a:rPr lang="en-US" altLang="x-none" dirty="0"/>
              <a:t> must </a:t>
            </a:r>
            <a:br>
              <a:rPr lang="en-US" altLang="x-none" dirty="0"/>
            </a:br>
            <a:r>
              <a:rPr lang="en-US" altLang="x-none" u="sng" dirty="0"/>
              <a:t>never cross</a:t>
            </a:r>
            <a:r>
              <a:rPr lang="en-US" altLang="x-none" dirty="0"/>
              <a:t> each other.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Can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head</a:t>
            </a:r>
            <a:r>
              <a:rPr lang="en-US" altLang="x-none" dirty="0"/>
              <a:t> and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tail</a:t>
            </a:r>
            <a:r>
              <a:rPr lang="en-US" altLang="x-none" dirty="0"/>
              <a:t> be equal? </a:t>
            </a:r>
            <a:br>
              <a:rPr lang="en-US" altLang="x-none" dirty="0"/>
            </a:br>
            <a:r>
              <a:rPr lang="en-US" altLang="x-none" dirty="0"/>
              <a:t>What does that mean?</a:t>
            </a:r>
          </a:p>
        </p:txBody>
      </p:sp>
      <p:pic>
        <p:nvPicPr>
          <p:cNvPr id="321540" name="Picture 4" descr="Ch3_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5" y="1325903"/>
            <a:ext cx="1971675" cy="255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1541" name="Picture 5" descr="Ch3_0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438" y="1325903"/>
            <a:ext cx="1971675" cy="255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87938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C18C-C913-E542-855F-36C5E1683F13}" type="slidenum">
              <a:rPr lang="en-US" altLang="x-none"/>
              <a:pPr/>
              <a:t>14</a:t>
            </a:fld>
            <a:endParaRPr lang="en-US" altLang="x-none"/>
          </a:p>
        </p:txBody>
      </p:sp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Queue as a Circular Array</a:t>
            </a:r>
            <a:endParaRPr lang="en-US" altLang="x-none" i="1"/>
          </a:p>
        </p:txBody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26268"/>
            <a:ext cx="8229600" cy="164590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x-none" dirty="0"/>
              <a:t>What if the precondition is violated?</a:t>
            </a:r>
          </a:p>
          <a:p>
            <a:pPr lvl="1">
              <a:lnSpc>
                <a:spcPct val="90000"/>
              </a:lnSpc>
            </a:pP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count</a:t>
            </a:r>
            <a:r>
              <a:rPr lang="en-US" altLang="x-none" dirty="0"/>
              <a:t> becomes negative.</a:t>
            </a:r>
          </a:p>
          <a:p>
            <a:pPr lvl="1">
              <a:lnSpc>
                <a:spcPct val="90000"/>
              </a:lnSpc>
            </a:pPr>
            <a:r>
              <a:rPr lang="en-US" altLang="x-none" dirty="0"/>
              <a:t>After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head</a:t>
            </a:r>
            <a:r>
              <a:rPr lang="en-US" altLang="x-none" dirty="0"/>
              <a:t> has wrapped around,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remove()</a:t>
            </a:r>
            <a:r>
              <a:rPr lang="en-US" altLang="x-none" dirty="0"/>
              <a:t> </a:t>
            </a:r>
            <a:br>
              <a:rPr lang="en-US" altLang="x-none" dirty="0"/>
            </a:br>
            <a:r>
              <a:rPr lang="en-US" altLang="x-none" dirty="0"/>
              <a:t>returns a </a:t>
            </a:r>
            <a:r>
              <a:rPr lang="en-US" altLang="x-none" u="sng" dirty="0"/>
              <a:t>previously removed</a:t>
            </a:r>
            <a:r>
              <a:rPr lang="en-US" altLang="x-none" dirty="0"/>
              <a:t> message.</a:t>
            </a:r>
          </a:p>
        </p:txBody>
      </p:sp>
      <p:sp>
        <p:nvSpPr>
          <p:cNvPr id="322564" name="Text Box 4"/>
          <p:cNvSpPr txBox="1">
            <a:spLocks noChangeArrowheads="1"/>
          </p:cNvSpPr>
          <p:nvPr/>
        </p:nvSpPr>
        <p:spPr bwMode="auto">
          <a:xfrm>
            <a:off x="1023592" y="1234464"/>
            <a:ext cx="6849952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x-none" sz="1600" b="1" dirty="0">
                <a:latin typeface="Courier New" charset="0"/>
              </a:rPr>
              <a:t>/** </a:t>
            </a:r>
          </a:p>
          <a:p>
            <a:r>
              <a:rPr lang="en-US" altLang="x-none" sz="1600" b="1" dirty="0">
                <a:latin typeface="Courier New" charset="0"/>
              </a:rPr>
              <a:t> * Remove message at head. </a:t>
            </a:r>
          </a:p>
          <a:p>
            <a:r>
              <a:rPr lang="en-US" altLang="x-none" sz="1600" b="1" dirty="0">
                <a:latin typeface="Courier New" charset="0"/>
              </a:rPr>
              <a:t> * @return the message that was removed from the queue</a:t>
            </a:r>
          </a:p>
          <a:p>
            <a:r>
              <a:rPr lang="en-US" altLang="x-none" sz="1600" b="1" dirty="0">
                <a:latin typeface="Courier New" charset="0"/>
              </a:rPr>
              <a:t> * </a:t>
            </a:r>
            <a:r>
              <a:rPr lang="en-US" altLang="x-none" sz="1600" b="1" dirty="0">
                <a:solidFill>
                  <a:srgbClr val="B23C00"/>
                </a:solidFill>
                <a:latin typeface="Courier New" charset="0"/>
              </a:rPr>
              <a:t>@precondition size() &gt; 0 </a:t>
            </a:r>
          </a:p>
          <a:p>
            <a:r>
              <a:rPr lang="en-US" altLang="x-none" sz="1600" b="1" dirty="0">
                <a:latin typeface="Courier New" charset="0"/>
              </a:rPr>
              <a:t> */ </a:t>
            </a:r>
          </a:p>
          <a:p>
            <a:r>
              <a:rPr lang="en-US" altLang="x-none" b="1" dirty="0">
                <a:latin typeface="Courier New" charset="0"/>
              </a:rPr>
              <a:t>Message *</a:t>
            </a:r>
            <a:r>
              <a:rPr lang="en-US" altLang="x-none" b="1" dirty="0" err="1">
                <a:latin typeface="Courier New" charset="0"/>
              </a:rPr>
              <a:t>MessageQueue</a:t>
            </a:r>
            <a:r>
              <a:rPr lang="en-US" altLang="x-none" b="1" dirty="0">
                <a:latin typeface="Courier New" charset="0"/>
              </a:rPr>
              <a:t>::remove</a:t>
            </a:r>
            <a:r>
              <a:rPr lang="en-US" altLang="x-none" sz="1600" b="1" dirty="0">
                <a:latin typeface="Courier New" charset="0"/>
              </a:rPr>
              <a:t>() </a:t>
            </a:r>
          </a:p>
          <a:p>
            <a:r>
              <a:rPr lang="en-US" altLang="x-none" sz="1600" b="1" dirty="0">
                <a:latin typeface="Courier New" charset="0"/>
              </a:rPr>
              <a:t>{ </a:t>
            </a:r>
          </a:p>
          <a:p>
            <a:r>
              <a:rPr lang="en-US" altLang="x-none" sz="1600" b="1" dirty="0">
                <a:latin typeface="Courier New" charset="0"/>
              </a:rPr>
              <a:t>    Message *r = elements[head]; </a:t>
            </a:r>
          </a:p>
          <a:p>
            <a:r>
              <a:rPr lang="en-US" altLang="x-none" sz="1600" b="1" dirty="0">
                <a:latin typeface="Courier New" charset="0"/>
              </a:rPr>
              <a:t>    head = (head + 1) % elements-&gt;capacity(); </a:t>
            </a:r>
          </a:p>
          <a:p>
            <a:r>
              <a:rPr lang="en-US" altLang="x-none" sz="1600" b="1" dirty="0">
                <a:latin typeface="Courier New" charset="0"/>
              </a:rPr>
              <a:t>    count--; </a:t>
            </a:r>
          </a:p>
          <a:p>
            <a:endParaRPr lang="en-US" altLang="x-none" sz="1600" b="1" dirty="0">
              <a:latin typeface="Courier New" charset="0"/>
            </a:endParaRPr>
          </a:p>
          <a:p>
            <a:r>
              <a:rPr lang="en-US" altLang="x-none" sz="1600" b="1" dirty="0">
                <a:latin typeface="Courier New" charset="0"/>
              </a:rPr>
              <a:t>    return r; </a:t>
            </a:r>
          </a:p>
          <a:p>
            <a:r>
              <a:rPr lang="en-US" altLang="x-none" sz="1600" b="1" dirty="0">
                <a:latin typeface="Courier New" charset="0"/>
              </a:rPr>
              <a:t>}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CD1EFF3-214E-314F-8EC9-829D265644A4}"/>
              </a:ext>
            </a:extLst>
          </p:cNvPr>
          <p:cNvSpPr txBox="1"/>
          <p:nvPr/>
        </p:nvSpPr>
        <p:spPr>
          <a:xfrm>
            <a:off x="6894481" y="5832901"/>
            <a:ext cx="2066591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x-none" dirty="0">
                <a:solidFill>
                  <a:srgbClr val="B23C00"/>
                </a:solidFill>
              </a:rPr>
              <a:t>The cost of violating </a:t>
            </a:r>
          </a:p>
          <a:p>
            <a:pPr algn="ctr"/>
            <a:r>
              <a:rPr lang="en-US" altLang="x-none" dirty="0">
                <a:solidFill>
                  <a:srgbClr val="B23C00"/>
                </a:solidFill>
              </a:rPr>
              <a:t>a precondition </a:t>
            </a:r>
            <a:br>
              <a:rPr lang="en-US" altLang="x-none" dirty="0">
                <a:solidFill>
                  <a:srgbClr val="B23C00"/>
                </a:solidFill>
              </a:rPr>
            </a:br>
            <a:r>
              <a:rPr lang="en-US" altLang="x-none" dirty="0">
                <a:solidFill>
                  <a:srgbClr val="B23C00"/>
                </a:solidFill>
              </a:rPr>
              <a:t>can be very high!</a:t>
            </a:r>
          </a:p>
        </p:txBody>
      </p:sp>
    </p:spTree>
    <p:extLst>
      <p:ext uri="{BB962C8B-B14F-4D97-AF65-F5344CB8AC3E}">
        <p14:creationId xmlns:p14="http://schemas.microsoft.com/office/powerpoint/2010/main" val="13994088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C7629-8D7A-ED4B-A415-9B32499ECFEE}" type="slidenum">
              <a:rPr lang="en-US" altLang="x-none"/>
              <a:pPr/>
              <a:t>15</a:t>
            </a:fld>
            <a:endParaRPr lang="en-US" altLang="x-none"/>
          </a:p>
        </p:txBody>
      </p:sp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Assertions</a:t>
            </a:r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1"/>
            <a:ext cx="8229600" cy="4785330"/>
          </a:xfrm>
        </p:spPr>
        <p:txBody>
          <a:bodyPr/>
          <a:lstStyle/>
          <a:p>
            <a:r>
              <a:rPr lang="en-US" altLang="x-none" dirty="0"/>
              <a:t>How can we </a:t>
            </a:r>
            <a:r>
              <a:rPr lang="en-US" altLang="x-none" u="sng" dirty="0"/>
              <a:t>ensure</a:t>
            </a:r>
            <a:r>
              <a:rPr lang="en-US" altLang="x-none" dirty="0"/>
              <a:t> that a precondition is met?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Use the C++ </a:t>
            </a:r>
            <a:r>
              <a:rPr lang="en-US" altLang="x-none" dirty="0">
                <a:solidFill>
                  <a:srgbClr val="B23C00"/>
                </a:solidFill>
              </a:rPr>
              <a:t>assert macro </a:t>
            </a:r>
            <a:r>
              <a:rPr lang="en-US" altLang="x-none" dirty="0"/>
              <a:t>to alert a class user </a:t>
            </a:r>
            <a:br>
              <a:rPr lang="en-US" altLang="x-none" dirty="0"/>
            </a:br>
            <a:r>
              <a:rPr lang="en-US" altLang="x-none" dirty="0"/>
              <a:t>at run time that there is a precondition violation:</a:t>
            </a:r>
          </a:p>
          <a:p>
            <a:endParaRPr lang="en-US" altLang="x-none" dirty="0"/>
          </a:p>
          <a:p>
            <a:endParaRPr lang="en-US" altLang="x-none" dirty="0"/>
          </a:p>
          <a:p>
            <a:pPr lvl="4"/>
            <a:endParaRPr lang="en-US" altLang="x-none" dirty="0"/>
          </a:p>
          <a:p>
            <a:r>
              <a:rPr lang="en-US" altLang="x-none" dirty="0"/>
              <a:t>The </a:t>
            </a:r>
            <a:r>
              <a:rPr lang="en-US" altLang="x-none" i="1" dirty="0" err="1">
                <a:latin typeface="Times New Roman" charset="0"/>
                <a:ea typeface="Times New Roman" charset="0"/>
                <a:cs typeface="Times New Roman" charset="0"/>
              </a:rPr>
              <a:t>boolean</a:t>
            </a:r>
            <a:r>
              <a:rPr lang="en-US" altLang="x-none" i="1" dirty="0">
                <a:latin typeface="Times New Roman" charset="0"/>
                <a:ea typeface="Times New Roman" charset="0"/>
                <a:cs typeface="Times New Roman" charset="0"/>
              </a:rPr>
              <a:t> expression</a:t>
            </a:r>
            <a:r>
              <a:rPr lang="en-US" altLang="x-none" dirty="0"/>
              <a:t> is the precondition.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If it is </a:t>
            </a:r>
            <a:r>
              <a:rPr lang="en-US" altLang="x-none" u="sng" dirty="0"/>
              <a:t>false</a:t>
            </a:r>
            <a:r>
              <a:rPr lang="en-US" altLang="x-none" dirty="0"/>
              <a:t> at run time, your program will </a:t>
            </a:r>
            <a:r>
              <a:rPr lang="en-US" altLang="x-none" u="sng" dirty="0"/>
              <a:t>abort</a:t>
            </a:r>
            <a:r>
              <a:rPr lang="en-US" altLang="x-none" dirty="0"/>
              <a:t> and display the assertion that failed.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69093" y="3154683"/>
            <a:ext cx="3205814" cy="9233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#include &lt;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cassert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&gt;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...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assert(</a:t>
            </a:r>
            <a:r>
              <a:rPr lang="en-US" sz="1800" i="1" dirty="0" err="1">
                <a:latin typeface="Times New Roman" charset="0"/>
                <a:ea typeface="Times New Roman" charset="0"/>
                <a:cs typeface="Times New Roman" charset="0"/>
              </a:rPr>
              <a:t>boolean</a:t>
            </a:r>
            <a:r>
              <a:rPr lang="en-US" sz="1800" i="1" dirty="0">
                <a:latin typeface="Times New Roman" charset="0"/>
                <a:ea typeface="Times New Roman" charset="0"/>
                <a:cs typeface="Times New Roman" charset="0"/>
              </a:rPr>
              <a:t> expression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0167795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Assertions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89" y="1420634"/>
            <a:ext cx="4259499" cy="52937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  <a:b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#define NDEBUG</a:t>
            </a:r>
            <a:b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Print a nonnegative value.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 the value which must be &gt;= 0.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print_nonnegative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n);</a:t>
            </a:r>
            <a:b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n;</a:t>
            </a:r>
            <a:b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do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"Value? ";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&gt;&gt; n;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print_nonnegative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(n);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 while (n &gt; 0);</a:t>
            </a:r>
          </a:p>
          <a:p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"Done!" &lt;&lt;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7701CC-6B7F-2E4D-AF8A-0C317A7085A8}"/>
              </a:ext>
            </a:extLst>
          </p:cNvPr>
          <p:cNvSpPr txBox="1"/>
          <p:nvPr/>
        </p:nvSpPr>
        <p:spPr>
          <a:xfrm>
            <a:off x="2260928" y="1251357"/>
            <a:ext cx="195117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AssertExample.cpp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7CCF078-853F-A34A-9226-B734DD8F5DCA}"/>
              </a:ext>
            </a:extLst>
          </p:cNvPr>
          <p:cNvSpPr txBox="1"/>
          <p:nvPr/>
        </p:nvSpPr>
        <p:spPr>
          <a:xfrm>
            <a:off x="3779958" y="3521208"/>
            <a:ext cx="4756430" cy="10926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print_nonnegative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n)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assert(n &gt;= 0);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"You entered value " &lt;&lt; n &lt;&lt;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CC51E6-9CE3-734C-B777-1CE3D5C1AF58}"/>
              </a:ext>
            </a:extLst>
          </p:cNvPr>
          <p:cNvSpPr txBox="1"/>
          <p:nvPr/>
        </p:nvSpPr>
        <p:spPr>
          <a:xfrm>
            <a:off x="3779958" y="5057917"/>
            <a:ext cx="5272553" cy="1754326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Value? 3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You entered value 3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Value? 5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You entered value 5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Value? -7</a:t>
            </a:r>
          </a:p>
          <a:p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Assertion failed: (n &gt;= 0), function </a:t>
            </a:r>
            <a:r>
              <a:rPr lang="en-US" sz="12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print_nonnegative</a:t>
            </a:r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file ../</a:t>
            </a:r>
            <a:r>
              <a:rPr lang="en-US" sz="12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AssertExample.cpp</a:t>
            </a:r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line 31.</a:t>
            </a:r>
          </a:p>
        </p:txBody>
      </p:sp>
    </p:spTree>
    <p:extLst>
      <p:ext uri="{BB962C8B-B14F-4D97-AF65-F5344CB8AC3E}">
        <p14:creationId xmlns:p14="http://schemas.microsoft.com/office/powerpoint/2010/main" val="1116128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Assertions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590795"/>
          </a:xfrm>
        </p:spPr>
        <p:txBody>
          <a:bodyPr/>
          <a:lstStyle/>
          <a:p>
            <a:r>
              <a:rPr lang="en-US" dirty="0"/>
              <a:t>Assertion testing does incur a runtime performance penalty.</a:t>
            </a:r>
          </a:p>
          <a:p>
            <a:pPr lvl="4"/>
            <a:endParaRPr lang="en-US" dirty="0"/>
          </a:p>
          <a:p>
            <a:r>
              <a:rPr lang="en-US" dirty="0"/>
              <a:t>When you are </a:t>
            </a:r>
            <a:r>
              <a:rPr lang="en-US" u="sng" dirty="0"/>
              <a:t>sure</a:t>
            </a:r>
            <a:r>
              <a:rPr lang="en-US" dirty="0"/>
              <a:t> that you’ve debugged your program and </a:t>
            </a:r>
            <a:r>
              <a:rPr lang="en-US" u="sng" dirty="0"/>
              <a:t>preconditions are never violated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at run time, you can “turn off” assertions: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238943" y="4069073"/>
            <a:ext cx="2666114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#define NDEBUG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#include &lt;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cassert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7352547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46B2F-B63E-394C-B7B3-12F4304A4808}" type="slidenum">
              <a:rPr lang="en-US" altLang="x-none"/>
              <a:pPr/>
              <a:t>18</a:t>
            </a:fld>
            <a:endParaRPr lang="en-US" altLang="x-none"/>
          </a:p>
        </p:txBody>
      </p:sp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Queue as a Circular Array with Assertion</a:t>
            </a:r>
            <a:endParaRPr lang="en-US" altLang="x-none" i="1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023592" y="1296402"/>
            <a:ext cx="6849952" cy="452431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x-none" sz="1600" b="1" dirty="0">
                <a:solidFill>
                  <a:srgbClr val="B23C00"/>
                </a:solidFill>
                <a:latin typeface="Courier New" charset="0"/>
              </a:rPr>
              <a:t>#include &lt;</a:t>
            </a:r>
            <a:r>
              <a:rPr lang="en-US" altLang="x-none" sz="1600" b="1" dirty="0" err="1">
                <a:solidFill>
                  <a:srgbClr val="B23C00"/>
                </a:solidFill>
                <a:latin typeface="Courier New" charset="0"/>
              </a:rPr>
              <a:t>cassert</a:t>
            </a:r>
            <a:r>
              <a:rPr lang="en-US" altLang="x-none" sz="1600" b="1" dirty="0">
                <a:solidFill>
                  <a:srgbClr val="B23C00"/>
                </a:solidFill>
                <a:latin typeface="Courier New" charset="0"/>
              </a:rPr>
              <a:t>&gt;</a:t>
            </a:r>
          </a:p>
          <a:p>
            <a:r>
              <a:rPr lang="en-US" altLang="x-none" b="1" dirty="0">
                <a:latin typeface="Courier New" charset="0"/>
              </a:rPr>
              <a:t>...</a:t>
            </a:r>
            <a:endParaRPr lang="en-US" altLang="x-none" sz="1600" b="1" dirty="0">
              <a:latin typeface="Courier New" charset="0"/>
            </a:endParaRPr>
          </a:p>
          <a:p>
            <a:endParaRPr lang="en-US" altLang="x-none" b="1" dirty="0">
              <a:latin typeface="Courier New" charset="0"/>
            </a:endParaRPr>
          </a:p>
          <a:p>
            <a:r>
              <a:rPr lang="en-US" altLang="x-none" sz="1600" b="1" dirty="0">
                <a:latin typeface="Courier New" charset="0"/>
              </a:rPr>
              <a:t>/** </a:t>
            </a:r>
          </a:p>
          <a:p>
            <a:r>
              <a:rPr lang="en-US" altLang="x-none" sz="1600" b="1" dirty="0">
                <a:latin typeface="Courier New" charset="0"/>
              </a:rPr>
              <a:t> * Remove message at head. </a:t>
            </a:r>
          </a:p>
          <a:p>
            <a:r>
              <a:rPr lang="en-US" altLang="x-none" sz="1600" b="1" dirty="0">
                <a:latin typeface="Courier New" charset="0"/>
              </a:rPr>
              <a:t> * @return the message that was removed from the queue</a:t>
            </a:r>
          </a:p>
          <a:p>
            <a:r>
              <a:rPr lang="en-US" altLang="x-none" b="1" dirty="0">
                <a:latin typeface="Courier New" charset="0"/>
              </a:rPr>
              <a:t> * </a:t>
            </a:r>
            <a:r>
              <a:rPr lang="en-US" altLang="x-none" b="1" dirty="0">
                <a:solidFill>
                  <a:srgbClr val="B23C00"/>
                </a:solidFill>
                <a:latin typeface="Courier New" charset="0"/>
              </a:rPr>
              <a:t>@precondition size() &gt; 0 </a:t>
            </a:r>
          </a:p>
          <a:p>
            <a:r>
              <a:rPr lang="en-US" altLang="x-none" sz="1600" b="1" dirty="0">
                <a:latin typeface="Courier New" charset="0"/>
              </a:rPr>
              <a:t> */ </a:t>
            </a:r>
          </a:p>
          <a:p>
            <a:r>
              <a:rPr lang="en-US" altLang="x-none" b="1" dirty="0">
                <a:latin typeface="Courier New" charset="0"/>
              </a:rPr>
              <a:t>Message *</a:t>
            </a:r>
            <a:r>
              <a:rPr lang="en-US" altLang="x-none" b="1" dirty="0" err="1">
                <a:latin typeface="Courier New" charset="0"/>
              </a:rPr>
              <a:t>MessageQueue</a:t>
            </a:r>
            <a:r>
              <a:rPr lang="en-US" altLang="x-none" b="1" dirty="0">
                <a:latin typeface="Courier New" charset="0"/>
              </a:rPr>
              <a:t>::remove</a:t>
            </a:r>
            <a:r>
              <a:rPr lang="en-US" altLang="x-none" sz="1600" b="1" dirty="0">
                <a:latin typeface="Courier New" charset="0"/>
              </a:rPr>
              <a:t>() </a:t>
            </a:r>
          </a:p>
          <a:p>
            <a:r>
              <a:rPr lang="en-US" altLang="x-none" sz="1600" b="1" dirty="0">
                <a:latin typeface="Courier New" charset="0"/>
              </a:rPr>
              <a:t>{ </a:t>
            </a:r>
          </a:p>
          <a:p>
            <a:r>
              <a:rPr lang="en-US" altLang="x-none" b="1" dirty="0">
                <a:latin typeface="Courier New" charset="0"/>
              </a:rPr>
              <a:t>    </a:t>
            </a:r>
            <a:r>
              <a:rPr lang="en-US" altLang="x-none" b="1" dirty="0">
                <a:solidFill>
                  <a:srgbClr val="B23C00"/>
                </a:solidFill>
                <a:latin typeface="Courier New" charset="0"/>
              </a:rPr>
              <a:t>assert(elements-&gt;size() &gt; 0);</a:t>
            </a:r>
          </a:p>
          <a:p>
            <a:endParaRPr lang="en-US" altLang="x-none" sz="1600" b="1" dirty="0">
              <a:latin typeface="Courier New" charset="0"/>
            </a:endParaRPr>
          </a:p>
          <a:p>
            <a:r>
              <a:rPr lang="en-US" altLang="x-none" sz="1600" b="1" dirty="0">
                <a:latin typeface="Courier New" charset="0"/>
              </a:rPr>
              <a:t>    Message *r = elements[head]; </a:t>
            </a:r>
          </a:p>
          <a:p>
            <a:r>
              <a:rPr lang="en-US" altLang="x-none" sz="1600" b="1" dirty="0">
                <a:latin typeface="Courier New" charset="0"/>
              </a:rPr>
              <a:t>    head = (head + 1) % elements-&gt;size(); </a:t>
            </a:r>
          </a:p>
          <a:p>
            <a:r>
              <a:rPr lang="en-US" altLang="x-none" sz="1600" b="1" dirty="0">
                <a:latin typeface="Courier New" charset="0"/>
              </a:rPr>
              <a:t>    count--; </a:t>
            </a:r>
          </a:p>
          <a:p>
            <a:endParaRPr lang="en-US" altLang="x-none" sz="1600" b="1" dirty="0">
              <a:latin typeface="Courier New" charset="0"/>
            </a:endParaRPr>
          </a:p>
          <a:p>
            <a:r>
              <a:rPr lang="en-US" altLang="x-none" sz="1600" b="1" dirty="0">
                <a:latin typeface="Courier New" charset="0"/>
              </a:rPr>
              <a:t>    return r; </a:t>
            </a:r>
          </a:p>
          <a:p>
            <a:r>
              <a:rPr lang="en-US" altLang="x-none" sz="1600" b="1" dirty="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310910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B8B4D-9CDA-0D4B-88DC-8508A40C2D5A}" type="slidenum">
              <a:rPr lang="en-US" altLang="x-none"/>
              <a:pPr/>
              <a:t>19</a:t>
            </a:fld>
            <a:endParaRPr lang="en-US" altLang="x-none"/>
          </a:p>
        </p:txBody>
      </p:sp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Exceptions as Part of the Contract</a:t>
            </a:r>
          </a:p>
        </p:txBody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074902"/>
            <a:ext cx="8229600" cy="1097268"/>
          </a:xfrm>
        </p:spPr>
        <p:txBody>
          <a:bodyPr/>
          <a:lstStyle/>
          <a:p>
            <a:r>
              <a:rPr lang="en-US" altLang="x-none" dirty="0"/>
              <a:t>The exception is part of the contract, </a:t>
            </a:r>
            <a:br>
              <a:rPr lang="en-US" altLang="x-none" dirty="0"/>
            </a:br>
            <a:r>
              <a:rPr lang="en-US" altLang="x-none" dirty="0"/>
              <a:t>and so there is no size precondition.</a:t>
            </a:r>
          </a:p>
        </p:txBody>
      </p:sp>
      <p:sp>
        <p:nvSpPr>
          <p:cNvPr id="326660" name="Text Box 4"/>
          <p:cNvSpPr txBox="1">
            <a:spLocks noChangeArrowheads="1"/>
          </p:cNvSpPr>
          <p:nvPr/>
        </p:nvSpPr>
        <p:spPr bwMode="auto">
          <a:xfrm>
            <a:off x="1147024" y="1354445"/>
            <a:ext cx="6849952" cy="35394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altLang="x-none" b="1" dirty="0">
                <a:latin typeface="Courier New" charset="0"/>
              </a:rPr>
              <a:t>/** </a:t>
            </a:r>
          </a:p>
          <a:p>
            <a:r>
              <a:rPr lang="en-US" altLang="x-none" b="1" dirty="0">
                <a:latin typeface="Courier New" charset="0"/>
              </a:rPr>
              <a:t> * Remove message at head. </a:t>
            </a:r>
          </a:p>
          <a:p>
            <a:r>
              <a:rPr lang="en-US" altLang="x-none" b="1" dirty="0">
                <a:latin typeface="Courier New" charset="0"/>
              </a:rPr>
              <a:t> * @return the message that was removed from the queue</a:t>
            </a:r>
          </a:p>
          <a:p>
            <a:r>
              <a:rPr lang="en-US" altLang="x-none" b="1" dirty="0">
                <a:latin typeface="Courier New" charset="0"/>
              </a:rPr>
              <a:t> */ </a:t>
            </a:r>
          </a:p>
          <a:p>
            <a:r>
              <a:rPr lang="en-US" altLang="x-none" b="1" dirty="0">
                <a:latin typeface="Courier New" charset="0"/>
              </a:rPr>
              <a:t>Message *</a:t>
            </a:r>
            <a:r>
              <a:rPr lang="en-US" altLang="x-none" b="1" dirty="0" err="1">
                <a:latin typeface="Courier New" charset="0"/>
              </a:rPr>
              <a:t>MessageQueue</a:t>
            </a:r>
            <a:r>
              <a:rPr lang="en-US" altLang="x-none" b="1" dirty="0">
                <a:latin typeface="Courier New" charset="0"/>
              </a:rPr>
              <a:t>::remove() </a:t>
            </a:r>
            <a:r>
              <a:rPr lang="en-US" altLang="x-none" b="1" dirty="0">
                <a:solidFill>
                  <a:srgbClr val="B23C00"/>
                </a:solidFill>
                <a:latin typeface="Courier New" charset="0"/>
              </a:rPr>
              <a:t>throw(string)</a:t>
            </a:r>
            <a:r>
              <a:rPr lang="en-US" altLang="x-none" b="1" dirty="0">
                <a:latin typeface="Courier New" charset="0"/>
              </a:rPr>
              <a:t> </a:t>
            </a:r>
          </a:p>
          <a:p>
            <a:r>
              <a:rPr lang="en-US" altLang="x-none" b="1" dirty="0">
                <a:latin typeface="Courier New" charset="0"/>
              </a:rPr>
              <a:t>{ </a:t>
            </a:r>
          </a:p>
          <a:p>
            <a:r>
              <a:rPr lang="en-US" altLang="x-none" b="1" dirty="0">
                <a:latin typeface="Courier New" charset="0"/>
              </a:rPr>
              <a:t>    </a:t>
            </a:r>
            <a:r>
              <a:rPr lang="en-US" altLang="x-none" b="1" dirty="0">
                <a:solidFill>
                  <a:srgbClr val="B23C00"/>
                </a:solidFill>
                <a:latin typeface="Courier New" charset="0"/>
              </a:rPr>
              <a:t>if (elements-&gt;size() &lt;= 0) throw("empty queue!");</a:t>
            </a:r>
          </a:p>
          <a:p>
            <a:endParaRPr lang="en-US" altLang="x-none" b="1" dirty="0">
              <a:latin typeface="Courier New" charset="0"/>
            </a:endParaRPr>
          </a:p>
          <a:p>
            <a:r>
              <a:rPr lang="en-US" altLang="x-none" b="1" dirty="0">
                <a:latin typeface="Courier New" charset="0"/>
              </a:rPr>
              <a:t>    Message *r = elements[head]; </a:t>
            </a:r>
          </a:p>
          <a:p>
            <a:r>
              <a:rPr lang="en-US" altLang="x-none" b="1" dirty="0">
                <a:latin typeface="Courier New" charset="0"/>
              </a:rPr>
              <a:t>    head = (head + 1) % elements-&gt;size(); </a:t>
            </a:r>
          </a:p>
          <a:p>
            <a:r>
              <a:rPr lang="en-US" altLang="x-none" b="1" dirty="0">
                <a:latin typeface="Courier New" charset="0"/>
              </a:rPr>
              <a:t>    count--; </a:t>
            </a:r>
          </a:p>
          <a:p>
            <a:endParaRPr lang="en-US" altLang="x-none" b="1" dirty="0">
              <a:latin typeface="Courier New" charset="0"/>
            </a:endParaRPr>
          </a:p>
          <a:p>
            <a:r>
              <a:rPr lang="en-US" altLang="x-none" b="1" dirty="0">
                <a:latin typeface="Courier New" charset="0"/>
              </a:rPr>
              <a:t>    return r; </a:t>
            </a:r>
          </a:p>
          <a:p>
            <a:r>
              <a:rPr lang="en-US" altLang="x-none" b="1" dirty="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31617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2D820-6E72-AD4C-9AFA-46920AC9F552}" type="slidenum">
              <a:rPr lang="en-US" altLang="x-none"/>
              <a:pPr/>
              <a:t>2</a:t>
            </a:fld>
            <a:endParaRPr lang="en-US" altLang="x-none"/>
          </a:p>
        </p:txBody>
      </p:sp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Programming by Contract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x-none" dirty="0"/>
              <a:t>Metaphor promoted by Bertrand Meyer.</a:t>
            </a:r>
          </a:p>
          <a:p>
            <a:pPr lvl="4"/>
            <a:endParaRPr lang="en-US" altLang="x-none" dirty="0"/>
          </a:p>
          <a:p>
            <a:pPr lvl="1"/>
            <a:r>
              <a:rPr lang="en-US" altLang="x-none" dirty="0"/>
              <a:t>A pioneer of object-oriented programming.</a:t>
            </a:r>
          </a:p>
          <a:p>
            <a:pPr lvl="1"/>
            <a:r>
              <a:rPr lang="en-US" altLang="x-none" dirty="0"/>
              <a:t>Inventor of the Eiffel programming language.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Ensure that:</a:t>
            </a:r>
          </a:p>
          <a:p>
            <a:pPr lvl="4"/>
            <a:endParaRPr lang="en-US" altLang="x-none" dirty="0"/>
          </a:p>
          <a:p>
            <a:pPr lvl="1"/>
            <a:r>
              <a:rPr lang="en-US" altLang="x-none" dirty="0"/>
              <a:t>All class constructors only create objects </a:t>
            </a:r>
            <a:br>
              <a:rPr lang="en-US" altLang="x-none" dirty="0"/>
            </a:br>
            <a:r>
              <a:rPr lang="en-US" altLang="x-none" dirty="0"/>
              <a:t>with </a:t>
            </a:r>
            <a:r>
              <a:rPr lang="en-US" altLang="x-none" u="sng" dirty="0"/>
              <a:t>valid initial states</a:t>
            </a:r>
            <a:r>
              <a:rPr lang="en-US" altLang="x-none" dirty="0"/>
              <a:t>.</a:t>
            </a:r>
          </a:p>
          <a:p>
            <a:pPr lvl="1"/>
            <a:r>
              <a:rPr lang="en-US" altLang="x-none" dirty="0"/>
              <a:t>All mutators </a:t>
            </a:r>
            <a:r>
              <a:rPr lang="en-US" altLang="x-none" u="sng" dirty="0"/>
              <a:t>preserve</a:t>
            </a:r>
            <a:r>
              <a:rPr lang="en-US" altLang="x-none" dirty="0"/>
              <a:t> the valid states.</a:t>
            </a:r>
          </a:p>
        </p:txBody>
      </p:sp>
    </p:spTree>
    <p:extLst>
      <p:ext uri="{BB962C8B-B14F-4D97-AF65-F5344CB8AC3E}">
        <p14:creationId xmlns:p14="http://schemas.microsoft.com/office/powerpoint/2010/main" val="16518819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B2E46-7ACF-4F4B-A6D4-07E58BFD3E7F}" type="slidenum">
              <a:rPr lang="en-US" altLang="x-none"/>
              <a:pPr/>
              <a:t>20</a:t>
            </a:fld>
            <a:endParaRPr lang="en-US" altLang="x-none"/>
          </a:p>
        </p:txBody>
      </p:sp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Postconditions</a:t>
            </a:r>
          </a:p>
        </p:txBody>
      </p:sp>
      <p:sp>
        <p:nvSpPr>
          <p:cNvPr id="3276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325902"/>
            <a:ext cx="8229600" cy="3474683"/>
          </a:xfrm>
          <a:noFill/>
          <a:ln/>
        </p:spPr>
        <p:txBody>
          <a:bodyPr/>
          <a:lstStyle/>
          <a:p>
            <a:r>
              <a:rPr lang="en-US" altLang="x-none" dirty="0"/>
              <a:t>A </a:t>
            </a:r>
            <a:r>
              <a:rPr lang="en-US" altLang="x-none" dirty="0">
                <a:solidFill>
                  <a:srgbClr val="B23C00"/>
                </a:solidFill>
              </a:rPr>
              <a:t>postcondition </a:t>
            </a:r>
            <a:r>
              <a:rPr lang="en-US" altLang="x-none" dirty="0"/>
              <a:t>is a condition that the </a:t>
            </a:r>
            <a:br>
              <a:rPr lang="en-US" altLang="x-none" dirty="0"/>
            </a:br>
            <a:r>
              <a:rPr lang="en-US" altLang="x-none" u="sng" dirty="0"/>
              <a:t>service provider promises to fulfill</a:t>
            </a:r>
            <a:r>
              <a:rPr lang="en-US" altLang="x-none" dirty="0"/>
              <a:t> </a:t>
            </a:r>
            <a:br>
              <a:rPr lang="en-US" altLang="x-none" dirty="0"/>
            </a:br>
            <a:r>
              <a:rPr lang="en-US" altLang="x-none" dirty="0"/>
              <a:t>after the call has completed.</a:t>
            </a:r>
          </a:p>
          <a:p>
            <a:pPr lvl="4"/>
            <a:endParaRPr lang="en-US" altLang="x-none" sz="400" dirty="0"/>
          </a:p>
          <a:p>
            <a:pPr lvl="1"/>
            <a:r>
              <a:rPr lang="en-US" altLang="x-none" dirty="0"/>
              <a:t>Example: </a:t>
            </a:r>
            <a:r>
              <a:rPr lang="en-US" altLang="x-none" b="1" dirty="0" err="1">
                <a:solidFill>
                  <a:srgbClr val="0033CC"/>
                </a:solidFill>
                <a:latin typeface="Courier New" charset="0"/>
              </a:rPr>
              <a:t>MessageQueue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::add()</a:t>
            </a:r>
            <a:r>
              <a:rPr lang="en-US" altLang="x-none" dirty="0"/>
              <a:t> </a:t>
            </a:r>
            <a:br>
              <a:rPr lang="en-US" altLang="x-none" dirty="0"/>
            </a:br>
            <a:br>
              <a:rPr lang="en-US" altLang="x-none" sz="400" dirty="0"/>
            </a:br>
            <a:r>
              <a:rPr lang="en-US" altLang="x-none" sz="1600" dirty="0">
                <a:latin typeface="Courier New" charset="0"/>
              </a:rPr>
              <a:t>    </a:t>
            </a:r>
            <a:br>
              <a:rPr lang="en-US" altLang="x-none" dirty="0"/>
            </a:br>
            <a:endParaRPr lang="en-US" altLang="x-none" sz="400" dirty="0"/>
          </a:p>
          <a:p>
            <a:pPr lvl="5"/>
            <a:endParaRPr lang="en-US" altLang="x-none" dirty="0"/>
          </a:p>
          <a:p>
            <a:r>
              <a:rPr lang="en-US" altLang="x-none" dirty="0"/>
              <a:t>The postcondition of one call can imply </a:t>
            </a:r>
            <a:br>
              <a:rPr lang="en-US" altLang="x-none" dirty="0"/>
            </a:br>
            <a:r>
              <a:rPr lang="en-US" altLang="x-none" dirty="0"/>
              <a:t>the precondition of another call: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556062" y="3246122"/>
            <a:ext cx="4031873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x-none" sz="2000" b="1" dirty="0">
                <a:latin typeface="Courier New" charset="0"/>
              </a:rPr>
              <a:t>@postcondition size() &gt; 0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3376800" y="4800585"/>
            <a:ext cx="2390398" cy="9233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x-none" sz="1800" b="1" dirty="0" err="1">
                <a:latin typeface="Courier New" charset="0"/>
              </a:rPr>
              <a:t>q.add</a:t>
            </a:r>
            <a:r>
              <a:rPr lang="en-US" altLang="x-none" sz="1800" b="1" dirty="0">
                <a:latin typeface="Courier New" charset="0"/>
              </a:rPr>
              <a:t>(m1);</a:t>
            </a:r>
          </a:p>
          <a:p>
            <a:r>
              <a:rPr lang="en-US" altLang="x-none" sz="1800" b="1" dirty="0">
                <a:latin typeface="Courier New" charset="0"/>
              </a:rPr>
              <a:t>...</a:t>
            </a:r>
            <a:br>
              <a:rPr lang="en-US" altLang="x-none" sz="1800" b="1" dirty="0">
                <a:latin typeface="Courier New" charset="0"/>
              </a:rPr>
            </a:br>
            <a:r>
              <a:rPr lang="en-US" altLang="x-none" sz="1800" b="1" dirty="0">
                <a:latin typeface="Courier New" charset="0"/>
              </a:rPr>
              <a:t>m2 = </a:t>
            </a:r>
            <a:r>
              <a:rPr lang="en-US" altLang="x-none" sz="1800" b="1" dirty="0" err="1">
                <a:latin typeface="Courier New" charset="0"/>
              </a:rPr>
              <a:t>q.remove</a:t>
            </a:r>
            <a:r>
              <a:rPr lang="en-US" altLang="x-none" sz="1800" b="1" dirty="0">
                <a:latin typeface="Courier New" charset="0"/>
              </a:rPr>
              <a:t>();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96318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76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685" grpId="0" uiExpand="1" build="p"/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0828C-FFBF-6848-8BD1-FAAE22D32FD5}" type="slidenum">
              <a:rPr lang="en-US" altLang="x-none"/>
              <a:pPr/>
              <a:t>21</a:t>
            </a:fld>
            <a:endParaRPr lang="en-US" altLang="x-none"/>
          </a:p>
        </p:txBody>
      </p:sp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Postconditions</a:t>
            </a:r>
            <a:r>
              <a:rPr lang="en-US" altLang="x-none" i="1" dirty="0"/>
              <a:t>, cont’d</a:t>
            </a:r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x-none" dirty="0"/>
              <a:t>If a postcondition of a function is not fulfilled, </a:t>
            </a:r>
            <a:br>
              <a:rPr lang="en-US" altLang="x-none" dirty="0"/>
            </a:br>
            <a:r>
              <a:rPr lang="en-US" altLang="x-none" dirty="0"/>
              <a:t>the function should </a:t>
            </a:r>
            <a:r>
              <a:rPr lang="en-US" altLang="x-none" u="sng" dirty="0"/>
              <a:t>not</a:t>
            </a:r>
            <a:r>
              <a:rPr lang="en-US" altLang="x-none" dirty="0"/>
              <a:t> throw an exception.</a:t>
            </a:r>
          </a:p>
          <a:p>
            <a:pPr lvl="5"/>
            <a:endParaRPr lang="en-US" altLang="x-none" dirty="0"/>
          </a:p>
          <a:p>
            <a:r>
              <a:rPr lang="en-US" altLang="x-none" dirty="0"/>
              <a:t>It is the </a:t>
            </a:r>
            <a:r>
              <a:rPr lang="en-US" altLang="x-none" u="sng" dirty="0"/>
              <a:t>service provider’s responsibility</a:t>
            </a:r>
            <a:r>
              <a:rPr lang="en-US" altLang="x-none" dirty="0"/>
              <a:t> to ensure that the postcondition is true upon return.</a:t>
            </a:r>
          </a:p>
          <a:p>
            <a:pPr lvl="1"/>
            <a:r>
              <a:rPr lang="en-US" altLang="x-none" dirty="0"/>
              <a:t>The caller should not have to catch an exception.</a:t>
            </a:r>
          </a:p>
          <a:p>
            <a:pPr lvl="5"/>
            <a:endParaRPr lang="en-US" altLang="x-none" dirty="0"/>
          </a:p>
          <a:p>
            <a:r>
              <a:rPr lang="en-US" altLang="x-none" dirty="0"/>
              <a:t>The function can use an </a:t>
            </a:r>
            <a:r>
              <a:rPr lang="en-US" altLang="x-none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n-US" altLang="x-none" dirty="0"/>
              <a:t> macro to ensure that the postcondition is true before returning.</a:t>
            </a:r>
          </a:p>
        </p:txBody>
      </p:sp>
    </p:spTree>
    <p:extLst>
      <p:ext uri="{BB962C8B-B14F-4D97-AF65-F5344CB8AC3E}">
        <p14:creationId xmlns:p14="http://schemas.microsoft.com/office/powerpoint/2010/main" val="3143510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9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9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29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Invariants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x-none" dirty="0"/>
              <a:t>A </a:t>
            </a:r>
            <a:r>
              <a:rPr lang="en-US" altLang="x-none" dirty="0">
                <a:solidFill>
                  <a:srgbClr val="B23C00"/>
                </a:solidFill>
              </a:rPr>
              <a:t>class invariant</a:t>
            </a:r>
            <a:r>
              <a:rPr lang="en-US" altLang="x-none" dirty="0"/>
              <a:t> is a logical condition that </a:t>
            </a:r>
            <a:br>
              <a:rPr lang="en-US" altLang="x-none" dirty="0"/>
            </a:br>
            <a:r>
              <a:rPr lang="en-US" altLang="x-none" dirty="0"/>
              <a:t>holds for all objects of a class, except possibly for objects that are undergoing mutation.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In other words: A class invariant must be </a:t>
            </a:r>
            <a:br>
              <a:rPr lang="en-US" altLang="x-none" dirty="0"/>
            </a:br>
            <a:r>
              <a:rPr lang="en-US" altLang="x-none" u="sng" dirty="0"/>
              <a:t>true before and after</a:t>
            </a:r>
            <a:r>
              <a:rPr lang="en-US" altLang="x-none" dirty="0"/>
              <a:t> every member function call, although it can be temporarily violated </a:t>
            </a:r>
            <a:r>
              <a:rPr lang="en-US" altLang="x-none" u="sng" dirty="0"/>
              <a:t>inside</a:t>
            </a:r>
            <a:r>
              <a:rPr lang="en-US" altLang="x-none" dirty="0"/>
              <a:t> a member function.</a:t>
            </a:r>
            <a:endParaRPr lang="en-US" altLang="x-none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2744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36842-EE9C-674F-B437-DD69C7B2FC28}" type="slidenum">
              <a:rPr lang="en-US" altLang="x-none"/>
              <a:pPr/>
              <a:t>23</a:t>
            </a:fld>
            <a:endParaRPr lang="en-US" altLang="x-none"/>
          </a:p>
        </p:txBody>
      </p:sp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Class Invariants</a:t>
            </a:r>
            <a:r>
              <a:rPr lang="en-US" altLang="x-none" i="1" dirty="0"/>
              <a:t>, cont’d</a:t>
            </a:r>
          </a:p>
        </p:txBody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1"/>
            <a:ext cx="8229600" cy="4328136"/>
          </a:xfrm>
        </p:spPr>
        <p:txBody>
          <a:bodyPr/>
          <a:lstStyle/>
          <a:p>
            <a:r>
              <a:rPr lang="en-US" altLang="x-none" dirty="0"/>
              <a:t>Example: Circular array </a:t>
            </a:r>
            <a:r>
              <a:rPr lang="en-US" altLang="x-none" b="1" dirty="0" err="1">
                <a:solidFill>
                  <a:srgbClr val="0033CC"/>
                </a:solidFill>
                <a:latin typeface="Courier New" charset="0"/>
              </a:rPr>
              <a:t>MessageQueue</a:t>
            </a:r>
            <a:r>
              <a:rPr lang="en-US" altLang="x-none" dirty="0"/>
              <a:t> class:</a:t>
            </a:r>
          </a:p>
          <a:p>
            <a:endParaRPr lang="en-US" altLang="x-none" dirty="0"/>
          </a:p>
          <a:p>
            <a:r>
              <a:rPr lang="en-US" altLang="x-none" dirty="0"/>
              <a:t>Is it true after every constructor has completed?</a:t>
            </a:r>
          </a:p>
          <a:p>
            <a:pPr lvl="1"/>
            <a:r>
              <a:rPr lang="en-US" altLang="x-none" dirty="0"/>
              <a:t>Guarantee that </a:t>
            </a:r>
            <a:r>
              <a:rPr lang="en-US" altLang="x-none" u="sng" dirty="0"/>
              <a:t>no invalid objects</a:t>
            </a:r>
            <a:r>
              <a:rPr lang="en-US" altLang="x-none" dirty="0"/>
              <a:t> are ever created.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Is it preserved by every mutator?</a:t>
            </a:r>
          </a:p>
          <a:p>
            <a:pPr lvl="1"/>
            <a:r>
              <a:rPr lang="en-US" altLang="x-none" dirty="0"/>
              <a:t>If it is </a:t>
            </a:r>
            <a:r>
              <a:rPr lang="en-US" altLang="x-none" u="sng" dirty="0"/>
              <a:t>true at the start</a:t>
            </a:r>
            <a:r>
              <a:rPr lang="en-US" altLang="x-none" dirty="0"/>
              <a:t> of the mutator, </a:t>
            </a:r>
            <a:br>
              <a:rPr lang="en-US" altLang="x-none" dirty="0"/>
            </a:br>
            <a:r>
              <a:rPr lang="en-US" altLang="x-none" dirty="0"/>
              <a:t>it must </a:t>
            </a:r>
            <a:r>
              <a:rPr lang="en-US" altLang="x-none" u="sng" dirty="0"/>
              <a:t>still be true after</a:t>
            </a:r>
            <a:r>
              <a:rPr lang="en-US" altLang="x-none" dirty="0"/>
              <a:t> the mutator returns.</a:t>
            </a:r>
          </a:p>
          <a:p>
            <a:pPr lvl="1"/>
            <a:r>
              <a:rPr lang="en-US" altLang="x-none" dirty="0"/>
              <a:t>It may be temporarily violated </a:t>
            </a:r>
            <a:br>
              <a:rPr lang="en-US" altLang="x-none" dirty="0"/>
            </a:br>
            <a:r>
              <a:rPr lang="en-US" altLang="x-none" dirty="0"/>
              <a:t>while the mutator is executing.</a:t>
            </a:r>
          </a:p>
          <a:p>
            <a:pPr lvl="4"/>
            <a:endParaRPr lang="en-US" altLang="x-none" dirty="0"/>
          </a:p>
        </p:txBody>
      </p:sp>
      <p:sp>
        <p:nvSpPr>
          <p:cNvPr id="331780" name="Text Box 4"/>
          <p:cNvSpPr txBox="1">
            <a:spLocks noChangeArrowheads="1"/>
          </p:cNvSpPr>
          <p:nvPr/>
        </p:nvSpPr>
        <p:spPr bwMode="auto">
          <a:xfrm>
            <a:off x="1094123" y="1783098"/>
            <a:ext cx="6955750" cy="400110"/>
          </a:xfrm>
          <a:prstGeom prst="rect">
            <a:avLst/>
          </a:prstGeom>
          <a:solidFill>
            <a:srgbClr val="DEF0F2"/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altLang="x-none" sz="2000" b="1" dirty="0">
                <a:latin typeface="Courier New" charset="0"/>
              </a:rPr>
              <a:t>(0 &lt;= head) &amp;&amp; (head &lt; elements-&gt;capacity())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94209" y="5688578"/>
            <a:ext cx="5155579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x-none" sz="2000" dirty="0">
                <a:solidFill>
                  <a:srgbClr val="0033CC"/>
                </a:solidFill>
              </a:rPr>
              <a:t>Why aren’t we concerned about </a:t>
            </a:r>
            <a:r>
              <a:rPr lang="en-US" altLang="x-none" sz="2000">
                <a:solidFill>
                  <a:srgbClr val="0033CC"/>
                </a:solidFill>
              </a:rPr>
              <a:t>accessors?</a:t>
            </a:r>
            <a:endParaRPr lang="en-US" altLang="x-none" sz="20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5086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97693-5E7E-1846-ADBF-719E2A830F68}" type="slidenum">
              <a:rPr lang="en-US" altLang="x-none"/>
              <a:pPr/>
              <a:t>24</a:t>
            </a:fld>
            <a:endParaRPr lang="en-US" altLang="x-none"/>
          </a:p>
        </p:txBody>
      </p:sp>
      <p:sp>
        <p:nvSpPr>
          <p:cNvPr id="332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Class Invariants</a:t>
            </a:r>
            <a:r>
              <a:rPr lang="en-US" altLang="x-none" i="1" dirty="0"/>
              <a:t>, cont’d</a:t>
            </a:r>
          </a:p>
        </p:txBody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74838"/>
            <a:ext cx="8229600" cy="4256087"/>
          </a:xfrm>
        </p:spPr>
        <p:txBody>
          <a:bodyPr/>
          <a:lstStyle/>
          <a:p>
            <a:r>
              <a:rPr lang="en-US" altLang="x-none" dirty="0"/>
              <a:t>The constructor for </a:t>
            </a:r>
            <a:r>
              <a:rPr lang="en-US" altLang="x-none" b="1" dirty="0" err="1">
                <a:solidFill>
                  <a:srgbClr val="0033CC"/>
                </a:solidFill>
                <a:latin typeface="Courier New" charset="0"/>
              </a:rPr>
              <a:t>MessageQueue</a:t>
            </a:r>
            <a:r>
              <a:rPr lang="en-US" altLang="x-none" dirty="0"/>
              <a:t> </a:t>
            </a:r>
            <a:br>
              <a:rPr lang="en-US" altLang="x-none" dirty="0"/>
            </a:br>
            <a:r>
              <a:rPr lang="en-US" altLang="x-none" dirty="0"/>
              <a:t>sets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head</a:t>
            </a:r>
            <a:r>
              <a:rPr lang="en-US" altLang="x-none" dirty="0"/>
              <a:t> to 0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Therefore, the invariant is true </a:t>
            </a:r>
            <a:br>
              <a:rPr lang="en-US" altLang="x-none" dirty="0"/>
            </a:br>
            <a:r>
              <a:rPr lang="en-US" altLang="x-none" dirty="0"/>
              <a:t>after the constructor is called.</a:t>
            </a:r>
          </a:p>
        </p:txBody>
      </p:sp>
      <p:sp>
        <p:nvSpPr>
          <p:cNvPr id="332805" name="Text Box 5"/>
          <p:cNvSpPr txBox="1">
            <a:spLocks noChangeArrowheads="1"/>
          </p:cNvSpPr>
          <p:nvPr/>
        </p:nvSpPr>
        <p:spPr bwMode="auto">
          <a:xfrm>
            <a:off x="1102969" y="1321717"/>
            <a:ext cx="6938062" cy="400110"/>
          </a:xfrm>
          <a:prstGeom prst="rect">
            <a:avLst/>
          </a:prstGeom>
          <a:solidFill>
            <a:srgbClr val="DEF0F2"/>
          </a:soli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square">
            <a:spAutoFit/>
          </a:bodyPr>
          <a:lstStyle/>
          <a:p>
            <a:r>
              <a:rPr lang="en-US" altLang="x-none" sz="2000" b="1" dirty="0">
                <a:latin typeface="Courier New" charset="0"/>
              </a:rPr>
              <a:t>(0 &lt;= head) &amp;&amp; (head &lt; elements-&gt;capacity())</a:t>
            </a:r>
          </a:p>
        </p:txBody>
      </p:sp>
    </p:spTree>
    <p:extLst>
      <p:ext uri="{BB962C8B-B14F-4D97-AF65-F5344CB8AC3E}">
        <p14:creationId xmlns:p14="http://schemas.microsoft.com/office/powerpoint/2010/main" val="34088425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82738-EC32-4D49-A5B7-DE886726E0AE}" type="slidenum">
              <a:rPr lang="en-US" altLang="x-none"/>
              <a:pPr/>
              <a:t>25</a:t>
            </a:fld>
            <a:endParaRPr lang="en-US" altLang="x-none"/>
          </a:p>
        </p:txBody>
      </p:sp>
      <p:sp>
        <p:nvSpPr>
          <p:cNvPr id="333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Class Invariants</a:t>
            </a:r>
            <a:r>
              <a:rPr lang="en-US" altLang="x-none" i="1" dirty="0"/>
              <a:t>, cont’d</a:t>
            </a:r>
          </a:p>
        </p:txBody>
      </p:sp>
      <p:sp>
        <p:nvSpPr>
          <p:cNvPr id="333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9139"/>
            <a:ext cx="8229600" cy="425303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x-none" dirty="0"/>
              <a:t>Which member function is the only one </a:t>
            </a:r>
            <a:br>
              <a:rPr lang="en-US" altLang="x-none" dirty="0"/>
            </a:br>
            <a:r>
              <a:rPr lang="en-US" altLang="x-none" dirty="0"/>
              <a:t>that changes the value of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head</a:t>
            </a:r>
            <a:r>
              <a:rPr lang="en-US" altLang="x-none" dirty="0"/>
              <a:t>?</a:t>
            </a:r>
          </a:p>
        </p:txBody>
      </p:sp>
      <p:sp>
        <p:nvSpPr>
          <p:cNvPr id="333828" name="Text Box 4"/>
          <p:cNvSpPr txBox="1">
            <a:spLocks noChangeArrowheads="1"/>
          </p:cNvSpPr>
          <p:nvPr/>
        </p:nvSpPr>
        <p:spPr bwMode="auto">
          <a:xfrm>
            <a:off x="1096520" y="1292914"/>
            <a:ext cx="6950960" cy="400110"/>
          </a:xfrm>
          <a:prstGeom prst="rect">
            <a:avLst/>
          </a:prstGeom>
          <a:solidFill>
            <a:srgbClr val="DEF0F2"/>
          </a:soli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square">
            <a:spAutoFit/>
          </a:bodyPr>
          <a:lstStyle/>
          <a:p>
            <a:r>
              <a:rPr lang="en-US" altLang="x-none" sz="2000" b="1" dirty="0">
                <a:latin typeface="Courier New" charset="0"/>
              </a:rPr>
              <a:t>(0 &lt;= head) &amp;&amp; (head </a:t>
            </a:r>
            <a:r>
              <a:rPr lang="en-US" altLang="x-none" sz="2000" b="1">
                <a:latin typeface="Courier New" charset="0"/>
              </a:rPr>
              <a:t>&lt; elements-&gt;capacity</a:t>
            </a:r>
            <a:r>
              <a:rPr lang="en-US" altLang="x-none" sz="2000" b="1" dirty="0">
                <a:latin typeface="Courier New" charset="0"/>
              </a:rPr>
              <a:t>())</a:t>
            </a:r>
          </a:p>
        </p:txBody>
      </p:sp>
    </p:spTree>
    <p:extLst>
      <p:ext uri="{BB962C8B-B14F-4D97-AF65-F5344CB8AC3E}">
        <p14:creationId xmlns:p14="http://schemas.microsoft.com/office/powerpoint/2010/main" val="2464410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82738-EC32-4D49-A5B7-DE886726E0AE}" type="slidenum">
              <a:rPr lang="en-US" altLang="x-none"/>
              <a:pPr/>
              <a:t>26</a:t>
            </a:fld>
            <a:endParaRPr lang="en-US" altLang="x-none"/>
          </a:p>
        </p:txBody>
      </p:sp>
      <p:sp>
        <p:nvSpPr>
          <p:cNvPr id="333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Proof of a Class Invariant</a:t>
            </a:r>
            <a:endParaRPr lang="en-US" altLang="x-none" i="1" dirty="0"/>
          </a:p>
        </p:txBody>
      </p:sp>
      <p:sp>
        <p:nvSpPr>
          <p:cNvPr id="333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97856"/>
            <a:ext cx="8229600" cy="472294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x-none" dirty="0"/>
              <a:t>The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remove()</a:t>
            </a:r>
            <a:r>
              <a:rPr lang="en-US" altLang="x-none" dirty="0"/>
              <a:t> function sets</a:t>
            </a:r>
          </a:p>
          <a:p>
            <a:pPr>
              <a:lnSpc>
                <a:spcPct val="90000"/>
              </a:lnSpc>
            </a:pPr>
            <a:endParaRPr lang="en-US" altLang="x-none" dirty="0"/>
          </a:p>
          <a:p>
            <a:pPr lvl="4">
              <a:lnSpc>
                <a:spcPct val="90000"/>
              </a:lnSpc>
            </a:pPr>
            <a:endParaRPr lang="en-US" altLang="x-none" dirty="0"/>
          </a:p>
          <a:p>
            <a:pPr>
              <a:lnSpc>
                <a:spcPct val="90000"/>
              </a:lnSpc>
            </a:pPr>
            <a:r>
              <a:rPr lang="en-US" altLang="x-none" dirty="0"/>
              <a:t>Because</a:t>
            </a:r>
          </a:p>
          <a:p>
            <a:pPr>
              <a:lnSpc>
                <a:spcPct val="90000"/>
              </a:lnSpc>
            </a:pPr>
            <a:r>
              <a:rPr lang="en-US" altLang="x-none" dirty="0"/>
              <a:t>Therefore</a:t>
            </a:r>
          </a:p>
          <a:p>
            <a:pPr>
              <a:lnSpc>
                <a:spcPct val="90000"/>
              </a:lnSpc>
            </a:pPr>
            <a:endParaRPr lang="en-US" altLang="x-none" dirty="0"/>
          </a:p>
          <a:p>
            <a:pPr lvl="3">
              <a:lnSpc>
                <a:spcPct val="90000"/>
              </a:lnSpc>
            </a:pPr>
            <a:endParaRPr lang="en-US" altLang="x-none" dirty="0"/>
          </a:p>
          <a:p>
            <a:pPr>
              <a:lnSpc>
                <a:spcPct val="90000"/>
              </a:lnSpc>
            </a:pPr>
            <a:r>
              <a:rPr lang="en-US" altLang="x-none" dirty="0"/>
              <a:t>And from the definition of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 %</a:t>
            </a:r>
            <a:endParaRPr lang="en-US" altLang="x-none" sz="1200" b="1" dirty="0">
              <a:solidFill>
                <a:srgbClr val="0033CC"/>
              </a:solidFill>
              <a:latin typeface="Courier New" charset="0"/>
            </a:endParaRPr>
          </a:p>
        </p:txBody>
      </p:sp>
      <p:sp>
        <p:nvSpPr>
          <p:cNvPr id="333828" name="Text Box 4"/>
          <p:cNvSpPr txBox="1">
            <a:spLocks noChangeArrowheads="1"/>
          </p:cNvSpPr>
          <p:nvPr/>
        </p:nvSpPr>
        <p:spPr bwMode="auto">
          <a:xfrm>
            <a:off x="1097318" y="1332273"/>
            <a:ext cx="6955750" cy="400110"/>
          </a:xfrm>
          <a:prstGeom prst="rect">
            <a:avLst/>
          </a:prstGeom>
          <a:solidFill>
            <a:srgbClr val="DEF0F2"/>
          </a:soli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altLang="x-none" sz="2000" b="1" dirty="0">
                <a:latin typeface="Courier New" charset="0"/>
              </a:rPr>
              <a:t>(0 &lt;= head) &amp;&amp; (head </a:t>
            </a:r>
            <a:r>
              <a:rPr lang="en-US" altLang="x-none" sz="2000" b="1">
                <a:latin typeface="Courier New" charset="0"/>
              </a:rPr>
              <a:t>&lt; elements-&gt;capacity</a:t>
            </a:r>
            <a:r>
              <a:rPr lang="en-US" altLang="x-none" sz="2000" b="1" dirty="0">
                <a:latin typeface="Courier New" charset="0"/>
              </a:rPr>
              <a:t>())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17100" y="2514610"/>
            <a:ext cx="6933308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x-none" sz="2000" b="1" dirty="0" err="1">
                <a:latin typeface="Courier New" charset="0"/>
              </a:rPr>
              <a:t>head</a:t>
            </a:r>
            <a:r>
              <a:rPr lang="en-US" altLang="x-none" sz="2400" i="1" baseline="-25000" dirty="0" err="1">
                <a:latin typeface="Times New Roman" charset="0"/>
              </a:rPr>
              <a:t>new</a:t>
            </a:r>
            <a:r>
              <a:rPr lang="en-US" altLang="x-none" sz="2000" b="1" dirty="0">
                <a:latin typeface="Courier New" charset="0"/>
              </a:rPr>
              <a:t> = (</a:t>
            </a:r>
            <a:r>
              <a:rPr lang="en-US" altLang="x-none" sz="2000" b="1" dirty="0" err="1">
                <a:latin typeface="Courier New" charset="0"/>
              </a:rPr>
              <a:t>head</a:t>
            </a:r>
            <a:r>
              <a:rPr lang="en-US" altLang="x-none" sz="2400" i="1" baseline="-25000" dirty="0" err="1">
                <a:latin typeface="Times New Roman" charset="0"/>
              </a:rPr>
              <a:t>old</a:t>
            </a:r>
            <a:r>
              <a:rPr lang="en-US" altLang="x-none" sz="2000" b="1" dirty="0">
                <a:latin typeface="Courier New" charset="0"/>
              </a:rPr>
              <a:t> + 1) % elements-&gt;capacity()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2584416" y="3180193"/>
            <a:ext cx="2294218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x-none" sz="2000" b="1" dirty="0" err="1">
                <a:latin typeface="Courier New" charset="0"/>
              </a:rPr>
              <a:t>head</a:t>
            </a:r>
            <a:r>
              <a:rPr lang="en-US" altLang="x-none" sz="2400" i="1" baseline="-25000" dirty="0" err="1">
                <a:latin typeface="Times New Roman" charset="0"/>
              </a:rPr>
              <a:t>old</a:t>
            </a:r>
            <a:r>
              <a:rPr lang="en-US" altLang="x-none" sz="2000" b="1" dirty="0">
                <a:latin typeface="Courier New" charset="0"/>
              </a:rPr>
              <a:t> + 1 &gt; 0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097318" y="4113211"/>
            <a:ext cx="7702750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x-none" sz="2000" b="1" dirty="0" err="1">
                <a:latin typeface="Courier New" charset="0"/>
              </a:rPr>
              <a:t>head</a:t>
            </a:r>
            <a:r>
              <a:rPr lang="en-US" altLang="x-none" sz="2400" i="1" baseline="-25000" dirty="0" err="1">
                <a:latin typeface="Times New Roman" charset="0"/>
              </a:rPr>
              <a:t>new</a:t>
            </a:r>
            <a:r>
              <a:rPr lang="en-US" altLang="x-none" sz="2000" b="1" dirty="0">
                <a:latin typeface="Courier New" charset="0"/>
              </a:rPr>
              <a:t> = (</a:t>
            </a:r>
            <a:r>
              <a:rPr lang="en-US" altLang="x-none" sz="2000" b="1" dirty="0" err="1">
                <a:latin typeface="Courier New" charset="0"/>
              </a:rPr>
              <a:t>head</a:t>
            </a:r>
            <a:r>
              <a:rPr lang="en-US" altLang="x-none" sz="2400" i="1" baseline="-25000" dirty="0" err="1">
                <a:latin typeface="Times New Roman" charset="0"/>
              </a:rPr>
              <a:t>old</a:t>
            </a:r>
            <a:r>
              <a:rPr lang="en-US" altLang="x-none" sz="2000" b="1" dirty="0">
                <a:latin typeface="Courier New" charset="0"/>
              </a:rPr>
              <a:t> + 1) % elements-&gt;capacity() &gt;= 0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2468903" y="5311702"/>
            <a:ext cx="4690191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x-none" sz="2000" b="1" dirty="0" err="1">
                <a:latin typeface="Courier New" charset="0"/>
              </a:rPr>
              <a:t>head</a:t>
            </a:r>
            <a:r>
              <a:rPr lang="en-US" altLang="x-none" sz="2400" i="1" baseline="-25000" dirty="0" err="1">
                <a:latin typeface="Times New Roman" charset="0"/>
              </a:rPr>
              <a:t>new</a:t>
            </a:r>
            <a:r>
              <a:rPr lang="en-US" altLang="x-none" sz="2000" b="1" dirty="0">
                <a:latin typeface="Courier New" charset="0"/>
              </a:rPr>
              <a:t> &lt; elements-&gt;capacity()</a:t>
            </a:r>
            <a:endParaRPr lang="en-US" altLang="x-none" sz="1050" b="1" dirty="0">
              <a:latin typeface="Courier New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D3101A-A349-4243-A899-F008B48F2B1D}"/>
              </a:ext>
            </a:extLst>
          </p:cNvPr>
          <p:cNvSpPr txBox="1"/>
          <p:nvPr/>
        </p:nvSpPr>
        <p:spPr>
          <a:xfrm>
            <a:off x="6466031" y="4591516"/>
            <a:ext cx="2334037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A remainder is always &gt;= 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30D9518-756D-4E4B-A676-C4A077DF62B6}"/>
              </a:ext>
            </a:extLst>
          </p:cNvPr>
          <p:cNvSpPr txBox="1"/>
          <p:nvPr/>
        </p:nvSpPr>
        <p:spPr>
          <a:xfrm>
            <a:off x="2990653" y="5807242"/>
            <a:ext cx="2986202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A remainder is always &lt; the divisor.</a:t>
            </a:r>
          </a:p>
        </p:txBody>
      </p:sp>
    </p:spTree>
    <p:extLst>
      <p:ext uri="{BB962C8B-B14F-4D97-AF65-F5344CB8AC3E}">
        <p14:creationId xmlns:p14="http://schemas.microsoft.com/office/powerpoint/2010/main" val="4176991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3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3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33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1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Proof of a Class Invariant</a:t>
            </a:r>
            <a:r>
              <a:rPr lang="en-US" altLang="x-none" i="1" dirty="0"/>
              <a:t>, cont’d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</a:t>
            </a:r>
            <a:r>
              <a:rPr lang="en-US" u="sng" dirty="0"/>
              <a:t>proven</a:t>
            </a:r>
            <a:r>
              <a:rPr lang="en-US" dirty="0"/>
              <a:t> that the class invariant </a:t>
            </a:r>
            <a:br>
              <a:rPr lang="en-US" dirty="0"/>
            </a:br>
            <a:r>
              <a:rPr lang="en-US" u="sng" dirty="0"/>
              <a:t>always holds</a:t>
            </a:r>
            <a:r>
              <a:rPr lang="en-US" dirty="0"/>
              <a:t> for accesses of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elements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Is it possible to use invariants to prove </a:t>
            </a:r>
            <a:br>
              <a:rPr lang="en-US" dirty="0"/>
            </a:br>
            <a:r>
              <a:rPr lang="en-US" dirty="0"/>
              <a:t>that an entire program is correct?</a:t>
            </a:r>
          </a:p>
          <a:p>
            <a:pPr lvl="4"/>
            <a:endParaRPr lang="en-US" dirty="0"/>
          </a:p>
          <a:p>
            <a:r>
              <a:rPr lang="en-US" dirty="0"/>
              <a:t>Can that be done automatically?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D4D9C2-04B9-1B4B-8B40-779A687355DD}"/>
              </a:ext>
            </a:extLst>
          </p:cNvPr>
          <p:cNvSpPr txBox="1"/>
          <p:nvPr/>
        </p:nvSpPr>
        <p:spPr>
          <a:xfrm>
            <a:off x="4945308" y="2240293"/>
            <a:ext cx="3483646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“I’ve only </a:t>
            </a:r>
            <a:r>
              <a:rPr lang="en-US" u="sng" dirty="0">
                <a:solidFill>
                  <a:srgbClr val="0033CC"/>
                </a:solidFill>
              </a:rPr>
              <a:t>proven</a:t>
            </a:r>
            <a:r>
              <a:rPr lang="en-US" dirty="0">
                <a:solidFill>
                  <a:srgbClr val="0033CC"/>
                </a:solidFill>
              </a:rPr>
              <a:t> the code is correct,</a:t>
            </a:r>
          </a:p>
          <a:p>
            <a:r>
              <a:rPr lang="en-US" dirty="0">
                <a:solidFill>
                  <a:srgbClr val="0033CC"/>
                </a:solidFill>
              </a:rPr>
              <a:t>but I have not </a:t>
            </a:r>
            <a:r>
              <a:rPr lang="en-US" u="sng" dirty="0">
                <a:solidFill>
                  <a:srgbClr val="0033CC"/>
                </a:solidFill>
              </a:rPr>
              <a:t>tested</a:t>
            </a:r>
            <a:r>
              <a:rPr lang="en-US" dirty="0">
                <a:solidFill>
                  <a:srgbClr val="0033CC"/>
                </a:solidFill>
              </a:rPr>
              <a:t> it.”</a:t>
            </a:r>
          </a:p>
          <a:p>
            <a:pPr algn="r"/>
            <a:r>
              <a:rPr lang="en-US" i="1" dirty="0">
                <a:solidFill>
                  <a:srgbClr val="0033CC"/>
                </a:solidFill>
              </a:rPr>
              <a:t>Don Knuth</a:t>
            </a:r>
          </a:p>
        </p:txBody>
      </p:sp>
    </p:spTree>
    <p:extLst>
      <p:ext uri="{BB962C8B-B14F-4D97-AF65-F5344CB8AC3E}">
        <p14:creationId xmlns:p14="http://schemas.microsoft.com/office/powerpoint/2010/main" val="3589400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C9A3D-46D9-9A4B-8B4E-4710718F2768}" type="slidenum">
              <a:rPr lang="en-US" altLang="x-none"/>
              <a:pPr/>
              <a:t>28</a:t>
            </a:fld>
            <a:endParaRPr lang="en-US" altLang="x-none"/>
          </a:p>
        </p:txBody>
      </p:sp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89" y="411163"/>
            <a:ext cx="8961022" cy="655637"/>
          </a:xfrm>
        </p:spPr>
        <p:txBody>
          <a:bodyPr/>
          <a:lstStyle/>
          <a:p>
            <a:r>
              <a:rPr lang="en-US" altLang="x-none" sz="3000" dirty="0"/>
              <a:t>Interface Invariants vs. Implementation Invariants</a:t>
            </a:r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6770"/>
          </a:xfrm>
        </p:spPr>
        <p:txBody>
          <a:bodyPr/>
          <a:lstStyle/>
          <a:p>
            <a:r>
              <a:rPr lang="en-US" altLang="x-none" dirty="0"/>
              <a:t>Interface invariants</a:t>
            </a:r>
          </a:p>
          <a:p>
            <a:pPr lvl="4"/>
            <a:endParaRPr lang="en-US" altLang="x-none" dirty="0"/>
          </a:p>
          <a:p>
            <a:pPr lvl="1"/>
            <a:r>
              <a:rPr lang="en-US" altLang="x-none" dirty="0"/>
              <a:t>Conditions involve only the </a:t>
            </a:r>
            <a:r>
              <a:rPr lang="en-US" altLang="x-none" u="sng" dirty="0"/>
              <a:t>public interface</a:t>
            </a:r>
            <a:r>
              <a:rPr lang="en-US" altLang="x-none" dirty="0"/>
              <a:t> </a:t>
            </a:r>
            <a:br>
              <a:rPr lang="en-US" altLang="x-none" dirty="0"/>
            </a:br>
            <a:r>
              <a:rPr lang="en-US" altLang="x-none" dirty="0"/>
              <a:t>of a class.</a:t>
            </a:r>
          </a:p>
          <a:p>
            <a:pPr lvl="1"/>
            <a:r>
              <a:rPr lang="en-US" altLang="x-none" dirty="0"/>
              <a:t>A </a:t>
            </a:r>
            <a:r>
              <a:rPr lang="en-US" altLang="x-none" u="sng" dirty="0"/>
              <a:t>class user</a:t>
            </a:r>
            <a:r>
              <a:rPr lang="en-US" altLang="x-none" dirty="0"/>
              <a:t> is interested in these because </a:t>
            </a:r>
            <a:br>
              <a:rPr lang="en-US" altLang="x-none" dirty="0"/>
            </a:br>
            <a:r>
              <a:rPr lang="en-US" altLang="x-none" dirty="0"/>
              <a:t>they </a:t>
            </a:r>
            <a:r>
              <a:rPr lang="en-US" altLang="x-none" u="sng" dirty="0"/>
              <a:t>guarantee class behavior</a:t>
            </a:r>
            <a:r>
              <a:rPr lang="en-US" altLang="x-none" dirty="0"/>
              <a:t>.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Implementation invariants</a:t>
            </a:r>
          </a:p>
          <a:p>
            <a:pPr lvl="4"/>
            <a:endParaRPr lang="en-US" altLang="x-none" dirty="0"/>
          </a:p>
          <a:p>
            <a:pPr lvl="1"/>
            <a:r>
              <a:rPr lang="en-US" altLang="x-none" dirty="0"/>
              <a:t>Conditions involve the details of a particular </a:t>
            </a:r>
            <a:r>
              <a:rPr lang="en-US" altLang="x-none" u="sng" dirty="0"/>
              <a:t>implementation</a:t>
            </a:r>
            <a:r>
              <a:rPr lang="en-US" altLang="x-none" dirty="0"/>
              <a:t>.</a:t>
            </a:r>
          </a:p>
          <a:p>
            <a:pPr lvl="1"/>
            <a:r>
              <a:rPr lang="en-US" altLang="x-none" dirty="0"/>
              <a:t>A </a:t>
            </a:r>
            <a:r>
              <a:rPr lang="en-US" altLang="x-none" u="sng" dirty="0"/>
              <a:t>class implementer</a:t>
            </a:r>
            <a:r>
              <a:rPr lang="en-US" altLang="x-none" dirty="0"/>
              <a:t> is interested in these because they ensure the </a:t>
            </a:r>
            <a:r>
              <a:rPr lang="en-US" altLang="x-none" u="sng" dirty="0"/>
              <a:t>correctness of the algorithms</a:t>
            </a:r>
            <a:r>
              <a:rPr lang="en-US" altLang="x-non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59569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4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4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34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34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261EF-214F-404E-B1FF-01733B85E74B}" type="slidenum">
              <a:rPr lang="en-US" altLang="x-none"/>
              <a:pPr/>
              <a:t>29</a:t>
            </a:fld>
            <a:endParaRPr lang="en-US" altLang="x-none"/>
          </a:p>
        </p:txBody>
      </p:sp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89" y="411163"/>
            <a:ext cx="8961022" cy="655637"/>
          </a:xfrm>
        </p:spPr>
        <p:txBody>
          <a:bodyPr/>
          <a:lstStyle/>
          <a:p>
            <a:r>
              <a:rPr lang="en-US" altLang="x-none" sz="2400" dirty="0"/>
              <a:t>Interface Invariants vs. Implementation Invariants, cont’d</a:t>
            </a:r>
          </a:p>
        </p:txBody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x-none" dirty="0"/>
              <a:t>Which type are the </a:t>
            </a:r>
            <a:r>
              <a:rPr lang="en-US" altLang="x-none" b="1" dirty="0" err="1">
                <a:solidFill>
                  <a:srgbClr val="0033CC"/>
                </a:solidFill>
                <a:latin typeface="Courier New" charset="0"/>
              </a:rPr>
              <a:t>MessageQueue</a:t>
            </a:r>
            <a:r>
              <a:rPr lang="en-US" altLang="x-none" dirty="0"/>
              <a:t> invariants?</a:t>
            </a:r>
          </a:p>
          <a:p>
            <a:pPr lvl="1"/>
            <a:endParaRPr lang="en-US" altLang="x-none" dirty="0"/>
          </a:p>
          <a:p>
            <a:pPr lvl="1"/>
            <a:r>
              <a:rPr lang="en-US" altLang="x-none" dirty="0"/>
              <a:t>Are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head</a:t>
            </a:r>
            <a:r>
              <a:rPr lang="en-US" altLang="x-none" dirty="0"/>
              <a:t> and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elements</a:t>
            </a:r>
            <a:r>
              <a:rPr lang="en-US" altLang="x-none" dirty="0"/>
              <a:t> visible to the class user?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A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Day</a:t>
            </a:r>
            <a:r>
              <a:rPr lang="en-US" altLang="x-none" dirty="0"/>
              <a:t> class invariant:</a:t>
            </a:r>
            <a:br>
              <a:rPr lang="en-US" altLang="x-none" dirty="0"/>
            </a:br>
            <a:br>
              <a:rPr lang="en-US" altLang="x-none" sz="800" dirty="0"/>
            </a:br>
            <a:r>
              <a:rPr lang="en-US" altLang="x-none" sz="2000" dirty="0">
                <a:latin typeface="Courier New" charset="0"/>
              </a:rPr>
              <a:t>    </a:t>
            </a:r>
            <a:br>
              <a:rPr lang="en-US" altLang="x-none" dirty="0"/>
            </a:br>
            <a:endParaRPr lang="en-US" altLang="x-none" sz="800" dirty="0"/>
          </a:p>
          <a:p>
            <a:pPr lvl="1"/>
            <a:r>
              <a:rPr lang="en-US" altLang="x-none" dirty="0"/>
              <a:t>Which type of invariant is it?</a:t>
            </a:r>
          </a:p>
          <a:p>
            <a:pPr lvl="1"/>
            <a:r>
              <a:rPr lang="en-US" altLang="x-none" dirty="0"/>
              <a:t>It’s stated in terms of only the </a:t>
            </a:r>
            <a:r>
              <a:rPr lang="en-US" altLang="x-none" u="sng" dirty="0"/>
              <a:t>public interface</a:t>
            </a:r>
            <a:r>
              <a:rPr lang="en-US" altLang="x-none" dirty="0"/>
              <a:t> </a:t>
            </a:r>
            <a:br>
              <a:rPr lang="en-US" altLang="x-none" dirty="0"/>
            </a:br>
            <a:r>
              <a:rPr lang="en-US" altLang="x-none" dirty="0"/>
              <a:t>of the class.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24957" y="3429000"/>
            <a:ext cx="6494085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x-none" sz="2000" b="1" dirty="0">
                <a:latin typeface="Courier New" charset="0"/>
              </a:rPr>
              <a:t>(1 &lt;= </a:t>
            </a:r>
            <a:r>
              <a:rPr lang="en-US" altLang="x-none" sz="2000" b="1" dirty="0" err="1">
                <a:latin typeface="Courier New" charset="0"/>
              </a:rPr>
              <a:t>get_month</a:t>
            </a:r>
            <a:r>
              <a:rPr lang="en-US" altLang="x-none" sz="2000" b="1" dirty="0">
                <a:latin typeface="Courier New" charset="0"/>
              </a:rPr>
              <a:t>()) &amp;&amp; (</a:t>
            </a:r>
            <a:r>
              <a:rPr lang="en-US" altLang="x-none" sz="2000" b="1" dirty="0" err="1">
                <a:latin typeface="Courier New" charset="0"/>
              </a:rPr>
              <a:t>get_month</a:t>
            </a:r>
            <a:r>
              <a:rPr lang="en-US" altLang="x-none" sz="2000" b="1" dirty="0">
                <a:latin typeface="Courier New" charset="0"/>
              </a:rPr>
              <a:t>() &lt;= 12)</a:t>
            </a:r>
            <a:endParaRPr lang="en-US" sz="2000" dirty="0"/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D98F2A07-9AB7-7B49-B82F-2C410674F2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4125" y="1817597"/>
            <a:ext cx="6955750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altLang="x-none" sz="2000" b="1" dirty="0">
                <a:latin typeface="Courier New" charset="0"/>
              </a:rPr>
              <a:t>(0 &lt;= head) &amp;&amp; (head </a:t>
            </a:r>
            <a:r>
              <a:rPr lang="en-US" altLang="x-none" sz="2000" b="1">
                <a:latin typeface="Courier New" charset="0"/>
              </a:rPr>
              <a:t>&lt; elements-&gt;capacity</a:t>
            </a:r>
            <a:r>
              <a:rPr lang="en-US" altLang="x-none" sz="2000" b="1" dirty="0">
                <a:latin typeface="Courier New" charset="0"/>
              </a:rPr>
              <a:t>())</a:t>
            </a:r>
          </a:p>
        </p:txBody>
      </p:sp>
    </p:spTree>
    <p:extLst>
      <p:ext uri="{BB962C8B-B14F-4D97-AF65-F5344CB8AC3E}">
        <p14:creationId xmlns:p14="http://schemas.microsoft.com/office/powerpoint/2010/main" val="4148844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5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5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35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35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2D820-6E72-AD4C-9AFA-46920AC9F552}" type="slidenum">
              <a:rPr lang="en-US" altLang="x-none"/>
              <a:pPr/>
              <a:t>3</a:t>
            </a:fld>
            <a:endParaRPr lang="en-US" altLang="x-none"/>
          </a:p>
        </p:txBody>
      </p:sp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Programming by Contract</a:t>
            </a:r>
            <a:r>
              <a:rPr lang="en-US" altLang="x-none" i="1" dirty="0"/>
              <a:t>, cont’d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x-none" dirty="0"/>
              <a:t>Therefore:</a:t>
            </a:r>
          </a:p>
          <a:p>
            <a:pPr lvl="4"/>
            <a:endParaRPr lang="en-US" altLang="x-none" dirty="0"/>
          </a:p>
          <a:p>
            <a:pPr lvl="1"/>
            <a:r>
              <a:rPr lang="en-US" altLang="x-none" dirty="0"/>
              <a:t>We should </a:t>
            </a:r>
            <a:r>
              <a:rPr lang="en-US" altLang="x-none" u="sng" dirty="0"/>
              <a:t>never</a:t>
            </a:r>
            <a:r>
              <a:rPr lang="en-US" altLang="x-none" dirty="0"/>
              <a:t> have invalid objects.</a:t>
            </a:r>
          </a:p>
          <a:p>
            <a:pPr lvl="1"/>
            <a:r>
              <a:rPr lang="en-US" altLang="x-none" dirty="0"/>
              <a:t>No need to waste run time checking </a:t>
            </a:r>
            <a:br>
              <a:rPr lang="en-US" altLang="x-none" dirty="0"/>
            </a:br>
            <a:r>
              <a:rPr lang="en-US" altLang="x-none" dirty="0"/>
              <a:t>for invalid objects.</a:t>
            </a:r>
          </a:p>
        </p:txBody>
      </p:sp>
    </p:spTree>
    <p:extLst>
      <p:ext uri="{BB962C8B-B14F-4D97-AF65-F5344CB8AC3E}">
        <p14:creationId xmlns:p14="http://schemas.microsoft.com/office/powerpoint/2010/main" val="15222852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interface is a form of a </a:t>
            </a:r>
            <a:br>
              <a:rPr lang="en-US" dirty="0"/>
            </a:br>
            <a:r>
              <a:rPr lang="en-US" u="sng" dirty="0"/>
              <a:t>contract between programmers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An interface specifies the </a:t>
            </a:r>
            <a:r>
              <a:rPr lang="en-US" u="sng" dirty="0"/>
              <a:t>public member functions</a:t>
            </a:r>
            <a:r>
              <a:rPr lang="en-US" dirty="0"/>
              <a:t> of the classes that implement </a:t>
            </a:r>
            <a:br>
              <a:rPr lang="en-US" dirty="0"/>
            </a:br>
            <a:r>
              <a:rPr lang="en-US" dirty="0"/>
              <a:t>the interface.</a:t>
            </a:r>
          </a:p>
          <a:p>
            <a:pPr lvl="1"/>
            <a:r>
              <a:rPr lang="en-US" dirty="0"/>
              <a:t>For each function: its name and return type, and the number, order, and types of its formal parameters.</a:t>
            </a:r>
          </a:p>
          <a:p>
            <a:pPr lvl="5"/>
            <a:endParaRPr lang="en-US" dirty="0"/>
          </a:p>
          <a:p>
            <a:r>
              <a:rPr lang="en-US" dirty="0"/>
              <a:t>An interface specifies the </a:t>
            </a:r>
            <a:r>
              <a:rPr lang="en-US" dirty="0">
                <a:solidFill>
                  <a:srgbClr val="B23C00"/>
                </a:solidFill>
              </a:rPr>
              <a:t>API</a:t>
            </a:r>
            <a:r>
              <a:rPr lang="en-US" dirty="0"/>
              <a:t> of the classes that implement the interface.</a:t>
            </a:r>
          </a:p>
          <a:p>
            <a:pPr lvl="1"/>
            <a:r>
              <a:rPr lang="en-US" dirty="0"/>
              <a:t>Application Programming Interface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0062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define an interface in C++ </a:t>
            </a:r>
            <a:br>
              <a:rPr lang="en-US" dirty="0"/>
            </a:br>
            <a:r>
              <a:rPr lang="en-US" dirty="0"/>
              <a:t>as an </a:t>
            </a:r>
            <a:r>
              <a:rPr lang="en-US" dirty="0">
                <a:solidFill>
                  <a:srgbClr val="B23C00"/>
                </a:solidFill>
              </a:rPr>
              <a:t>abstract class</a:t>
            </a:r>
            <a:r>
              <a:rPr lang="en-US" dirty="0"/>
              <a:t> containing </a:t>
            </a:r>
            <a:br>
              <a:rPr lang="en-US" dirty="0"/>
            </a:br>
            <a:r>
              <a:rPr lang="en-US" dirty="0"/>
              <a:t>only </a:t>
            </a:r>
            <a:r>
              <a:rPr lang="en-US" dirty="0">
                <a:solidFill>
                  <a:srgbClr val="B23C00"/>
                </a:solidFill>
              </a:rPr>
              <a:t>pure virtual functions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An interface has </a:t>
            </a:r>
            <a:r>
              <a:rPr lang="en-US" u="sng" dirty="0"/>
              <a:t>no implementation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An interface </a:t>
            </a:r>
            <a:r>
              <a:rPr lang="en-US" u="sng" dirty="0"/>
              <a:t>cannot be instantiated</a:t>
            </a:r>
            <a:r>
              <a:rPr lang="en-US" dirty="0"/>
              <a:t> at run time.</a:t>
            </a:r>
          </a:p>
          <a:p>
            <a:pPr lvl="1"/>
            <a:r>
              <a:rPr lang="en-US" dirty="0"/>
              <a:t>Each pure virtual function </a:t>
            </a:r>
            <a:r>
              <a:rPr lang="en-US" u="sng" dirty="0"/>
              <a:t>must be implemented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by a class that implements the interface.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4094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067147" y="1325903"/>
            <a:ext cx="5009705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shape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  // An interface class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virtual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void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move_x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x)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= 0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virtual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void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move_y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y)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= 0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virtual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void draw()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= 0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...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};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3794756"/>
            <a:ext cx="8229600" cy="2336169"/>
          </a:xfrm>
        </p:spPr>
        <p:txBody>
          <a:bodyPr/>
          <a:lstStyle/>
          <a:p>
            <a:r>
              <a:rPr lang="en-US" dirty="0"/>
              <a:t>C++ interface classes are maintained </a:t>
            </a:r>
            <a:br>
              <a:rPr lang="en-US" dirty="0"/>
            </a:br>
            <a:r>
              <a:rPr lang="en-US" dirty="0"/>
              <a:t>in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.h</a:t>
            </a:r>
            <a:r>
              <a:rPr lang="en-US" dirty="0"/>
              <a:t> header files. </a:t>
            </a:r>
          </a:p>
          <a:p>
            <a:pPr lvl="5"/>
            <a:endParaRPr lang="en-US" dirty="0"/>
          </a:p>
          <a:p>
            <a:r>
              <a:rPr lang="en-US" dirty="0"/>
              <a:t>In UML class diagrams, interface names </a:t>
            </a:r>
            <a:br>
              <a:rPr lang="en-US" dirty="0"/>
            </a:br>
            <a:r>
              <a:rPr lang="en-US" dirty="0"/>
              <a:t>are in </a:t>
            </a:r>
            <a:r>
              <a:rPr lang="en-US" i="1" dirty="0"/>
              <a:t>italics</a:t>
            </a:r>
            <a:r>
              <a:rPr lang="en-US" dirty="0"/>
              <a:t> or </a:t>
            </a:r>
            <a:r>
              <a:rPr lang="en-US" i="1" dirty="0"/>
              <a:t>oblique font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880547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Interfaces and the RPS Game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You’re developing the RPS game.</a:t>
            </a:r>
          </a:p>
          <a:p>
            <a:pPr lvl="4"/>
            <a:endParaRPr lang="en-US" dirty="0"/>
          </a:p>
          <a:p>
            <a:r>
              <a:rPr lang="en-US" dirty="0"/>
              <a:t>You’re designing algorithms to determine </a:t>
            </a:r>
            <a:br>
              <a:rPr lang="en-US" dirty="0"/>
            </a:br>
            <a:r>
              <a:rPr lang="en-US" dirty="0"/>
              <a:t>the computer’s choice.</a:t>
            </a:r>
          </a:p>
          <a:p>
            <a:pPr lvl="4"/>
            <a:endParaRPr lang="en-US" dirty="0"/>
          </a:p>
          <a:p>
            <a:pPr lvl="1"/>
            <a:r>
              <a:rPr lang="en-US" b="1" dirty="0"/>
              <a:t>Random algorithm</a:t>
            </a:r>
            <a:r>
              <a:rPr lang="en-US" dirty="0"/>
              <a:t>: </a:t>
            </a:r>
            <a:r>
              <a:rPr lang="en-US" u="sng" dirty="0"/>
              <a:t>Randomly choose</a:t>
            </a:r>
            <a:r>
              <a:rPr lang="en-US" dirty="0"/>
              <a:t> rock, paper, </a:t>
            </a:r>
            <a:br>
              <a:rPr lang="en-US" dirty="0"/>
            </a:br>
            <a:r>
              <a:rPr lang="en-US" dirty="0"/>
              <a:t>or scissors each time.</a:t>
            </a:r>
          </a:p>
          <a:p>
            <a:pPr lvl="1"/>
            <a:r>
              <a:rPr lang="en-US" b="1" dirty="0"/>
              <a:t>Smart algorithm</a:t>
            </a:r>
            <a:r>
              <a:rPr lang="en-US" dirty="0"/>
              <a:t>: Use </a:t>
            </a:r>
            <a:r>
              <a:rPr lang="en-US" u="sng" dirty="0"/>
              <a:t>simple machine learning</a:t>
            </a:r>
            <a:r>
              <a:rPr lang="en-US" dirty="0"/>
              <a:t> to make a choice.</a:t>
            </a:r>
          </a:p>
          <a:p>
            <a:pPr lvl="1"/>
            <a:r>
              <a:rPr lang="en-US" b="1" dirty="0"/>
              <a:t>Genius algorithm</a:t>
            </a:r>
            <a:r>
              <a:rPr lang="en-US" dirty="0"/>
              <a:t>: Use </a:t>
            </a:r>
            <a:r>
              <a:rPr lang="en-US" u="sng" dirty="0"/>
              <a:t>sophisticated machine learning</a:t>
            </a:r>
            <a:r>
              <a:rPr lang="en-US" dirty="0"/>
              <a:t> to make a choice.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1514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Interfaces and the RPS Game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928805"/>
          </a:xfrm>
        </p:spPr>
        <p:txBody>
          <a:bodyPr/>
          <a:lstStyle/>
          <a:p>
            <a:r>
              <a:rPr lang="en-US" dirty="0"/>
              <a:t>What if you </a:t>
            </a:r>
            <a:r>
              <a:rPr lang="en-US" u="sng" dirty="0"/>
              <a:t>don’t know</a:t>
            </a:r>
            <a:r>
              <a:rPr lang="en-US" dirty="0"/>
              <a:t> ahead of time which choice algorithm you’ll want to use?</a:t>
            </a:r>
          </a:p>
          <a:p>
            <a:pPr lvl="4"/>
            <a:endParaRPr lang="en-US" dirty="0"/>
          </a:p>
          <a:p>
            <a:r>
              <a:rPr lang="en-US" dirty="0"/>
              <a:t>What if you come up with </a:t>
            </a:r>
            <a:br>
              <a:rPr lang="en-US" dirty="0"/>
            </a:br>
            <a:r>
              <a:rPr lang="en-US" dirty="0"/>
              <a:t>new choice algorithms later?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9356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Interfaces and the RPS Game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25"/>
            <a:ext cx="8229600" cy="5120584"/>
          </a:xfrm>
        </p:spPr>
        <p:txBody>
          <a:bodyPr/>
          <a:lstStyle/>
          <a:p>
            <a:r>
              <a:rPr lang="en-US" dirty="0"/>
              <a:t>Make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Chooser</a:t>
            </a:r>
            <a:r>
              <a:rPr lang="en-US" dirty="0"/>
              <a:t> an interface.</a:t>
            </a:r>
          </a:p>
          <a:p>
            <a:pPr lvl="1"/>
            <a:r>
              <a:rPr lang="en-US" dirty="0"/>
              <a:t>Its pure virtual member functions are the API </a:t>
            </a:r>
            <a:br>
              <a:rPr lang="en-US" dirty="0"/>
            </a:br>
            <a:r>
              <a:rPr lang="en-US" dirty="0"/>
              <a:t>to invoke a computer choice algorithm.</a:t>
            </a:r>
          </a:p>
          <a:p>
            <a:pPr lvl="1"/>
            <a:r>
              <a:rPr lang="en-US" dirty="0"/>
              <a:t>Example: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make_choice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dirty="0"/>
              <a:t>The subclasses implement </a:t>
            </a:r>
            <a:br>
              <a:rPr lang="en-US" dirty="0"/>
            </a:br>
            <a:r>
              <a:rPr lang="en-US" dirty="0"/>
              <a:t>the interface and therefore</a:t>
            </a:r>
            <a:br>
              <a:rPr lang="en-US" dirty="0"/>
            </a:br>
            <a:r>
              <a:rPr lang="en-US" dirty="0"/>
              <a:t>they must implement the </a:t>
            </a:r>
            <a:br>
              <a:rPr lang="en-US" dirty="0"/>
            </a:br>
            <a:r>
              <a:rPr lang="en-US" dirty="0"/>
              <a:t>member functions.</a:t>
            </a:r>
          </a:p>
          <a:p>
            <a:pPr lvl="1"/>
            <a:r>
              <a:rPr lang="en-US" dirty="0"/>
              <a:t>Each subclass</a:t>
            </a:r>
            <a:br>
              <a:rPr lang="en-US" dirty="0"/>
            </a:br>
            <a:r>
              <a:rPr lang="en-US" dirty="0"/>
              <a:t>must implement </a:t>
            </a:r>
            <a:br>
              <a:rPr lang="en-US" dirty="0"/>
            </a:b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make_choice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which codes the choice algorithm.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35</a:t>
            </a:fld>
            <a:endParaRPr lang="en-US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7B1E362C-0E49-FC48-B1AD-E95E8000D512}"/>
              </a:ext>
            </a:extLst>
          </p:cNvPr>
          <p:cNvGrpSpPr/>
          <p:nvPr/>
        </p:nvGrpSpPr>
        <p:grpSpPr>
          <a:xfrm>
            <a:off x="4661978" y="2606049"/>
            <a:ext cx="4116261" cy="2777737"/>
            <a:chOff x="4661978" y="2606049"/>
            <a:chExt cx="4116261" cy="2777737"/>
          </a:xfrm>
        </p:grpSpPr>
        <p:sp>
          <p:nvSpPr>
            <p:cNvPr id="36" name="Rectangle 4">
              <a:extLst>
                <a:ext uri="{FF2B5EF4-FFF2-40B4-BE49-F238E27FC236}">
                  <a16:creationId xmlns:a16="http://schemas.microsoft.com/office/drawing/2014/main" id="{2E5C959F-E854-C945-BDF8-219C8CF3BD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2598" y="2606049"/>
              <a:ext cx="1235023" cy="58464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/>
                <a:t>ComputerPlayer</a:t>
              </a:r>
            </a:p>
          </p:txBody>
        </p:sp>
        <p:sp>
          <p:nvSpPr>
            <p:cNvPr id="37" name="Rectangle 5">
              <a:extLst>
                <a:ext uri="{FF2B5EF4-FFF2-40B4-BE49-F238E27FC236}">
                  <a16:creationId xmlns:a16="http://schemas.microsoft.com/office/drawing/2014/main" id="{4FE1E0AA-1AF0-694C-B520-A781723E0D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4056" y="3597313"/>
              <a:ext cx="1233565" cy="29899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 i="1" dirty="0"/>
                <a:t>Chooser</a:t>
              </a:r>
            </a:p>
          </p:txBody>
        </p:sp>
        <p:sp>
          <p:nvSpPr>
            <p:cNvPr id="38" name="Rectangle 6">
              <a:extLst>
                <a:ext uri="{FF2B5EF4-FFF2-40B4-BE49-F238E27FC236}">
                  <a16:creationId xmlns:a16="http://schemas.microsoft.com/office/drawing/2014/main" id="{84B993C9-3B57-5948-9056-DDB4910B75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3439" y="4764577"/>
              <a:ext cx="1235023" cy="31032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 dirty="0" err="1"/>
                <a:t>RandomChooser</a:t>
              </a:r>
              <a:endParaRPr lang="en-US" altLang="x-none" sz="1200" b="1" dirty="0"/>
            </a:p>
          </p:txBody>
        </p:sp>
        <p:sp>
          <p:nvSpPr>
            <p:cNvPr id="39" name="AutoShape 7">
              <a:extLst>
                <a:ext uri="{FF2B5EF4-FFF2-40B4-BE49-F238E27FC236}">
                  <a16:creationId xmlns:a16="http://schemas.microsoft.com/office/drawing/2014/main" id="{C31331AD-E5C7-6544-8D80-B96706E7C0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68347" y="3190692"/>
              <a:ext cx="103526" cy="173977"/>
            </a:xfrm>
            <a:prstGeom prst="diamond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Line 8">
              <a:extLst>
                <a:ext uri="{FF2B5EF4-FFF2-40B4-BE49-F238E27FC236}">
                  <a16:creationId xmlns:a16="http://schemas.microsoft.com/office/drawing/2014/main" id="{3277E223-47BE-1C4F-8A5C-4779D425DB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0839" y="3364669"/>
              <a:ext cx="0" cy="2326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AutoShape 9">
              <a:extLst>
                <a:ext uri="{FF2B5EF4-FFF2-40B4-BE49-F238E27FC236}">
                  <a16:creationId xmlns:a16="http://schemas.microsoft.com/office/drawing/2014/main" id="{77644147-8216-A74E-A86B-74FF0E68E1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43559" y="4181956"/>
              <a:ext cx="153102" cy="115310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Line 10">
              <a:extLst>
                <a:ext uri="{FF2B5EF4-FFF2-40B4-BE49-F238E27FC236}">
                  <a16:creationId xmlns:a16="http://schemas.microsoft.com/office/drawing/2014/main" id="{0DCF3397-99A7-8E4B-9C68-829303A381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0839" y="4297266"/>
              <a:ext cx="0" cy="4673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11">
              <a:extLst>
                <a:ext uri="{FF2B5EF4-FFF2-40B4-BE49-F238E27FC236}">
                  <a16:creationId xmlns:a16="http://schemas.microsoft.com/office/drawing/2014/main" id="{F224046E-D8EE-A54F-B43A-AB433D2285C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35630" y="4531932"/>
              <a:ext cx="0" cy="2326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12">
              <a:extLst>
                <a:ext uri="{FF2B5EF4-FFF2-40B4-BE49-F238E27FC236}">
                  <a16:creationId xmlns:a16="http://schemas.microsoft.com/office/drawing/2014/main" id="{7D2C322B-9BA8-E34D-9E34-A85DA3671C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35630" y="4531932"/>
              <a:ext cx="27718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Rectangle 13">
              <a:extLst>
                <a:ext uri="{FF2B5EF4-FFF2-40B4-BE49-F238E27FC236}">
                  <a16:creationId xmlns:a16="http://schemas.microsoft.com/office/drawing/2014/main" id="{FB1B9A69-4595-7D4D-B443-7A5659F22F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2598" y="4764577"/>
              <a:ext cx="1235023" cy="3059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 dirty="0" err="1"/>
                <a:t>SmartChooser</a:t>
              </a:r>
              <a:endParaRPr lang="en-US" altLang="x-none" sz="1200" b="1" dirty="0"/>
            </a:p>
          </p:txBody>
        </p:sp>
        <p:sp>
          <p:nvSpPr>
            <p:cNvPr id="46" name="Rectangle 14">
              <a:extLst>
                <a:ext uri="{FF2B5EF4-FFF2-40B4-BE49-F238E27FC236}">
                  <a16:creationId xmlns:a16="http://schemas.microsoft.com/office/drawing/2014/main" id="{0B8CA5A4-0EBD-2644-9208-2E31867DA6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3216" y="4764577"/>
              <a:ext cx="1235023" cy="3059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 dirty="0" err="1"/>
                <a:t>GeniusChooser</a:t>
              </a:r>
              <a:endParaRPr lang="en-US" altLang="x-none" sz="1200" b="1" dirty="0"/>
            </a:p>
          </p:txBody>
        </p:sp>
        <p:sp>
          <p:nvSpPr>
            <p:cNvPr id="47" name="Line 15">
              <a:extLst>
                <a:ext uri="{FF2B5EF4-FFF2-40B4-BE49-F238E27FC236}">
                  <a16:creationId xmlns:a16="http://schemas.microsoft.com/office/drawing/2014/main" id="{2836AD84-C4F2-1144-8FFA-4155CE3C407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107506" y="4531932"/>
              <a:ext cx="0" cy="2326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Rectangle 5">
              <a:extLst>
                <a:ext uri="{FF2B5EF4-FFF2-40B4-BE49-F238E27FC236}">
                  <a16:creationId xmlns:a16="http://schemas.microsoft.com/office/drawing/2014/main" id="{953C736D-E1A2-C740-832A-BC95E4ECD6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4056" y="3896308"/>
              <a:ext cx="1233565" cy="26420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i="1" dirty="0" err="1"/>
                <a:t>make_choice</a:t>
              </a:r>
              <a:r>
                <a:rPr lang="en-US" altLang="x-none" sz="1200" i="1" dirty="0"/>
                <a:t>()</a:t>
              </a:r>
            </a:p>
          </p:txBody>
        </p:sp>
        <p:sp>
          <p:nvSpPr>
            <p:cNvPr id="49" name="Rectangle 6">
              <a:extLst>
                <a:ext uri="{FF2B5EF4-FFF2-40B4-BE49-F238E27FC236}">
                  <a16:creationId xmlns:a16="http://schemas.microsoft.com/office/drawing/2014/main" id="{DB8974CB-57F2-3F42-B9DA-86672FD8AE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978" y="5073460"/>
              <a:ext cx="1235023" cy="31032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dirty="0" err="1"/>
                <a:t>make_choice</a:t>
              </a:r>
              <a:r>
                <a:rPr lang="en-US" altLang="x-none" sz="1200" dirty="0"/>
                <a:t>()</a:t>
              </a:r>
            </a:p>
          </p:txBody>
        </p:sp>
        <p:sp>
          <p:nvSpPr>
            <p:cNvPr id="50" name="Rectangle 13">
              <a:extLst>
                <a:ext uri="{FF2B5EF4-FFF2-40B4-BE49-F238E27FC236}">
                  <a16:creationId xmlns:a16="http://schemas.microsoft.com/office/drawing/2014/main" id="{BE3B660B-74BD-1B4C-BECC-E72DF0878F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2597" y="5072692"/>
              <a:ext cx="1235023" cy="3059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dirty="0" err="1"/>
                <a:t>make_choice</a:t>
              </a:r>
              <a:r>
                <a:rPr lang="en-US" altLang="x-none" sz="1200" dirty="0"/>
                <a:t>()</a:t>
              </a:r>
            </a:p>
          </p:txBody>
        </p:sp>
        <p:sp>
          <p:nvSpPr>
            <p:cNvPr id="51" name="Rectangle 14">
              <a:extLst>
                <a:ext uri="{FF2B5EF4-FFF2-40B4-BE49-F238E27FC236}">
                  <a16:creationId xmlns:a16="http://schemas.microsoft.com/office/drawing/2014/main" id="{547C5539-6B2D-7341-8682-3F78AC5602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3216" y="5072692"/>
              <a:ext cx="1235023" cy="3059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dirty="0" err="1"/>
                <a:t>make_choice</a:t>
              </a:r>
              <a:r>
                <a:rPr lang="en-US" altLang="x-none" sz="1200" dirty="0"/>
                <a:t>()</a:t>
              </a: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817AC6E8-79AB-7845-933B-CD1C9079BDA3}"/>
              </a:ext>
            </a:extLst>
          </p:cNvPr>
          <p:cNvGrpSpPr/>
          <p:nvPr/>
        </p:nvGrpSpPr>
        <p:grpSpPr>
          <a:xfrm>
            <a:off x="7219380" y="3910531"/>
            <a:ext cx="1428171" cy="276999"/>
            <a:chOff x="7228121" y="4270713"/>
            <a:chExt cx="1428171" cy="276999"/>
          </a:xfrm>
        </p:grpSpPr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69E4E22A-066B-2B40-AC16-E2277D92163F}"/>
                </a:ext>
              </a:extLst>
            </p:cNvPr>
            <p:cNvSpPr txBox="1"/>
            <p:nvPr/>
          </p:nvSpPr>
          <p:spPr>
            <a:xfrm>
              <a:off x="7695773" y="4270713"/>
              <a:ext cx="960519" cy="2769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33CC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rgbClr val="0033CC"/>
                  </a:solidFill>
                </a:rPr>
                <a:t>Pure virtual</a:t>
              </a:r>
            </a:p>
          </p:txBody>
        </p: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AFF2A939-58F4-1247-905E-C24284BEDFB9}"/>
                </a:ext>
              </a:extLst>
            </p:cNvPr>
            <p:cNvCxnSpPr>
              <a:cxnSpLocks/>
              <a:stCxn id="53" idx="1"/>
            </p:cNvCxnSpPr>
            <p:nvPr/>
          </p:nvCxnSpPr>
          <p:spPr bwMode="auto">
            <a:xfrm flipH="1">
              <a:off x="7228121" y="4409213"/>
              <a:ext cx="467652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05318374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Interfaces and the RPS Game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805022"/>
          </a:xfrm>
        </p:spPr>
        <p:txBody>
          <a:bodyPr/>
          <a:lstStyle/>
          <a:p>
            <a:r>
              <a:rPr lang="en-US" dirty="0"/>
              <a:t>Now you can write: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is wrong</a:t>
            </a:r>
            <a:br>
              <a:rPr lang="en-US" dirty="0"/>
            </a:br>
            <a:r>
              <a:rPr lang="en-US" dirty="0"/>
              <a:t>with this code?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Pointer variables</a:t>
            </a:r>
            <a:br>
              <a:rPr lang="en-US" dirty="0"/>
            </a:b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rc</a:t>
            </a:r>
            <a:r>
              <a:rPr lang="en-US" dirty="0"/>
              <a:t>,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sc</a:t>
            </a:r>
            <a:r>
              <a:rPr lang="en-US" dirty="0"/>
              <a:t>, and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gc</a:t>
            </a:r>
            <a:r>
              <a:rPr lang="en-US" dirty="0"/>
              <a:t> each</a:t>
            </a:r>
            <a:br>
              <a:rPr lang="en-US" dirty="0"/>
            </a:br>
            <a:r>
              <a:rPr lang="en-US" dirty="0"/>
              <a:t>is restricted to point to only </a:t>
            </a:r>
            <a:br>
              <a:rPr lang="en-US" dirty="0"/>
            </a:br>
            <a:r>
              <a:rPr lang="en-US" dirty="0"/>
              <a:t>one type of chooser object.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08170" y="1957930"/>
            <a:ext cx="5245347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RandomChooser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*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rc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= new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RandomChooser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SmartChooser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*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sc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= new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SmartChooser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GeniusChooser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*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gc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= new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GeniusChooser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E67E001-00B7-874E-BB5B-AC6ED388E76F}"/>
              </a:ext>
            </a:extLst>
          </p:cNvPr>
          <p:cNvGrpSpPr/>
          <p:nvPr/>
        </p:nvGrpSpPr>
        <p:grpSpPr>
          <a:xfrm>
            <a:off x="4661978" y="1417342"/>
            <a:ext cx="4116261" cy="2777737"/>
            <a:chOff x="4661978" y="2606049"/>
            <a:chExt cx="4116261" cy="2777737"/>
          </a:xfrm>
        </p:grpSpPr>
        <p:sp>
          <p:nvSpPr>
            <p:cNvPr id="24" name="Rectangle 4">
              <a:extLst>
                <a:ext uri="{FF2B5EF4-FFF2-40B4-BE49-F238E27FC236}">
                  <a16:creationId xmlns:a16="http://schemas.microsoft.com/office/drawing/2014/main" id="{7738F575-5751-9941-9805-40B7AED10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2598" y="2606049"/>
              <a:ext cx="1235023" cy="58464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/>
                <a:t>ComputerPlayer</a:t>
              </a:r>
            </a:p>
          </p:txBody>
        </p:sp>
        <p:sp>
          <p:nvSpPr>
            <p:cNvPr id="25" name="Rectangle 5">
              <a:extLst>
                <a:ext uri="{FF2B5EF4-FFF2-40B4-BE49-F238E27FC236}">
                  <a16:creationId xmlns:a16="http://schemas.microsoft.com/office/drawing/2014/main" id="{FEDD85AF-2634-9C4B-9A59-A03674C1D2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4056" y="3597313"/>
              <a:ext cx="1233565" cy="29899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 i="1" dirty="0"/>
                <a:t>Chooser</a:t>
              </a:r>
            </a:p>
          </p:txBody>
        </p:sp>
        <p:sp>
          <p:nvSpPr>
            <p:cNvPr id="26" name="Rectangle 6">
              <a:extLst>
                <a:ext uri="{FF2B5EF4-FFF2-40B4-BE49-F238E27FC236}">
                  <a16:creationId xmlns:a16="http://schemas.microsoft.com/office/drawing/2014/main" id="{1017D1B0-D0AB-4B4F-800D-B702143C7D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3439" y="4764577"/>
              <a:ext cx="1235023" cy="31032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 dirty="0" err="1"/>
                <a:t>RandomChooser</a:t>
              </a:r>
              <a:endParaRPr lang="en-US" altLang="x-none" sz="1200" b="1" dirty="0"/>
            </a:p>
          </p:txBody>
        </p:sp>
        <p:sp>
          <p:nvSpPr>
            <p:cNvPr id="27" name="AutoShape 7">
              <a:extLst>
                <a:ext uri="{FF2B5EF4-FFF2-40B4-BE49-F238E27FC236}">
                  <a16:creationId xmlns:a16="http://schemas.microsoft.com/office/drawing/2014/main" id="{E48603E9-5867-F742-99BD-6D1E05CAF9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68347" y="3190692"/>
              <a:ext cx="103526" cy="173977"/>
            </a:xfrm>
            <a:prstGeom prst="diamond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8">
              <a:extLst>
                <a:ext uri="{FF2B5EF4-FFF2-40B4-BE49-F238E27FC236}">
                  <a16:creationId xmlns:a16="http://schemas.microsoft.com/office/drawing/2014/main" id="{EE3B67CA-F864-B54B-AFF0-46360380C1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0839" y="3364669"/>
              <a:ext cx="0" cy="2326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AutoShape 9">
              <a:extLst>
                <a:ext uri="{FF2B5EF4-FFF2-40B4-BE49-F238E27FC236}">
                  <a16:creationId xmlns:a16="http://schemas.microsoft.com/office/drawing/2014/main" id="{9F88B16D-BF31-DF49-B628-78A4AA520D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43559" y="4181956"/>
              <a:ext cx="153102" cy="115310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Line 10">
              <a:extLst>
                <a:ext uri="{FF2B5EF4-FFF2-40B4-BE49-F238E27FC236}">
                  <a16:creationId xmlns:a16="http://schemas.microsoft.com/office/drawing/2014/main" id="{AF8BE2EC-11A7-2E44-99AB-AC756EE2B6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0839" y="4297266"/>
              <a:ext cx="0" cy="4673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11">
              <a:extLst>
                <a:ext uri="{FF2B5EF4-FFF2-40B4-BE49-F238E27FC236}">
                  <a16:creationId xmlns:a16="http://schemas.microsoft.com/office/drawing/2014/main" id="{B1F148A1-F73F-0D4F-87AA-5820F37AAAE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35630" y="4531932"/>
              <a:ext cx="0" cy="2326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Line 12">
              <a:extLst>
                <a:ext uri="{FF2B5EF4-FFF2-40B4-BE49-F238E27FC236}">
                  <a16:creationId xmlns:a16="http://schemas.microsoft.com/office/drawing/2014/main" id="{24333DBB-EDCB-CB45-894A-76600B2776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35630" y="4531932"/>
              <a:ext cx="27718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Rectangle 13">
              <a:extLst>
                <a:ext uri="{FF2B5EF4-FFF2-40B4-BE49-F238E27FC236}">
                  <a16:creationId xmlns:a16="http://schemas.microsoft.com/office/drawing/2014/main" id="{54AD02DA-2939-444C-B535-786BC9D213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2598" y="4764577"/>
              <a:ext cx="1235023" cy="3059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 dirty="0" err="1"/>
                <a:t>SmartChooser</a:t>
              </a:r>
              <a:endParaRPr lang="en-US" altLang="x-none" sz="1200" b="1" dirty="0"/>
            </a:p>
          </p:txBody>
        </p:sp>
        <p:sp>
          <p:nvSpPr>
            <p:cNvPr id="51" name="Rectangle 14">
              <a:extLst>
                <a:ext uri="{FF2B5EF4-FFF2-40B4-BE49-F238E27FC236}">
                  <a16:creationId xmlns:a16="http://schemas.microsoft.com/office/drawing/2014/main" id="{175C9CFA-680A-E84F-9F45-AD9EED4EE0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3216" y="4764577"/>
              <a:ext cx="1235023" cy="3059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 dirty="0" err="1"/>
                <a:t>GeniusChooser</a:t>
              </a:r>
              <a:endParaRPr lang="en-US" altLang="x-none" sz="1200" b="1" dirty="0"/>
            </a:p>
          </p:txBody>
        </p:sp>
        <p:sp>
          <p:nvSpPr>
            <p:cNvPr id="52" name="Line 15">
              <a:extLst>
                <a:ext uri="{FF2B5EF4-FFF2-40B4-BE49-F238E27FC236}">
                  <a16:creationId xmlns:a16="http://schemas.microsoft.com/office/drawing/2014/main" id="{97A82612-D451-AB4F-B4E7-3D3733E260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107506" y="4531932"/>
              <a:ext cx="0" cy="2326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Rectangle 5">
              <a:extLst>
                <a:ext uri="{FF2B5EF4-FFF2-40B4-BE49-F238E27FC236}">
                  <a16:creationId xmlns:a16="http://schemas.microsoft.com/office/drawing/2014/main" id="{3B1E3BFE-4CDE-B84D-81F1-D1E7BA6EDC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4056" y="3896308"/>
              <a:ext cx="1233565" cy="26420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i="1" dirty="0" err="1"/>
                <a:t>make_choice</a:t>
              </a:r>
              <a:r>
                <a:rPr lang="en-US" altLang="x-none" sz="1200" i="1" dirty="0"/>
                <a:t>()</a:t>
              </a:r>
            </a:p>
          </p:txBody>
        </p:sp>
        <p:sp>
          <p:nvSpPr>
            <p:cNvPr id="54" name="Rectangle 6">
              <a:extLst>
                <a:ext uri="{FF2B5EF4-FFF2-40B4-BE49-F238E27FC236}">
                  <a16:creationId xmlns:a16="http://schemas.microsoft.com/office/drawing/2014/main" id="{B0FC56C8-E7E2-0C49-8B41-08D09C7CF3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978" y="5073460"/>
              <a:ext cx="1235023" cy="31032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dirty="0" err="1"/>
                <a:t>make_choice</a:t>
              </a:r>
              <a:r>
                <a:rPr lang="en-US" altLang="x-none" sz="1200" dirty="0"/>
                <a:t>()</a:t>
              </a:r>
            </a:p>
          </p:txBody>
        </p:sp>
        <p:sp>
          <p:nvSpPr>
            <p:cNvPr id="55" name="Rectangle 13">
              <a:extLst>
                <a:ext uri="{FF2B5EF4-FFF2-40B4-BE49-F238E27FC236}">
                  <a16:creationId xmlns:a16="http://schemas.microsoft.com/office/drawing/2014/main" id="{90886663-5900-E34E-9AC4-358A29F111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2597" y="5072692"/>
              <a:ext cx="1235023" cy="3059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dirty="0" err="1"/>
                <a:t>make_choice</a:t>
              </a:r>
              <a:r>
                <a:rPr lang="en-US" altLang="x-none" sz="1200" dirty="0"/>
                <a:t>()</a:t>
              </a:r>
            </a:p>
          </p:txBody>
        </p:sp>
        <p:sp>
          <p:nvSpPr>
            <p:cNvPr id="56" name="Rectangle 14">
              <a:extLst>
                <a:ext uri="{FF2B5EF4-FFF2-40B4-BE49-F238E27FC236}">
                  <a16:creationId xmlns:a16="http://schemas.microsoft.com/office/drawing/2014/main" id="{FE9F6AAB-3C81-0A4F-AABC-9F1D9C2EDC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3216" y="5072692"/>
              <a:ext cx="1235023" cy="3059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dirty="0" err="1"/>
                <a:t>make_choice</a:t>
              </a:r>
              <a:r>
                <a:rPr lang="en-US" altLang="x-none" sz="1200" dirty="0"/>
                <a:t>()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50794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to the 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Instead, use a variable</a:t>
            </a:r>
            <a:br>
              <a:rPr lang="en-US" dirty="0"/>
            </a:br>
            <a:r>
              <a:rPr lang="en-US" dirty="0"/>
              <a:t>of the interface type</a:t>
            </a:r>
          </a:p>
          <a:p>
            <a:pPr lvl="1"/>
            <a:r>
              <a:rPr lang="en-US" dirty="0"/>
              <a:t>Example:</a:t>
            </a:r>
          </a:p>
          <a:p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Variable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chooser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and any code that </a:t>
            </a:r>
            <a:br>
              <a:rPr lang="en-US" dirty="0"/>
            </a:br>
            <a:r>
              <a:rPr lang="en-US" dirty="0"/>
              <a:t>uses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chooser </a:t>
            </a:r>
            <a:b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</a:br>
            <a:r>
              <a:rPr lang="en-US" dirty="0"/>
              <a:t>should not need to know which type of </a:t>
            </a:r>
            <a:br>
              <a:rPr lang="en-US" dirty="0"/>
            </a:br>
            <a:r>
              <a:rPr lang="en-US" dirty="0"/>
              <a:t>chooser object it is currently pointing to.</a:t>
            </a:r>
          </a:p>
          <a:p>
            <a:pPr lvl="1"/>
            <a:r>
              <a:rPr lang="en-US" dirty="0"/>
              <a:t>As long as the object implements 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Chooser</a:t>
            </a:r>
            <a:r>
              <a:rPr lang="en-US" dirty="0"/>
              <a:t> API.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53911" y="2697488"/>
            <a:ext cx="4875053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Chooser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*chooser = new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SmartChooser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chooser-&gt;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make_choice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8710B4F-8686-D742-8D50-444AE7A7AE07}"/>
              </a:ext>
            </a:extLst>
          </p:cNvPr>
          <p:cNvGrpSpPr/>
          <p:nvPr/>
        </p:nvGrpSpPr>
        <p:grpSpPr>
          <a:xfrm>
            <a:off x="4661978" y="1657092"/>
            <a:ext cx="4116261" cy="2777737"/>
            <a:chOff x="4661978" y="2606049"/>
            <a:chExt cx="4116261" cy="2777737"/>
          </a:xfrm>
        </p:grpSpPr>
        <p:sp>
          <p:nvSpPr>
            <p:cNvPr id="24" name="Rectangle 4">
              <a:extLst>
                <a:ext uri="{FF2B5EF4-FFF2-40B4-BE49-F238E27FC236}">
                  <a16:creationId xmlns:a16="http://schemas.microsoft.com/office/drawing/2014/main" id="{841D6E39-F515-5E4D-B810-04C775C6CA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2598" y="2606049"/>
              <a:ext cx="1235023" cy="58464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/>
                <a:t>ComputerPlayer</a:t>
              </a:r>
            </a:p>
          </p:txBody>
        </p:sp>
        <p:sp>
          <p:nvSpPr>
            <p:cNvPr id="25" name="Rectangle 5">
              <a:extLst>
                <a:ext uri="{FF2B5EF4-FFF2-40B4-BE49-F238E27FC236}">
                  <a16:creationId xmlns:a16="http://schemas.microsoft.com/office/drawing/2014/main" id="{BFBF5144-8C98-6941-8441-F884858B6C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4056" y="3597313"/>
              <a:ext cx="1233565" cy="29899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 i="1" dirty="0">
                  <a:solidFill>
                    <a:srgbClr val="C00000"/>
                  </a:solidFill>
                </a:rPr>
                <a:t>Chooser</a:t>
              </a:r>
            </a:p>
          </p:txBody>
        </p:sp>
        <p:sp>
          <p:nvSpPr>
            <p:cNvPr id="26" name="Rectangle 6">
              <a:extLst>
                <a:ext uri="{FF2B5EF4-FFF2-40B4-BE49-F238E27FC236}">
                  <a16:creationId xmlns:a16="http://schemas.microsoft.com/office/drawing/2014/main" id="{3DE57D65-21BC-D14B-89C2-5FE003A360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3439" y="4764577"/>
              <a:ext cx="1235023" cy="31032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 dirty="0" err="1"/>
                <a:t>RandomChooser</a:t>
              </a:r>
              <a:endParaRPr lang="en-US" altLang="x-none" sz="1200" b="1" dirty="0"/>
            </a:p>
          </p:txBody>
        </p:sp>
        <p:sp>
          <p:nvSpPr>
            <p:cNvPr id="27" name="AutoShape 7">
              <a:extLst>
                <a:ext uri="{FF2B5EF4-FFF2-40B4-BE49-F238E27FC236}">
                  <a16:creationId xmlns:a16="http://schemas.microsoft.com/office/drawing/2014/main" id="{ECFF9DB8-B675-7A40-9E17-A2F4FC18B7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68347" y="3190692"/>
              <a:ext cx="103526" cy="173977"/>
            </a:xfrm>
            <a:prstGeom prst="diamond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8">
              <a:extLst>
                <a:ext uri="{FF2B5EF4-FFF2-40B4-BE49-F238E27FC236}">
                  <a16:creationId xmlns:a16="http://schemas.microsoft.com/office/drawing/2014/main" id="{19D3B75F-DF6E-AE49-832A-28BDFACD9A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0839" y="3364669"/>
              <a:ext cx="0" cy="2326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AutoShape 9">
              <a:extLst>
                <a:ext uri="{FF2B5EF4-FFF2-40B4-BE49-F238E27FC236}">
                  <a16:creationId xmlns:a16="http://schemas.microsoft.com/office/drawing/2014/main" id="{AC068716-1D93-9644-A7FA-11DAFE76CD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43559" y="4181956"/>
              <a:ext cx="153102" cy="115310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Line 10">
              <a:extLst>
                <a:ext uri="{FF2B5EF4-FFF2-40B4-BE49-F238E27FC236}">
                  <a16:creationId xmlns:a16="http://schemas.microsoft.com/office/drawing/2014/main" id="{6A3978B5-4078-D149-9040-4AE43F6FAD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0839" y="4297266"/>
              <a:ext cx="0" cy="4673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11">
              <a:extLst>
                <a:ext uri="{FF2B5EF4-FFF2-40B4-BE49-F238E27FC236}">
                  <a16:creationId xmlns:a16="http://schemas.microsoft.com/office/drawing/2014/main" id="{5A7316AB-101A-654A-BE8E-B378AD1BF0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35630" y="4531932"/>
              <a:ext cx="0" cy="2326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12">
              <a:extLst>
                <a:ext uri="{FF2B5EF4-FFF2-40B4-BE49-F238E27FC236}">
                  <a16:creationId xmlns:a16="http://schemas.microsoft.com/office/drawing/2014/main" id="{FCA12B0F-1215-4A40-982F-591332CD18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35630" y="4531932"/>
              <a:ext cx="27718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Rectangle 13">
              <a:extLst>
                <a:ext uri="{FF2B5EF4-FFF2-40B4-BE49-F238E27FC236}">
                  <a16:creationId xmlns:a16="http://schemas.microsoft.com/office/drawing/2014/main" id="{19BC5DD5-EDE3-9945-96D4-9588DF54A0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2598" y="4764577"/>
              <a:ext cx="1235023" cy="3059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 dirty="0" err="1"/>
                <a:t>SmartChooser</a:t>
              </a:r>
              <a:endParaRPr lang="en-US" altLang="x-none" sz="1200" b="1" dirty="0"/>
            </a:p>
          </p:txBody>
        </p:sp>
        <p:sp>
          <p:nvSpPr>
            <p:cNvPr id="34" name="Rectangle 14">
              <a:extLst>
                <a:ext uri="{FF2B5EF4-FFF2-40B4-BE49-F238E27FC236}">
                  <a16:creationId xmlns:a16="http://schemas.microsoft.com/office/drawing/2014/main" id="{CA1C3440-1CDD-F14B-A5BD-69D51EF549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3216" y="4764577"/>
              <a:ext cx="1235023" cy="3059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 dirty="0" err="1"/>
                <a:t>GeniusChooser</a:t>
              </a:r>
              <a:endParaRPr lang="en-US" altLang="x-none" sz="1200" b="1" dirty="0"/>
            </a:p>
          </p:txBody>
        </p:sp>
        <p:sp>
          <p:nvSpPr>
            <p:cNvPr id="35" name="Line 15">
              <a:extLst>
                <a:ext uri="{FF2B5EF4-FFF2-40B4-BE49-F238E27FC236}">
                  <a16:creationId xmlns:a16="http://schemas.microsoft.com/office/drawing/2014/main" id="{2DC32D90-032A-0C48-860B-898771DD15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107506" y="4531932"/>
              <a:ext cx="0" cy="2326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Rectangle 5">
              <a:extLst>
                <a:ext uri="{FF2B5EF4-FFF2-40B4-BE49-F238E27FC236}">
                  <a16:creationId xmlns:a16="http://schemas.microsoft.com/office/drawing/2014/main" id="{465CBA72-946C-2444-958B-BAA8C22575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4056" y="3896308"/>
              <a:ext cx="1233565" cy="26420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i="1" dirty="0" err="1"/>
                <a:t>make_choice</a:t>
              </a:r>
              <a:r>
                <a:rPr lang="en-US" altLang="x-none" sz="1200" i="1" dirty="0"/>
                <a:t>()</a:t>
              </a:r>
            </a:p>
          </p:txBody>
        </p:sp>
        <p:sp>
          <p:nvSpPr>
            <p:cNvPr id="37" name="Rectangle 6">
              <a:extLst>
                <a:ext uri="{FF2B5EF4-FFF2-40B4-BE49-F238E27FC236}">
                  <a16:creationId xmlns:a16="http://schemas.microsoft.com/office/drawing/2014/main" id="{C603D12B-3C79-9543-8725-BCD60F48D1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978" y="5073460"/>
              <a:ext cx="1235023" cy="31032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dirty="0" err="1"/>
                <a:t>make_choice</a:t>
              </a:r>
              <a:r>
                <a:rPr lang="en-US" altLang="x-none" sz="1200" dirty="0"/>
                <a:t>()</a:t>
              </a:r>
            </a:p>
          </p:txBody>
        </p:sp>
        <p:sp>
          <p:nvSpPr>
            <p:cNvPr id="38" name="Rectangle 13">
              <a:extLst>
                <a:ext uri="{FF2B5EF4-FFF2-40B4-BE49-F238E27FC236}">
                  <a16:creationId xmlns:a16="http://schemas.microsoft.com/office/drawing/2014/main" id="{C2B90C4E-8B61-274B-AD3C-FCC2724836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2597" y="5072692"/>
              <a:ext cx="1235023" cy="3059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dirty="0" err="1"/>
                <a:t>make_choice</a:t>
              </a:r>
              <a:r>
                <a:rPr lang="en-US" altLang="x-none" sz="1200" dirty="0"/>
                <a:t>()</a:t>
              </a:r>
            </a:p>
          </p:txBody>
        </p:sp>
        <p:sp>
          <p:nvSpPr>
            <p:cNvPr id="39" name="Rectangle 14">
              <a:extLst>
                <a:ext uri="{FF2B5EF4-FFF2-40B4-BE49-F238E27FC236}">
                  <a16:creationId xmlns:a16="http://schemas.microsoft.com/office/drawing/2014/main" id="{11416E93-DBAC-F14E-9834-BF8ACBC2A0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3216" y="5072692"/>
              <a:ext cx="1235023" cy="3059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dirty="0" err="1"/>
                <a:t>make_choice</a:t>
              </a:r>
              <a:r>
                <a:rPr lang="en-US" altLang="x-none" sz="1200" dirty="0"/>
                <a:t>()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5661123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to the Interface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75962"/>
            <a:ext cx="8229600" cy="3954963"/>
          </a:xfrm>
        </p:spPr>
        <p:txBody>
          <a:bodyPr/>
          <a:lstStyle/>
          <a:p>
            <a:r>
              <a:rPr lang="en-US" u="sng" dirty="0"/>
              <a:t>Code to the interface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not to a specific class.</a:t>
            </a:r>
          </a:p>
          <a:p>
            <a:pPr lvl="4"/>
            <a:endParaRPr lang="en-US" dirty="0"/>
          </a:p>
          <a:p>
            <a:r>
              <a:rPr lang="en-US" dirty="0"/>
              <a:t>This design principle</a:t>
            </a:r>
            <a:br>
              <a:rPr lang="en-US" dirty="0"/>
            </a:br>
            <a:r>
              <a:rPr lang="en-US" dirty="0"/>
              <a:t>is not strict about </a:t>
            </a:r>
            <a:br>
              <a:rPr lang="en-US" dirty="0"/>
            </a:br>
            <a:r>
              <a:rPr lang="en-US" dirty="0"/>
              <a:t>what is an interface.</a:t>
            </a:r>
          </a:p>
          <a:p>
            <a:pPr lvl="4"/>
            <a:endParaRPr lang="en-US" dirty="0"/>
          </a:p>
          <a:p>
            <a:r>
              <a:rPr lang="en-US" dirty="0"/>
              <a:t>The interface can also be any supertype.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7615CD7-1562-BB4E-8388-5CE2AC879AAC}"/>
              </a:ext>
            </a:extLst>
          </p:cNvPr>
          <p:cNvSpPr txBox="1"/>
          <p:nvPr/>
        </p:nvSpPr>
        <p:spPr>
          <a:xfrm>
            <a:off x="653911" y="1508781"/>
            <a:ext cx="4875053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Chooser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*chooser = new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SmartChooser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chooser-&gt;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make_choice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3422289A-5A35-BA46-B285-F599BF233756}"/>
              </a:ext>
            </a:extLst>
          </p:cNvPr>
          <p:cNvGrpSpPr/>
          <p:nvPr/>
        </p:nvGrpSpPr>
        <p:grpSpPr>
          <a:xfrm>
            <a:off x="4661978" y="1417342"/>
            <a:ext cx="4116261" cy="2777737"/>
            <a:chOff x="4661978" y="2606049"/>
            <a:chExt cx="4116261" cy="2777737"/>
          </a:xfrm>
        </p:grpSpPr>
        <p:sp>
          <p:nvSpPr>
            <p:cNvPr id="24" name="Rectangle 4">
              <a:extLst>
                <a:ext uri="{FF2B5EF4-FFF2-40B4-BE49-F238E27FC236}">
                  <a16:creationId xmlns:a16="http://schemas.microsoft.com/office/drawing/2014/main" id="{899D8B0D-14AC-934C-AF36-944FF92F94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2598" y="2606049"/>
              <a:ext cx="1235023" cy="58464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/>
                <a:t>ComputerPlayer</a:t>
              </a:r>
            </a:p>
          </p:txBody>
        </p:sp>
        <p:sp>
          <p:nvSpPr>
            <p:cNvPr id="25" name="Rectangle 5">
              <a:extLst>
                <a:ext uri="{FF2B5EF4-FFF2-40B4-BE49-F238E27FC236}">
                  <a16:creationId xmlns:a16="http://schemas.microsoft.com/office/drawing/2014/main" id="{658E9752-25AD-A444-B135-5F85B1B6C7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4056" y="3597313"/>
              <a:ext cx="1233565" cy="29899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 i="1" dirty="0"/>
                <a:t>Chooser</a:t>
              </a:r>
            </a:p>
          </p:txBody>
        </p:sp>
        <p:sp>
          <p:nvSpPr>
            <p:cNvPr id="26" name="Rectangle 6">
              <a:extLst>
                <a:ext uri="{FF2B5EF4-FFF2-40B4-BE49-F238E27FC236}">
                  <a16:creationId xmlns:a16="http://schemas.microsoft.com/office/drawing/2014/main" id="{F70C9041-4D7E-1F42-AA31-503CE27827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3439" y="4764577"/>
              <a:ext cx="1235023" cy="31032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 dirty="0" err="1"/>
                <a:t>RandomChooser</a:t>
              </a:r>
              <a:endParaRPr lang="en-US" altLang="x-none" sz="1200" b="1" dirty="0"/>
            </a:p>
          </p:txBody>
        </p:sp>
        <p:sp>
          <p:nvSpPr>
            <p:cNvPr id="27" name="AutoShape 7">
              <a:extLst>
                <a:ext uri="{FF2B5EF4-FFF2-40B4-BE49-F238E27FC236}">
                  <a16:creationId xmlns:a16="http://schemas.microsoft.com/office/drawing/2014/main" id="{C6D254D8-BAB7-6045-A2CD-D34F2C1E8E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68347" y="3190692"/>
              <a:ext cx="103526" cy="173977"/>
            </a:xfrm>
            <a:prstGeom prst="diamond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8">
              <a:extLst>
                <a:ext uri="{FF2B5EF4-FFF2-40B4-BE49-F238E27FC236}">
                  <a16:creationId xmlns:a16="http://schemas.microsoft.com/office/drawing/2014/main" id="{3C382C60-8532-CF4E-9146-E7F9797279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0839" y="3364669"/>
              <a:ext cx="0" cy="2326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AutoShape 9">
              <a:extLst>
                <a:ext uri="{FF2B5EF4-FFF2-40B4-BE49-F238E27FC236}">
                  <a16:creationId xmlns:a16="http://schemas.microsoft.com/office/drawing/2014/main" id="{A6268835-249D-4E40-88BA-9F907257F4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43559" y="4181956"/>
              <a:ext cx="153102" cy="115310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Line 10">
              <a:extLst>
                <a:ext uri="{FF2B5EF4-FFF2-40B4-BE49-F238E27FC236}">
                  <a16:creationId xmlns:a16="http://schemas.microsoft.com/office/drawing/2014/main" id="{0FDD68DE-F783-D847-BE46-E2FD96F302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0839" y="4297266"/>
              <a:ext cx="0" cy="4673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11">
              <a:extLst>
                <a:ext uri="{FF2B5EF4-FFF2-40B4-BE49-F238E27FC236}">
                  <a16:creationId xmlns:a16="http://schemas.microsoft.com/office/drawing/2014/main" id="{77849047-3B50-FC49-B62B-E74E9B42572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35630" y="4531932"/>
              <a:ext cx="0" cy="2326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12">
              <a:extLst>
                <a:ext uri="{FF2B5EF4-FFF2-40B4-BE49-F238E27FC236}">
                  <a16:creationId xmlns:a16="http://schemas.microsoft.com/office/drawing/2014/main" id="{0AAF9053-FE73-B543-B74B-637F14642D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35630" y="4531932"/>
              <a:ext cx="27718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Rectangle 13">
              <a:extLst>
                <a:ext uri="{FF2B5EF4-FFF2-40B4-BE49-F238E27FC236}">
                  <a16:creationId xmlns:a16="http://schemas.microsoft.com/office/drawing/2014/main" id="{930B2DA7-7A46-2246-B350-EFF43C1A4F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2598" y="4764577"/>
              <a:ext cx="1235023" cy="3059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 dirty="0" err="1"/>
                <a:t>SmartChooser</a:t>
              </a:r>
              <a:endParaRPr lang="en-US" altLang="x-none" sz="1200" b="1" dirty="0"/>
            </a:p>
          </p:txBody>
        </p:sp>
        <p:sp>
          <p:nvSpPr>
            <p:cNvPr id="51" name="Rectangle 14">
              <a:extLst>
                <a:ext uri="{FF2B5EF4-FFF2-40B4-BE49-F238E27FC236}">
                  <a16:creationId xmlns:a16="http://schemas.microsoft.com/office/drawing/2014/main" id="{8F7C4913-2089-AC4A-ACC2-36C580B500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3216" y="4764577"/>
              <a:ext cx="1235023" cy="3059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 dirty="0" err="1"/>
                <a:t>GeniusChooser</a:t>
              </a:r>
              <a:endParaRPr lang="en-US" altLang="x-none" sz="1200" b="1" dirty="0"/>
            </a:p>
          </p:txBody>
        </p:sp>
        <p:sp>
          <p:nvSpPr>
            <p:cNvPr id="52" name="Line 15">
              <a:extLst>
                <a:ext uri="{FF2B5EF4-FFF2-40B4-BE49-F238E27FC236}">
                  <a16:creationId xmlns:a16="http://schemas.microsoft.com/office/drawing/2014/main" id="{C2AFB9BF-A9FB-D042-8F6C-0541D38BB1C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107506" y="4531932"/>
              <a:ext cx="0" cy="2326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Rectangle 5">
              <a:extLst>
                <a:ext uri="{FF2B5EF4-FFF2-40B4-BE49-F238E27FC236}">
                  <a16:creationId xmlns:a16="http://schemas.microsoft.com/office/drawing/2014/main" id="{964939F6-D050-1E48-A241-93903F05E8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4056" y="3896308"/>
              <a:ext cx="1233565" cy="26420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i="1" dirty="0" err="1"/>
                <a:t>make_choice</a:t>
              </a:r>
              <a:r>
                <a:rPr lang="en-US" altLang="x-none" sz="1200" i="1" dirty="0"/>
                <a:t>()</a:t>
              </a:r>
            </a:p>
          </p:txBody>
        </p:sp>
        <p:sp>
          <p:nvSpPr>
            <p:cNvPr id="54" name="Rectangle 6">
              <a:extLst>
                <a:ext uri="{FF2B5EF4-FFF2-40B4-BE49-F238E27FC236}">
                  <a16:creationId xmlns:a16="http://schemas.microsoft.com/office/drawing/2014/main" id="{EE1CD4E0-0B17-9846-B039-D30C0931A6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978" y="5073460"/>
              <a:ext cx="1235023" cy="31032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dirty="0" err="1"/>
                <a:t>make_choice</a:t>
              </a:r>
              <a:r>
                <a:rPr lang="en-US" altLang="x-none" sz="1200" dirty="0"/>
                <a:t>()</a:t>
              </a:r>
            </a:p>
          </p:txBody>
        </p:sp>
        <p:sp>
          <p:nvSpPr>
            <p:cNvPr id="55" name="Rectangle 13">
              <a:extLst>
                <a:ext uri="{FF2B5EF4-FFF2-40B4-BE49-F238E27FC236}">
                  <a16:creationId xmlns:a16="http://schemas.microsoft.com/office/drawing/2014/main" id="{63F3BAB5-5170-E843-9A90-CC12AE0E54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2597" y="5072692"/>
              <a:ext cx="1235023" cy="3059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dirty="0" err="1"/>
                <a:t>make_choice</a:t>
              </a:r>
              <a:r>
                <a:rPr lang="en-US" altLang="x-none" sz="1200" dirty="0"/>
                <a:t>()</a:t>
              </a:r>
            </a:p>
          </p:txBody>
        </p:sp>
        <p:sp>
          <p:nvSpPr>
            <p:cNvPr id="56" name="Rectangle 14">
              <a:extLst>
                <a:ext uri="{FF2B5EF4-FFF2-40B4-BE49-F238E27FC236}">
                  <a16:creationId xmlns:a16="http://schemas.microsoft.com/office/drawing/2014/main" id="{169FF6FB-D776-8142-9555-96CF4FC95C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3216" y="5072692"/>
              <a:ext cx="1235023" cy="3059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dirty="0" err="1"/>
                <a:t>make_choice</a:t>
              </a:r>
              <a:r>
                <a:rPr lang="en-US" altLang="x-none" sz="1200" dirty="0"/>
                <a:t>()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84073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to the Interface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0293"/>
            <a:ext cx="8229600" cy="3890632"/>
          </a:xfrm>
        </p:spPr>
        <p:txBody>
          <a:bodyPr/>
          <a:lstStyle/>
          <a:p>
            <a:r>
              <a:rPr lang="en-US" dirty="0"/>
              <a:t>The call to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new</a:t>
            </a:r>
            <a:r>
              <a:rPr lang="en-US" dirty="0"/>
              <a:t> is awkward.</a:t>
            </a:r>
          </a:p>
          <a:p>
            <a:pPr lvl="4"/>
            <a:endParaRPr lang="en-US" dirty="0"/>
          </a:p>
          <a:p>
            <a:r>
              <a:rPr lang="en-US" dirty="0"/>
              <a:t>What if we invent a new</a:t>
            </a:r>
            <a:br>
              <a:rPr lang="en-US" dirty="0"/>
            </a:br>
            <a:r>
              <a:rPr lang="en-US" dirty="0"/>
              <a:t>choice algorithm?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We would have to </a:t>
            </a:r>
            <a:br>
              <a:rPr lang="en-US" dirty="0"/>
            </a:br>
            <a:r>
              <a:rPr lang="en-US" dirty="0"/>
              <a:t>rewrite any code</a:t>
            </a:r>
            <a:br>
              <a:rPr lang="en-US" dirty="0"/>
            </a:br>
            <a:r>
              <a:rPr lang="en-US" dirty="0"/>
              <a:t>that creates </a:t>
            </a:r>
            <a:br>
              <a:rPr lang="en-US" dirty="0"/>
            </a:br>
            <a:r>
              <a:rPr lang="en-US" dirty="0"/>
              <a:t>chooser objects.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D99E20A-F884-6A4C-87F2-6CC2F3A0AD40}"/>
              </a:ext>
            </a:extLst>
          </p:cNvPr>
          <p:cNvSpPr txBox="1"/>
          <p:nvPr/>
        </p:nvSpPr>
        <p:spPr>
          <a:xfrm>
            <a:off x="653911" y="1444544"/>
            <a:ext cx="4875053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Chooser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*chooser = new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SmartChooser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chooser-&gt;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make_choice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7C43C33B-E333-2F4C-92F2-42FAA4B3A439}"/>
              </a:ext>
            </a:extLst>
          </p:cNvPr>
          <p:cNvGrpSpPr/>
          <p:nvPr/>
        </p:nvGrpSpPr>
        <p:grpSpPr>
          <a:xfrm>
            <a:off x="4661978" y="1417342"/>
            <a:ext cx="4116261" cy="2777737"/>
            <a:chOff x="4661978" y="2606049"/>
            <a:chExt cx="4116261" cy="2777737"/>
          </a:xfrm>
        </p:grpSpPr>
        <p:sp>
          <p:nvSpPr>
            <p:cNvPr id="24" name="Rectangle 4">
              <a:extLst>
                <a:ext uri="{FF2B5EF4-FFF2-40B4-BE49-F238E27FC236}">
                  <a16:creationId xmlns:a16="http://schemas.microsoft.com/office/drawing/2014/main" id="{CC38BE46-0753-E645-948E-4A8814EB75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2598" y="2606049"/>
              <a:ext cx="1235023" cy="58464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/>
                <a:t>ComputerPlayer</a:t>
              </a:r>
            </a:p>
          </p:txBody>
        </p:sp>
        <p:sp>
          <p:nvSpPr>
            <p:cNvPr id="25" name="Rectangle 5">
              <a:extLst>
                <a:ext uri="{FF2B5EF4-FFF2-40B4-BE49-F238E27FC236}">
                  <a16:creationId xmlns:a16="http://schemas.microsoft.com/office/drawing/2014/main" id="{A29B3FEA-646C-CC4C-BAE6-858A3FCB2F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4056" y="3597313"/>
              <a:ext cx="1233565" cy="29899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 i="1" dirty="0"/>
                <a:t>Chooser</a:t>
              </a:r>
            </a:p>
          </p:txBody>
        </p:sp>
        <p:sp>
          <p:nvSpPr>
            <p:cNvPr id="26" name="Rectangle 6">
              <a:extLst>
                <a:ext uri="{FF2B5EF4-FFF2-40B4-BE49-F238E27FC236}">
                  <a16:creationId xmlns:a16="http://schemas.microsoft.com/office/drawing/2014/main" id="{7B8EC084-EF76-484D-94F3-C3312FB2D5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3439" y="4764577"/>
              <a:ext cx="1235023" cy="31032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 dirty="0" err="1"/>
                <a:t>RandomChooser</a:t>
              </a:r>
              <a:endParaRPr lang="en-US" altLang="x-none" sz="1200" b="1" dirty="0"/>
            </a:p>
          </p:txBody>
        </p:sp>
        <p:sp>
          <p:nvSpPr>
            <p:cNvPr id="27" name="AutoShape 7">
              <a:extLst>
                <a:ext uri="{FF2B5EF4-FFF2-40B4-BE49-F238E27FC236}">
                  <a16:creationId xmlns:a16="http://schemas.microsoft.com/office/drawing/2014/main" id="{E58E8012-36CE-4341-99CC-4976E0A72E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68347" y="3190692"/>
              <a:ext cx="103526" cy="173977"/>
            </a:xfrm>
            <a:prstGeom prst="diamond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8">
              <a:extLst>
                <a:ext uri="{FF2B5EF4-FFF2-40B4-BE49-F238E27FC236}">
                  <a16:creationId xmlns:a16="http://schemas.microsoft.com/office/drawing/2014/main" id="{C3A8F557-3ADF-094B-AFF8-9651A6A259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0839" y="3364669"/>
              <a:ext cx="0" cy="2326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AutoShape 9">
              <a:extLst>
                <a:ext uri="{FF2B5EF4-FFF2-40B4-BE49-F238E27FC236}">
                  <a16:creationId xmlns:a16="http://schemas.microsoft.com/office/drawing/2014/main" id="{C78745ED-8536-4B47-9049-029FE4CAB6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43559" y="4181956"/>
              <a:ext cx="153102" cy="115310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Line 10">
              <a:extLst>
                <a:ext uri="{FF2B5EF4-FFF2-40B4-BE49-F238E27FC236}">
                  <a16:creationId xmlns:a16="http://schemas.microsoft.com/office/drawing/2014/main" id="{F174E645-054A-C648-93FB-4B4A2994F3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0839" y="4297266"/>
              <a:ext cx="0" cy="4673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11">
              <a:extLst>
                <a:ext uri="{FF2B5EF4-FFF2-40B4-BE49-F238E27FC236}">
                  <a16:creationId xmlns:a16="http://schemas.microsoft.com/office/drawing/2014/main" id="{52259A8C-18D5-2E4A-BDE6-86D41ADB66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35630" y="4531932"/>
              <a:ext cx="0" cy="2326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12">
              <a:extLst>
                <a:ext uri="{FF2B5EF4-FFF2-40B4-BE49-F238E27FC236}">
                  <a16:creationId xmlns:a16="http://schemas.microsoft.com/office/drawing/2014/main" id="{B3481BF6-673D-A442-A254-F76556D9AB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35630" y="4531932"/>
              <a:ext cx="27718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Rectangle 13">
              <a:extLst>
                <a:ext uri="{FF2B5EF4-FFF2-40B4-BE49-F238E27FC236}">
                  <a16:creationId xmlns:a16="http://schemas.microsoft.com/office/drawing/2014/main" id="{C071CDB2-9E5E-CC4B-8F55-955F655B48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2598" y="4764577"/>
              <a:ext cx="1235023" cy="3059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 dirty="0" err="1"/>
                <a:t>SmartChooser</a:t>
              </a:r>
              <a:endParaRPr lang="en-US" altLang="x-none" sz="1200" b="1" dirty="0"/>
            </a:p>
          </p:txBody>
        </p:sp>
        <p:sp>
          <p:nvSpPr>
            <p:cNvPr id="51" name="Rectangle 14">
              <a:extLst>
                <a:ext uri="{FF2B5EF4-FFF2-40B4-BE49-F238E27FC236}">
                  <a16:creationId xmlns:a16="http://schemas.microsoft.com/office/drawing/2014/main" id="{C3878A0E-B85D-864A-B4B6-69EC5A710C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3216" y="4764577"/>
              <a:ext cx="1235023" cy="3059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 dirty="0" err="1"/>
                <a:t>GeniusChooser</a:t>
              </a:r>
              <a:endParaRPr lang="en-US" altLang="x-none" sz="1200" b="1" dirty="0"/>
            </a:p>
          </p:txBody>
        </p:sp>
        <p:sp>
          <p:nvSpPr>
            <p:cNvPr id="52" name="Line 15">
              <a:extLst>
                <a:ext uri="{FF2B5EF4-FFF2-40B4-BE49-F238E27FC236}">
                  <a16:creationId xmlns:a16="http://schemas.microsoft.com/office/drawing/2014/main" id="{98E1D8EE-ED92-C44A-BCAD-A512CACA42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107506" y="4531932"/>
              <a:ext cx="0" cy="2326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Rectangle 5">
              <a:extLst>
                <a:ext uri="{FF2B5EF4-FFF2-40B4-BE49-F238E27FC236}">
                  <a16:creationId xmlns:a16="http://schemas.microsoft.com/office/drawing/2014/main" id="{6B687202-65D7-2943-B066-50C1B29745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4056" y="3896308"/>
              <a:ext cx="1233565" cy="26420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i="1" dirty="0" err="1"/>
                <a:t>make_choice</a:t>
              </a:r>
              <a:r>
                <a:rPr lang="en-US" altLang="x-none" sz="1200" i="1" dirty="0"/>
                <a:t>()</a:t>
              </a:r>
            </a:p>
          </p:txBody>
        </p:sp>
        <p:sp>
          <p:nvSpPr>
            <p:cNvPr id="54" name="Rectangle 6">
              <a:extLst>
                <a:ext uri="{FF2B5EF4-FFF2-40B4-BE49-F238E27FC236}">
                  <a16:creationId xmlns:a16="http://schemas.microsoft.com/office/drawing/2014/main" id="{6C2E2160-258D-2A49-8186-BCF57B95CA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978" y="5073460"/>
              <a:ext cx="1235023" cy="31032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dirty="0" err="1"/>
                <a:t>make_choice</a:t>
              </a:r>
              <a:r>
                <a:rPr lang="en-US" altLang="x-none" sz="1200" dirty="0"/>
                <a:t>()</a:t>
              </a:r>
            </a:p>
          </p:txBody>
        </p:sp>
        <p:sp>
          <p:nvSpPr>
            <p:cNvPr id="55" name="Rectangle 13">
              <a:extLst>
                <a:ext uri="{FF2B5EF4-FFF2-40B4-BE49-F238E27FC236}">
                  <a16:creationId xmlns:a16="http://schemas.microsoft.com/office/drawing/2014/main" id="{E091930B-C3DD-0E4C-8946-C0FC3D4AC9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2597" y="5072692"/>
              <a:ext cx="1235023" cy="3059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dirty="0" err="1"/>
                <a:t>make_choice</a:t>
              </a:r>
              <a:r>
                <a:rPr lang="en-US" altLang="x-none" sz="1200" dirty="0"/>
                <a:t>()</a:t>
              </a:r>
            </a:p>
          </p:txBody>
        </p:sp>
        <p:sp>
          <p:nvSpPr>
            <p:cNvPr id="56" name="Rectangle 14">
              <a:extLst>
                <a:ext uri="{FF2B5EF4-FFF2-40B4-BE49-F238E27FC236}">
                  <a16:creationId xmlns:a16="http://schemas.microsoft.com/office/drawing/2014/main" id="{7B9F04B5-2F5B-BF4C-8237-017BAC48EF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3216" y="5072692"/>
              <a:ext cx="1235023" cy="3059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dirty="0" err="1"/>
                <a:t>make_choice</a:t>
              </a:r>
              <a:r>
                <a:rPr lang="en-US" altLang="x-none" sz="1200" dirty="0"/>
                <a:t>()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07311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34515-8F20-AB49-93D4-C85FA3C71FF3}" type="slidenum">
              <a:rPr lang="en-US" altLang="x-none"/>
              <a:pPr/>
              <a:t>4</a:t>
            </a:fld>
            <a:endParaRPr lang="en-US" altLang="x-none"/>
          </a:p>
        </p:txBody>
      </p:sp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Programming by Contract</a:t>
            </a:r>
            <a:r>
              <a:rPr lang="en-US" altLang="x-none" i="1" dirty="0"/>
              <a:t>, cont’d</a:t>
            </a:r>
            <a:endParaRPr lang="en-US" altLang="x-none" dirty="0"/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x-none" dirty="0"/>
              <a:t>Member functions are </a:t>
            </a:r>
            <a:r>
              <a:rPr lang="en-US" altLang="x-none" u="sng" dirty="0"/>
              <a:t>agents</a:t>
            </a:r>
            <a:r>
              <a:rPr lang="en-US" altLang="x-none" dirty="0"/>
              <a:t> </a:t>
            </a:r>
            <a:br>
              <a:rPr lang="en-US" altLang="x-none" dirty="0"/>
            </a:br>
            <a:r>
              <a:rPr lang="en-US" altLang="x-none" dirty="0"/>
              <a:t>that fulfill a </a:t>
            </a:r>
            <a:r>
              <a:rPr lang="en-US" altLang="x-none" u="sng" dirty="0"/>
              <a:t>contract</a:t>
            </a:r>
            <a:r>
              <a:rPr lang="en-US" altLang="x-none" dirty="0"/>
              <a:t>.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The contract spells out the </a:t>
            </a:r>
            <a:r>
              <a:rPr lang="en-US" altLang="x-none" u="sng" dirty="0"/>
              <a:t>responsibilities </a:t>
            </a:r>
          </a:p>
          <a:p>
            <a:pPr lvl="4"/>
            <a:endParaRPr lang="en-US" altLang="x-none" u="sng" dirty="0"/>
          </a:p>
          <a:p>
            <a:pPr lvl="1"/>
            <a:r>
              <a:rPr lang="en-US" altLang="x-none" dirty="0"/>
              <a:t>Of the </a:t>
            </a:r>
            <a:r>
              <a:rPr lang="en-US" altLang="x-none" u="sng" dirty="0"/>
              <a:t>caller</a:t>
            </a:r>
            <a:r>
              <a:rPr lang="en-US" altLang="x-none" dirty="0"/>
              <a:t> (the class user) who requests a service.</a:t>
            </a:r>
          </a:p>
          <a:p>
            <a:pPr lvl="1"/>
            <a:r>
              <a:rPr lang="en-US" altLang="x-none" dirty="0"/>
              <a:t>Of the </a:t>
            </a:r>
            <a:r>
              <a:rPr lang="en-US" altLang="x-none" u="sng" dirty="0"/>
              <a:t>implementer</a:t>
            </a:r>
            <a:r>
              <a:rPr lang="en-US" altLang="x-none" dirty="0"/>
              <a:t> (you, the programmer)</a:t>
            </a:r>
            <a:br>
              <a:rPr lang="en-US" altLang="x-none" dirty="0"/>
            </a:br>
            <a:r>
              <a:rPr lang="en-US" altLang="x-none" dirty="0"/>
              <a:t>whose code provides the service.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Involves </a:t>
            </a:r>
            <a:r>
              <a:rPr lang="en-US" altLang="x-none" dirty="0">
                <a:solidFill>
                  <a:srgbClr val="B23C00"/>
                </a:solidFill>
              </a:rPr>
              <a:t>preconditions</a:t>
            </a:r>
            <a:r>
              <a:rPr lang="en-US" altLang="x-none" dirty="0"/>
              <a:t>, </a:t>
            </a:r>
            <a:r>
              <a:rPr lang="en-US" altLang="x-none" dirty="0" err="1">
                <a:solidFill>
                  <a:srgbClr val="B23C00"/>
                </a:solidFill>
              </a:rPr>
              <a:t>postconditions</a:t>
            </a:r>
            <a:r>
              <a:rPr lang="en-US" altLang="x-none" dirty="0"/>
              <a:t>, </a:t>
            </a:r>
            <a:br>
              <a:rPr lang="en-US" altLang="x-none" dirty="0"/>
            </a:br>
            <a:r>
              <a:rPr lang="en-US" altLang="x-none" dirty="0"/>
              <a:t>and </a:t>
            </a:r>
            <a:r>
              <a:rPr lang="en-US" altLang="x-none" dirty="0">
                <a:solidFill>
                  <a:srgbClr val="B23C00"/>
                </a:solidFill>
              </a:rPr>
              <a:t>invariants</a:t>
            </a:r>
            <a:r>
              <a:rPr lang="en-US" altLang="x-non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147969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Factory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 </a:t>
            </a:r>
            <a:r>
              <a:rPr lang="en-US" dirty="0">
                <a:solidFill>
                  <a:srgbClr val="B23C00"/>
                </a:solidFill>
              </a:rPr>
              <a:t>factory class</a:t>
            </a:r>
            <a:r>
              <a:rPr lang="en-US" dirty="0"/>
              <a:t>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ChooserFactory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that has a static member function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make_chooser</a:t>
            </a:r>
            <a:r>
              <a:rPr lang="en-US" dirty="0"/>
              <a:t> that takes a parameter.</a:t>
            </a:r>
          </a:p>
          <a:p>
            <a:endParaRPr lang="en-US" dirty="0"/>
          </a:p>
          <a:p>
            <a:r>
              <a:rPr lang="en-US" dirty="0"/>
              <a:t>The parameter determines </a:t>
            </a:r>
            <a:r>
              <a:rPr lang="en-US" u="sng" dirty="0"/>
              <a:t>at run time</a:t>
            </a:r>
            <a:r>
              <a:rPr lang="en-US" dirty="0"/>
              <a:t> which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Chooser</a:t>
            </a:r>
            <a:r>
              <a:rPr lang="en-US" dirty="0"/>
              <a:t> subclass to instantiate and return.</a:t>
            </a:r>
          </a:p>
          <a:p>
            <a:pPr lvl="1"/>
            <a:r>
              <a:rPr lang="en-US" dirty="0"/>
              <a:t>Better: Instead of a string parameter, </a:t>
            </a:r>
            <a:br>
              <a:rPr lang="en-US" dirty="0"/>
            </a:br>
            <a:r>
              <a:rPr lang="en-US" dirty="0"/>
              <a:t>use an enumeration parameter.</a:t>
            </a:r>
          </a:p>
          <a:p>
            <a:pPr lvl="4"/>
            <a:endParaRPr lang="en-US" dirty="0"/>
          </a:p>
          <a:p>
            <a:r>
              <a:rPr lang="en-US" dirty="0"/>
              <a:t>The factory class thereby encapsulates </a:t>
            </a:r>
            <a:br>
              <a:rPr lang="en-US" dirty="0"/>
            </a:br>
            <a:r>
              <a:rPr lang="en-US" dirty="0"/>
              <a:t>any future changes in the choice algorithms.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362633-7DFF-AC48-A365-F65BBD76CF44}"/>
              </a:ext>
            </a:extLst>
          </p:cNvPr>
          <p:cNvSpPr txBox="1"/>
          <p:nvPr/>
        </p:nvSpPr>
        <p:spPr>
          <a:xfrm>
            <a:off x="838445" y="2697488"/>
            <a:ext cx="7467109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static Chooser *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ChooserFactory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::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make_chooser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(string which);</a:t>
            </a:r>
          </a:p>
        </p:txBody>
      </p:sp>
    </p:spTree>
    <p:extLst>
      <p:ext uri="{BB962C8B-B14F-4D97-AF65-F5344CB8AC3E}">
        <p14:creationId xmlns:p14="http://schemas.microsoft.com/office/powerpoint/2010/main" val="126741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Factory Class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1378092"/>
            <a:ext cx="7467109" cy="15696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Chooser *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ChooserFactory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::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make_chooser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(string which)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if      (which == "random") return </a:t>
            </a:r>
            <a:r>
              <a:rPr lang="en-US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new </a:t>
            </a:r>
            <a:r>
              <a:rPr lang="en-US" b="1" dirty="0" err="1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RandomChooser</a:t>
            </a:r>
            <a:r>
              <a:rPr lang="en-US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else if (which == "smart")  return </a:t>
            </a:r>
            <a:r>
              <a:rPr lang="en-US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new </a:t>
            </a:r>
            <a:r>
              <a:rPr lang="en-US" b="1" dirty="0" err="1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SmartChooser</a:t>
            </a:r>
            <a:r>
              <a:rPr lang="en-US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else if (which == "genius") return </a:t>
            </a:r>
            <a:r>
              <a:rPr lang="en-US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new </a:t>
            </a:r>
            <a:r>
              <a:rPr lang="en-US" b="1" dirty="0" err="1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GeniusChooser</a:t>
            </a:r>
            <a:r>
              <a:rPr lang="en-US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57200" y="3154683"/>
            <a:ext cx="5121915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Chooser *chooser = 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ChooserFactory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::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make_chooser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(which);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chooser-&gt;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make_choice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</p:txBody>
      </p: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C3D21594-A737-3E45-BFFD-4D22A250EF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089873"/>
            <a:ext cx="4202852" cy="2041052"/>
          </a:xfrm>
        </p:spPr>
        <p:txBody>
          <a:bodyPr/>
          <a:lstStyle/>
          <a:p>
            <a:r>
              <a:rPr lang="en-US" sz="2400" dirty="0"/>
              <a:t>The value of </a:t>
            </a:r>
            <a:r>
              <a:rPr lang="en-US" sz="2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which</a:t>
            </a:r>
            <a:r>
              <a:rPr lang="en-US" sz="2400" dirty="0"/>
              <a:t> will be determined at run time, so the code cannot hardcode a chooser algorithm.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95C79BE2-D53D-7441-98A1-9057C2AFBBC5}"/>
              </a:ext>
            </a:extLst>
          </p:cNvPr>
          <p:cNvGrpSpPr/>
          <p:nvPr/>
        </p:nvGrpSpPr>
        <p:grpSpPr>
          <a:xfrm>
            <a:off x="4721509" y="3196039"/>
            <a:ext cx="4116261" cy="2777737"/>
            <a:chOff x="4661978" y="2971805"/>
            <a:chExt cx="4116261" cy="2777737"/>
          </a:xfrm>
        </p:grpSpPr>
        <p:sp>
          <p:nvSpPr>
            <p:cNvPr id="35" name="Rectangle 4">
              <a:extLst>
                <a:ext uri="{FF2B5EF4-FFF2-40B4-BE49-F238E27FC236}">
                  <a16:creationId xmlns:a16="http://schemas.microsoft.com/office/drawing/2014/main" id="{92DB927C-0E38-7C49-BBC1-40D4DCAE40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2598" y="2971805"/>
              <a:ext cx="1235023" cy="58464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/>
                <a:t>ComputerPlayer</a:t>
              </a:r>
            </a:p>
          </p:txBody>
        </p:sp>
        <p:sp>
          <p:nvSpPr>
            <p:cNvPr id="36" name="Rectangle 5">
              <a:extLst>
                <a:ext uri="{FF2B5EF4-FFF2-40B4-BE49-F238E27FC236}">
                  <a16:creationId xmlns:a16="http://schemas.microsoft.com/office/drawing/2014/main" id="{5B685E74-9B0C-924A-A166-1492CCCE9D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4056" y="3963069"/>
              <a:ext cx="1233565" cy="29899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 i="1" dirty="0"/>
                <a:t>Chooser</a:t>
              </a:r>
            </a:p>
          </p:txBody>
        </p:sp>
        <p:sp>
          <p:nvSpPr>
            <p:cNvPr id="37" name="Rectangle 6">
              <a:extLst>
                <a:ext uri="{FF2B5EF4-FFF2-40B4-BE49-F238E27FC236}">
                  <a16:creationId xmlns:a16="http://schemas.microsoft.com/office/drawing/2014/main" id="{743DB960-7B7A-934E-BC3F-9E47487370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3439" y="5130333"/>
              <a:ext cx="1235023" cy="31032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 dirty="0" err="1"/>
                <a:t>RandomChooser</a:t>
              </a:r>
              <a:endParaRPr lang="en-US" altLang="x-none" sz="1200" b="1" dirty="0"/>
            </a:p>
          </p:txBody>
        </p:sp>
        <p:sp>
          <p:nvSpPr>
            <p:cNvPr id="38" name="AutoShape 7">
              <a:extLst>
                <a:ext uri="{FF2B5EF4-FFF2-40B4-BE49-F238E27FC236}">
                  <a16:creationId xmlns:a16="http://schemas.microsoft.com/office/drawing/2014/main" id="{1FD3435F-75EB-984E-B8E6-37DBD1F86B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68347" y="3556448"/>
              <a:ext cx="103526" cy="173977"/>
            </a:xfrm>
            <a:prstGeom prst="diamond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Line 8">
              <a:extLst>
                <a:ext uri="{FF2B5EF4-FFF2-40B4-BE49-F238E27FC236}">
                  <a16:creationId xmlns:a16="http://schemas.microsoft.com/office/drawing/2014/main" id="{836CFC51-B49B-ED4B-8BE3-E0D94854AB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0839" y="3730425"/>
              <a:ext cx="0" cy="2326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AutoShape 9">
              <a:extLst>
                <a:ext uri="{FF2B5EF4-FFF2-40B4-BE49-F238E27FC236}">
                  <a16:creationId xmlns:a16="http://schemas.microsoft.com/office/drawing/2014/main" id="{D7095610-D94C-A949-80F6-904880C616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43559" y="4547712"/>
              <a:ext cx="153102" cy="115310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Line 10">
              <a:extLst>
                <a:ext uri="{FF2B5EF4-FFF2-40B4-BE49-F238E27FC236}">
                  <a16:creationId xmlns:a16="http://schemas.microsoft.com/office/drawing/2014/main" id="{B3D7B108-7B6F-C543-BA5D-E044FF3CB1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0839" y="4663022"/>
              <a:ext cx="0" cy="4673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11">
              <a:extLst>
                <a:ext uri="{FF2B5EF4-FFF2-40B4-BE49-F238E27FC236}">
                  <a16:creationId xmlns:a16="http://schemas.microsoft.com/office/drawing/2014/main" id="{E876E34B-9C34-2042-8FDB-14689B440E8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35630" y="4897688"/>
              <a:ext cx="0" cy="2326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12">
              <a:extLst>
                <a:ext uri="{FF2B5EF4-FFF2-40B4-BE49-F238E27FC236}">
                  <a16:creationId xmlns:a16="http://schemas.microsoft.com/office/drawing/2014/main" id="{2CCE7B87-3690-2347-9FA0-59CA527B55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35630" y="4897688"/>
              <a:ext cx="27718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Rectangle 13">
              <a:extLst>
                <a:ext uri="{FF2B5EF4-FFF2-40B4-BE49-F238E27FC236}">
                  <a16:creationId xmlns:a16="http://schemas.microsoft.com/office/drawing/2014/main" id="{F600D4CB-045A-2947-812A-1C7B454A01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2598" y="5130333"/>
              <a:ext cx="1235023" cy="3059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 dirty="0" err="1"/>
                <a:t>SmartChooser</a:t>
              </a:r>
              <a:endParaRPr lang="en-US" altLang="x-none" sz="1200" b="1" dirty="0"/>
            </a:p>
          </p:txBody>
        </p:sp>
        <p:sp>
          <p:nvSpPr>
            <p:cNvPr id="45" name="Rectangle 14">
              <a:extLst>
                <a:ext uri="{FF2B5EF4-FFF2-40B4-BE49-F238E27FC236}">
                  <a16:creationId xmlns:a16="http://schemas.microsoft.com/office/drawing/2014/main" id="{E9932AF2-11C5-F54E-836F-4907116217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3216" y="5130333"/>
              <a:ext cx="1235023" cy="3059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 dirty="0" err="1"/>
                <a:t>GeniusChooser</a:t>
              </a:r>
              <a:endParaRPr lang="en-US" altLang="x-none" sz="1200" b="1" dirty="0"/>
            </a:p>
          </p:txBody>
        </p:sp>
        <p:sp>
          <p:nvSpPr>
            <p:cNvPr id="46" name="Line 15">
              <a:extLst>
                <a:ext uri="{FF2B5EF4-FFF2-40B4-BE49-F238E27FC236}">
                  <a16:creationId xmlns:a16="http://schemas.microsoft.com/office/drawing/2014/main" id="{A87F751E-B33A-3F45-9917-FE708EF97F4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107506" y="4897688"/>
              <a:ext cx="0" cy="2326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Rectangle 5">
              <a:extLst>
                <a:ext uri="{FF2B5EF4-FFF2-40B4-BE49-F238E27FC236}">
                  <a16:creationId xmlns:a16="http://schemas.microsoft.com/office/drawing/2014/main" id="{52F24FDB-36DC-1B42-8F86-0211F65DA6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4056" y="4262064"/>
              <a:ext cx="1233565" cy="26420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i="1" dirty="0" err="1"/>
                <a:t>make_choice</a:t>
              </a:r>
              <a:r>
                <a:rPr lang="en-US" altLang="x-none" sz="1200" i="1" dirty="0"/>
                <a:t>()</a:t>
              </a:r>
            </a:p>
          </p:txBody>
        </p:sp>
        <p:sp>
          <p:nvSpPr>
            <p:cNvPr id="48" name="Rectangle 6">
              <a:extLst>
                <a:ext uri="{FF2B5EF4-FFF2-40B4-BE49-F238E27FC236}">
                  <a16:creationId xmlns:a16="http://schemas.microsoft.com/office/drawing/2014/main" id="{BF4B2DA2-B1C9-B04E-BF21-A18727338F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978" y="5439216"/>
              <a:ext cx="1235023" cy="31032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dirty="0" err="1"/>
                <a:t>make_choice</a:t>
              </a:r>
              <a:r>
                <a:rPr lang="en-US" altLang="x-none" sz="1200" dirty="0"/>
                <a:t>()</a:t>
              </a:r>
            </a:p>
          </p:txBody>
        </p:sp>
        <p:sp>
          <p:nvSpPr>
            <p:cNvPr id="49" name="Rectangle 13">
              <a:extLst>
                <a:ext uri="{FF2B5EF4-FFF2-40B4-BE49-F238E27FC236}">
                  <a16:creationId xmlns:a16="http://schemas.microsoft.com/office/drawing/2014/main" id="{7C2F55AB-AEBA-A149-A313-4F9FBADB39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2597" y="5438448"/>
              <a:ext cx="1235023" cy="3059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dirty="0" err="1"/>
                <a:t>make_choice</a:t>
              </a:r>
              <a:r>
                <a:rPr lang="en-US" altLang="x-none" sz="1200" dirty="0"/>
                <a:t>()</a:t>
              </a:r>
            </a:p>
          </p:txBody>
        </p:sp>
        <p:sp>
          <p:nvSpPr>
            <p:cNvPr id="50" name="Rectangle 14">
              <a:extLst>
                <a:ext uri="{FF2B5EF4-FFF2-40B4-BE49-F238E27FC236}">
                  <a16:creationId xmlns:a16="http://schemas.microsoft.com/office/drawing/2014/main" id="{5AFB3D98-9188-E242-9B78-99B5DB0592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3216" y="5438448"/>
              <a:ext cx="1235023" cy="3059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dirty="0" err="1"/>
                <a:t>make_choice</a:t>
              </a:r>
              <a:r>
                <a:rPr lang="en-US" altLang="x-none" sz="1200" dirty="0"/>
                <a:t>()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8489989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956551"/>
          </a:xfrm>
        </p:spPr>
        <p:txBody>
          <a:bodyPr/>
          <a:lstStyle/>
          <a:p>
            <a:r>
              <a:rPr lang="en-US" dirty="0"/>
              <a:t>To be a true interface, the C++ abstract class cannot contain any member variables.</a:t>
            </a:r>
          </a:p>
          <a:p>
            <a:pPr lvl="1"/>
            <a:r>
              <a:rPr lang="en-US" dirty="0"/>
              <a:t>An interface </a:t>
            </a:r>
            <a:r>
              <a:rPr lang="en-US" u="sng" dirty="0"/>
              <a:t>cannot</a:t>
            </a:r>
            <a:r>
              <a:rPr lang="en-US" dirty="0"/>
              <a:t> be instantiated at run time.</a:t>
            </a:r>
          </a:p>
          <a:p>
            <a:pPr lvl="5"/>
            <a:endParaRPr lang="en-US" dirty="0"/>
          </a:p>
          <a:p>
            <a:r>
              <a:rPr lang="en-US" dirty="0"/>
              <a:t>However, the class can contain constants.</a:t>
            </a:r>
          </a:p>
          <a:p>
            <a:pPr lvl="1"/>
            <a:r>
              <a:rPr lang="en-US" dirty="0"/>
              <a:t>The constants are shared by any class that implements the interface.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17317" y="4342234"/>
            <a:ext cx="6109365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ErrorCodes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static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MISSING_SEMICOLON   = 1000;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static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MISSING_PARENTHESIS = 1001;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...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1935091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Objects and Interfaces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6646"/>
            <a:ext cx="8229600" cy="1375270"/>
          </a:xfrm>
        </p:spPr>
        <p:txBody>
          <a:bodyPr/>
          <a:lstStyle/>
          <a:p>
            <a:r>
              <a:rPr lang="en-US" altLang="x-none" dirty="0"/>
              <a:t>If class </a:t>
            </a:r>
            <a:r>
              <a:rPr lang="en-US" altLang="x-none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altLang="x-none" dirty="0"/>
              <a:t> implements interface </a:t>
            </a:r>
            <a:r>
              <a:rPr lang="en-US" altLang="x-none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altLang="x-none" dirty="0"/>
              <a:t>, then objects of class </a:t>
            </a:r>
            <a:r>
              <a:rPr lang="en-US" altLang="x-none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altLang="x-none" dirty="0"/>
              <a:t> can be assigned to variables of the interface type </a:t>
            </a:r>
            <a:r>
              <a:rPr lang="en-US" altLang="x-none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altLang="x-none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43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A2C5CB0-E7B3-174F-8AAF-D5650903CE1E}"/>
              </a:ext>
            </a:extLst>
          </p:cNvPr>
          <p:cNvGrpSpPr/>
          <p:nvPr/>
        </p:nvGrpSpPr>
        <p:grpSpPr>
          <a:xfrm>
            <a:off x="419104" y="3039719"/>
            <a:ext cx="5154187" cy="1974000"/>
            <a:chOff x="419104" y="3039719"/>
            <a:chExt cx="5154187" cy="1974000"/>
          </a:xfrm>
        </p:grpSpPr>
        <p:sp>
          <p:nvSpPr>
            <p:cNvPr id="18" name="TextBox 17"/>
            <p:cNvSpPr txBox="1"/>
            <p:nvPr/>
          </p:nvSpPr>
          <p:spPr>
            <a:xfrm>
              <a:off x="451376" y="3039719"/>
              <a:ext cx="5121915" cy="83099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B23C00"/>
                  </a:solidFill>
                  <a:latin typeface="Courier New" charset="0"/>
                  <a:ea typeface="Courier New" charset="0"/>
                  <a:cs typeface="Courier New" charset="0"/>
                </a:rPr>
                <a:t>Chooser</a:t>
              </a:r>
              <a:r>
                <a:rPr lang="en-US" b="1" dirty="0">
                  <a:latin typeface="Courier New" charset="0"/>
                  <a:ea typeface="Courier New" charset="0"/>
                  <a:cs typeface="Courier New" charset="0"/>
                </a:rPr>
                <a:t> *chooser = </a:t>
              </a:r>
            </a:p>
            <a:p>
              <a:r>
                <a:rPr lang="en-US" b="1" dirty="0">
                  <a:latin typeface="Courier New" charset="0"/>
                  <a:ea typeface="Courier New" charset="0"/>
                  <a:cs typeface="Courier New" charset="0"/>
                </a:rPr>
                <a:t>    </a:t>
              </a:r>
              <a:r>
                <a:rPr lang="en-US" b="1" dirty="0" err="1">
                  <a:latin typeface="Courier New" charset="0"/>
                  <a:ea typeface="Courier New" charset="0"/>
                  <a:cs typeface="Courier New" charset="0"/>
                </a:rPr>
                <a:t>ChooserFactory</a:t>
              </a:r>
              <a:r>
                <a:rPr lang="en-US" b="1" dirty="0">
                  <a:latin typeface="Courier New" charset="0"/>
                  <a:ea typeface="Courier New" charset="0"/>
                  <a:cs typeface="Courier New" charset="0"/>
                </a:rPr>
                <a:t>::</a:t>
              </a:r>
              <a:r>
                <a:rPr lang="en-US" b="1" dirty="0" err="1">
                  <a:solidFill>
                    <a:srgbClr val="B23C00"/>
                  </a:solidFill>
                  <a:latin typeface="Courier New" charset="0"/>
                  <a:ea typeface="Courier New" charset="0"/>
                  <a:cs typeface="Courier New" charset="0"/>
                </a:rPr>
                <a:t>make_chooser</a:t>
              </a:r>
              <a:r>
                <a:rPr lang="en-US" b="1" dirty="0">
                  <a:latin typeface="Courier New" charset="0"/>
                  <a:ea typeface="Courier New" charset="0"/>
                  <a:cs typeface="Courier New" charset="0"/>
                </a:rPr>
                <a:t>(which);</a:t>
              </a:r>
            </a:p>
            <a:p>
              <a:r>
                <a:rPr lang="en-US" b="1" dirty="0">
                  <a:solidFill>
                    <a:schemeClr val="bg1">
                      <a:lumMod val="65000"/>
                    </a:schemeClr>
                  </a:solidFill>
                  <a:latin typeface="Courier New" charset="0"/>
                  <a:ea typeface="Courier New" charset="0"/>
                  <a:cs typeface="Courier New" charset="0"/>
                </a:rPr>
                <a:t>chooser-&gt;</a:t>
              </a:r>
              <a:r>
                <a:rPr lang="en-US" b="1" dirty="0" err="1">
                  <a:solidFill>
                    <a:schemeClr val="bg1">
                      <a:lumMod val="65000"/>
                    </a:schemeClr>
                  </a:solidFill>
                  <a:latin typeface="Courier New" charset="0"/>
                  <a:ea typeface="Courier New" charset="0"/>
                  <a:cs typeface="Courier New" charset="0"/>
                </a:rPr>
                <a:t>make_choice</a:t>
              </a:r>
              <a:r>
                <a:rPr lang="en-US" b="1" dirty="0">
                  <a:solidFill>
                    <a:schemeClr val="bg1">
                      <a:lumMod val="65000"/>
                    </a:schemeClr>
                  </a:solidFill>
                  <a:latin typeface="Courier New" charset="0"/>
                  <a:ea typeface="Courier New" charset="0"/>
                  <a:cs typeface="Courier New" charset="0"/>
                </a:rPr>
                <a:t>();</a:t>
              </a:r>
            </a:p>
          </p:txBody>
        </p:sp>
        <p:grpSp>
          <p:nvGrpSpPr>
            <p:cNvPr id="19" name="Group 6"/>
            <p:cNvGrpSpPr>
              <a:grpSpLocks/>
            </p:cNvGrpSpPr>
            <p:nvPr/>
          </p:nvGrpSpPr>
          <p:grpSpPr bwMode="auto">
            <a:xfrm>
              <a:off x="2516283" y="3564331"/>
              <a:ext cx="2368554" cy="1449388"/>
              <a:chOff x="1593" y="2506"/>
              <a:chExt cx="1492" cy="913"/>
            </a:xfrm>
            <a:solidFill>
              <a:schemeClr val="accent1">
                <a:lumMod val="20000"/>
                <a:lumOff val="80000"/>
              </a:schemeClr>
            </a:solidFill>
          </p:grpSpPr>
          <p:sp>
            <p:nvSpPr>
              <p:cNvPr id="20" name="Text Box 7"/>
              <p:cNvSpPr txBox="1">
                <a:spLocks noChangeArrowheads="1"/>
              </p:cNvSpPr>
              <p:nvPr/>
            </p:nvSpPr>
            <p:spPr bwMode="auto">
              <a:xfrm>
                <a:off x="1593" y="2740"/>
                <a:ext cx="1492" cy="679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x-none" dirty="0">
                    <a:solidFill>
                      <a:srgbClr val="0033CC"/>
                    </a:solidFill>
                  </a:rPr>
                  <a:t>Returns an object</a:t>
                </a:r>
              </a:p>
              <a:p>
                <a:pPr algn="ctr"/>
                <a:r>
                  <a:rPr lang="en-US" altLang="x-none" dirty="0">
                    <a:solidFill>
                      <a:srgbClr val="0033CC"/>
                    </a:solidFill>
                  </a:rPr>
                  <a:t>from a class</a:t>
                </a:r>
              </a:p>
              <a:p>
                <a:pPr algn="ctr"/>
                <a:r>
                  <a:rPr lang="en-US" altLang="x-none" dirty="0">
                    <a:solidFill>
                      <a:srgbClr val="0033CC"/>
                    </a:solidFill>
                  </a:rPr>
                  <a:t>that implements</a:t>
                </a:r>
                <a:br>
                  <a:rPr lang="en-US" altLang="x-none" dirty="0">
                    <a:solidFill>
                      <a:srgbClr val="0033CC"/>
                    </a:solidFill>
                  </a:rPr>
                </a:br>
                <a:r>
                  <a:rPr lang="en-US" altLang="x-none" dirty="0">
                    <a:solidFill>
                      <a:srgbClr val="0033CC"/>
                    </a:solidFill>
                  </a:rPr>
                  <a:t>the</a:t>
                </a:r>
                <a:r>
                  <a:rPr lang="en-US" altLang="x-none" b="1" dirty="0">
                    <a:solidFill>
                      <a:srgbClr val="0033CC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en-US" altLang="x-none" b="1" dirty="0">
                    <a:solidFill>
                      <a:srgbClr val="0033CC"/>
                    </a:solidFill>
                    <a:latin typeface="Courier New" charset="0"/>
                  </a:rPr>
                  <a:t>Chooser </a:t>
                </a:r>
                <a:r>
                  <a:rPr lang="en-US" altLang="x-none" dirty="0">
                    <a:solidFill>
                      <a:srgbClr val="0033CC"/>
                    </a:solidFill>
                  </a:rPr>
                  <a:t>interface</a:t>
                </a:r>
              </a:p>
            </p:txBody>
          </p:sp>
          <p:sp>
            <p:nvSpPr>
              <p:cNvPr id="21" name="Line 8"/>
              <p:cNvSpPr>
                <a:spLocks noChangeShapeType="1"/>
              </p:cNvSpPr>
              <p:nvPr/>
            </p:nvSpPr>
            <p:spPr bwMode="auto">
              <a:xfrm flipV="1">
                <a:off x="2362" y="2506"/>
                <a:ext cx="0" cy="234"/>
              </a:xfrm>
              <a:prstGeom prst="line">
                <a:avLst/>
              </a:prstGeom>
              <a:grpFill/>
              <a:ln w="76200">
                <a:solidFill>
                  <a:srgbClr val="0033CC"/>
                </a:solidFill>
                <a:round/>
                <a:headEnd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33CC"/>
                  </a:solidFill>
                </a:endParaRPr>
              </a:p>
            </p:txBody>
          </p:sp>
        </p:grpSp>
        <p:grpSp>
          <p:nvGrpSpPr>
            <p:cNvPr id="22" name="Group 9"/>
            <p:cNvGrpSpPr>
              <a:grpSpLocks/>
            </p:cNvGrpSpPr>
            <p:nvPr/>
          </p:nvGrpSpPr>
          <p:grpSpPr bwMode="auto">
            <a:xfrm>
              <a:off x="419104" y="3296558"/>
              <a:ext cx="984251" cy="1281113"/>
              <a:chOff x="373" y="2301"/>
              <a:chExt cx="620" cy="807"/>
            </a:xfrm>
            <a:solidFill>
              <a:schemeClr val="accent1">
                <a:lumMod val="20000"/>
                <a:lumOff val="80000"/>
              </a:schemeClr>
            </a:solidFill>
          </p:grpSpPr>
          <p:sp>
            <p:nvSpPr>
              <p:cNvPr id="23" name="Text Box 10"/>
              <p:cNvSpPr txBox="1">
                <a:spLocks noChangeArrowheads="1"/>
              </p:cNvSpPr>
              <p:nvPr/>
            </p:nvSpPr>
            <p:spPr bwMode="auto">
              <a:xfrm>
                <a:off x="373" y="2740"/>
                <a:ext cx="620" cy="368"/>
              </a:xfrm>
              <a:prstGeom prst="rect">
                <a:avLst/>
              </a:prstGeom>
              <a:grpFill/>
              <a:ln w="9525">
                <a:solidFill>
                  <a:srgbClr val="0033CC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x-none" dirty="0">
                    <a:solidFill>
                      <a:srgbClr val="0033CC"/>
                    </a:solidFill>
                  </a:rPr>
                  <a:t>Interface</a:t>
                </a:r>
              </a:p>
              <a:p>
                <a:pPr algn="ctr"/>
                <a:r>
                  <a:rPr lang="en-US" altLang="x-none" dirty="0">
                    <a:solidFill>
                      <a:srgbClr val="0033CC"/>
                    </a:solidFill>
                  </a:rPr>
                  <a:t>type</a:t>
                </a:r>
              </a:p>
            </p:txBody>
          </p:sp>
          <p:sp>
            <p:nvSpPr>
              <p:cNvPr id="24" name="Line 11"/>
              <p:cNvSpPr>
                <a:spLocks noChangeShapeType="1"/>
              </p:cNvSpPr>
              <p:nvPr/>
            </p:nvSpPr>
            <p:spPr bwMode="auto">
              <a:xfrm flipH="1" flipV="1">
                <a:off x="691" y="2301"/>
                <a:ext cx="0" cy="439"/>
              </a:xfrm>
              <a:prstGeom prst="line">
                <a:avLst/>
              </a:prstGeom>
              <a:grpFill/>
              <a:ln w="76200">
                <a:solidFill>
                  <a:srgbClr val="0033CC"/>
                </a:solidFill>
                <a:round/>
                <a:headEnd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33CC"/>
                  </a:solidFill>
                </a:endParaRPr>
              </a:p>
            </p:txBody>
          </p:sp>
        </p:grp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2E4FC65A-1138-0A4A-85BC-F29BF23ACBF0}"/>
              </a:ext>
            </a:extLst>
          </p:cNvPr>
          <p:cNvGrpSpPr/>
          <p:nvPr/>
        </p:nvGrpSpPr>
        <p:grpSpPr>
          <a:xfrm>
            <a:off x="4721509" y="3196039"/>
            <a:ext cx="4116261" cy="2777737"/>
            <a:chOff x="4661978" y="2971805"/>
            <a:chExt cx="4116261" cy="2777737"/>
          </a:xfrm>
        </p:grpSpPr>
        <p:sp>
          <p:nvSpPr>
            <p:cNvPr id="39" name="Rectangle 4">
              <a:extLst>
                <a:ext uri="{FF2B5EF4-FFF2-40B4-BE49-F238E27FC236}">
                  <a16:creationId xmlns:a16="http://schemas.microsoft.com/office/drawing/2014/main" id="{15E9014C-8A3D-1F4F-BF3A-05D702A653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2598" y="2971805"/>
              <a:ext cx="1235023" cy="58464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/>
                <a:t>ComputerPlayer</a:t>
              </a:r>
            </a:p>
          </p:txBody>
        </p:sp>
        <p:sp>
          <p:nvSpPr>
            <p:cNvPr id="40" name="Rectangle 5">
              <a:extLst>
                <a:ext uri="{FF2B5EF4-FFF2-40B4-BE49-F238E27FC236}">
                  <a16:creationId xmlns:a16="http://schemas.microsoft.com/office/drawing/2014/main" id="{60923A24-7093-A043-A94F-D0AE7CED1D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4056" y="3963069"/>
              <a:ext cx="1233565" cy="29899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 i="1" dirty="0"/>
                <a:t>Chooser</a:t>
              </a:r>
            </a:p>
          </p:txBody>
        </p:sp>
        <p:sp>
          <p:nvSpPr>
            <p:cNvPr id="41" name="Rectangle 6">
              <a:extLst>
                <a:ext uri="{FF2B5EF4-FFF2-40B4-BE49-F238E27FC236}">
                  <a16:creationId xmlns:a16="http://schemas.microsoft.com/office/drawing/2014/main" id="{A39A903E-57F0-F64E-A841-DB5A5E5882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3439" y="5130333"/>
              <a:ext cx="1235023" cy="31032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 dirty="0" err="1"/>
                <a:t>RandomChooser</a:t>
              </a:r>
              <a:endParaRPr lang="en-US" altLang="x-none" sz="1200" b="1" dirty="0"/>
            </a:p>
          </p:txBody>
        </p:sp>
        <p:sp>
          <p:nvSpPr>
            <p:cNvPr id="42" name="AutoShape 7">
              <a:extLst>
                <a:ext uri="{FF2B5EF4-FFF2-40B4-BE49-F238E27FC236}">
                  <a16:creationId xmlns:a16="http://schemas.microsoft.com/office/drawing/2014/main" id="{40134BA0-FC9B-2C4D-9D0A-29AEE06E42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68347" y="3556448"/>
              <a:ext cx="103526" cy="173977"/>
            </a:xfrm>
            <a:prstGeom prst="diamond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Line 8">
              <a:extLst>
                <a:ext uri="{FF2B5EF4-FFF2-40B4-BE49-F238E27FC236}">
                  <a16:creationId xmlns:a16="http://schemas.microsoft.com/office/drawing/2014/main" id="{14B3C464-995A-3D49-9618-156F0DA0B7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0839" y="3730425"/>
              <a:ext cx="0" cy="2326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AutoShape 9">
              <a:extLst>
                <a:ext uri="{FF2B5EF4-FFF2-40B4-BE49-F238E27FC236}">
                  <a16:creationId xmlns:a16="http://schemas.microsoft.com/office/drawing/2014/main" id="{D141FDAA-5569-E74B-A88E-6285DC47A2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43559" y="4547712"/>
              <a:ext cx="153102" cy="115310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Line 10">
              <a:extLst>
                <a:ext uri="{FF2B5EF4-FFF2-40B4-BE49-F238E27FC236}">
                  <a16:creationId xmlns:a16="http://schemas.microsoft.com/office/drawing/2014/main" id="{A6AA0816-C3FF-EA4E-8784-1BEBFB6174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0839" y="4663022"/>
              <a:ext cx="0" cy="4673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11">
              <a:extLst>
                <a:ext uri="{FF2B5EF4-FFF2-40B4-BE49-F238E27FC236}">
                  <a16:creationId xmlns:a16="http://schemas.microsoft.com/office/drawing/2014/main" id="{5EC07FE7-0280-5748-844C-93B8CABFF3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35630" y="4897688"/>
              <a:ext cx="0" cy="2326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Line 12">
              <a:extLst>
                <a:ext uri="{FF2B5EF4-FFF2-40B4-BE49-F238E27FC236}">
                  <a16:creationId xmlns:a16="http://schemas.microsoft.com/office/drawing/2014/main" id="{B2CC5BA6-1D6D-5847-9B9D-F3F2D37C49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35630" y="4897688"/>
              <a:ext cx="27718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Rectangle 13">
              <a:extLst>
                <a:ext uri="{FF2B5EF4-FFF2-40B4-BE49-F238E27FC236}">
                  <a16:creationId xmlns:a16="http://schemas.microsoft.com/office/drawing/2014/main" id="{7308B777-C9B6-7345-A954-2CF12E7A98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2598" y="5130333"/>
              <a:ext cx="1235023" cy="3059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 dirty="0" err="1"/>
                <a:t>SmartChooser</a:t>
              </a:r>
              <a:endParaRPr lang="en-US" altLang="x-none" sz="1200" b="1" dirty="0"/>
            </a:p>
          </p:txBody>
        </p:sp>
        <p:sp>
          <p:nvSpPr>
            <p:cNvPr id="49" name="Rectangle 14">
              <a:extLst>
                <a:ext uri="{FF2B5EF4-FFF2-40B4-BE49-F238E27FC236}">
                  <a16:creationId xmlns:a16="http://schemas.microsoft.com/office/drawing/2014/main" id="{2DFD9CA5-D03B-1A49-B8F7-01433C4EF4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3216" y="5130333"/>
              <a:ext cx="1235023" cy="3059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 dirty="0" err="1"/>
                <a:t>GeniusChooser</a:t>
              </a:r>
              <a:endParaRPr lang="en-US" altLang="x-none" sz="1200" b="1" dirty="0"/>
            </a:p>
          </p:txBody>
        </p:sp>
        <p:sp>
          <p:nvSpPr>
            <p:cNvPr id="50" name="Line 15">
              <a:extLst>
                <a:ext uri="{FF2B5EF4-FFF2-40B4-BE49-F238E27FC236}">
                  <a16:creationId xmlns:a16="http://schemas.microsoft.com/office/drawing/2014/main" id="{F40DBBBE-EB06-2A47-B3E7-0EEFC6657C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107506" y="4897688"/>
              <a:ext cx="0" cy="2326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Rectangle 5">
              <a:extLst>
                <a:ext uri="{FF2B5EF4-FFF2-40B4-BE49-F238E27FC236}">
                  <a16:creationId xmlns:a16="http://schemas.microsoft.com/office/drawing/2014/main" id="{AB5EAC34-38D8-184D-B8F7-763EB34561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4056" y="4262064"/>
              <a:ext cx="1233565" cy="26420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i="1" dirty="0" err="1"/>
                <a:t>make_choice</a:t>
              </a:r>
              <a:r>
                <a:rPr lang="en-US" altLang="x-none" sz="1200" i="1" dirty="0"/>
                <a:t>()</a:t>
              </a:r>
            </a:p>
          </p:txBody>
        </p:sp>
        <p:sp>
          <p:nvSpPr>
            <p:cNvPr id="52" name="Rectangle 6">
              <a:extLst>
                <a:ext uri="{FF2B5EF4-FFF2-40B4-BE49-F238E27FC236}">
                  <a16:creationId xmlns:a16="http://schemas.microsoft.com/office/drawing/2014/main" id="{ED592932-CD65-2148-A2AE-1DDFC65AE4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978" y="5439216"/>
              <a:ext cx="1235023" cy="31032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dirty="0" err="1"/>
                <a:t>make_choice</a:t>
              </a:r>
              <a:r>
                <a:rPr lang="en-US" altLang="x-none" sz="1200" dirty="0"/>
                <a:t>()</a:t>
              </a:r>
            </a:p>
          </p:txBody>
        </p:sp>
        <p:sp>
          <p:nvSpPr>
            <p:cNvPr id="53" name="Rectangle 13">
              <a:extLst>
                <a:ext uri="{FF2B5EF4-FFF2-40B4-BE49-F238E27FC236}">
                  <a16:creationId xmlns:a16="http://schemas.microsoft.com/office/drawing/2014/main" id="{8EFC712A-4C46-404A-90D5-7946FC3173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2597" y="5438448"/>
              <a:ext cx="1235023" cy="3059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dirty="0" err="1"/>
                <a:t>make_choice</a:t>
              </a:r>
              <a:r>
                <a:rPr lang="en-US" altLang="x-none" sz="1200" dirty="0"/>
                <a:t>()</a:t>
              </a:r>
            </a:p>
          </p:txBody>
        </p:sp>
        <p:sp>
          <p:nvSpPr>
            <p:cNvPr id="54" name="Rectangle 14">
              <a:extLst>
                <a:ext uri="{FF2B5EF4-FFF2-40B4-BE49-F238E27FC236}">
                  <a16:creationId xmlns:a16="http://schemas.microsoft.com/office/drawing/2014/main" id="{D6AFEBF8-E6F2-C146-A4FF-AEE0F22273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3216" y="5438448"/>
              <a:ext cx="1235023" cy="3059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dirty="0" err="1"/>
                <a:t>make_choice</a:t>
              </a:r>
              <a:r>
                <a:rPr lang="en-US" altLang="x-none" sz="1200" dirty="0"/>
                <a:t>()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0843327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Objects and Interfaces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2701925"/>
          </a:xfrm>
        </p:spPr>
        <p:txBody>
          <a:bodyPr/>
          <a:lstStyle/>
          <a:p>
            <a:r>
              <a:rPr lang="en-US" altLang="x-none" dirty="0"/>
              <a:t>The </a:t>
            </a:r>
            <a:r>
              <a:rPr lang="en-US" altLang="x-none" u="sng" dirty="0"/>
              <a:t>datatype</a:t>
            </a:r>
            <a:r>
              <a:rPr lang="en-US" altLang="x-none" dirty="0"/>
              <a:t> of an </a:t>
            </a:r>
            <a:r>
              <a:rPr lang="en-US" altLang="x-none" u="sng" dirty="0"/>
              <a:t>object</a:t>
            </a:r>
            <a:r>
              <a:rPr lang="en-US" altLang="x-none" dirty="0"/>
              <a:t> created at run time</a:t>
            </a:r>
            <a:br>
              <a:rPr lang="en-US" altLang="x-none" dirty="0"/>
            </a:br>
            <a:r>
              <a:rPr lang="en-US" altLang="x-none" dirty="0"/>
              <a:t>is never an interface type.</a:t>
            </a:r>
          </a:p>
          <a:p>
            <a:r>
              <a:rPr lang="en-US" altLang="x-none" dirty="0"/>
              <a:t>The </a:t>
            </a:r>
            <a:r>
              <a:rPr lang="en-US" altLang="x-none" u="sng" dirty="0"/>
              <a:t>datatype</a:t>
            </a:r>
            <a:r>
              <a:rPr lang="en-US" altLang="x-none" dirty="0"/>
              <a:t> of a </a:t>
            </a:r>
            <a:r>
              <a:rPr lang="en-US" altLang="x-none" u="sng" dirty="0"/>
              <a:t>variable</a:t>
            </a:r>
            <a:r>
              <a:rPr lang="en-US" altLang="x-none" dirty="0"/>
              <a:t> </a:t>
            </a:r>
            <a:br>
              <a:rPr lang="en-US" altLang="x-none" dirty="0"/>
            </a:br>
            <a:r>
              <a:rPr lang="en-US" altLang="x-none" dirty="0"/>
              <a:t>can be an interface type.</a:t>
            </a:r>
          </a:p>
          <a:p>
            <a:pPr lvl="1"/>
            <a:r>
              <a:rPr lang="en-US" altLang="x-none" dirty="0"/>
              <a:t>The value of such a variable is a </a:t>
            </a:r>
            <a:r>
              <a:rPr lang="en-US" altLang="x-none" u="sng" dirty="0"/>
              <a:t>reference to an object</a:t>
            </a:r>
            <a:r>
              <a:rPr lang="en-US" altLang="x-none" dirty="0"/>
              <a:t> whose class implements the interface type.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44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4B7C355-9E73-804B-B9DF-82118C07FD2F}"/>
              </a:ext>
            </a:extLst>
          </p:cNvPr>
          <p:cNvGrpSpPr/>
          <p:nvPr/>
        </p:nvGrpSpPr>
        <p:grpSpPr>
          <a:xfrm>
            <a:off x="1994906" y="1417342"/>
            <a:ext cx="5154187" cy="1974000"/>
            <a:chOff x="419104" y="3039719"/>
            <a:chExt cx="5154187" cy="1974000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45F86A9-5F90-C547-BF55-9064BAABD356}"/>
                </a:ext>
              </a:extLst>
            </p:cNvPr>
            <p:cNvSpPr txBox="1"/>
            <p:nvPr/>
          </p:nvSpPr>
          <p:spPr>
            <a:xfrm>
              <a:off x="451376" y="3039719"/>
              <a:ext cx="5121915" cy="83099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B23C00"/>
                  </a:solidFill>
                  <a:latin typeface="Courier New" charset="0"/>
                  <a:ea typeface="Courier New" charset="0"/>
                  <a:cs typeface="Courier New" charset="0"/>
                </a:rPr>
                <a:t>Chooser</a:t>
              </a:r>
              <a:r>
                <a:rPr lang="en-US" b="1" dirty="0">
                  <a:latin typeface="Courier New" charset="0"/>
                  <a:ea typeface="Courier New" charset="0"/>
                  <a:cs typeface="Courier New" charset="0"/>
                </a:rPr>
                <a:t> *chooser = </a:t>
              </a:r>
            </a:p>
            <a:p>
              <a:r>
                <a:rPr lang="en-US" b="1" dirty="0">
                  <a:latin typeface="Courier New" charset="0"/>
                  <a:ea typeface="Courier New" charset="0"/>
                  <a:cs typeface="Courier New" charset="0"/>
                </a:rPr>
                <a:t>    </a:t>
              </a:r>
              <a:r>
                <a:rPr lang="en-US" b="1" dirty="0" err="1">
                  <a:latin typeface="Courier New" charset="0"/>
                  <a:ea typeface="Courier New" charset="0"/>
                  <a:cs typeface="Courier New" charset="0"/>
                </a:rPr>
                <a:t>ChooserFactory</a:t>
              </a:r>
              <a:r>
                <a:rPr lang="en-US" b="1" dirty="0">
                  <a:latin typeface="Courier New" charset="0"/>
                  <a:ea typeface="Courier New" charset="0"/>
                  <a:cs typeface="Courier New" charset="0"/>
                </a:rPr>
                <a:t>::</a:t>
              </a:r>
              <a:r>
                <a:rPr lang="en-US" b="1" dirty="0" err="1">
                  <a:solidFill>
                    <a:srgbClr val="B23C00"/>
                  </a:solidFill>
                  <a:latin typeface="Courier New" charset="0"/>
                  <a:ea typeface="Courier New" charset="0"/>
                  <a:cs typeface="Courier New" charset="0"/>
                </a:rPr>
                <a:t>make_chooser</a:t>
              </a:r>
              <a:r>
                <a:rPr lang="en-US" b="1" dirty="0">
                  <a:latin typeface="Courier New" charset="0"/>
                  <a:ea typeface="Courier New" charset="0"/>
                  <a:cs typeface="Courier New" charset="0"/>
                </a:rPr>
                <a:t>(which);</a:t>
              </a:r>
            </a:p>
            <a:p>
              <a:r>
                <a:rPr lang="en-US" b="1" dirty="0">
                  <a:solidFill>
                    <a:schemeClr val="bg1">
                      <a:lumMod val="65000"/>
                    </a:schemeClr>
                  </a:solidFill>
                  <a:latin typeface="Courier New" charset="0"/>
                  <a:ea typeface="Courier New" charset="0"/>
                  <a:cs typeface="Courier New" charset="0"/>
                </a:rPr>
                <a:t>chooser-&gt;</a:t>
              </a:r>
              <a:r>
                <a:rPr lang="en-US" b="1" dirty="0" err="1">
                  <a:solidFill>
                    <a:schemeClr val="bg1">
                      <a:lumMod val="65000"/>
                    </a:schemeClr>
                  </a:solidFill>
                  <a:latin typeface="Courier New" charset="0"/>
                  <a:ea typeface="Courier New" charset="0"/>
                  <a:cs typeface="Courier New" charset="0"/>
                </a:rPr>
                <a:t>make_choice</a:t>
              </a:r>
              <a:r>
                <a:rPr lang="en-US" b="1" dirty="0">
                  <a:solidFill>
                    <a:schemeClr val="bg1">
                      <a:lumMod val="65000"/>
                    </a:schemeClr>
                  </a:solidFill>
                  <a:latin typeface="Courier New" charset="0"/>
                  <a:ea typeface="Courier New" charset="0"/>
                  <a:cs typeface="Courier New" charset="0"/>
                </a:rPr>
                <a:t>();</a:t>
              </a: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A0B5CC17-F5CA-B04A-AA27-E48169EEC87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16283" y="3564331"/>
              <a:ext cx="2368554" cy="1449388"/>
              <a:chOff x="1593" y="2506"/>
              <a:chExt cx="1492" cy="913"/>
            </a:xfrm>
            <a:solidFill>
              <a:schemeClr val="accent1">
                <a:lumMod val="20000"/>
                <a:lumOff val="80000"/>
              </a:schemeClr>
            </a:solidFill>
          </p:grpSpPr>
          <p:sp>
            <p:nvSpPr>
              <p:cNvPr id="11" name="Text Box 7">
                <a:extLst>
                  <a:ext uri="{FF2B5EF4-FFF2-40B4-BE49-F238E27FC236}">
                    <a16:creationId xmlns:a16="http://schemas.microsoft.com/office/drawing/2014/main" id="{3EEEA63D-6D9D-684E-AEB0-57C52ECFD69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93" y="2740"/>
                <a:ext cx="1492" cy="679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x-none" dirty="0">
                    <a:solidFill>
                      <a:srgbClr val="0033CC"/>
                    </a:solidFill>
                  </a:rPr>
                  <a:t>Returns an object</a:t>
                </a:r>
              </a:p>
              <a:p>
                <a:pPr algn="ctr"/>
                <a:r>
                  <a:rPr lang="en-US" altLang="x-none" dirty="0">
                    <a:solidFill>
                      <a:srgbClr val="0033CC"/>
                    </a:solidFill>
                  </a:rPr>
                  <a:t>from a class</a:t>
                </a:r>
              </a:p>
              <a:p>
                <a:pPr algn="ctr"/>
                <a:r>
                  <a:rPr lang="en-US" altLang="x-none" dirty="0">
                    <a:solidFill>
                      <a:srgbClr val="0033CC"/>
                    </a:solidFill>
                  </a:rPr>
                  <a:t>that implements</a:t>
                </a:r>
                <a:br>
                  <a:rPr lang="en-US" altLang="x-none" dirty="0">
                    <a:solidFill>
                      <a:srgbClr val="0033CC"/>
                    </a:solidFill>
                  </a:rPr>
                </a:br>
                <a:r>
                  <a:rPr lang="en-US" altLang="x-none" dirty="0">
                    <a:solidFill>
                      <a:srgbClr val="0033CC"/>
                    </a:solidFill>
                  </a:rPr>
                  <a:t>the</a:t>
                </a:r>
                <a:r>
                  <a:rPr lang="en-US" altLang="x-none" b="1" dirty="0">
                    <a:solidFill>
                      <a:srgbClr val="0033CC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en-US" altLang="x-none" b="1" dirty="0">
                    <a:solidFill>
                      <a:srgbClr val="0033CC"/>
                    </a:solidFill>
                    <a:latin typeface="Courier New" charset="0"/>
                  </a:rPr>
                  <a:t>Chooser </a:t>
                </a:r>
                <a:r>
                  <a:rPr lang="en-US" altLang="x-none" dirty="0">
                    <a:solidFill>
                      <a:srgbClr val="0033CC"/>
                    </a:solidFill>
                  </a:rPr>
                  <a:t>interface</a:t>
                </a:r>
              </a:p>
            </p:txBody>
          </p:sp>
          <p:sp>
            <p:nvSpPr>
              <p:cNvPr id="12" name="Line 8">
                <a:extLst>
                  <a:ext uri="{FF2B5EF4-FFF2-40B4-BE49-F238E27FC236}">
                    <a16:creationId xmlns:a16="http://schemas.microsoft.com/office/drawing/2014/main" id="{8D74FA83-09F7-EA49-A957-E5E3DD78F4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62" y="2506"/>
                <a:ext cx="0" cy="234"/>
              </a:xfrm>
              <a:prstGeom prst="line">
                <a:avLst/>
              </a:prstGeom>
              <a:grpFill/>
              <a:ln w="76200">
                <a:solidFill>
                  <a:srgbClr val="0033CC"/>
                </a:solidFill>
                <a:round/>
                <a:headEnd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33CC"/>
                  </a:solidFill>
                </a:endParaRPr>
              </a:p>
            </p:txBody>
          </p:sp>
        </p:grpSp>
        <p:grpSp>
          <p:nvGrpSpPr>
            <p:cNvPr id="8" name="Group 9">
              <a:extLst>
                <a:ext uri="{FF2B5EF4-FFF2-40B4-BE49-F238E27FC236}">
                  <a16:creationId xmlns:a16="http://schemas.microsoft.com/office/drawing/2014/main" id="{99140CDB-DF2E-1343-88CB-E5045C340DC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9104" y="3296558"/>
              <a:ext cx="984251" cy="1281113"/>
              <a:chOff x="373" y="2301"/>
              <a:chExt cx="620" cy="807"/>
            </a:xfrm>
            <a:solidFill>
              <a:schemeClr val="accent1">
                <a:lumMod val="20000"/>
                <a:lumOff val="80000"/>
              </a:schemeClr>
            </a:solidFill>
          </p:grpSpPr>
          <p:sp>
            <p:nvSpPr>
              <p:cNvPr id="9" name="Text Box 10">
                <a:extLst>
                  <a:ext uri="{FF2B5EF4-FFF2-40B4-BE49-F238E27FC236}">
                    <a16:creationId xmlns:a16="http://schemas.microsoft.com/office/drawing/2014/main" id="{4B97D613-6EC7-DB40-A02C-B449E923BF7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3" y="2740"/>
                <a:ext cx="620" cy="368"/>
              </a:xfrm>
              <a:prstGeom prst="rect">
                <a:avLst/>
              </a:prstGeom>
              <a:grpFill/>
              <a:ln w="9525">
                <a:solidFill>
                  <a:srgbClr val="0033CC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x-none" dirty="0">
                    <a:solidFill>
                      <a:srgbClr val="0033CC"/>
                    </a:solidFill>
                  </a:rPr>
                  <a:t>Interface</a:t>
                </a:r>
              </a:p>
              <a:p>
                <a:pPr algn="ctr"/>
                <a:r>
                  <a:rPr lang="en-US" altLang="x-none" dirty="0">
                    <a:solidFill>
                      <a:srgbClr val="0033CC"/>
                    </a:solidFill>
                  </a:rPr>
                  <a:t>type</a:t>
                </a:r>
              </a:p>
            </p:txBody>
          </p:sp>
          <p:sp>
            <p:nvSpPr>
              <p:cNvPr id="10" name="Line 11">
                <a:extLst>
                  <a:ext uri="{FF2B5EF4-FFF2-40B4-BE49-F238E27FC236}">
                    <a16:creationId xmlns:a16="http://schemas.microsoft.com/office/drawing/2014/main" id="{DCA3F1D9-BEC9-644A-ABA5-EDF7D4AD53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691" y="2301"/>
                <a:ext cx="0" cy="439"/>
              </a:xfrm>
              <a:prstGeom prst="line">
                <a:avLst/>
              </a:prstGeom>
              <a:grpFill/>
              <a:ln w="76200">
                <a:solidFill>
                  <a:srgbClr val="0033CC"/>
                </a:solidFill>
                <a:round/>
                <a:headEnd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33CC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64259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Preconditions</a:t>
            </a:r>
            <a:endParaRPr lang="en-US" altLang="x-none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80561" y="1326701"/>
            <a:ext cx="4376745" cy="4754828"/>
          </a:xfrm>
        </p:spPr>
        <p:txBody>
          <a:bodyPr/>
          <a:lstStyle/>
          <a:p>
            <a:pPr lvl="1" eaLnBrk="1" hangingPunct="1"/>
            <a:r>
              <a:rPr lang="en-US" altLang="x-none" dirty="0"/>
              <a:t>Class </a:t>
            </a:r>
            <a:r>
              <a:rPr lang="en-US" altLang="x-none" b="1" dirty="0" err="1">
                <a:solidFill>
                  <a:srgbClr val="0033CC"/>
                </a:solidFill>
                <a:latin typeface="Courier New" charset="0"/>
              </a:rPr>
              <a:t>MessageQueue</a:t>
            </a:r>
            <a:r>
              <a:rPr lang="en-US" altLang="x-none" dirty="0"/>
              <a:t> </a:t>
            </a:r>
            <a:br>
              <a:rPr lang="en-US" altLang="x-none" dirty="0"/>
            </a:br>
            <a:r>
              <a:rPr lang="en-US" altLang="x-none" dirty="0"/>
              <a:t>can declare this to be a runtime error.</a:t>
            </a:r>
          </a:p>
          <a:p>
            <a:pPr lvl="4"/>
            <a:endParaRPr lang="en-US" altLang="x-none" dirty="0"/>
          </a:p>
          <a:p>
            <a:pPr lvl="1" eaLnBrk="1" hangingPunct="1"/>
            <a:r>
              <a:rPr lang="en-US" altLang="x-none" dirty="0"/>
              <a:t>Class </a:t>
            </a:r>
            <a:r>
              <a:rPr lang="en-US" altLang="x-none" b="1" dirty="0" err="1">
                <a:solidFill>
                  <a:srgbClr val="0033CC"/>
                </a:solidFill>
                <a:latin typeface="Courier New" charset="0"/>
              </a:rPr>
              <a:t>MessageQueue</a:t>
            </a:r>
            <a:r>
              <a:rPr lang="en-US" altLang="x-none" dirty="0"/>
              <a:t> </a:t>
            </a:r>
            <a:br>
              <a:rPr lang="en-US" altLang="x-none" dirty="0"/>
            </a:br>
            <a:r>
              <a:rPr lang="en-US" altLang="x-none" dirty="0"/>
              <a:t>can simply return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null</a:t>
            </a:r>
            <a:r>
              <a:rPr lang="en-US" altLang="x-none" dirty="0"/>
              <a:t>.</a:t>
            </a:r>
          </a:p>
          <a:p>
            <a:pPr lvl="5"/>
            <a:endParaRPr lang="en-US" altLang="x-none" dirty="0"/>
          </a:p>
          <a:p>
            <a:pPr lvl="1" eaLnBrk="1" hangingPunct="1"/>
            <a:r>
              <a:rPr lang="en-US" altLang="x-none" dirty="0"/>
              <a:t>Which is better?</a:t>
            </a:r>
          </a:p>
          <a:p>
            <a:endParaRPr lang="en-US" dirty="0"/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06C83405-E5DE-E84C-986F-3F27135E7464}"/>
              </a:ext>
            </a:extLst>
          </p:cNvPr>
          <p:cNvSpPr txBox="1">
            <a:spLocks/>
          </p:cNvSpPr>
          <p:nvPr/>
        </p:nvSpPr>
        <p:spPr bwMode="auto">
          <a:xfrm>
            <a:off x="478912" y="4247334"/>
            <a:ext cx="4550283" cy="1924836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charset="0"/>
              <a:buChar char="o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377950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charset="0"/>
              <a:buChar char="o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827213" indent="-4381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2971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5pPr>
            <a:lvl6pPr marL="27543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32115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6687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41259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/>
            <a:r>
              <a:rPr lang="en-US" altLang="x-none" kern="0" dirty="0"/>
              <a:t>What should happen if the class user attempts to remove a message from an empty queue?</a:t>
            </a:r>
            <a:endParaRPr lang="en-US" kern="0" dirty="0"/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16711427-531D-214D-8E24-A42082F0F7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732" y="1325903"/>
            <a:ext cx="4011034" cy="28007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altLang="x-none" b="1" dirty="0">
                <a:latin typeface="Courier New" charset="0"/>
              </a:rPr>
              <a:t>class </a:t>
            </a:r>
            <a:r>
              <a:rPr lang="en-US" altLang="x-none" b="1" dirty="0" err="1">
                <a:latin typeface="Courier New" charset="0"/>
              </a:rPr>
              <a:t>MessageQueue</a:t>
            </a:r>
            <a:endParaRPr lang="en-US" altLang="x-none" b="1" dirty="0">
              <a:latin typeface="Courier New" charset="0"/>
            </a:endParaRPr>
          </a:p>
          <a:p>
            <a:r>
              <a:rPr lang="en-US" altLang="x-none" b="1" dirty="0">
                <a:latin typeface="Courier New" charset="0"/>
              </a:rPr>
              <a:t>{</a:t>
            </a:r>
          </a:p>
          <a:p>
            <a:r>
              <a:rPr lang="en-US" altLang="x-none" b="1" dirty="0">
                <a:latin typeface="Courier New" charset="0"/>
              </a:rPr>
              <a:t>public:</a:t>
            </a:r>
          </a:p>
          <a:p>
            <a:r>
              <a:rPr lang="en-US" altLang="x-none" b="1" dirty="0">
                <a:latin typeface="Courier New" charset="0"/>
              </a:rPr>
              <a:t>    void add(Message *</a:t>
            </a:r>
            <a:r>
              <a:rPr lang="en-US" altLang="x-none" b="1" dirty="0" err="1">
                <a:latin typeface="Courier New" charset="0"/>
              </a:rPr>
              <a:t>msg</a:t>
            </a:r>
            <a:r>
              <a:rPr lang="en-US" altLang="x-none" b="1" dirty="0">
                <a:latin typeface="Courier New" charset="0"/>
              </a:rPr>
              <a:t>);</a:t>
            </a:r>
          </a:p>
          <a:p>
            <a:r>
              <a:rPr lang="en-US" altLang="x-none" b="1" dirty="0">
                <a:latin typeface="Courier New" charset="0"/>
              </a:rPr>
              <a:t>    Message *remove();</a:t>
            </a:r>
          </a:p>
          <a:p>
            <a:r>
              <a:rPr lang="en-US" altLang="x-none" b="1" dirty="0">
                <a:latin typeface="Courier New" charset="0"/>
              </a:rPr>
              <a:t>    Message *peek();</a:t>
            </a:r>
          </a:p>
          <a:p>
            <a:r>
              <a:rPr lang="en-US" altLang="x-none" b="1" dirty="0">
                <a:latin typeface="Courier New" charset="0"/>
              </a:rPr>
              <a:t>    </a:t>
            </a:r>
            <a:r>
              <a:rPr lang="en-US" altLang="x-none" b="1" dirty="0" err="1">
                <a:latin typeface="Courier New" charset="0"/>
              </a:rPr>
              <a:t>int</a:t>
            </a:r>
            <a:r>
              <a:rPr lang="en-US" altLang="x-none" b="1" dirty="0">
                <a:latin typeface="Courier New" charset="0"/>
              </a:rPr>
              <a:t> size();</a:t>
            </a:r>
          </a:p>
          <a:p>
            <a:r>
              <a:rPr lang="en-US" altLang="x-none" b="1" dirty="0">
                <a:latin typeface="Courier New" charset="0"/>
              </a:rPr>
              <a:t>    ...</a:t>
            </a:r>
          </a:p>
          <a:p>
            <a:r>
              <a:rPr lang="en-US" altLang="x-none" b="1" dirty="0">
                <a:latin typeface="Courier New" charset="0"/>
              </a:rPr>
              <a:t>private:</a:t>
            </a:r>
          </a:p>
          <a:p>
            <a:r>
              <a:rPr lang="en-US" altLang="x-none" b="1" dirty="0">
                <a:latin typeface="Courier New" charset="0"/>
              </a:rPr>
              <a:t>    vector&lt;Message *&gt; elements;</a:t>
            </a:r>
          </a:p>
          <a:p>
            <a:r>
              <a:rPr lang="en-US" altLang="x-none" b="1" dirty="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2110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Preconditions</a:t>
            </a:r>
            <a:r>
              <a:rPr lang="en-US" altLang="x-none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x-none" dirty="0"/>
              <a:t>Excessive error checking is costly.</a:t>
            </a:r>
          </a:p>
          <a:p>
            <a:pPr lvl="4">
              <a:lnSpc>
                <a:spcPct val="90000"/>
              </a:lnSpc>
            </a:pPr>
            <a:endParaRPr lang="en-US" altLang="x-none" dirty="0"/>
          </a:p>
          <a:p>
            <a:pPr>
              <a:lnSpc>
                <a:spcPct val="90000"/>
              </a:lnSpc>
            </a:pPr>
            <a:r>
              <a:rPr lang="en-US" altLang="x-none" dirty="0"/>
              <a:t>Returning dummy values can </a:t>
            </a:r>
            <a:br>
              <a:rPr lang="en-US" altLang="x-none" dirty="0"/>
            </a:br>
            <a:r>
              <a:rPr lang="en-US" altLang="x-none" dirty="0"/>
              <a:t>complicate testing.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207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1042B-DB45-C44B-8C0F-9F99D46D3A86}" type="slidenum">
              <a:rPr lang="en-US" altLang="x-none"/>
              <a:pPr/>
              <a:t>7</a:t>
            </a:fld>
            <a:endParaRPr lang="en-US" altLang="x-none"/>
          </a:p>
        </p:txBody>
      </p:sp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Preconditions</a:t>
            </a:r>
            <a:r>
              <a:rPr lang="en-US" altLang="x-none" i="1" dirty="0"/>
              <a:t>, cont’d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r>
              <a:rPr lang="en-US" altLang="x-none" dirty="0"/>
              <a:t>A </a:t>
            </a:r>
            <a:r>
              <a:rPr lang="en-US" altLang="x-none" dirty="0">
                <a:solidFill>
                  <a:srgbClr val="B23C00"/>
                </a:solidFill>
              </a:rPr>
              <a:t>precondition</a:t>
            </a:r>
            <a:r>
              <a:rPr lang="en-US" altLang="x-none" dirty="0"/>
              <a:t> is a condition that </a:t>
            </a:r>
            <a:r>
              <a:rPr lang="en-US" altLang="x-none" u="sng" dirty="0"/>
              <a:t>must be true </a:t>
            </a:r>
            <a:r>
              <a:rPr lang="en-US" altLang="x-none" dirty="0"/>
              <a:t>before the service provider can promise to fulfill its part of the contract.</a:t>
            </a:r>
          </a:p>
          <a:p>
            <a:pPr lvl="3"/>
            <a:endParaRPr lang="en-US" altLang="x-none" sz="800" dirty="0"/>
          </a:p>
          <a:p>
            <a:r>
              <a:rPr lang="en-US" altLang="x-none" dirty="0"/>
              <a:t>If the precondition is </a:t>
            </a:r>
            <a:r>
              <a:rPr lang="en-US" altLang="x-none" u="sng" dirty="0"/>
              <a:t>not true</a:t>
            </a:r>
            <a:r>
              <a:rPr lang="en-US" altLang="x-none" dirty="0"/>
              <a:t> and the service </a:t>
            </a:r>
            <a:br>
              <a:rPr lang="en-US" altLang="x-none" dirty="0"/>
            </a:br>
            <a:r>
              <a:rPr lang="en-US" altLang="x-none" dirty="0"/>
              <a:t>is still requested, the provider can choose </a:t>
            </a:r>
            <a:br>
              <a:rPr lang="en-US" altLang="x-none" dirty="0"/>
            </a:br>
            <a:r>
              <a:rPr lang="en-US" altLang="x-none" u="sng" dirty="0"/>
              <a:t>any action</a:t>
            </a:r>
            <a:r>
              <a:rPr lang="en-US" altLang="x-none" dirty="0"/>
              <a:t> that is convenient for the provider, </a:t>
            </a:r>
            <a:r>
              <a:rPr lang="en-US" altLang="x-none" u="sng" dirty="0"/>
              <a:t>no matter how disastrous</a:t>
            </a:r>
            <a:r>
              <a:rPr lang="en-US" altLang="x-none" dirty="0"/>
              <a:t> the outcome may be for the service requester.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58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0FD89-AD32-CD46-A23F-9E014A6B71A4}" type="slidenum">
              <a:rPr lang="en-US" altLang="x-none"/>
              <a:pPr/>
              <a:t>8</a:t>
            </a:fld>
            <a:endParaRPr lang="en-US" altLang="x-none"/>
          </a:p>
        </p:txBody>
      </p:sp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Contract Metaphor</a:t>
            </a:r>
            <a:endParaRPr lang="en-US" altLang="x-none" i="1" dirty="0"/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x-none" dirty="0"/>
              <a:t>The service provider (</a:t>
            </a:r>
            <a:r>
              <a:rPr lang="en-US" altLang="x-none" i="1" dirty="0"/>
              <a:t>i.e.</a:t>
            </a:r>
            <a:r>
              <a:rPr lang="en-US" altLang="x-none" dirty="0"/>
              <a:t>, the class) </a:t>
            </a:r>
            <a:br>
              <a:rPr lang="en-US" altLang="x-none" dirty="0"/>
            </a:br>
            <a:r>
              <a:rPr lang="en-US" altLang="x-none" u="sng" dirty="0"/>
              <a:t>must specify the precondition</a:t>
            </a:r>
            <a:r>
              <a:rPr lang="en-US" altLang="x-none" dirty="0"/>
              <a:t>.</a:t>
            </a:r>
          </a:p>
          <a:p>
            <a:pPr lvl="4">
              <a:lnSpc>
                <a:spcPct val="90000"/>
              </a:lnSpc>
            </a:pPr>
            <a:endParaRPr lang="en-US" altLang="x-none" dirty="0"/>
          </a:p>
          <a:p>
            <a:pPr>
              <a:lnSpc>
                <a:spcPct val="90000"/>
              </a:lnSpc>
            </a:pPr>
            <a:r>
              <a:rPr lang="en-US" altLang="x-none" dirty="0"/>
              <a:t>If the precondition is </a:t>
            </a:r>
            <a:r>
              <a:rPr lang="en-US" altLang="x-none" u="sng" dirty="0"/>
              <a:t>true</a:t>
            </a:r>
            <a:r>
              <a:rPr lang="en-US" altLang="x-none" dirty="0"/>
              <a:t>, the service provider</a:t>
            </a:r>
            <a:br>
              <a:rPr lang="en-US" altLang="x-none" dirty="0"/>
            </a:br>
            <a:r>
              <a:rPr lang="en-US" altLang="x-none" u="sng" dirty="0"/>
              <a:t>must work correctly</a:t>
            </a:r>
            <a:r>
              <a:rPr lang="en-US" altLang="x-none" dirty="0"/>
              <a:t>. </a:t>
            </a:r>
          </a:p>
          <a:p>
            <a:pPr lvl="4">
              <a:lnSpc>
                <a:spcPct val="90000"/>
              </a:lnSpc>
            </a:pPr>
            <a:endParaRPr lang="en-US" altLang="x-none" dirty="0"/>
          </a:p>
          <a:p>
            <a:pPr>
              <a:lnSpc>
                <a:spcPct val="90000"/>
              </a:lnSpc>
            </a:pPr>
            <a:r>
              <a:rPr lang="en-US" altLang="x-none" dirty="0"/>
              <a:t>If the precondition is </a:t>
            </a:r>
            <a:r>
              <a:rPr lang="en-US" altLang="x-none" u="sng" dirty="0"/>
              <a:t>not true</a:t>
            </a:r>
            <a:r>
              <a:rPr lang="en-US" altLang="x-none" dirty="0"/>
              <a:t>, the service provider can </a:t>
            </a:r>
            <a:r>
              <a:rPr lang="en-US" altLang="x-none" u="sng" dirty="0"/>
              <a:t>do anything</a:t>
            </a:r>
            <a:r>
              <a:rPr lang="en-US" altLang="x-none" dirty="0"/>
              <a:t>. </a:t>
            </a:r>
          </a:p>
          <a:p>
            <a:pPr lvl="1">
              <a:lnSpc>
                <a:spcPct val="90000"/>
              </a:lnSpc>
            </a:pPr>
            <a:r>
              <a:rPr lang="en-US" altLang="x-none" dirty="0"/>
              <a:t>Throw an exception?</a:t>
            </a:r>
          </a:p>
          <a:p>
            <a:pPr lvl="1">
              <a:lnSpc>
                <a:spcPct val="90000"/>
              </a:lnSpc>
            </a:pPr>
            <a:r>
              <a:rPr lang="en-US" altLang="x-none" dirty="0"/>
              <a:t>Return a default or false answer? </a:t>
            </a:r>
          </a:p>
          <a:p>
            <a:pPr lvl="1">
              <a:lnSpc>
                <a:spcPct val="90000"/>
              </a:lnSpc>
            </a:pPr>
            <a:r>
              <a:rPr lang="en-US" altLang="x-none" dirty="0"/>
              <a:t>Corrupt data?</a:t>
            </a:r>
          </a:p>
          <a:p>
            <a:pPr lvl="1">
              <a:lnSpc>
                <a:spcPct val="90000"/>
              </a:lnSpc>
            </a:pPr>
            <a:r>
              <a:rPr lang="en-US" altLang="x-none" dirty="0"/>
              <a:t>Handle the error gracefully? </a:t>
            </a:r>
          </a:p>
        </p:txBody>
      </p:sp>
    </p:spTree>
    <p:extLst>
      <p:ext uri="{BB962C8B-B14F-4D97-AF65-F5344CB8AC3E}">
        <p14:creationId xmlns:p14="http://schemas.microsoft.com/office/powerpoint/2010/main" val="2058718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5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5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15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15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5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2E7-ECFE-5E49-AC13-14C8DD07B9BD}" type="slidenum">
              <a:rPr lang="en-US" altLang="x-none"/>
              <a:pPr/>
              <a:t>9</a:t>
            </a:fld>
            <a:endParaRPr lang="en-US" altLang="x-none"/>
          </a:p>
        </p:txBody>
      </p:sp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Preconditions</a:t>
            </a:r>
            <a:r>
              <a:rPr lang="en-US" altLang="x-none" i="1" dirty="0"/>
              <a:t>, cont’d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26268"/>
            <a:ext cx="8229600" cy="1645931"/>
          </a:xfrm>
        </p:spPr>
        <p:txBody>
          <a:bodyPr/>
          <a:lstStyle/>
          <a:p>
            <a:r>
              <a:rPr lang="en-US" altLang="x-none" dirty="0"/>
              <a:t>What happens if the precondition </a:t>
            </a:r>
            <a:r>
              <a:rPr lang="en-US" altLang="x-none" u="sng" dirty="0"/>
              <a:t>not</a:t>
            </a:r>
            <a:r>
              <a:rPr lang="en-US" altLang="x-none" dirty="0"/>
              <a:t> fulfilled?</a:t>
            </a:r>
          </a:p>
          <a:p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remove()</a:t>
            </a:r>
            <a:r>
              <a:rPr lang="en-US" altLang="x-none" dirty="0"/>
              <a:t> makes </a:t>
            </a:r>
            <a:r>
              <a:rPr lang="en-US" altLang="x-none" u="sng" dirty="0"/>
              <a:t>no promises</a:t>
            </a:r>
            <a:r>
              <a:rPr lang="en-US" altLang="x-none" dirty="0"/>
              <a:t> to do anything sensible if called on an empty queue. </a:t>
            </a:r>
          </a:p>
        </p:txBody>
      </p:sp>
      <p:sp>
        <p:nvSpPr>
          <p:cNvPr id="317444" name="Text Box 4"/>
          <p:cNvSpPr txBox="1">
            <a:spLocks noChangeArrowheads="1"/>
          </p:cNvSpPr>
          <p:nvPr/>
        </p:nvSpPr>
        <p:spPr bwMode="auto">
          <a:xfrm>
            <a:off x="2381336" y="1325903"/>
            <a:ext cx="4381328" cy="30469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altLang="x-none" b="1" dirty="0">
                <a:latin typeface="Courier New" charset="0"/>
              </a:rPr>
              <a:t>/**</a:t>
            </a:r>
            <a:br>
              <a:rPr lang="en-US" altLang="x-none" b="1" dirty="0">
                <a:latin typeface="Courier New" charset="0"/>
              </a:rPr>
            </a:br>
            <a:r>
              <a:rPr lang="en-US" altLang="x-none" b="1" dirty="0">
                <a:latin typeface="Courier New" charset="0"/>
              </a:rPr>
              <a:t> * Remove the message at the head.</a:t>
            </a:r>
            <a:br>
              <a:rPr lang="en-US" altLang="x-none" b="1" dirty="0">
                <a:latin typeface="Courier New" charset="0"/>
              </a:rPr>
            </a:br>
            <a:r>
              <a:rPr lang="en-US" altLang="x-none" b="1" dirty="0">
                <a:latin typeface="Courier New" charset="0"/>
              </a:rPr>
              <a:t> * @return the message at the head</a:t>
            </a:r>
            <a:br>
              <a:rPr lang="en-US" altLang="x-none" b="1" dirty="0">
                <a:latin typeface="Courier New" charset="0"/>
              </a:rPr>
            </a:br>
            <a:r>
              <a:rPr lang="en-US" altLang="x-none" b="1" dirty="0">
                <a:latin typeface="Courier New" charset="0"/>
              </a:rPr>
              <a:t> * </a:t>
            </a:r>
            <a:r>
              <a:rPr lang="en-US" altLang="x-none" b="1" dirty="0">
                <a:solidFill>
                  <a:srgbClr val="B23C00"/>
                </a:solidFill>
                <a:latin typeface="Courier New" charset="0"/>
              </a:rPr>
              <a:t>@precondition size() &gt; 0</a:t>
            </a:r>
            <a:br>
              <a:rPr lang="en-US" altLang="x-none" b="1" dirty="0">
                <a:solidFill>
                  <a:srgbClr val="B23C00"/>
                </a:solidFill>
                <a:latin typeface="Courier New" charset="0"/>
              </a:rPr>
            </a:br>
            <a:r>
              <a:rPr lang="en-US" altLang="x-none" b="1" dirty="0">
                <a:latin typeface="Courier New" charset="0"/>
              </a:rPr>
              <a:t> */</a:t>
            </a:r>
            <a:br>
              <a:rPr lang="en-US" altLang="x-none" b="1" dirty="0">
                <a:latin typeface="Courier New" charset="0"/>
              </a:rPr>
            </a:br>
            <a:r>
              <a:rPr lang="en-US" altLang="x-none" b="1" dirty="0">
                <a:latin typeface="Courier New" charset="0"/>
              </a:rPr>
              <a:t>Message *</a:t>
            </a:r>
            <a:r>
              <a:rPr lang="en-US" altLang="x-none" b="1" dirty="0" err="1">
                <a:latin typeface="Courier New" charset="0"/>
              </a:rPr>
              <a:t>MessageQueue</a:t>
            </a:r>
            <a:r>
              <a:rPr lang="en-US" altLang="x-none" b="1" dirty="0">
                <a:latin typeface="Courier New" charset="0"/>
              </a:rPr>
              <a:t>::</a:t>
            </a:r>
            <a:r>
              <a:rPr lang="en-US" altLang="x-none" b="1" dirty="0">
                <a:solidFill>
                  <a:srgbClr val="B23C00"/>
                </a:solidFill>
                <a:latin typeface="Courier New" charset="0"/>
              </a:rPr>
              <a:t>remove()</a:t>
            </a:r>
            <a:br>
              <a:rPr lang="en-US" altLang="x-none" b="1" dirty="0">
                <a:latin typeface="Courier New" charset="0"/>
              </a:rPr>
            </a:br>
            <a:r>
              <a:rPr lang="en-US" altLang="x-none" b="1" dirty="0">
                <a:latin typeface="Courier New" charset="0"/>
              </a:rPr>
              <a:t>{</a:t>
            </a:r>
            <a:br>
              <a:rPr lang="en-US" altLang="x-none" b="1" dirty="0">
                <a:latin typeface="Courier New" charset="0"/>
              </a:rPr>
            </a:br>
            <a:r>
              <a:rPr lang="en-US" altLang="x-none" b="1" dirty="0">
                <a:latin typeface="Courier New" charset="0"/>
              </a:rPr>
              <a:t>    Message *r = elements[0];    </a:t>
            </a:r>
          </a:p>
          <a:p>
            <a:r>
              <a:rPr lang="en-US" altLang="x-none" b="1" dirty="0">
                <a:latin typeface="Courier New" charset="0"/>
              </a:rPr>
              <a:t>    elements-&gt;erase(0);</a:t>
            </a:r>
          </a:p>
          <a:p>
            <a:endParaRPr lang="en-US" altLang="x-none" b="1" dirty="0">
              <a:latin typeface="Courier New" charset="0"/>
            </a:endParaRPr>
          </a:p>
          <a:p>
            <a:r>
              <a:rPr lang="en-US" altLang="x-none" b="1" dirty="0">
                <a:latin typeface="Courier New" charset="0"/>
              </a:rPr>
              <a:t>    return r;</a:t>
            </a:r>
            <a:br>
              <a:rPr lang="en-US" altLang="x-none" b="1" dirty="0">
                <a:latin typeface="Courier New" charset="0"/>
              </a:rPr>
            </a:br>
            <a:r>
              <a:rPr lang="en-US" altLang="x-none" b="1" dirty="0">
                <a:latin typeface="Courier New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388272813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26955</TotalTime>
  <Words>3117</Words>
  <Application>Microsoft Macintosh PowerPoint</Application>
  <PresentationFormat>On-screen Show (4:3)</PresentationFormat>
  <Paragraphs>530</Paragraphs>
  <Slides>44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9" baseType="lpstr">
      <vt:lpstr>Arial</vt:lpstr>
      <vt:lpstr>Courier New</vt:lpstr>
      <vt:lpstr>Times New Roman</vt:lpstr>
      <vt:lpstr>Wingdings</vt:lpstr>
      <vt:lpstr>Quadrant</vt:lpstr>
      <vt:lpstr>CMPE 135 Object-Oriented Analysis and Design March 2 Class Meeting</vt:lpstr>
      <vt:lpstr>Programming by Contract</vt:lpstr>
      <vt:lpstr>Programming by Contract, cont’d</vt:lpstr>
      <vt:lpstr>Programming by Contract, cont’d</vt:lpstr>
      <vt:lpstr>Preconditions</vt:lpstr>
      <vt:lpstr>Preconditions, cont’d</vt:lpstr>
      <vt:lpstr>Preconditions, cont’d</vt:lpstr>
      <vt:lpstr>Contract Metaphor</vt:lpstr>
      <vt:lpstr>Preconditions, cont’d</vt:lpstr>
      <vt:lpstr>Inefficient Queue Implementation</vt:lpstr>
      <vt:lpstr>Queue as a Circular Array</vt:lpstr>
      <vt:lpstr>Queue as a Circular Array</vt:lpstr>
      <vt:lpstr>Queue as a Circular Array</vt:lpstr>
      <vt:lpstr>Queue as a Circular Array</vt:lpstr>
      <vt:lpstr>Assertions</vt:lpstr>
      <vt:lpstr>Assertions, cont’d</vt:lpstr>
      <vt:lpstr>Assertions, cont’d</vt:lpstr>
      <vt:lpstr>Queue as a Circular Array with Assertion</vt:lpstr>
      <vt:lpstr>Exceptions as Part of the Contract</vt:lpstr>
      <vt:lpstr>Postconditions</vt:lpstr>
      <vt:lpstr>Postconditions, cont’d</vt:lpstr>
      <vt:lpstr>Class Invariants</vt:lpstr>
      <vt:lpstr>Class Invariants, cont’d</vt:lpstr>
      <vt:lpstr>Class Invariants, cont’d</vt:lpstr>
      <vt:lpstr>Class Invariants, cont’d</vt:lpstr>
      <vt:lpstr>Proof of a Class Invariant</vt:lpstr>
      <vt:lpstr>Proof of a Class Invariant, cont’d</vt:lpstr>
      <vt:lpstr>Interface Invariants vs. Implementation Invariants</vt:lpstr>
      <vt:lpstr>Interface Invariants vs. Implementation Invariants, cont’d</vt:lpstr>
      <vt:lpstr>Interfaces</vt:lpstr>
      <vt:lpstr>Interfaces, cont’d</vt:lpstr>
      <vt:lpstr>Interface Example</vt:lpstr>
      <vt:lpstr>Interfaces and the RPS Game</vt:lpstr>
      <vt:lpstr>Interfaces and the RPS Game, cont’d</vt:lpstr>
      <vt:lpstr>Interfaces and the RPS Game, cont’d</vt:lpstr>
      <vt:lpstr>Interfaces and the RPS Game, cont’d</vt:lpstr>
      <vt:lpstr>Code to the Interface</vt:lpstr>
      <vt:lpstr>Code to the Interface, cont’d</vt:lpstr>
      <vt:lpstr>Code to the Interface, cont’d</vt:lpstr>
      <vt:lpstr>A Factory Class</vt:lpstr>
      <vt:lpstr>A Factory Class, cont’d</vt:lpstr>
      <vt:lpstr>Interface Variables</vt:lpstr>
      <vt:lpstr>Objects and Interfaces</vt:lpstr>
      <vt:lpstr>Objects and Interfaces, cont’d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153: Concepts of Compiler Design</dc:title>
  <dc:creator>Ronald Mak</dc:creator>
  <cp:lastModifiedBy>Ron Mak</cp:lastModifiedBy>
  <cp:revision>477</cp:revision>
  <dcterms:created xsi:type="dcterms:W3CDTF">2008-01-12T03:52:55Z</dcterms:created>
  <dcterms:modified xsi:type="dcterms:W3CDTF">2021-03-02T04:18:57Z</dcterms:modified>
</cp:coreProperties>
</file>