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35" r:id="rId3"/>
    <p:sldId id="284" r:id="rId4"/>
    <p:sldId id="326" r:id="rId5"/>
    <p:sldId id="327" r:id="rId6"/>
    <p:sldId id="328" r:id="rId7"/>
    <p:sldId id="329" r:id="rId8"/>
    <p:sldId id="330" r:id="rId9"/>
    <p:sldId id="331" r:id="rId10"/>
    <p:sldId id="291" r:id="rId11"/>
    <p:sldId id="289" r:id="rId12"/>
    <p:sldId id="280" r:id="rId13"/>
    <p:sldId id="281" r:id="rId14"/>
    <p:sldId id="323" r:id="rId15"/>
    <p:sldId id="324" r:id="rId16"/>
    <p:sldId id="325" r:id="rId17"/>
    <p:sldId id="258" r:id="rId18"/>
    <p:sldId id="270" r:id="rId19"/>
    <p:sldId id="271" r:id="rId20"/>
    <p:sldId id="310" r:id="rId21"/>
    <p:sldId id="273" r:id="rId22"/>
    <p:sldId id="274" r:id="rId23"/>
    <p:sldId id="260" r:id="rId24"/>
    <p:sldId id="275" r:id="rId25"/>
    <p:sldId id="261" r:id="rId26"/>
    <p:sldId id="276" r:id="rId27"/>
    <p:sldId id="277" r:id="rId28"/>
    <p:sldId id="262" r:id="rId29"/>
    <p:sldId id="278" r:id="rId30"/>
    <p:sldId id="263" r:id="rId31"/>
    <p:sldId id="264" r:id="rId32"/>
    <p:sldId id="265" r:id="rId33"/>
    <p:sldId id="268" r:id="rId34"/>
    <p:sldId id="279" r:id="rId35"/>
    <p:sldId id="296" r:id="rId36"/>
    <p:sldId id="305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8F0000"/>
    <a:srgbClr val="464646"/>
    <a:srgbClr val="DEF0F2"/>
    <a:srgbClr val="F2E5D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91" autoAdjust="0"/>
    <p:restoredTop sz="96754" autoAdjust="0"/>
  </p:normalViewPr>
  <p:slideViewPr>
    <p:cSldViewPr>
      <p:cViewPr varScale="1">
        <p:scale>
          <a:sx n="185" d="100"/>
          <a:sy n="185" d="100"/>
        </p:scale>
        <p:origin x="2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0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5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September 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aw_of_Demete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list/list/inser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February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Immutability is a valuable feature.</a:t>
            </a:r>
          </a:p>
          <a:p>
            <a:pPr lvl="4"/>
            <a:endParaRPr lang="en-US" dirty="0"/>
          </a:p>
          <a:p>
            <a:r>
              <a:rPr lang="en-US" dirty="0"/>
              <a:t>If you can make your class immutable, </a:t>
            </a:r>
            <a:br>
              <a:rPr lang="en-US" dirty="0"/>
            </a:br>
            <a:r>
              <a:rPr lang="en-US" dirty="0"/>
              <a:t>you should.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79432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7755-766D-824F-83E8-EDD87A0BFF19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1402088"/>
          </a:xfrm>
        </p:spPr>
        <p:txBody>
          <a:bodyPr/>
          <a:lstStyle/>
          <a:p>
            <a:r>
              <a:rPr lang="en-US" altLang="x-none" b="1" dirty="0"/>
              <a:t>Another solution: </a:t>
            </a:r>
            <a:br>
              <a:rPr lang="en-US" altLang="x-none" b="1" dirty="0"/>
            </a:br>
            <a:r>
              <a:rPr lang="en-US" altLang="x-none" dirty="0"/>
              <a:t>Declare immutable fields of a class to be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Example: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0707" y="2788927"/>
            <a:ext cx="8042586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class Employee</a:t>
            </a:r>
          </a:p>
          <a:p>
            <a:r>
              <a:rPr lang="en-US" altLang="x-none" sz="1800" b="1" dirty="0">
                <a:latin typeface="Courier New" charset="0"/>
              </a:rPr>
              <a:t>{</a:t>
            </a:r>
          </a:p>
          <a:p>
            <a:r>
              <a:rPr lang="en-US" altLang="x-none" sz="1800" b="1" dirty="0">
                <a:latin typeface="Courier New" charset="0"/>
              </a:rPr>
              <a:t>private: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 string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const </a:t>
            </a:r>
            <a:r>
              <a:rPr lang="en-US" altLang="x-none" sz="1800" b="1" dirty="0">
                <a:latin typeface="Courier New" charset="0"/>
              </a:rPr>
              <a:t>Calendar *birthday;</a:t>
            </a:r>
          </a:p>
          <a:p>
            <a:endParaRPr lang="en-US" altLang="x-none" sz="1800" b="1" dirty="0">
              <a:latin typeface="Courier New" charset="0"/>
            </a:endParaRPr>
          </a:p>
          <a:p>
            <a:r>
              <a:rPr lang="en-US" altLang="x-none" sz="1800" b="1" dirty="0">
                <a:latin typeface="Courier New" charset="0"/>
              </a:rPr>
              <a:t>public:</a:t>
            </a:r>
          </a:p>
          <a:p>
            <a:r>
              <a:rPr lang="en-US" altLang="x-none" sz="1800" b="1" dirty="0">
                <a:latin typeface="Courier New" charset="0"/>
              </a:rPr>
              <a:t>    string    </a:t>
            </a:r>
            <a:r>
              <a:rPr lang="en-US" altLang="x-none" sz="1800" b="1" dirty="0" err="1">
                <a:latin typeface="Courier New" charset="0"/>
              </a:rPr>
              <a:t>get_ssn</a:t>
            </a:r>
            <a:r>
              <a:rPr lang="en-US" altLang="x-none" sz="1800" b="1" dirty="0">
                <a:latin typeface="Courier New" charset="0"/>
              </a:rPr>
              <a:t>()      const { return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 }</a:t>
            </a:r>
          </a:p>
          <a:p>
            <a:r>
              <a:rPr lang="en-US" altLang="x-none" sz="1800" b="1" dirty="0">
                <a:latin typeface="Courier New" charset="0"/>
              </a:rPr>
              <a:t>    Calendar *</a:t>
            </a:r>
            <a:r>
              <a:rPr lang="en-US" altLang="x-none" sz="1800" b="1" dirty="0" err="1">
                <a:latin typeface="Courier New" charset="0"/>
              </a:rPr>
              <a:t>get_birthday</a:t>
            </a:r>
            <a:r>
              <a:rPr lang="en-US" altLang="x-none" sz="1800" b="1" dirty="0">
                <a:latin typeface="Courier New" charset="0"/>
              </a:rPr>
              <a:t>() const { return birthdate; }</a:t>
            </a:r>
          </a:p>
          <a:p>
            <a:r>
              <a:rPr lang="en-US" altLang="x-none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926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7755-766D-824F-83E8-EDD87A0BFF19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390"/>
            <a:ext cx="8229600" cy="1828810"/>
          </a:xfrm>
        </p:spPr>
        <p:txBody>
          <a:bodyPr/>
          <a:lstStyle/>
          <a:p>
            <a:r>
              <a:rPr lang="en-US" altLang="x-none" dirty="0"/>
              <a:t>The value of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dirty="0"/>
              <a:t>field </a:t>
            </a:r>
            <a:r>
              <a:rPr lang="en-US" altLang="x-none" u="sng" dirty="0"/>
              <a:t>cannot change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after the object has been constructed.</a:t>
            </a:r>
          </a:p>
          <a:p>
            <a:pPr lvl="1"/>
            <a:r>
              <a:rPr lang="en-US" altLang="x-none" dirty="0"/>
              <a:t>Member variable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birthday</a:t>
            </a:r>
            <a:r>
              <a:rPr lang="en-US" altLang="x-none" dirty="0"/>
              <a:t> cannot be changed</a:t>
            </a:r>
            <a:r>
              <a:rPr lang="en-US" altLang="x-none" u="sng" dirty="0"/>
              <a:t> </a:t>
            </a:r>
            <a:br>
              <a:rPr lang="en-US" altLang="x-none" dirty="0"/>
            </a:br>
            <a:r>
              <a:rPr lang="en-US" altLang="x-none" dirty="0"/>
              <a:t>to refer to another birthdate object.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CF2FC1A-3FF0-2646-8540-742BE35E8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60" y="1318294"/>
            <a:ext cx="8731878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class Employee</a:t>
            </a:r>
          </a:p>
          <a:p>
            <a:r>
              <a:rPr lang="en-US" altLang="x-none" sz="1800" b="1" dirty="0">
                <a:latin typeface="Courier New" charset="0"/>
              </a:rPr>
              <a:t>{</a:t>
            </a:r>
          </a:p>
          <a:p>
            <a:r>
              <a:rPr lang="en-US" altLang="x-none" sz="1800" b="1" dirty="0">
                <a:latin typeface="Courier New" charset="0"/>
              </a:rPr>
              <a:t>private: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 string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const </a:t>
            </a:r>
            <a:r>
              <a:rPr lang="en-US" altLang="x-none" sz="1800" b="1" dirty="0">
                <a:latin typeface="Courier New" charset="0"/>
              </a:rPr>
              <a:t>Calendar *birthday;</a:t>
            </a:r>
          </a:p>
          <a:p>
            <a:endParaRPr lang="en-US" altLang="x-none" sz="1800" b="1" dirty="0">
              <a:latin typeface="Courier New" charset="0"/>
            </a:endParaRPr>
          </a:p>
          <a:p>
            <a:r>
              <a:rPr lang="en-US" altLang="x-none" sz="1800" b="1" dirty="0">
                <a:latin typeface="Courier New" charset="0"/>
              </a:rPr>
              <a:t>public: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>
                <a:solidFill>
                  <a:srgbClr val="C00000"/>
                </a:solidFill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 string    </a:t>
            </a:r>
            <a:r>
              <a:rPr lang="en-US" altLang="x-none" sz="1800" b="1" dirty="0" err="1">
                <a:latin typeface="Courier New" charset="0"/>
              </a:rPr>
              <a:t>get_ssn</a:t>
            </a:r>
            <a:r>
              <a:rPr lang="en-US" altLang="x-none" sz="1800" b="1" dirty="0">
                <a:latin typeface="Courier New" charset="0"/>
              </a:rPr>
              <a:t>()      const { return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 }</a:t>
            </a:r>
          </a:p>
          <a:p>
            <a:r>
              <a:rPr lang="en-US" altLang="x-none" sz="1800" b="1" dirty="0">
                <a:latin typeface="Courier New" charset="0"/>
              </a:rPr>
              <a:t>    </a:t>
            </a:r>
            <a:r>
              <a:rPr lang="en-US" altLang="x-none" sz="1800" b="1" dirty="0">
                <a:solidFill>
                  <a:srgbClr val="C00000"/>
                </a:solidFill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 Calendar *</a:t>
            </a:r>
            <a:r>
              <a:rPr lang="en-US" altLang="x-none" sz="1800" b="1" dirty="0" err="1">
                <a:latin typeface="Courier New" charset="0"/>
              </a:rPr>
              <a:t>get_birthday</a:t>
            </a:r>
            <a:r>
              <a:rPr lang="en-US" altLang="x-none" sz="1800" b="1" dirty="0">
                <a:latin typeface="Courier New" charset="0"/>
              </a:rPr>
              <a:t>() const { return birthdate; }</a:t>
            </a:r>
          </a:p>
          <a:p>
            <a:r>
              <a:rPr lang="en-US" altLang="x-none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0309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BDFC-0A25-8442-AEE0-1EDAEEE2BA4C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3883485"/>
            <a:ext cx="8229600" cy="2288685"/>
          </a:xfrm>
        </p:spPr>
        <p:txBody>
          <a:bodyPr/>
          <a:lstStyle/>
          <a:p>
            <a:r>
              <a:rPr lang="en-US" altLang="x-none" b="1" dirty="0"/>
              <a:t>Advantage:</a:t>
            </a:r>
            <a:r>
              <a:rPr lang="en-US" altLang="x-none" dirty="0"/>
              <a:t> It’s a compile-time error </a:t>
            </a:r>
            <a:br>
              <a:rPr lang="en-US" altLang="x-none" dirty="0"/>
            </a:br>
            <a:r>
              <a:rPr lang="en-US" altLang="x-none" dirty="0"/>
              <a:t>if you forget to initialize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field.</a:t>
            </a:r>
          </a:p>
          <a:p>
            <a:r>
              <a:rPr lang="en-US" altLang="x-none" b="1" dirty="0"/>
              <a:t>Disadvantage:</a:t>
            </a:r>
            <a:r>
              <a:rPr lang="en-US" altLang="x-none" dirty="0"/>
              <a:t> If you have two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altLang="x-none" dirty="0"/>
              <a:t> objects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emp1</a:t>
            </a:r>
            <a:r>
              <a:rPr lang="en-US" altLang="x-none" dirty="0"/>
              <a:t>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emp2</a:t>
            </a:r>
            <a:r>
              <a:rPr lang="en-US" altLang="x-none" dirty="0"/>
              <a:t>, you cannot assign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emp2 = emp1</a:t>
            </a:r>
            <a:endParaRPr lang="en-US" altLang="x-none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94197" y="1256939"/>
            <a:ext cx="780968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class Employee</a:t>
            </a:r>
          </a:p>
          <a:p>
            <a:r>
              <a:rPr lang="en-US" altLang="x-none" b="1" dirty="0">
                <a:latin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</a:rPr>
              <a:t>private: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const </a:t>
            </a:r>
            <a:r>
              <a:rPr lang="en-US" altLang="x-none" b="1" dirty="0">
                <a:latin typeface="Courier New" charset="0"/>
              </a:rPr>
              <a:t>Calendar *birthday;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   </a:t>
            </a:r>
            <a:r>
              <a:rPr lang="en-US" altLang="x-none" b="1" dirty="0" err="1">
                <a:latin typeface="Courier New" charset="0"/>
              </a:rPr>
              <a:t>get_ssn</a:t>
            </a:r>
            <a:r>
              <a:rPr lang="en-US" altLang="x-none" b="1" dirty="0">
                <a:latin typeface="Courier New" charset="0"/>
              </a:rPr>
              <a:t>()      const { return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 }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Calendar *</a:t>
            </a:r>
            <a:r>
              <a:rPr lang="en-US" altLang="x-none" b="1" dirty="0" err="1">
                <a:latin typeface="Courier New" charset="0"/>
              </a:rPr>
              <a:t>get_birthday</a:t>
            </a:r>
            <a:r>
              <a:rPr lang="en-US" altLang="x-none" b="1" dirty="0">
                <a:latin typeface="Courier New" charset="0"/>
              </a:rPr>
              <a:t>() const { return birthdate; }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89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0344-4B09-C94F-98AC-A0507646BA7D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altLang="x-none" u="sng" dirty="0"/>
              <a:t>Separate the roles</a:t>
            </a:r>
            <a:r>
              <a:rPr lang="en-US" altLang="x-none" dirty="0"/>
              <a:t> of accessors and </a:t>
            </a:r>
            <a:r>
              <a:rPr lang="en-US" altLang="x-none" dirty="0" err="1"/>
              <a:t>mutators</a:t>
            </a:r>
            <a:r>
              <a:rPr lang="en-US" altLang="x-none" dirty="0"/>
              <a:t>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If we call a function to </a:t>
            </a:r>
            <a:r>
              <a:rPr lang="en-US" altLang="x-none" u="sng" dirty="0"/>
              <a:t>access</a:t>
            </a:r>
            <a:r>
              <a:rPr lang="en-US" altLang="x-none" dirty="0"/>
              <a:t> an object, </a:t>
            </a:r>
            <a:br>
              <a:rPr lang="en-US" altLang="x-none" dirty="0"/>
            </a:br>
            <a:r>
              <a:rPr lang="en-US" altLang="x-none" dirty="0"/>
              <a:t>we </a:t>
            </a:r>
            <a:r>
              <a:rPr lang="en-US" altLang="x-none" u="sng" dirty="0"/>
              <a:t>don’t</a:t>
            </a:r>
            <a:r>
              <a:rPr lang="en-US" altLang="x-none" dirty="0"/>
              <a:t> expect the object to mutate.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Example of a violation: </a:t>
            </a:r>
            <a:br>
              <a:rPr lang="en-US" altLang="x-none" dirty="0"/>
            </a:br>
            <a:br>
              <a:rPr lang="en-US" altLang="x-none" sz="1200" dirty="0"/>
            </a:b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Method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next()</a:t>
            </a:r>
            <a:r>
              <a:rPr lang="en-US" altLang="x-none" dirty="0"/>
              <a:t> returns the current token </a:t>
            </a:r>
            <a:br>
              <a:rPr lang="en-US" altLang="x-none" dirty="0"/>
            </a:br>
            <a:r>
              <a:rPr lang="en-US" altLang="x-none" u="sng" dirty="0"/>
              <a:t>and</a:t>
            </a:r>
            <a:r>
              <a:rPr lang="en-US" altLang="x-none" dirty="0"/>
              <a:t> advances the cursor of the scanner object:</a:t>
            </a:r>
            <a:br>
              <a:rPr lang="en-US" altLang="x-none" dirty="0"/>
            </a:br>
            <a:r>
              <a:rPr lang="en-US" altLang="x-none" dirty="0"/>
              <a:t>it’s </a:t>
            </a:r>
            <a:r>
              <a:rPr lang="en-US" altLang="x-none" u="sng" dirty="0"/>
              <a:t>both</a:t>
            </a:r>
            <a:r>
              <a:rPr lang="en-US" altLang="x-none" dirty="0"/>
              <a:t> an accessor and a mutator. </a:t>
            </a:r>
          </a:p>
          <a:p>
            <a:pPr lvl="1"/>
            <a:r>
              <a:rPr lang="en-US" altLang="x-none" dirty="0"/>
              <a:t>What if you want to read the current token again?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651781" y="3726943"/>
            <a:ext cx="357020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Scanner *in = . . .;</a:t>
            </a:r>
            <a:br>
              <a:rPr lang="en-US" altLang="x-none" sz="2000" b="1" dirty="0">
                <a:latin typeface="Courier New" charset="0"/>
              </a:rPr>
            </a:br>
            <a:r>
              <a:rPr lang="en-US" altLang="x-none" sz="2000" b="1" dirty="0">
                <a:latin typeface="Courier New" charset="0"/>
              </a:rPr>
              <a:t>string s = in-&gt;next();</a:t>
            </a:r>
          </a:p>
        </p:txBody>
      </p:sp>
    </p:spTree>
    <p:extLst>
      <p:ext uri="{BB962C8B-B14F-4D97-AF65-F5344CB8AC3E}">
        <p14:creationId xmlns:p14="http://schemas.microsoft.com/office/powerpoint/2010/main" val="114289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0344-4B09-C94F-98AC-A0507646BA7D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  <a:r>
              <a:rPr lang="en-US" altLang="x-none" i="1" dirty="0"/>
              <a:t>, cont’d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altLang="x-none" b="1" dirty="0"/>
              <a:t>Solution: </a:t>
            </a:r>
            <a:br>
              <a:rPr lang="en-US" altLang="x-none" b="1" dirty="0"/>
            </a:br>
            <a:r>
              <a:rPr lang="en-US" altLang="x-none" dirty="0"/>
              <a:t>Use separate accessor and mutator functions.</a:t>
            </a:r>
          </a:p>
          <a:p>
            <a:pPr lvl="4"/>
            <a:endParaRPr lang="en-US" altLang="x-none" b="1" dirty="0"/>
          </a:p>
          <a:p>
            <a:r>
              <a:rPr lang="en-US" altLang="x-none" b="1" dirty="0"/>
              <a:t>Rule of thumb: </a:t>
            </a:r>
            <a:br>
              <a:rPr lang="en-US" altLang="x-none" dirty="0"/>
            </a:br>
            <a:r>
              <a:rPr lang="en-US" altLang="x-none" dirty="0"/>
              <a:t>Mutator functions should return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.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137132" y="3563033"/>
            <a:ext cx="886973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string </a:t>
            </a:r>
            <a:r>
              <a:rPr lang="en-US" altLang="x-none" sz="1800" b="1" dirty="0" err="1">
                <a:latin typeface="Courier New" charset="0"/>
              </a:rPr>
              <a:t>get_current</a:t>
            </a:r>
            <a:r>
              <a:rPr lang="en-US" altLang="x-none" sz="1800" b="1" dirty="0">
                <a:latin typeface="Courier New" charset="0"/>
              </a:rPr>
              <a:t>() const;  // accessor: get the current token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solidFill>
                  <a:srgbClr val="C00000"/>
                </a:solidFill>
                <a:latin typeface="Courier New" charset="0"/>
              </a:rPr>
              <a:t>void next();              </a:t>
            </a:r>
            <a:r>
              <a:rPr lang="en-US" altLang="x-none" sz="1800" b="1" dirty="0">
                <a:latin typeface="Courier New" charset="0"/>
              </a:rPr>
              <a:t>// mutator: advance to the next token</a:t>
            </a:r>
          </a:p>
        </p:txBody>
      </p:sp>
    </p:spTree>
    <p:extLst>
      <p:ext uri="{BB962C8B-B14F-4D97-AF65-F5344CB8AC3E}">
        <p14:creationId xmlns:p14="http://schemas.microsoft.com/office/powerpoint/2010/main" val="274868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1ABC-4FD6-5C4B-9851-DFFAB48CC77C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  <a:r>
              <a:rPr lang="en-US" altLang="x-none" i="1" dirty="0"/>
              <a:t>, cont’d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332333"/>
          </a:xfrm>
        </p:spPr>
        <p:txBody>
          <a:bodyPr/>
          <a:lstStyle/>
          <a:p>
            <a:r>
              <a:rPr lang="en-US" altLang="x-none" b="1" dirty="0"/>
              <a:t>Refined rule of thumb: </a:t>
            </a:r>
            <a:br>
              <a:rPr lang="en-US" altLang="x-none" b="1" dirty="0"/>
            </a:br>
            <a:r>
              <a:rPr lang="en-US" altLang="x-none" dirty="0"/>
              <a:t>A mutator method can return a value as a </a:t>
            </a:r>
            <a:r>
              <a:rPr lang="en-US" altLang="x-none" u="sng" dirty="0"/>
              <a:t>convenience</a:t>
            </a:r>
            <a:r>
              <a:rPr lang="en-US" altLang="x-none" dirty="0"/>
              <a:t>, provided there is an accessor function that returns the same value </a:t>
            </a:r>
            <a:r>
              <a:rPr lang="en-US" altLang="x-none" u="sng" dirty="0"/>
              <a:t>without</a:t>
            </a:r>
            <a:r>
              <a:rPr lang="en-US" altLang="x-none" dirty="0"/>
              <a:t> changing the object’s state.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550707" y="3874573"/>
            <a:ext cx="804258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string </a:t>
            </a:r>
            <a:r>
              <a:rPr lang="en-US" altLang="x-none" sz="1800" b="1" dirty="0" err="1">
                <a:latin typeface="Courier New" charset="0"/>
              </a:rPr>
              <a:t>get_current</a:t>
            </a:r>
            <a:r>
              <a:rPr lang="en-US" altLang="x-none" sz="1800" b="1" dirty="0">
                <a:latin typeface="Courier New" charset="0"/>
              </a:rPr>
              <a:t>() const;  // accessor function</a:t>
            </a:r>
          </a:p>
          <a:p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string next</a:t>
            </a:r>
            <a:r>
              <a:rPr lang="en-US" altLang="x-none" sz="1800" b="1" dirty="0">
                <a:latin typeface="Courier New" charset="0"/>
              </a:rPr>
              <a:t>();  // mutator function that also returns </a:t>
            </a:r>
          </a:p>
          <a:p>
            <a:r>
              <a:rPr lang="en-US" altLang="x-none" sz="1800" b="1" dirty="0">
                <a:latin typeface="Courier New" charset="0"/>
              </a:rPr>
              <a:t>                // the current token for your convenience</a:t>
            </a:r>
          </a:p>
        </p:txBody>
      </p:sp>
    </p:spTree>
    <p:extLst>
      <p:ext uri="{BB962C8B-B14F-4D97-AF65-F5344CB8AC3E}">
        <p14:creationId xmlns:p14="http://schemas.microsoft.com/office/powerpoint/2010/main" val="55836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7826-C9B9-9F40-98FD-B57F685ADACF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Side Effects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 </a:t>
            </a:r>
            <a:r>
              <a:rPr lang="en-US" altLang="x-none" dirty="0">
                <a:solidFill>
                  <a:srgbClr val="B23C00"/>
                </a:solidFill>
              </a:rPr>
              <a:t>side effect</a:t>
            </a:r>
            <a:r>
              <a:rPr lang="en-US" altLang="x-none" dirty="0"/>
              <a:t> is a </a:t>
            </a:r>
            <a:r>
              <a:rPr lang="en-US" altLang="x-none" u="sng" dirty="0"/>
              <a:t>change</a:t>
            </a:r>
            <a:r>
              <a:rPr lang="en-US" altLang="x-none" dirty="0"/>
              <a:t> to an object’s state </a:t>
            </a:r>
            <a:br>
              <a:rPr lang="en-US" altLang="x-none" dirty="0"/>
            </a:br>
            <a:r>
              <a:rPr lang="en-US" altLang="x-none" dirty="0"/>
              <a:t>due to a method call.</a:t>
            </a:r>
          </a:p>
          <a:p>
            <a:pPr lvl="4"/>
            <a:endParaRPr lang="en-US" altLang="x-none" dirty="0"/>
          </a:p>
          <a:p>
            <a:r>
              <a:rPr lang="en-US" altLang="x-none" dirty="0">
                <a:solidFill>
                  <a:srgbClr val="B23C00"/>
                </a:solidFill>
              </a:rPr>
              <a:t>Nasty side effects</a:t>
            </a:r>
            <a:r>
              <a:rPr lang="en-US" altLang="x-none" dirty="0"/>
              <a:t> are </a:t>
            </a:r>
            <a:r>
              <a:rPr lang="en-US" altLang="x-none" u="sng" dirty="0"/>
              <a:t>unexpected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by the programmer.</a:t>
            </a:r>
          </a:p>
          <a:p>
            <a:pPr lvl="4"/>
            <a:endParaRPr lang="en-US" altLang="x-non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712FC-0A96-1C47-8D86-E7D443AD351D}"/>
              </a:ext>
            </a:extLst>
          </p:cNvPr>
          <p:cNvSpPr txBox="1"/>
          <p:nvPr/>
        </p:nvSpPr>
        <p:spPr>
          <a:xfrm>
            <a:off x="4297683" y="2971805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</p:spTree>
    <p:extLst>
      <p:ext uri="{BB962C8B-B14F-4D97-AF65-F5344CB8AC3E}">
        <p14:creationId xmlns:p14="http://schemas.microsoft.com/office/powerpoint/2010/main" val="196744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7826-C9B9-9F40-98FD-B57F685ADACF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Nasty Side Effect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Calling a getter function changes the value </a:t>
            </a:r>
            <a:br>
              <a:rPr lang="en-US" altLang="x-none" dirty="0"/>
            </a:br>
            <a:r>
              <a:rPr lang="en-US" altLang="x-none" dirty="0"/>
              <a:t>of some object field.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dangerous proposed setter functions </a:t>
            </a:r>
            <a:br>
              <a:rPr lang="en-US" altLang="x-none" dirty="0"/>
            </a:br>
            <a:r>
              <a:rPr lang="en-US" altLang="x-none" dirty="0"/>
              <a:t>of our original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function call changes the value of an </a:t>
            </a:r>
            <a:br>
              <a:rPr lang="en-US" altLang="x-none" dirty="0"/>
            </a:br>
            <a:r>
              <a:rPr lang="en-US" altLang="x-none" dirty="0"/>
              <a:t>argument that’s passed by the call.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function call changes the value of a global variable or a static member variable of a class.</a:t>
            </a:r>
          </a:p>
        </p:txBody>
      </p:sp>
    </p:spTree>
    <p:extLst>
      <p:ext uri="{BB962C8B-B14F-4D97-AF65-F5344CB8AC3E}">
        <p14:creationId xmlns:p14="http://schemas.microsoft.com/office/powerpoint/2010/main" val="62219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46E9-CD1D-5046-9CD5-600338D40E79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Side Effect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167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Basic date string parser:</a:t>
            </a:r>
          </a:p>
          <a:p>
            <a:pPr lvl="1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6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dirty="0"/>
              <a:t>Advanced: Parse </a:t>
            </a:r>
            <a:r>
              <a:rPr lang="en-US" altLang="x-none" u="sng" dirty="0"/>
              <a:t>multiple</a:t>
            </a:r>
            <a:r>
              <a:rPr lang="en-US" altLang="x-none" dirty="0"/>
              <a:t> dates in the string.</a:t>
            </a:r>
          </a:p>
          <a:p>
            <a:pPr lvl="1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endParaRPr lang="en-US" altLang="x-none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x-none" dirty="0"/>
              <a:t>Side effect: Function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parse()</a:t>
            </a:r>
            <a:r>
              <a:rPr lang="en-US" altLang="x-none" dirty="0"/>
              <a:t> updates argument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index </a:t>
            </a:r>
            <a:r>
              <a:rPr lang="en-US" altLang="x-none" dirty="0"/>
              <a:t>to the string index of the next date.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 better design: Add an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index</a:t>
            </a:r>
            <a:r>
              <a:rPr lang="en-US" altLang="x-none" dirty="0"/>
              <a:t> field to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DateParser</a:t>
            </a:r>
            <a:r>
              <a:rPr lang="en-US" altLang="x-none" dirty="0"/>
              <a:t> class.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515714" y="1868249"/>
            <a:ext cx="611257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string </a:t>
            </a:r>
            <a:r>
              <a:rPr lang="en-US" altLang="x-none" sz="1800" b="1" dirty="0" err="1">
                <a:latin typeface="Courier New" charset="0"/>
              </a:rPr>
              <a:t>date_string</a:t>
            </a:r>
            <a:r>
              <a:rPr lang="en-US" altLang="x-none" sz="1800" b="1" dirty="0">
                <a:latin typeface="Courier New" charset="0"/>
              </a:rPr>
              <a:t> = "September 17, 2020";</a:t>
            </a:r>
          </a:p>
          <a:p>
            <a:r>
              <a:rPr lang="en-US" altLang="x-none" sz="1800" b="1" dirty="0" err="1">
                <a:latin typeface="Courier New" charset="0"/>
              </a:rPr>
              <a:t>DateParser</a:t>
            </a:r>
            <a:r>
              <a:rPr lang="en-US" altLang="x-none" sz="1800" b="1" dirty="0">
                <a:latin typeface="Courier New" charset="0"/>
              </a:rPr>
              <a:t> *</a:t>
            </a:r>
            <a:r>
              <a:rPr lang="en-US" altLang="x-none" sz="1800" b="1" dirty="0" err="1">
                <a:latin typeface="Courier New" charset="0"/>
              </a:rPr>
              <a:t>date_parser</a:t>
            </a:r>
            <a:r>
              <a:rPr lang="en-US" altLang="x-none" sz="1800" b="1" dirty="0">
                <a:latin typeface="Courier New" charset="0"/>
              </a:rPr>
              <a:t> = new </a:t>
            </a:r>
            <a:r>
              <a:rPr lang="en-US" altLang="x-none" sz="1800" b="1" dirty="0" err="1">
                <a:latin typeface="Courier New" charset="0"/>
              </a:rPr>
              <a:t>DateParser</a:t>
            </a:r>
            <a:r>
              <a:rPr lang="en-US" altLang="x-none" sz="1800" b="1" dirty="0">
                <a:latin typeface="Courier New" charset="0"/>
              </a:rPr>
              <a:t>();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Date *d = </a:t>
            </a:r>
            <a:r>
              <a:rPr lang="en-US" altLang="x-none" sz="1800" b="1" dirty="0" err="1">
                <a:latin typeface="Courier New" charset="0"/>
              </a:rPr>
              <a:t>date_parser</a:t>
            </a:r>
            <a:r>
              <a:rPr lang="en-US" altLang="x-none" sz="1800" b="1" dirty="0">
                <a:latin typeface="Courier New" charset="0"/>
              </a:rPr>
              <a:t>-&gt;parse(</a:t>
            </a:r>
            <a:r>
              <a:rPr lang="en-US" altLang="x-none" sz="1800" b="1" dirty="0" err="1">
                <a:latin typeface="Courier New" charset="0"/>
              </a:rPr>
              <a:t>date_string</a:t>
            </a:r>
            <a:r>
              <a:rPr lang="en-US" altLang="x-none" sz="1800" b="1" dirty="0">
                <a:latin typeface="Courier New" charset="0"/>
              </a:rPr>
              <a:t>);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1102139" y="3703317"/>
            <a:ext cx="693972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 err="1">
                <a:latin typeface="Courier New" charset="0"/>
              </a:rPr>
              <a:t>int</a:t>
            </a:r>
            <a:r>
              <a:rPr lang="en-US" altLang="x-none" sz="1800" b="1" dirty="0">
                <a:latin typeface="Courier New" charset="0"/>
              </a:rPr>
              <a:t> index = 0;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Date *d = </a:t>
            </a:r>
            <a:r>
              <a:rPr lang="en-US" altLang="x-none" sz="1800" b="1" dirty="0" err="1">
                <a:latin typeface="Courier New" charset="0"/>
              </a:rPr>
              <a:t>date_parser</a:t>
            </a:r>
            <a:r>
              <a:rPr lang="en-US" altLang="x-none" sz="1800" b="1" dirty="0">
                <a:latin typeface="Courier New" charset="0"/>
              </a:rPr>
              <a:t>-&gt;parse(</a:t>
            </a:r>
            <a:r>
              <a:rPr lang="en-US" altLang="x-none" sz="1800" b="1" dirty="0" err="1">
                <a:latin typeface="Courier New" charset="0"/>
              </a:rPr>
              <a:t>date_string</a:t>
            </a:r>
            <a:r>
              <a:rPr lang="en-US" altLang="x-none" sz="1800" b="1" dirty="0">
                <a:latin typeface="Courier New" charset="0"/>
              </a:rPr>
              <a:t>, index);</a:t>
            </a:r>
          </a:p>
        </p:txBody>
      </p:sp>
    </p:spTree>
    <p:extLst>
      <p:ext uri="{BB962C8B-B14F-4D97-AF65-F5344CB8AC3E}">
        <p14:creationId xmlns:p14="http://schemas.microsoft.com/office/powerpoint/2010/main" val="4117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70A8-AAA0-A645-BA4C-FB53B4180972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Design Principle of No Surprises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Good software design has </a:t>
            </a:r>
            <a:br>
              <a:rPr lang="en-US" altLang="x-none" dirty="0"/>
            </a:br>
            <a:r>
              <a:rPr lang="en-US" altLang="x-none" u="sng" dirty="0"/>
              <a:t>few, if any, surprises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Surprises can lead to </a:t>
            </a:r>
            <a:br>
              <a:rPr lang="en-US" altLang="x-none" dirty="0"/>
            </a:br>
            <a:r>
              <a:rPr lang="en-US" altLang="x-none" dirty="0"/>
              <a:t>serious programming errors.</a:t>
            </a:r>
          </a:p>
        </p:txBody>
      </p:sp>
    </p:spTree>
    <p:extLst>
      <p:ext uri="{BB962C8B-B14F-4D97-AF65-F5344CB8AC3E}">
        <p14:creationId xmlns:p14="http://schemas.microsoft.com/office/powerpoint/2010/main" val="413693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DA69-A3EF-294C-9446-7A1A125EFA80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Review: Principle of Information Hiding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 class should expose as few public member variables and as few public member functions as possible.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All other fields and functions should be </a:t>
            </a:r>
            <a:r>
              <a:rPr lang="en-US" altLang="x-none" u="sng" dirty="0"/>
              <a:t>hidden</a:t>
            </a:r>
            <a:r>
              <a:rPr lang="en-US" altLang="x-none" dirty="0"/>
              <a:t> from class users by making them </a:t>
            </a:r>
            <a:r>
              <a:rPr lang="en-US" altLang="x-none" u="sng" dirty="0"/>
              <a:t>private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Supports reliability and flexibility.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In most cases, the member variables of a class should be made private, and users of the class should only use the </a:t>
            </a:r>
            <a:r>
              <a:rPr lang="en-US" altLang="x-none" u="sng" dirty="0"/>
              <a:t>public getters and setters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2286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	The Law of Demeter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AKA: </a:t>
            </a:r>
            <a:r>
              <a:rPr lang="en-US" altLang="x-none" dirty="0">
                <a:solidFill>
                  <a:srgbClr val="B23C00"/>
                </a:solidFill>
              </a:rPr>
              <a:t>Principle of Least Knowledge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Summary </a:t>
            </a:r>
            <a:r>
              <a:rPr lang="en-US" altLang="x-none" sz="2000" dirty="0"/>
              <a:t>(</a:t>
            </a:r>
            <a:r>
              <a:rPr lang="en-US" altLang="x-none" sz="2000" dirty="0">
                <a:hlinkClick r:id="rId2"/>
              </a:rPr>
              <a:t>https://en.wikipedia.org/wiki/Law_of_Demeter</a:t>
            </a:r>
            <a:r>
              <a:rPr lang="en-US" altLang="x-none" sz="2000" dirty="0"/>
              <a:t>)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class should have only </a:t>
            </a:r>
            <a:r>
              <a:rPr lang="en-US" u="sng" dirty="0"/>
              <a:t>limited knowledge </a:t>
            </a:r>
            <a:br>
              <a:rPr lang="en-US" dirty="0"/>
            </a:br>
            <a:r>
              <a:rPr lang="en-US" dirty="0"/>
              <a:t>about other class, and only about classes </a:t>
            </a:r>
            <a:br>
              <a:rPr lang="en-US" dirty="0"/>
            </a:br>
            <a:r>
              <a:rPr lang="en-US" dirty="0"/>
              <a:t>“closely” related to the current class.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class should only talk to its friends.</a:t>
            </a:r>
            <a:br>
              <a:rPr lang="en-US" dirty="0"/>
            </a:br>
            <a:r>
              <a:rPr lang="en-US" dirty="0"/>
              <a:t>Don't talk to strangers.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Only talk to your immediate friends.</a:t>
            </a:r>
          </a:p>
        </p:txBody>
      </p:sp>
    </p:spTree>
    <p:extLst>
      <p:ext uri="{BB962C8B-B14F-4D97-AF65-F5344CB8AC3E}">
        <p14:creationId xmlns:p14="http://schemas.microsoft.com/office/powerpoint/2010/main" val="875970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22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	The Law of Demeter</a:t>
            </a:r>
            <a:r>
              <a:rPr lang="en-US" altLang="x-none" i="1" dirty="0"/>
              <a:t>, cont’d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 member function should </a:t>
            </a:r>
            <a:r>
              <a:rPr lang="en-US" altLang="x-none" u="sng" dirty="0"/>
              <a:t>only</a:t>
            </a:r>
            <a:r>
              <a:rPr lang="en-US" altLang="x-none" dirty="0"/>
              <a:t> use: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Member variables of its class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Its function parameters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Objects that it constructs with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new</a:t>
            </a:r>
          </a:p>
          <a:p>
            <a:pPr lvl="4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dirty="0"/>
              <a:t>To obey this law: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 method should never return a reference to an object that is part of its </a:t>
            </a:r>
            <a:r>
              <a:rPr lang="en-US" altLang="x-none" u="sng" dirty="0"/>
              <a:t>internal representation</a:t>
            </a:r>
            <a:r>
              <a:rPr lang="en-US" altLang="x-none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Return a deep-copy clone instead.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 class should have </a:t>
            </a:r>
            <a:r>
              <a:rPr lang="en-US" altLang="x-none" u="sng" dirty="0"/>
              <a:t>sole responsibility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to interact with objects that are part of </a:t>
            </a:r>
            <a:br>
              <a:rPr lang="en-US" altLang="x-none" dirty="0"/>
            </a:br>
            <a:r>
              <a:rPr lang="en-US" altLang="x-none" dirty="0"/>
              <a:t>its internal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4955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23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	The Law of Demeter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law enables the member functions of a class to modify the </a:t>
            </a:r>
            <a:r>
              <a:rPr lang="en-US" altLang="x-none" u="sng" dirty="0"/>
              <a:t>internal structure</a:t>
            </a:r>
            <a:r>
              <a:rPr lang="en-US" altLang="x-none" dirty="0"/>
              <a:t> of the class without modifying its public interface.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Encapsulation!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Loose coupling!</a:t>
            </a:r>
          </a:p>
        </p:txBody>
      </p:sp>
    </p:spTree>
    <p:extLst>
      <p:ext uri="{BB962C8B-B14F-4D97-AF65-F5344CB8AC3E}">
        <p14:creationId xmlns:p14="http://schemas.microsoft.com/office/powerpoint/2010/main" val="1827164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45A4-E3A6-2942-ABC4-B6B968159557}" type="slidenum">
              <a:rPr lang="en-US" altLang="x-none"/>
              <a:pPr/>
              <a:t>24</a:t>
            </a:fld>
            <a:endParaRPr lang="en-US" altLang="x-none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Good is an Interface?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4"/>
            <a:ext cx="8229600" cy="47548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Who is the </a:t>
            </a:r>
            <a:r>
              <a:rPr lang="en-US" altLang="x-none" u="sng" dirty="0"/>
              <a:t>user</a:t>
            </a:r>
            <a:r>
              <a:rPr lang="en-US" altLang="x-none" dirty="0"/>
              <a:t> of a class that you write?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Other programmers?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Perhaps you yourself, later!</a:t>
            </a:r>
          </a:p>
        </p:txBody>
      </p:sp>
    </p:spTree>
    <p:extLst>
      <p:ext uri="{BB962C8B-B14F-4D97-AF65-F5344CB8AC3E}">
        <p14:creationId xmlns:p14="http://schemas.microsoft.com/office/powerpoint/2010/main" val="89630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45A4-E3A6-2942-ABC4-B6B968159557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Good is an Interface? </a:t>
            </a:r>
            <a:r>
              <a:rPr lang="en-US" altLang="x-none" i="1" dirty="0"/>
              <a:t>cont’d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4"/>
            <a:ext cx="8229600" cy="47548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Class </a:t>
            </a:r>
            <a:r>
              <a:rPr lang="en-US" altLang="x-none" u="sng" dirty="0"/>
              <a:t>designer</a:t>
            </a:r>
            <a:r>
              <a:rPr lang="en-US" altLang="x-none" dirty="0"/>
              <a:t> priorities (you, the developer)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Efficient algorithm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Convenient coding</a:t>
            </a:r>
          </a:p>
          <a:p>
            <a:pPr lvl="1">
              <a:lnSpc>
                <a:spcPct val="90000"/>
              </a:lnSpc>
            </a:pPr>
            <a:r>
              <a:rPr lang="en-US" altLang="x-none" i="1" dirty="0"/>
              <a:t>etc</a:t>
            </a:r>
            <a:r>
              <a:rPr lang="en-US" altLang="x-none" dirty="0"/>
              <a:t>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Class </a:t>
            </a:r>
            <a:r>
              <a:rPr lang="en-US" altLang="x-none" u="sng" dirty="0"/>
              <a:t>user</a:t>
            </a:r>
            <a:r>
              <a:rPr lang="en-US" altLang="x-none" dirty="0"/>
              <a:t> priorities (other developers)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Easy to use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Well documented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have to understand the implementation</a:t>
            </a:r>
          </a:p>
          <a:p>
            <a:pPr lvl="1">
              <a:lnSpc>
                <a:spcPct val="90000"/>
              </a:lnSpc>
            </a:pPr>
            <a:r>
              <a:rPr lang="en-US" altLang="x-none" i="1" dirty="0"/>
              <a:t>etc</a:t>
            </a:r>
            <a:r>
              <a:rPr lang="en-US" altLang="x-none" dirty="0"/>
              <a:t>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35599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45A4-E3A6-2942-ABC4-B6B968159557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Good is an Interface? </a:t>
            </a:r>
            <a:r>
              <a:rPr lang="en-US" altLang="x-none" i="1" dirty="0"/>
              <a:t>cont’d</a:t>
            </a:r>
            <a:endParaRPr lang="en-US" altLang="x-none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780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Is there a “conflict of interest” </a:t>
            </a:r>
            <a:br>
              <a:rPr lang="en-US" altLang="x-none" dirty="0"/>
            </a:br>
            <a:r>
              <a:rPr lang="en-US" altLang="x-none" dirty="0"/>
              <a:t>if you’re both the class designer </a:t>
            </a:r>
            <a:br>
              <a:rPr lang="en-US" altLang="x-none" dirty="0"/>
            </a:br>
            <a:r>
              <a:rPr lang="en-US" altLang="x-none" dirty="0"/>
              <a:t>and the class user?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Can you make the right engineering </a:t>
            </a:r>
            <a:r>
              <a:rPr lang="en-US" altLang="x-none" u="sng" dirty="0"/>
              <a:t>tradeoffs</a:t>
            </a:r>
            <a:r>
              <a:rPr lang="en-US" altLang="x-non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1363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8F1C-32F1-164F-A1C6-2EADFF95E98B}" type="slidenum">
              <a:rPr lang="en-US" altLang="x-none"/>
              <a:pPr/>
              <a:t>27</a:t>
            </a:fld>
            <a:endParaRPr lang="en-US" altLang="x-none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Cohesion</a:t>
            </a:r>
            <a:endParaRPr lang="en-US" altLang="x-none" i="1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A cohesive class implements a </a:t>
            </a:r>
            <a:br>
              <a:rPr lang="en-US" altLang="x-none" dirty="0"/>
            </a:br>
            <a:r>
              <a:rPr lang="en-US" altLang="x-none" u="sng" dirty="0"/>
              <a:t>single abstraction or responsibility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Member functions should be related </a:t>
            </a:r>
            <a:br>
              <a:rPr lang="en-US" altLang="x-none" dirty="0"/>
            </a:br>
            <a:r>
              <a:rPr lang="en-US" altLang="x-none" dirty="0"/>
              <a:t>to this single abstraction. </a:t>
            </a:r>
          </a:p>
          <a:p>
            <a:pPr lvl="1"/>
            <a:r>
              <a:rPr lang="en-US" altLang="x-none" dirty="0"/>
              <a:t>Implement the </a:t>
            </a:r>
            <a:r>
              <a:rPr lang="en-US" altLang="x-none" u="sng" dirty="0"/>
              <a:t>behavior</a:t>
            </a:r>
            <a:r>
              <a:rPr lang="en-US" altLang="x-none" dirty="0"/>
              <a:t> of the class.</a:t>
            </a:r>
          </a:p>
        </p:txBody>
      </p:sp>
    </p:spTree>
    <p:extLst>
      <p:ext uri="{BB962C8B-B14F-4D97-AF65-F5344CB8AC3E}">
        <p14:creationId xmlns:p14="http://schemas.microsoft.com/office/powerpoint/2010/main" val="1299295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8F1C-32F1-164F-A1C6-2EADFF95E98B}" type="slidenum">
              <a:rPr lang="en-US" altLang="x-none"/>
              <a:pPr/>
              <a:t>28</a:t>
            </a:fld>
            <a:endParaRPr lang="en-US" altLang="x-none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Cohesion</a:t>
            </a:r>
            <a:r>
              <a:rPr lang="en-US" altLang="x-none" i="1" dirty="0"/>
              <a:t>, cont’d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altLang="x-none" dirty="0"/>
              <a:t>Why is this a badly designed class?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pPr lvl="2"/>
            <a:endParaRPr lang="en-US" altLang="x-none" dirty="0"/>
          </a:p>
          <a:p>
            <a:r>
              <a:rPr lang="en-US" altLang="x-none" dirty="0"/>
              <a:t>Method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processCommand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doesn’t belong.</a:t>
            </a:r>
          </a:p>
          <a:p>
            <a:r>
              <a:rPr lang="en-US" altLang="x-none" u="sng" dirty="0"/>
              <a:t>Delegate</a:t>
            </a:r>
            <a:r>
              <a:rPr lang="en-US" altLang="x-none" sz="2600" dirty="0"/>
              <a:t> command processing to another class.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1584643" y="1940945"/>
            <a:ext cx="5974713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class Mailbox 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{</a:t>
            </a:r>
          </a:p>
          <a:p>
            <a:r>
              <a:rPr lang="en-US" altLang="x-none" sz="1800" b="1" dirty="0">
                <a:latin typeface="Courier New" charset="0"/>
              </a:rPr>
              <a:t>public: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void </a:t>
            </a:r>
            <a:r>
              <a:rPr lang="en-US" altLang="x-none" sz="1800" b="1" dirty="0" err="1">
                <a:latin typeface="Courier New" charset="0"/>
              </a:rPr>
              <a:t>add_message</a:t>
            </a:r>
            <a:r>
              <a:rPr lang="en-US" altLang="x-none" sz="1800" b="1" dirty="0">
                <a:latin typeface="Courier New" charset="0"/>
              </a:rPr>
              <a:t>(Message *</a:t>
            </a:r>
            <a:r>
              <a:rPr lang="en-US" altLang="x-none" sz="1800" b="1" dirty="0" err="1">
                <a:latin typeface="Courier New" charset="0"/>
              </a:rPr>
              <a:t>msg</a:t>
            </a:r>
            <a:r>
              <a:rPr lang="en-US" altLang="x-none" sz="1800" b="1" dirty="0">
                <a:latin typeface="Courier New" charset="0"/>
              </a:rPr>
              <a:t>); 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Message *</a:t>
            </a:r>
            <a:r>
              <a:rPr lang="en-US" altLang="x-none" sz="1800" b="1" dirty="0" err="1">
                <a:latin typeface="Courier New" charset="0"/>
              </a:rPr>
              <a:t>get_current_message</a:t>
            </a:r>
            <a:r>
              <a:rPr lang="en-US" altLang="x-none" sz="1800" b="1" dirty="0">
                <a:latin typeface="Courier New" charset="0"/>
              </a:rPr>
              <a:t>();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Message *</a:t>
            </a:r>
            <a:r>
              <a:rPr lang="en-US" altLang="x-none" sz="1800" b="1" dirty="0" err="1">
                <a:latin typeface="Courier New" charset="0"/>
              </a:rPr>
              <a:t>remove_current_message</a:t>
            </a:r>
            <a:r>
              <a:rPr lang="en-US" altLang="x-none" sz="1800" b="1" dirty="0">
                <a:latin typeface="Courier New" charset="0"/>
              </a:rPr>
              <a:t>(); 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void </a:t>
            </a:r>
            <a:r>
              <a:rPr lang="en-US" altLang="x-none" sz="1800" b="1" dirty="0" err="1">
                <a:latin typeface="Courier New" charset="0"/>
              </a:rPr>
              <a:t>process_command</a:t>
            </a:r>
            <a:r>
              <a:rPr lang="en-US" altLang="x-none" sz="1800" b="1" dirty="0">
                <a:latin typeface="Courier New" charset="0"/>
              </a:rPr>
              <a:t>(string command); 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... 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} </a:t>
            </a: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457200" y="5440363"/>
            <a:ext cx="822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377950" indent="-468313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o"/>
              <a:defRPr>
                <a:solidFill>
                  <a:schemeClr val="tx1"/>
                </a:solidFill>
                <a:latin typeface="Arial" charset="0"/>
              </a:defRPr>
            </a:lvl3pPr>
            <a:lvl4pPr marL="1827213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297113" indent="-468313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o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754313" indent="-46831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o"/>
              <a:defRPr sz="1000">
                <a:solidFill>
                  <a:schemeClr val="tx1"/>
                </a:solidFill>
                <a:latin typeface="Arial" charset="0"/>
              </a:defRPr>
            </a:lvl6pPr>
            <a:lvl7pPr marL="3211513" indent="-46831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o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668713" indent="-46831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o"/>
              <a:defRPr sz="1000">
                <a:solidFill>
                  <a:schemeClr val="tx1"/>
                </a:solidFill>
                <a:latin typeface="Arial" charset="0"/>
              </a:defRPr>
            </a:lvl8pPr>
            <a:lvl9pPr marL="4125913" indent="-46831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o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endParaRPr lang="en-US" altLang="x-none" sz="1800" dirty="0"/>
          </a:p>
        </p:txBody>
      </p:sp>
    </p:spTree>
    <p:extLst>
      <p:ext uri="{BB962C8B-B14F-4D97-AF65-F5344CB8AC3E}">
        <p14:creationId xmlns:p14="http://schemas.microsoft.com/office/powerpoint/2010/main" val="53841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32DC-0828-6E44-B512-29AC3217FB76}" type="slidenum">
              <a:rPr lang="en-US" altLang="x-none"/>
              <a:pPr/>
              <a:t>29</a:t>
            </a:fld>
            <a:endParaRPr lang="en-US" altLang="x-none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Completeness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altLang="x-none" dirty="0"/>
              <a:t>Support operations for a </a:t>
            </a:r>
            <a:br>
              <a:rPr lang="en-US" altLang="x-none" dirty="0"/>
            </a:br>
            <a:r>
              <a:rPr lang="en-US" altLang="x-none" u="sng" dirty="0"/>
              <a:t>well-defined abstraction</a:t>
            </a:r>
            <a:r>
              <a:rPr lang="en-US" altLang="x-none" dirty="0"/>
              <a:t>. 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potentially bad example: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Time</a:t>
            </a:r>
            <a:r>
              <a:rPr lang="en-US" altLang="x-none" dirty="0"/>
              <a:t> class:</a:t>
            </a:r>
          </a:p>
          <a:p>
            <a:endParaRPr lang="en-US" altLang="x-none" dirty="0"/>
          </a:p>
          <a:p>
            <a:pPr lvl="2"/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How many milliseconds have elapsed? </a:t>
            </a:r>
          </a:p>
          <a:p>
            <a:pPr lvl="1"/>
            <a:r>
              <a:rPr lang="en-US" altLang="x-none" dirty="0"/>
              <a:t>No such operation in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Time</a:t>
            </a:r>
            <a:r>
              <a:rPr lang="en-US" altLang="x-none" dirty="0"/>
              <a:t> class.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Does it fall outside the responsibility scope? </a:t>
            </a:r>
          </a:p>
          <a:p>
            <a:pPr lvl="1"/>
            <a:r>
              <a:rPr lang="en-US" altLang="x-none" dirty="0"/>
              <a:t>We have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before()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after()</a:t>
            </a:r>
            <a:r>
              <a:rPr lang="en-US" altLang="x-none" dirty="0"/>
              <a:t>,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get_time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4"/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2825368" y="3054304"/>
            <a:ext cx="349326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Time start = new Time();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// do some work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Time end = new Time(); </a:t>
            </a:r>
          </a:p>
        </p:txBody>
      </p:sp>
    </p:spTree>
    <p:extLst>
      <p:ext uri="{BB962C8B-B14F-4D97-AF65-F5344CB8AC3E}">
        <p14:creationId xmlns:p14="http://schemas.microsoft.com/office/powerpoint/2010/main" val="3005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8720-445B-6E4A-A56C-43AF6949CD8C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Accessors and Mutators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An object’s field (member variable) values together constitute the </a:t>
            </a:r>
            <a:r>
              <a:rPr lang="en-US" altLang="x-none" u="sng" dirty="0"/>
              <a:t>current state</a:t>
            </a:r>
            <a:r>
              <a:rPr lang="en-US" altLang="x-none" dirty="0"/>
              <a:t> of the object.</a:t>
            </a:r>
          </a:p>
          <a:p>
            <a:pPr lvl="1"/>
            <a:r>
              <a:rPr lang="en-US" altLang="x-none" dirty="0"/>
              <a:t>A getter method reads the object state </a:t>
            </a:r>
            <a:br>
              <a:rPr lang="en-US" altLang="x-none" dirty="0"/>
            </a:br>
            <a:r>
              <a:rPr lang="en-US" altLang="x-none" u="sng" dirty="0"/>
              <a:t>without changing</a:t>
            </a:r>
            <a:r>
              <a:rPr lang="en-US" altLang="x-none" dirty="0"/>
              <a:t> it.</a:t>
            </a:r>
          </a:p>
          <a:p>
            <a:pPr lvl="1"/>
            <a:r>
              <a:rPr lang="en-US" altLang="x-none" dirty="0"/>
              <a:t>A setter method </a:t>
            </a:r>
            <a:r>
              <a:rPr lang="en-US" altLang="x-none" u="sng" dirty="0"/>
              <a:t>can change</a:t>
            </a:r>
            <a:r>
              <a:rPr lang="en-US" altLang="x-none" dirty="0"/>
              <a:t> the object state.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You should </a:t>
            </a:r>
            <a:r>
              <a:rPr lang="en-US" altLang="x-none" u="sng" dirty="0"/>
              <a:t>not</a:t>
            </a:r>
            <a:r>
              <a:rPr lang="en-US" altLang="x-none" dirty="0"/>
              <a:t> necessarily provide a setter </a:t>
            </a:r>
            <a:br>
              <a:rPr lang="en-US" altLang="x-none" dirty="0"/>
            </a:br>
            <a:r>
              <a:rPr lang="en-US" altLang="x-none" dirty="0"/>
              <a:t>for every field.</a:t>
            </a:r>
          </a:p>
          <a:p>
            <a:pPr lvl="1"/>
            <a:r>
              <a:rPr lang="en-US" altLang="x-none" dirty="0"/>
              <a:t>For some classes, setters can be dangerous!</a:t>
            </a:r>
          </a:p>
        </p:txBody>
      </p:sp>
    </p:spTree>
    <p:extLst>
      <p:ext uri="{BB962C8B-B14F-4D97-AF65-F5344CB8AC3E}">
        <p14:creationId xmlns:p14="http://schemas.microsoft.com/office/powerpoint/2010/main" val="300921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32DC-0828-6E44-B512-29AC3217FB76}" type="slidenum">
              <a:rPr lang="en-US" altLang="x-none"/>
              <a:pPr/>
              <a:t>30</a:t>
            </a:fld>
            <a:endParaRPr lang="en-US" altLang="x-none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Completeness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altLang="x-none" dirty="0"/>
              <a:t>If you encounter an incomplete class: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Negotiate with the class designer.</a:t>
            </a:r>
          </a:p>
          <a:p>
            <a:pPr lvl="1"/>
            <a:r>
              <a:rPr lang="en-US" altLang="x-none" dirty="0"/>
              <a:t>Fill in what’s missing with a subclass.</a:t>
            </a:r>
          </a:p>
        </p:txBody>
      </p:sp>
    </p:spTree>
    <p:extLst>
      <p:ext uri="{BB962C8B-B14F-4D97-AF65-F5344CB8AC3E}">
        <p14:creationId xmlns:p14="http://schemas.microsoft.com/office/powerpoint/2010/main" val="1736870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04D-8DE6-114F-ABC8-4F5D49115C7C}" type="slidenum">
              <a:rPr lang="en-US" altLang="x-none"/>
              <a:pPr/>
              <a:t>31</a:t>
            </a:fld>
            <a:endParaRPr lang="en-US" altLang="x-none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Convenience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46637"/>
          </a:xfrm>
        </p:spPr>
        <p:txBody>
          <a:bodyPr/>
          <a:lstStyle/>
          <a:p>
            <a:r>
              <a:rPr lang="en-US" altLang="x-none" dirty="0"/>
              <a:t>A good interface makes </a:t>
            </a:r>
            <a:r>
              <a:rPr lang="en-US" altLang="x-none" u="sng" dirty="0"/>
              <a:t>all tasks possible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and </a:t>
            </a:r>
            <a:r>
              <a:rPr lang="en-US" altLang="x-none" u="sng" dirty="0"/>
              <a:t>common tasks simple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Example of inconvenience: </a:t>
            </a:r>
            <a:br>
              <a:rPr lang="en-US" altLang="x-none" dirty="0"/>
            </a:br>
            <a:r>
              <a:rPr lang="en-US" altLang="x-none" dirty="0"/>
              <a:t>The C++ string class 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Why are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stoi</a:t>
            </a:r>
            <a:r>
              <a:rPr lang="en-US" altLang="x-none" dirty="0"/>
              <a:t>,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stof</a:t>
            </a:r>
            <a:r>
              <a:rPr lang="en-US" altLang="x-none" dirty="0"/>
              <a:t>,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to_string</a:t>
            </a:r>
            <a:r>
              <a:rPr lang="en-US" altLang="x-none" dirty="0"/>
              <a:t>, etc. individual functions and not member functions of class string?</a:t>
            </a:r>
          </a:p>
          <a:p>
            <a:pPr lvl="1"/>
            <a:r>
              <a:rPr lang="en-US" altLang="x-none" dirty="0"/>
              <a:t>To shift all the letters of a string to upper or lower case, you need to call the complicated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transform</a:t>
            </a:r>
            <a:r>
              <a:rPr lang="en-US" altLang="x-none" dirty="0"/>
              <a:t> function.</a:t>
            </a:r>
          </a:p>
          <a:p>
            <a:pPr lvl="1"/>
            <a:r>
              <a:rPr lang="en-US" altLang="x-none" dirty="0"/>
              <a:t>How to do a </a:t>
            </a:r>
            <a:r>
              <a:rPr lang="en-US" altLang="x-none" u="sng" dirty="0"/>
              <a:t>case-insensitive</a:t>
            </a:r>
            <a:r>
              <a:rPr lang="en-US" altLang="x-none" dirty="0"/>
              <a:t> string comparison?</a:t>
            </a:r>
          </a:p>
        </p:txBody>
      </p:sp>
    </p:spTree>
    <p:extLst>
      <p:ext uri="{BB962C8B-B14F-4D97-AF65-F5344CB8AC3E}">
        <p14:creationId xmlns:p14="http://schemas.microsoft.com/office/powerpoint/2010/main" val="840691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C878-0295-D14C-BAB5-181C589DA776}" type="slidenum">
              <a:rPr lang="en-US" altLang="x-none"/>
              <a:pPr/>
              <a:t>32</a:t>
            </a:fld>
            <a:endParaRPr lang="en-US" altLang="x-none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Clarity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95317"/>
          </a:xfrm>
        </p:spPr>
        <p:txBody>
          <a:bodyPr/>
          <a:lstStyle/>
          <a:p>
            <a:r>
              <a:rPr lang="en-US" altLang="x-none" u="sng" dirty="0"/>
              <a:t>Confused</a:t>
            </a:r>
            <a:r>
              <a:rPr lang="en-US" altLang="x-none" dirty="0"/>
              <a:t> programmers write </a:t>
            </a:r>
            <a:r>
              <a:rPr lang="en-US" altLang="x-none" u="sng" dirty="0"/>
              <a:t>buggy</a:t>
            </a:r>
            <a:r>
              <a:rPr lang="en-US" altLang="x-none" dirty="0"/>
              <a:t> code.</a:t>
            </a:r>
          </a:p>
          <a:p>
            <a:pPr lvl="4"/>
            <a:endParaRPr lang="en-US" altLang="x-none" dirty="0">
              <a:solidFill>
                <a:schemeClr val="folHlink"/>
              </a:solidFill>
            </a:endParaRPr>
          </a:p>
          <a:p>
            <a:r>
              <a:rPr lang="en-US" altLang="x-none" dirty="0"/>
              <a:t>Example: The C++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US" altLang="x-none" dirty="0"/>
              <a:t> class has many ways to insert elements into a list. Confusing.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81" y="3154683"/>
            <a:ext cx="8412438" cy="1695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8260" y="5897853"/>
            <a:ext cx="2967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http://www.cplusplus.com/reference/list/list/insert/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09647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5C0C-2499-2B4E-B27B-87E465849DA7}" type="slidenum">
              <a:rPr lang="en-US" altLang="x-none"/>
              <a:pPr/>
              <a:t>33</a:t>
            </a:fld>
            <a:endParaRPr lang="en-US" altLang="x-none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Consistency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altLang="x-none" u="sng" dirty="0"/>
              <a:t>Related</a:t>
            </a:r>
            <a:r>
              <a:rPr lang="en-US" altLang="x-none" dirty="0"/>
              <a:t> features of a class </a:t>
            </a:r>
            <a:br>
              <a:rPr lang="en-US" altLang="x-none" dirty="0"/>
            </a:br>
            <a:r>
              <a:rPr lang="en-US" altLang="x-none" dirty="0"/>
              <a:t>should have </a:t>
            </a:r>
            <a:r>
              <a:rPr lang="en-US" altLang="x-none" u="sng" dirty="0"/>
              <a:t>matching 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names </a:t>
            </a:r>
          </a:p>
          <a:p>
            <a:pPr lvl="1"/>
            <a:r>
              <a:rPr lang="en-US" altLang="x-none" dirty="0"/>
              <a:t>parameters </a:t>
            </a:r>
          </a:p>
          <a:p>
            <a:pPr lvl="1"/>
            <a:r>
              <a:rPr lang="en-US" altLang="x-none" dirty="0"/>
              <a:t>return values </a:t>
            </a:r>
          </a:p>
          <a:p>
            <a:pPr lvl="1"/>
            <a:r>
              <a:rPr lang="en-US" altLang="x-none" dirty="0"/>
              <a:t>behavior 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A bad example: Why is month 0-based?</a:t>
            </a:r>
          </a:p>
          <a:p>
            <a:pPr lvl="1"/>
            <a:endParaRPr lang="en-US" altLang="x-none" dirty="0"/>
          </a:p>
          <a:p>
            <a:pPr lvl="4"/>
            <a:endParaRPr lang="en-US" altLang="x-none" dirty="0"/>
          </a:p>
        </p:txBody>
      </p:sp>
      <p:sp>
        <p:nvSpPr>
          <p:cNvPr id="315397" name="Text Box 5"/>
          <p:cNvSpPr txBox="1">
            <a:spLocks noChangeArrowheads="1"/>
          </p:cNvSpPr>
          <p:nvPr/>
        </p:nvSpPr>
        <p:spPr bwMode="auto">
          <a:xfrm>
            <a:off x="1515714" y="5071326"/>
            <a:ext cx="58368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new </a:t>
            </a:r>
            <a:r>
              <a:rPr lang="en-US" altLang="x-none" sz="1800" b="1" dirty="0" err="1">
                <a:latin typeface="Courier New" charset="0"/>
              </a:rPr>
              <a:t>GregorianCalendar</a:t>
            </a:r>
            <a:r>
              <a:rPr lang="en-US" altLang="x-none" sz="1800" b="1" dirty="0">
                <a:latin typeface="Courier New" charset="0"/>
              </a:rPr>
              <a:t>(year,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month-1</a:t>
            </a:r>
            <a:r>
              <a:rPr lang="en-US" altLang="x-none" sz="1800" b="1" dirty="0">
                <a:latin typeface="Courier New" charset="0"/>
              </a:rPr>
              <a:t>, day)</a:t>
            </a:r>
          </a:p>
        </p:txBody>
      </p:sp>
    </p:spTree>
    <p:extLst>
      <p:ext uri="{BB962C8B-B14F-4D97-AF65-F5344CB8AC3E}">
        <p14:creationId xmlns:p14="http://schemas.microsoft.com/office/powerpoint/2010/main" val="38534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Consistency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example: The C++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vector</a:t>
            </a:r>
            <a:r>
              <a:rPr lang="en-US" dirty="0"/>
              <a:t> class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vector can be </a:t>
            </a:r>
            <a:r>
              <a:rPr lang="en-US" u="sng" dirty="0"/>
              <a:t>indexed</a:t>
            </a:r>
            <a:r>
              <a:rPr lang="en-US" dirty="0"/>
              <a:t> using an integer value enclosed in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dirty="0"/>
              <a:t> or by calling member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/>
              <a:t> with an integer value.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5"/>
            <a:endParaRPr lang="en-US" dirty="0"/>
          </a:p>
          <a:p>
            <a:pPr lvl="1"/>
            <a:r>
              <a:rPr lang="en-US" dirty="0"/>
              <a:t>But other member functions such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insert()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erase()</a:t>
            </a:r>
            <a:r>
              <a:rPr lang="en-US" dirty="0"/>
              <a:t> require </a:t>
            </a:r>
            <a:r>
              <a:rPr lang="en-US" u="sng" dirty="0"/>
              <a:t>iterators</a:t>
            </a:r>
            <a:r>
              <a:rPr lang="en-US" dirty="0"/>
              <a:t> to indicate positions within the vector.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8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56" y="1325903"/>
            <a:ext cx="8229600" cy="4835525"/>
          </a:xfrm>
        </p:spPr>
        <p:txBody>
          <a:bodyPr/>
          <a:lstStyle/>
          <a:p>
            <a:r>
              <a:rPr lang="en-US" dirty="0"/>
              <a:t>Implement the </a:t>
            </a:r>
            <a:r>
              <a:rPr lang="en-US" u="sng" dirty="0"/>
              <a:t>first version</a:t>
            </a:r>
            <a:r>
              <a:rPr lang="en-US" dirty="0"/>
              <a:t> of the </a:t>
            </a:r>
            <a:br>
              <a:rPr lang="en-US" dirty="0"/>
            </a:br>
            <a:r>
              <a:rPr lang="en-US" dirty="0"/>
              <a:t>Rock-Paper-Scissors game.</a:t>
            </a:r>
          </a:p>
          <a:p>
            <a:pPr lvl="1"/>
            <a:r>
              <a:rPr lang="en-US" dirty="0"/>
              <a:t>Each game has 20 rounds.</a:t>
            </a:r>
          </a:p>
          <a:p>
            <a:pPr lvl="1"/>
            <a:r>
              <a:rPr lang="en-US" u="sng" dirty="0"/>
              <a:t>Prompt the human player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each round’s choice.</a:t>
            </a:r>
          </a:p>
          <a:p>
            <a:pPr lvl="1" algn="just"/>
            <a:r>
              <a:rPr lang="en-US" dirty="0"/>
              <a:t>The computer makes a </a:t>
            </a:r>
            <a:r>
              <a:rPr lang="en-US" u="sng" dirty="0"/>
              <a:t>random choice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What </a:t>
            </a:r>
            <a:r>
              <a:rPr lang="en-US" u="sng" dirty="0"/>
              <a:t>will change</a:t>
            </a:r>
            <a:r>
              <a:rPr lang="en-US" dirty="0"/>
              <a:t> in the future?</a:t>
            </a:r>
          </a:p>
          <a:p>
            <a:pPr lvl="1"/>
            <a:r>
              <a:rPr lang="en-US" dirty="0"/>
              <a:t>How the opposing (</a:t>
            </a:r>
            <a:r>
              <a:rPr lang="en-US" i="1" dirty="0"/>
              <a:t>i.e.</a:t>
            </a:r>
            <a:r>
              <a:rPr lang="en-US" dirty="0"/>
              <a:t>, human) </a:t>
            </a:r>
            <a:br>
              <a:rPr lang="en-US" dirty="0"/>
            </a:br>
            <a:r>
              <a:rPr lang="en-US" dirty="0"/>
              <a:t>player’s choices are obtained.</a:t>
            </a:r>
          </a:p>
          <a:p>
            <a:pPr lvl="1"/>
            <a:r>
              <a:rPr lang="en-US" dirty="0"/>
              <a:t>How the computer makes its choices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/>
              <a:t>it won’t always be random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50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F5E0-AC7C-CC43-823C-2349C769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397D-9DB1-4F41-9692-209BCEB85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short (2- or 3-page) report, describe: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How you </a:t>
            </a:r>
            <a:r>
              <a:rPr lang="en-US" u="sng" dirty="0"/>
              <a:t>encapsulated</a:t>
            </a:r>
            <a:r>
              <a:rPr lang="en-US" dirty="0"/>
              <a:t> code that will change.</a:t>
            </a:r>
          </a:p>
          <a:p>
            <a:pPr lvl="1"/>
            <a:r>
              <a:rPr lang="en-US" dirty="0"/>
              <a:t>How you used the </a:t>
            </a:r>
            <a:r>
              <a:rPr lang="en-US" u="sng" dirty="0"/>
              <a:t>Law of Demeter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Examples of your </a:t>
            </a:r>
            <a:r>
              <a:rPr lang="en-US" u="sng" dirty="0"/>
              <a:t>cohesive</a:t>
            </a:r>
            <a:r>
              <a:rPr lang="en-US" dirty="0"/>
              <a:t> classes.</a:t>
            </a:r>
          </a:p>
          <a:p>
            <a:pPr lvl="1"/>
            <a:r>
              <a:rPr lang="en-US" dirty="0"/>
              <a:t>Examples of your </a:t>
            </a:r>
            <a:r>
              <a:rPr lang="en-US" u="sng" dirty="0"/>
              <a:t>loosely-coupled</a:t>
            </a:r>
            <a:r>
              <a:rPr lang="en-US" dirty="0"/>
              <a:t> classes.</a:t>
            </a:r>
          </a:p>
          <a:p>
            <a:pPr lvl="5"/>
            <a:endParaRPr lang="en-US" dirty="0"/>
          </a:p>
          <a:p>
            <a:r>
              <a:rPr lang="en-US" dirty="0"/>
              <a:t>Due Friday</a:t>
            </a:r>
            <a:r>
              <a:rPr lang="en-US"/>
              <a:t>, March 5.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CE279-A968-3549-A15E-E128940C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288-5773-9B49-B237-78FF516BA9C7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Immutable Classes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When you create an instance using a constructor, you also set the object’s </a:t>
            </a:r>
            <a:br>
              <a:rPr lang="en-US" altLang="x-none" dirty="0"/>
            </a:br>
            <a:r>
              <a:rPr lang="en-US" altLang="x-none" u="sng" dirty="0"/>
              <a:t>initial state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class is </a:t>
            </a:r>
            <a:r>
              <a:rPr lang="en-US" altLang="x-none" dirty="0">
                <a:solidFill>
                  <a:srgbClr val="B23C00"/>
                </a:solidFill>
              </a:rPr>
              <a:t>immutable</a:t>
            </a:r>
            <a:r>
              <a:rPr lang="en-US" altLang="x-none" dirty="0"/>
              <a:t> if after you create an instance using a constructor, </a:t>
            </a:r>
            <a:r>
              <a:rPr lang="en-US" altLang="x-none" u="sng" dirty="0"/>
              <a:t>you cannot change the state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How can you design an </a:t>
            </a:r>
            <a:r>
              <a:rPr lang="en-US" altLang="x-none" dirty="0">
                <a:solidFill>
                  <a:srgbClr val="B23C00"/>
                </a:solidFill>
              </a:rPr>
              <a:t>immutable</a:t>
            </a:r>
            <a:r>
              <a:rPr lang="en-US" altLang="x-none" dirty="0">
                <a:solidFill>
                  <a:schemeClr val="folHlink"/>
                </a:solidFill>
              </a:rPr>
              <a:t> </a:t>
            </a:r>
            <a:r>
              <a:rPr lang="en-US" altLang="x-none" dirty="0">
                <a:solidFill>
                  <a:srgbClr val="B23C00"/>
                </a:solidFill>
              </a:rPr>
              <a:t>class</a:t>
            </a:r>
            <a:r>
              <a:rPr lang="en-US" altLang="x-none" dirty="0"/>
              <a:t>?</a:t>
            </a:r>
          </a:p>
          <a:p>
            <a:pPr lvl="1"/>
            <a:r>
              <a:rPr lang="en-US" altLang="x-none" dirty="0"/>
              <a:t>Make all the fields private.</a:t>
            </a:r>
          </a:p>
          <a:p>
            <a:pPr lvl="1"/>
            <a:r>
              <a:rPr lang="en-US" altLang="x-none" dirty="0"/>
              <a:t>Provide getters only, no setters.</a:t>
            </a:r>
          </a:p>
        </p:txBody>
      </p:sp>
    </p:spTree>
    <p:extLst>
      <p:ext uri="{BB962C8B-B14F-4D97-AF65-F5344CB8AC3E}">
        <p14:creationId xmlns:p14="http://schemas.microsoft.com/office/powerpoint/2010/main" val="21056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46B3-F14D-4944-A1AC-BE717F61EAAB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Sharing References to Mutable Objects</a:t>
            </a:r>
            <a:endParaRPr lang="en-US" altLang="x-none" i="1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You have to be extra careful if your program passes around </a:t>
            </a:r>
            <a:r>
              <a:rPr lang="en-US" altLang="x-none" u="sng" dirty="0"/>
              <a:t>references</a:t>
            </a:r>
            <a:r>
              <a:rPr lang="en-US" altLang="x-none" dirty="0"/>
              <a:t> to mutable objects.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If a class contains a field of a mutable type, </a:t>
            </a:r>
            <a:br>
              <a:rPr lang="en-US" altLang="x-none" dirty="0"/>
            </a:br>
            <a:r>
              <a:rPr lang="en-US" altLang="x-none" dirty="0"/>
              <a:t>you might inadvertently change the state </a:t>
            </a:r>
            <a:br>
              <a:rPr lang="en-US" altLang="x-none" dirty="0"/>
            </a:br>
            <a:r>
              <a:rPr lang="en-US" altLang="x-none" dirty="0"/>
              <a:t>of an object that you </a:t>
            </a:r>
            <a:r>
              <a:rPr lang="en-US" altLang="x-none" u="sng" dirty="0"/>
              <a:t>thought</a:t>
            </a:r>
            <a:r>
              <a:rPr lang="en-US" altLang="x-none" dirty="0"/>
              <a:t> was immutable.</a:t>
            </a:r>
          </a:p>
        </p:txBody>
      </p:sp>
    </p:spTree>
    <p:extLst>
      <p:ext uri="{BB962C8B-B14F-4D97-AF65-F5344CB8AC3E}">
        <p14:creationId xmlns:p14="http://schemas.microsoft.com/office/powerpoint/2010/main" val="61696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922C-E72D-264B-BDAD-73E057F657D5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Example: Consider an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class that contains the employee’s social security number and birthday only.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social security number and birthday</a:t>
            </a:r>
            <a:br>
              <a:rPr lang="en-US" altLang="x-none" dirty="0"/>
            </a:br>
            <a:r>
              <a:rPr lang="en-US" altLang="x-none" dirty="0"/>
              <a:t>of an employee should </a:t>
            </a:r>
            <a:r>
              <a:rPr lang="en-US" altLang="x-none" u="sng" dirty="0"/>
              <a:t>not</a:t>
            </a:r>
            <a:r>
              <a:rPr lang="en-US" altLang="x-none" dirty="0"/>
              <a:t> change.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Therefore, you want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objects </a:t>
            </a:r>
            <a:br>
              <a:rPr lang="en-US" altLang="x-none" dirty="0"/>
            </a:br>
            <a:r>
              <a:rPr lang="en-US" altLang="x-none" dirty="0"/>
              <a:t>to be immutable.</a:t>
            </a:r>
          </a:p>
        </p:txBody>
      </p:sp>
    </p:spTree>
    <p:extLst>
      <p:ext uri="{BB962C8B-B14F-4D97-AF65-F5344CB8AC3E}">
        <p14:creationId xmlns:p14="http://schemas.microsoft.com/office/powerpoint/2010/main" val="301955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922C-E72D-264B-BDAD-73E057F657D5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688564" y="1417342"/>
            <a:ext cx="776687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class Employee</a:t>
            </a:r>
          </a:p>
          <a:p>
            <a:r>
              <a:rPr lang="en-US" altLang="x-none" sz="1800" b="1" dirty="0">
                <a:latin typeface="Courier New" charset="0"/>
              </a:rPr>
              <a:t>{</a:t>
            </a:r>
          </a:p>
          <a:p>
            <a:r>
              <a:rPr lang="en-US" altLang="x-none" sz="1800" b="1" dirty="0">
                <a:latin typeface="Courier New" charset="0"/>
              </a:rPr>
              <a:t>private:</a:t>
            </a:r>
          </a:p>
          <a:p>
            <a:r>
              <a:rPr lang="en-US" altLang="x-none" sz="1800" b="1" dirty="0">
                <a:latin typeface="Courier New" charset="0"/>
              </a:rPr>
              <a:t>    string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</a:t>
            </a:r>
          </a:p>
          <a:p>
            <a:r>
              <a:rPr lang="en-US" altLang="x-none" sz="1800" b="1" dirty="0">
                <a:latin typeface="Courier New" charset="0"/>
              </a:rPr>
              <a:t>    Calendar *birthday;</a:t>
            </a:r>
          </a:p>
          <a:p>
            <a:endParaRPr lang="en-US" altLang="x-none" sz="1800" b="1" dirty="0">
              <a:latin typeface="Courier New" charset="0"/>
            </a:endParaRPr>
          </a:p>
          <a:p>
            <a:r>
              <a:rPr lang="en-US" altLang="x-none" sz="1800" b="1" dirty="0">
                <a:latin typeface="Courier New" charset="0"/>
              </a:rPr>
              <a:t>public:</a:t>
            </a:r>
          </a:p>
          <a:p>
            <a:r>
              <a:rPr lang="en-US" altLang="x-none" sz="1800" b="1" dirty="0">
                <a:latin typeface="Courier New" charset="0"/>
              </a:rPr>
              <a:t>    string    </a:t>
            </a:r>
            <a:r>
              <a:rPr lang="en-US" altLang="x-none" sz="1800" b="1" dirty="0" err="1">
                <a:latin typeface="Courier New" charset="0"/>
              </a:rPr>
              <a:t>get_ssn</a:t>
            </a:r>
            <a:r>
              <a:rPr lang="en-US" altLang="x-none" sz="1800" b="1" dirty="0">
                <a:latin typeface="Courier New" charset="0"/>
              </a:rPr>
              <a:t>()      const { return </a:t>
            </a:r>
            <a:r>
              <a:rPr lang="en-US" altLang="x-none" sz="1800" b="1" dirty="0" err="1">
                <a:latin typeface="Courier New" charset="0"/>
              </a:rPr>
              <a:t>ssn</a:t>
            </a:r>
            <a:r>
              <a:rPr lang="en-US" altLang="x-none" sz="1800" b="1" dirty="0">
                <a:latin typeface="Courier New" charset="0"/>
              </a:rPr>
              <a:t>; }</a:t>
            </a:r>
          </a:p>
          <a:p>
            <a:r>
              <a:rPr lang="en-US" altLang="x-none" sz="1800" b="1" dirty="0">
                <a:latin typeface="Courier New" charset="0"/>
              </a:rPr>
              <a:t>    Calendar *</a:t>
            </a:r>
            <a:r>
              <a:rPr lang="en-US" altLang="x-none" sz="1800" b="1" dirty="0" err="1">
                <a:solidFill>
                  <a:srgbClr val="C00000"/>
                </a:solidFill>
                <a:latin typeface="Courier New" charset="0"/>
              </a:rPr>
              <a:t>get_birthday</a:t>
            </a:r>
            <a:r>
              <a:rPr lang="en-US" altLang="x-none" sz="1800" b="1" dirty="0">
                <a:solidFill>
                  <a:srgbClr val="C00000"/>
                </a:solidFill>
                <a:latin typeface="Courier New" charset="0"/>
              </a:rPr>
              <a:t>() </a:t>
            </a:r>
            <a:r>
              <a:rPr lang="en-US" altLang="x-none" sz="1800" b="1" dirty="0">
                <a:latin typeface="Courier New" charset="0"/>
              </a:rPr>
              <a:t>const { return birthday; }</a:t>
            </a:r>
          </a:p>
          <a:p>
            <a:r>
              <a:rPr lang="en-US" altLang="x-none" sz="1800" b="1" dirty="0">
                <a:latin typeface="Courier New" charset="0"/>
              </a:rPr>
              <a:t>}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744912-2F39-594E-9D7A-E72E03BCD70B}"/>
              </a:ext>
            </a:extLst>
          </p:cNvPr>
          <p:cNvSpPr txBox="1"/>
          <p:nvPr/>
        </p:nvSpPr>
        <p:spPr>
          <a:xfrm>
            <a:off x="2286025" y="4069073"/>
            <a:ext cx="260359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Dangerous getter function!</a:t>
            </a:r>
          </a:p>
        </p:txBody>
      </p:sp>
    </p:spTree>
    <p:extLst>
      <p:ext uri="{BB962C8B-B14F-4D97-AF65-F5344CB8AC3E}">
        <p14:creationId xmlns:p14="http://schemas.microsoft.com/office/powerpoint/2010/main" val="2714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A8C0-E080-A14F-A22D-CB28EE392C85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Dangerous getter function!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b="1" dirty="0"/>
              <a:t>Solution:</a:t>
            </a:r>
            <a:r>
              <a:rPr lang="en-US" altLang="x-none" dirty="0"/>
              <a:t> Method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get_birthday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should return a reference to a </a:t>
            </a:r>
            <a:r>
              <a:rPr lang="en-US" altLang="x-none" u="sng" dirty="0"/>
              <a:t>clone</a:t>
            </a:r>
            <a:r>
              <a:rPr lang="en-US" altLang="x-none" dirty="0"/>
              <a:t> of the employee birthday object to protect the birthday object that’s referenced by the employee object.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1653573" y="1874537"/>
            <a:ext cx="569899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Calendar *bd = employee-&gt;</a:t>
            </a:r>
            <a:r>
              <a:rPr lang="en-US" altLang="x-none" sz="1800" b="1" dirty="0" err="1">
                <a:latin typeface="Courier New" charset="0"/>
              </a:rPr>
              <a:t>get_birthday</a:t>
            </a:r>
            <a:r>
              <a:rPr lang="en-US" altLang="x-none" sz="1800" b="1" dirty="0">
                <a:latin typeface="Courier New" charset="0"/>
              </a:rPr>
              <a:t>();</a:t>
            </a:r>
          </a:p>
          <a:p>
            <a:r>
              <a:rPr lang="en-US" altLang="x-none" sz="1800" b="1" dirty="0" err="1"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-&gt;set(Calendar::YEAR, 2000);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6383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A8C0-E080-A14F-A22D-CB28EE392C85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Dangerous constructor!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b="1" dirty="0"/>
              <a:t>Solution:</a:t>
            </a:r>
            <a:r>
              <a:rPr lang="en-US" altLang="x-none" dirty="0"/>
              <a:t> The constructor should create a </a:t>
            </a:r>
            <a:r>
              <a:rPr lang="en-US" altLang="x-none" u="sng" dirty="0"/>
              <a:t>clone</a:t>
            </a:r>
            <a:r>
              <a:rPr lang="en-US" altLang="x-none" dirty="0"/>
              <a:t> of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Calendar</a:t>
            </a:r>
            <a:r>
              <a:rPr lang="en-US" altLang="x-none" dirty="0"/>
              <a:t> value that’s passed in and store the clone into the object. </a:t>
            </a:r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033209" y="1874537"/>
            <a:ext cx="707757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Calendar *</a:t>
            </a:r>
            <a:r>
              <a:rPr lang="en-US" altLang="x-none" sz="1800" b="1" dirty="0" err="1"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 = new </a:t>
            </a:r>
            <a:r>
              <a:rPr lang="en-US" altLang="x-none" sz="1800" b="1" dirty="0" err="1">
                <a:latin typeface="Courier New" charset="0"/>
              </a:rPr>
              <a:t>GregorianCalendar</a:t>
            </a:r>
            <a:r>
              <a:rPr lang="en-US" altLang="x-none" sz="1800" b="1" dirty="0">
                <a:latin typeface="Courier New" charset="0"/>
              </a:rPr>
              <a:t>(1975, 2, 20);</a:t>
            </a:r>
          </a:p>
          <a:p>
            <a:r>
              <a:rPr lang="en-US" altLang="x-none" sz="1800" b="1" dirty="0">
                <a:latin typeface="Courier New" charset="0"/>
              </a:rPr>
              <a:t>Employee *e  =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new Employee(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123-45-6789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bd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);</a:t>
            </a:r>
          </a:p>
          <a:p>
            <a:r>
              <a:rPr lang="en-US" altLang="x-none" sz="1800" b="1" dirty="0" err="1"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-&gt;set(Calendar::YEAR, 2000); 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5478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24955</TotalTime>
  <Words>2070</Words>
  <Application>Microsoft Macintosh PowerPoint</Application>
  <PresentationFormat>On-screen Show (4:3)</PresentationFormat>
  <Paragraphs>332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Quadrant</vt:lpstr>
      <vt:lpstr>CMPE 135 Object-Oriented Analysis and Design February 25 Class Meeting</vt:lpstr>
      <vt:lpstr>Design Principle of No Surprises</vt:lpstr>
      <vt:lpstr>Accessors and Mutators</vt:lpstr>
      <vt:lpstr>Immutable Classes</vt:lpstr>
      <vt:lpstr>Sharing References to Mutable Objects</vt:lpstr>
      <vt:lpstr>Sharing References to Mutable Objects, cont’d</vt:lpstr>
      <vt:lpstr>Sharing References to Mutable Objects, cont’d</vt:lpstr>
      <vt:lpstr>Sharing References to Mutable Objects, cont’d</vt:lpstr>
      <vt:lpstr>Sharing References to Mutable Objects, cont’d</vt:lpstr>
      <vt:lpstr>Sharing References to Mutable Objects, cont’d</vt:lpstr>
      <vt:lpstr>const Fields</vt:lpstr>
      <vt:lpstr>const Fields, cont’d</vt:lpstr>
      <vt:lpstr>const Fields, cont’d</vt:lpstr>
      <vt:lpstr>Separate Accessors and Mutators</vt:lpstr>
      <vt:lpstr>Separate Accessors and Mutators, cont’d</vt:lpstr>
      <vt:lpstr>Separate Accessors and Mutators, cont’d</vt:lpstr>
      <vt:lpstr>Side Effects</vt:lpstr>
      <vt:lpstr>Nasty Side Effect Examples</vt:lpstr>
      <vt:lpstr>Example Side Effect</vt:lpstr>
      <vt:lpstr>Review: Principle of Information Hiding</vt:lpstr>
      <vt:lpstr> The Law of Demeter</vt:lpstr>
      <vt:lpstr> The Law of Demeter, cont’d</vt:lpstr>
      <vt:lpstr> The Law of Demeter, cont’d</vt:lpstr>
      <vt:lpstr>How Good is an Interface?</vt:lpstr>
      <vt:lpstr>How Good is an Interface? cont’d</vt:lpstr>
      <vt:lpstr>How Good is an Interface? cont’d</vt:lpstr>
      <vt:lpstr>Cohesion</vt:lpstr>
      <vt:lpstr>Cohesion, cont’d</vt:lpstr>
      <vt:lpstr>Completeness</vt:lpstr>
      <vt:lpstr>Completeness, cont’d</vt:lpstr>
      <vt:lpstr>Convenience</vt:lpstr>
      <vt:lpstr>Clarity</vt:lpstr>
      <vt:lpstr>Consistency</vt:lpstr>
      <vt:lpstr>Consistency, cont’d</vt:lpstr>
      <vt:lpstr>Assignment #3</vt:lpstr>
      <vt:lpstr>Assignment #3,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469</cp:revision>
  <dcterms:created xsi:type="dcterms:W3CDTF">2008-01-12T03:52:55Z</dcterms:created>
  <dcterms:modified xsi:type="dcterms:W3CDTF">2021-02-25T08:03:19Z</dcterms:modified>
</cp:coreProperties>
</file>