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0" r:id="rId3"/>
    <p:sldId id="271" r:id="rId4"/>
    <p:sldId id="272" r:id="rId5"/>
    <p:sldId id="276" r:id="rId6"/>
    <p:sldId id="274" r:id="rId7"/>
    <p:sldId id="275" r:id="rId8"/>
    <p:sldId id="444" r:id="rId9"/>
    <p:sldId id="433" r:id="rId10"/>
    <p:sldId id="445" r:id="rId11"/>
    <p:sldId id="446" r:id="rId12"/>
    <p:sldId id="305" r:id="rId13"/>
    <p:sldId id="306" r:id="rId14"/>
    <p:sldId id="288" r:id="rId15"/>
    <p:sldId id="258" r:id="rId16"/>
    <p:sldId id="308" r:id="rId17"/>
    <p:sldId id="259" r:id="rId18"/>
    <p:sldId id="307" r:id="rId19"/>
    <p:sldId id="287" r:id="rId20"/>
    <p:sldId id="263" r:id="rId21"/>
    <p:sldId id="289" r:id="rId22"/>
    <p:sldId id="290" r:id="rId23"/>
    <p:sldId id="292" r:id="rId24"/>
    <p:sldId id="291" r:id="rId25"/>
    <p:sldId id="301" r:id="rId26"/>
    <p:sldId id="293" r:id="rId27"/>
    <p:sldId id="294" r:id="rId28"/>
    <p:sldId id="309" r:id="rId29"/>
    <p:sldId id="302" r:id="rId30"/>
    <p:sldId id="296" r:id="rId31"/>
    <p:sldId id="297" r:id="rId32"/>
    <p:sldId id="447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B23C00"/>
    <a:srgbClr val="008000"/>
    <a:srgbClr val="8F0000"/>
    <a:srgbClr val="DEF0F2"/>
    <a:srgbClr val="F2E5D0"/>
    <a:srgbClr val="464646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6" autoAdjust="0"/>
    <p:restoredTop sz="86364" autoAdjust="0"/>
  </p:normalViewPr>
  <p:slideViewPr>
    <p:cSldViewPr>
      <p:cViewPr varScale="1">
        <p:scale>
          <a:sx n="176" d="100"/>
          <a:sy n="176" d="100"/>
        </p:scale>
        <p:origin x="192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EC4D-AF1D-B244-858F-FC7BB69AC3F2}" type="datetimeFigureOut">
              <a:rPr lang="en-US" smtClean="0"/>
              <a:t>2/16/21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C8AE-DEBD-E641-93E8-ED065F7F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04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E68D8E-92B9-6647-9C13-3186C5B51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52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68D8E-92B9-6647-9C13-3186C5B5146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68D8E-92B9-6647-9C13-3186C5B5146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80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68D8E-92B9-6647-9C13-3186C5B5146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59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91E6F249-8D10-7240-A07E-F66CEC25290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DA5FC-E46B-9C44-BC74-948B74CFA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7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E3472-7C7E-B14E-BFC5-D45A5C34A3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9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62B2D-F854-104A-9535-9A504E592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3FEEA-E4EA-8B48-84AC-27AA886F7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6CE3A-7281-7642-9900-6E16427813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CDA5C-119F-CC4B-9649-ABA59C0C1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3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0CE1F-3703-B242-8AD0-B0AC82B28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0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431D7-A35E-FE4C-978D-A4C1DB31A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8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74743-FE56-7945-B44C-593C2BC72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8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85C50-577F-4141-9922-FD2248DB0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5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38120" y="6248400"/>
            <a:ext cx="548679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516B7F-12E3-114E-9B55-66756E9F7A1D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Spring 2021: February 18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228860" y="6263609"/>
            <a:ext cx="2964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CMPE 135: Object-Oriented</a:t>
            </a:r>
            <a:r>
              <a:rPr lang="en-US" sz="1000" baseline="0" dirty="0"/>
              <a:t> Analysis and Design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draw.com/state-diagram/" TargetMode="Externa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cidchart.com/pages/uml-state-machine-diagram" TargetMode="Externa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agilemodeling.com/artifacts/stateMachineDiagram.htm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lemodeling.com/artifacts/stateMachineDiagram.ht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smartdraw.com/editor.aspx?templateId=011d3688-733e-44de-9b6a-176d4ac950e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martdraw.com/state-diagra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cidchart.com/pages/uml-state-machine-diagra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CMPE 135</a:t>
            </a:r>
            <a:br>
              <a:rPr lang="en-US" altLang="x-none" sz="3200" dirty="0"/>
            </a:br>
            <a:r>
              <a:rPr lang="en-US" altLang="x-none" sz="3200" dirty="0"/>
              <a:t>Object-Oriented Analysis and Design</a:t>
            </a:r>
            <a:br>
              <a:rPr lang="en-US" sz="3600" dirty="0"/>
            </a:br>
            <a:r>
              <a:rPr lang="en-US" sz="2400" dirty="0"/>
              <a:t>February 18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Engineering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Spring 2021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E6F249-8D10-7240-A07E-F66CEC25290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4617707"/>
            <a:ext cx="878610" cy="11887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4C35-9FE0-7747-A985-87D16520C265}" type="slidenum">
              <a:rPr lang="en-US" altLang="x-none"/>
              <a:pPr/>
              <a:t>10</a:t>
            </a:fld>
            <a:endParaRPr lang="en-US" altLang="x-none"/>
          </a:p>
        </p:txBody>
      </p:sp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57200" indent="-457200"/>
            <a:r>
              <a:rPr lang="en-US" altLang="x-none" u="sng" dirty="0"/>
              <a:t>Underline object names</a:t>
            </a:r>
            <a:r>
              <a:rPr lang="en-US" altLang="x-none" dirty="0"/>
              <a:t> to distinguish them from class names.</a:t>
            </a:r>
          </a:p>
          <a:p>
            <a:pPr marL="2284413" lvl="4" indent="-457200"/>
            <a:endParaRPr lang="en-US" altLang="x-none" dirty="0"/>
          </a:p>
          <a:p>
            <a:pPr marL="457200" indent="-457200"/>
            <a:r>
              <a:rPr lang="en-US" altLang="x-none" dirty="0"/>
              <a:t>The dashed vertical lines </a:t>
            </a:r>
            <a:br>
              <a:rPr lang="en-US" altLang="x-none" dirty="0"/>
            </a:br>
            <a:r>
              <a:rPr lang="en-US" altLang="x-none" dirty="0"/>
              <a:t>are </a:t>
            </a:r>
            <a:r>
              <a:rPr lang="en-US" altLang="x-none" u="sng" dirty="0"/>
              <a:t>lifelines</a:t>
            </a:r>
            <a:r>
              <a:rPr lang="en-US" altLang="x-none" dirty="0"/>
              <a:t>.</a:t>
            </a:r>
          </a:p>
          <a:p>
            <a:pPr marL="2284413" lvl="4" indent="-457200"/>
            <a:endParaRPr lang="en-US" altLang="x-none" dirty="0"/>
          </a:p>
          <a:p>
            <a:pPr marL="457200" indent="-457200"/>
            <a:r>
              <a:rPr lang="en-US" altLang="x-none" dirty="0"/>
              <a:t>A rectangle on a lifeline is an </a:t>
            </a:r>
            <a:r>
              <a:rPr lang="en-US" altLang="x-none" u="sng" dirty="0"/>
              <a:t>activation bar</a:t>
            </a:r>
            <a:r>
              <a:rPr lang="en-US" altLang="x-none" dirty="0"/>
              <a:t>. </a:t>
            </a:r>
          </a:p>
          <a:p>
            <a:pPr marL="927100" lvl="2" indent="-457200">
              <a:buSzPct val="70000"/>
            </a:pPr>
            <a:r>
              <a:rPr lang="en-US" altLang="x-none" sz="2400" dirty="0">
                <a:cs typeface="+mn-cs"/>
              </a:rPr>
              <a:t>It shows when an object </a:t>
            </a:r>
            <a:r>
              <a:rPr lang="en-US" altLang="x-none" sz="2400" u="sng" dirty="0">
                <a:cs typeface="+mn-cs"/>
              </a:rPr>
              <a:t>has control</a:t>
            </a:r>
            <a:r>
              <a:rPr lang="en-US" altLang="x-none" sz="2400" dirty="0">
                <a:cs typeface="+mn-cs"/>
              </a:rPr>
              <a:t> </a:t>
            </a:r>
            <a:br>
              <a:rPr lang="en-US" altLang="x-none" sz="2400" dirty="0">
                <a:cs typeface="+mn-cs"/>
              </a:rPr>
            </a:br>
            <a:r>
              <a:rPr lang="en-US" altLang="x-none" sz="2400" dirty="0">
                <a:cs typeface="+mn-cs"/>
              </a:rPr>
              <a:t>while executing a function.</a:t>
            </a:r>
          </a:p>
          <a:p>
            <a:pPr marL="895350" lvl="1" indent="-457200"/>
            <a:r>
              <a:rPr lang="en-US" altLang="x-none" dirty="0"/>
              <a:t>The activation bar ends when the function returns.</a:t>
            </a:r>
          </a:p>
          <a:p>
            <a:pPr marL="2741613" lvl="5" indent="-457200"/>
            <a:endParaRPr lang="en-US" altLang="x-none" dirty="0"/>
          </a:p>
          <a:p>
            <a:pPr marL="457200" indent="-457200"/>
            <a:r>
              <a:rPr lang="en-US" altLang="x-none" dirty="0"/>
              <a:t>The horizontal arrows are </a:t>
            </a:r>
            <a:r>
              <a:rPr lang="en-US" altLang="x-none" u="sng" dirty="0"/>
              <a:t>call arrows</a:t>
            </a:r>
            <a:r>
              <a:rPr lang="en-US" altLang="x-none" dirty="0"/>
              <a:t>.</a:t>
            </a: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defRPr sz="3200">
                <a:solidFill>
                  <a:schemeClr val="tx2"/>
                </a:solidFill>
                <a:latin typeface="Arial" charset="0"/>
              </a:defRPr>
            </a:lvl1pPr>
            <a:lvl2pPr algn="ctr"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/>
              <a:t>UML Sequence Diagram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057AB56-56DE-4643-B476-E178BEF02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506" y="1783098"/>
            <a:ext cx="3857474" cy="19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9179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4C35-9FE0-7747-A985-87D16520C265}" type="slidenum">
              <a:rPr lang="en-US" altLang="x-none"/>
              <a:pPr/>
              <a:t>11</a:t>
            </a:fld>
            <a:endParaRPr lang="en-US" altLang="x-none"/>
          </a:p>
        </p:txBody>
      </p:sp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1676405"/>
          </a:xfrm>
        </p:spPr>
        <p:txBody>
          <a:bodyPr/>
          <a:lstStyle/>
          <a:p>
            <a:pPr marL="457200" indent="-457200"/>
            <a:r>
              <a:rPr lang="en-US" altLang="x-none" dirty="0"/>
              <a:t>Use a sequence diagram to illustrate </a:t>
            </a:r>
            <a:br>
              <a:rPr lang="en-US" altLang="x-none" dirty="0"/>
            </a:br>
            <a:r>
              <a:rPr lang="en-US" altLang="x-none" u="sng" dirty="0"/>
              <a:t>complex interactions</a:t>
            </a:r>
            <a:r>
              <a:rPr lang="en-US" altLang="x-none" dirty="0"/>
              <a:t> among a set of objects.</a:t>
            </a:r>
          </a:p>
          <a:p>
            <a:pPr marL="2284413" lvl="4" indent="-457200"/>
            <a:endParaRPr lang="en-US" altLang="x-none" dirty="0"/>
          </a:p>
          <a:p>
            <a:pPr marL="457200" indent="-457200"/>
            <a:r>
              <a:rPr lang="en-US" altLang="x-none" dirty="0"/>
              <a:t>Don’t show loops or branches.</a:t>
            </a: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defRPr sz="3200">
                <a:solidFill>
                  <a:schemeClr val="tx2"/>
                </a:solidFill>
                <a:latin typeface="Arial" charset="0"/>
              </a:defRPr>
            </a:lvl1pPr>
            <a:lvl2pPr algn="ctr"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dirty="0"/>
              <a:t>UML Sequence Diagram</a:t>
            </a:r>
            <a:r>
              <a:rPr lang="en-US" altLang="x-none" i="1" dirty="0"/>
              <a:t>, cont’d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5FCCA05-C5B0-3F4A-9938-40CA3C9D7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93" y="3198722"/>
            <a:ext cx="6126413" cy="304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5741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8C8E-722B-E048-A785-D09D53DB2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UML State Diagram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BB2DB-8BD0-D34A-B479-41C9C6747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dynamic </a:t>
            </a:r>
            <a:r>
              <a:rPr lang="en-US" dirty="0">
                <a:solidFill>
                  <a:srgbClr val="B23C00"/>
                </a:solidFill>
              </a:rPr>
              <a:t>state diagram</a:t>
            </a:r>
            <a:r>
              <a:rPr lang="en-US" dirty="0"/>
              <a:t> depicts the various </a:t>
            </a:r>
            <a:r>
              <a:rPr lang="en-US" u="sng" dirty="0"/>
              <a:t>states</a:t>
            </a:r>
            <a:r>
              <a:rPr lang="en-US" dirty="0"/>
              <a:t> that a </a:t>
            </a:r>
            <a:r>
              <a:rPr lang="en-US" u="sng" dirty="0"/>
              <a:t>single object</a:t>
            </a:r>
            <a:r>
              <a:rPr lang="en-US" dirty="0"/>
              <a:t> may be in at run time and the </a:t>
            </a:r>
            <a:r>
              <a:rPr lang="en-US" u="sng" dirty="0"/>
              <a:t>transitions</a:t>
            </a:r>
            <a:r>
              <a:rPr lang="en-US" dirty="0"/>
              <a:t> between those states.</a:t>
            </a:r>
          </a:p>
          <a:p>
            <a:pPr lvl="4"/>
            <a:endParaRPr lang="en-US" dirty="0"/>
          </a:p>
          <a:p>
            <a:r>
              <a:rPr lang="en-US" dirty="0"/>
              <a:t>A state represents a </a:t>
            </a:r>
            <a:r>
              <a:rPr lang="en-US" u="sng" dirty="0"/>
              <a:t>stage</a:t>
            </a:r>
            <a:r>
              <a:rPr lang="en-US" dirty="0"/>
              <a:t> in the runtime</a:t>
            </a:r>
            <a:br>
              <a:rPr lang="en-US" dirty="0"/>
            </a:br>
            <a:r>
              <a:rPr lang="en-US" u="sng" dirty="0"/>
              <a:t>behavior pattern</a:t>
            </a:r>
            <a:r>
              <a:rPr lang="en-US" dirty="0"/>
              <a:t> of the object.</a:t>
            </a:r>
          </a:p>
          <a:p>
            <a:pPr lvl="1"/>
            <a:r>
              <a:rPr lang="en-US" dirty="0"/>
              <a:t>A state of an object is characterized </a:t>
            </a:r>
            <a:br>
              <a:rPr lang="en-US" dirty="0"/>
            </a:br>
            <a:r>
              <a:rPr lang="en-US" dirty="0"/>
              <a:t>by the </a:t>
            </a:r>
            <a:r>
              <a:rPr lang="en-US" u="sng" dirty="0"/>
              <a:t>values of its fields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A transition is triggered by an internal or external </a:t>
            </a:r>
            <a:r>
              <a:rPr lang="en-US" u="sng" dirty="0"/>
              <a:t>event</a:t>
            </a:r>
            <a:r>
              <a:rPr lang="en-US" dirty="0"/>
              <a:t> on the object.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376EE-3D1A-D24B-B0BE-352D1853E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05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04CF-D282-5045-91F2-FA9EDABEE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State Diagram Symbols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52D58-171F-A249-93D8-2DE8DA749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a state </a:t>
            </a:r>
            <a:br>
              <a:rPr lang="en-US" dirty="0"/>
            </a:br>
            <a:r>
              <a:rPr lang="en-US" dirty="0"/>
              <a:t>with a rectangle.</a:t>
            </a:r>
          </a:p>
          <a:p>
            <a:pPr lvl="1"/>
            <a:r>
              <a:rPr lang="en-US" dirty="0"/>
              <a:t>A simple state</a:t>
            </a:r>
          </a:p>
          <a:p>
            <a:pPr lvl="1"/>
            <a:r>
              <a:rPr lang="en-US" dirty="0"/>
              <a:t>A state with internal activities.</a:t>
            </a:r>
          </a:p>
          <a:p>
            <a:r>
              <a:rPr lang="en-US" dirty="0"/>
              <a:t>An arrow from one state to another represents a transition between states.</a:t>
            </a:r>
          </a:p>
          <a:p>
            <a:r>
              <a:rPr lang="en-US" dirty="0"/>
              <a:t>A filled circle represents the object’s </a:t>
            </a:r>
            <a:r>
              <a:rPr lang="en-US" u="sng" dirty="0"/>
              <a:t>initial state</a:t>
            </a:r>
            <a:r>
              <a:rPr lang="en-US" dirty="0"/>
              <a:t>.</a:t>
            </a:r>
          </a:p>
          <a:p>
            <a:r>
              <a:rPr lang="en-US" dirty="0"/>
              <a:t>A filled circle nested inside another circle represents the object’s </a:t>
            </a:r>
            <a:r>
              <a:rPr lang="en-US" u="sng" dirty="0"/>
              <a:t>final state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There can be more than one final state.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280CE-FC59-884D-8629-7FC03734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43EE12-2ACF-004F-9486-C402A439B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29" y="1417341"/>
            <a:ext cx="2926048" cy="157098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EDE10E7-C83C-2F4D-9842-55F74A32C5C5}"/>
              </a:ext>
            </a:extLst>
          </p:cNvPr>
          <p:cNvSpPr/>
          <p:nvPr/>
        </p:nvSpPr>
        <p:spPr bwMode="auto">
          <a:xfrm>
            <a:off x="8698090" y="4251951"/>
            <a:ext cx="182878" cy="18287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67FA4B-B95D-E445-9CC3-8DE2E883C1B7}"/>
              </a:ext>
            </a:extLst>
          </p:cNvPr>
          <p:cNvGrpSpPr/>
          <p:nvPr/>
        </p:nvGrpSpPr>
        <p:grpSpPr>
          <a:xfrm>
            <a:off x="6583658" y="5074902"/>
            <a:ext cx="274317" cy="274317"/>
            <a:chOff x="3931927" y="4160512"/>
            <a:chExt cx="274317" cy="27431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9095942-5C7E-7140-8DB9-A8DC1DB707AD}"/>
                </a:ext>
              </a:extLst>
            </p:cNvPr>
            <p:cNvSpPr/>
            <p:nvPr/>
          </p:nvSpPr>
          <p:spPr bwMode="auto">
            <a:xfrm>
              <a:off x="3931927" y="4160512"/>
              <a:ext cx="274317" cy="274317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2AD6F6-2BD5-0A4B-9E73-52549C2A8BFC}"/>
                </a:ext>
              </a:extLst>
            </p:cNvPr>
            <p:cNvSpPr/>
            <p:nvPr/>
          </p:nvSpPr>
          <p:spPr bwMode="auto">
            <a:xfrm>
              <a:off x="3977646" y="4206231"/>
              <a:ext cx="182878" cy="18287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E01FA4E-7C4A-9646-9D69-3C54AE8626F4}"/>
              </a:ext>
            </a:extLst>
          </p:cNvPr>
          <p:cNvSpPr txBox="1"/>
          <p:nvPr/>
        </p:nvSpPr>
        <p:spPr>
          <a:xfrm>
            <a:off x="5577829" y="6477000"/>
            <a:ext cx="26420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https://www.smartdraw.com/state-diagram/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9402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State Diagram Example: Undergraduate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596" y="1508781"/>
            <a:ext cx="4998808" cy="28093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9607" y="5990095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9D029-B061-AA48-98E9-EE30CCE50421}"/>
              </a:ext>
            </a:extLst>
          </p:cNvPr>
          <p:cNvSpPr txBox="1"/>
          <p:nvPr/>
        </p:nvSpPr>
        <p:spPr>
          <a:xfrm>
            <a:off x="2715562" y="5743874"/>
            <a:ext cx="37128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https://www.lucidchart.com/pages/uml-state-machine-diagram</a:t>
            </a:r>
            <a:r>
              <a:rPr lang="en-US" sz="10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A0648B-84A2-A844-8D7C-12B5635067E5}"/>
              </a:ext>
            </a:extLst>
          </p:cNvPr>
          <p:cNvSpPr txBox="1"/>
          <p:nvPr/>
        </p:nvSpPr>
        <p:spPr>
          <a:xfrm>
            <a:off x="2639419" y="4382278"/>
            <a:ext cx="386516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State changes of an undergraduate.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9BAA43-A693-0D42-A496-E382C7A68B95}"/>
              </a:ext>
            </a:extLst>
          </p:cNvPr>
          <p:cNvSpPr txBox="1"/>
          <p:nvPr/>
        </p:nvSpPr>
        <p:spPr>
          <a:xfrm>
            <a:off x="4885282" y="2148854"/>
            <a:ext cx="151676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What’s the </a:t>
            </a:r>
          </a:p>
          <a:p>
            <a:r>
              <a:rPr lang="en-US" sz="1400" dirty="0">
                <a:solidFill>
                  <a:srgbClr val="0033CC"/>
                </a:solidFill>
              </a:rPr>
              <a:t>triggering event?</a:t>
            </a:r>
          </a:p>
        </p:txBody>
      </p:sp>
    </p:spTree>
    <p:extLst>
      <p:ext uri="{BB962C8B-B14F-4D97-AF65-F5344CB8AC3E}">
        <p14:creationId xmlns:p14="http://schemas.microsoft.com/office/powerpoint/2010/main" val="2960148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31D7-A35E-FE4C-978D-A4C1DB31A32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411163"/>
            <a:ext cx="8229600" cy="65563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x-none" kern="0" dirty="0"/>
              <a:t>State Diagram Example: College Class</a:t>
            </a:r>
            <a:endParaRPr lang="en-US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D534ED-5077-1147-BC0A-EA8A550ED64C}"/>
              </a:ext>
            </a:extLst>
          </p:cNvPr>
          <p:cNvSpPr txBox="1"/>
          <p:nvPr/>
        </p:nvSpPr>
        <p:spPr>
          <a:xfrm>
            <a:off x="2609764" y="5966143"/>
            <a:ext cx="39244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2"/>
              </a:rPr>
              <a:t>http://www.agilemodeling.com/artifacts/stateMachineDiagram.htm</a:t>
            </a:r>
            <a:r>
              <a:rPr lang="en-US" sz="10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48B4A7-BB17-AC4C-A836-A721F8C36B14}"/>
              </a:ext>
            </a:extLst>
          </p:cNvPr>
          <p:cNvSpPr txBox="1"/>
          <p:nvPr/>
        </p:nvSpPr>
        <p:spPr>
          <a:xfrm>
            <a:off x="2793308" y="5074902"/>
            <a:ext cx="355738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State changes of a college class.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B27428-8519-F943-81EF-9A6407BC8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485885"/>
            <a:ext cx="87249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75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31D7-A35E-FE4C-978D-A4C1DB31A32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89" y="411163"/>
            <a:ext cx="8961022" cy="65563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x-none" sz="3000" kern="0" dirty="0"/>
              <a:t>State Diagram Example: Class During Enrollment</a:t>
            </a:r>
            <a:endParaRPr lang="en-US" sz="3000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D04C7A-FE6E-1646-8FED-AC7032E9A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5450"/>
            <a:ext cx="9144000" cy="32951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B41487-BBF5-0C4A-AE1E-3C9BEBDA45FF}"/>
              </a:ext>
            </a:extLst>
          </p:cNvPr>
          <p:cNvSpPr txBox="1"/>
          <p:nvPr/>
        </p:nvSpPr>
        <p:spPr>
          <a:xfrm>
            <a:off x="2609764" y="5966143"/>
            <a:ext cx="39244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http://www.agilemodeling.com/artifacts/stateMachineDiagram.htm</a:t>
            </a:r>
            <a:r>
              <a:rPr lang="en-US" sz="10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BE4E6F-2588-F245-923B-D5F20A14F7D8}"/>
              </a:ext>
            </a:extLst>
          </p:cNvPr>
          <p:cNvSpPr txBox="1"/>
          <p:nvPr/>
        </p:nvSpPr>
        <p:spPr>
          <a:xfrm>
            <a:off x="2793308" y="4892024"/>
            <a:ext cx="355738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More details:</a:t>
            </a:r>
            <a:br>
              <a:rPr lang="en-US" sz="1800" dirty="0">
                <a:solidFill>
                  <a:srgbClr val="0033CC"/>
                </a:solidFill>
              </a:rPr>
            </a:br>
            <a:r>
              <a:rPr lang="en-US" sz="1800" dirty="0">
                <a:solidFill>
                  <a:srgbClr val="0033CC"/>
                </a:solidFill>
              </a:rPr>
              <a:t>State changes of a college class </a:t>
            </a:r>
          </a:p>
          <a:p>
            <a:r>
              <a:rPr lang="en-US" sz="1800" dirty="0">
                <a:solidFill>
                  <a:srgbClr val="0033CC"/>
                </a:solidFill>
              </a:rPr>
              <a:t>during the enrollment period.</a:t>
            </a:r>
          </a:p>
        </p:txBody>
      </p:sp>
    </p:spTree>
    <p:extLst>
      <p:ext uri="{BB962C8B-B14F-4D97-AF65-F5344CB8AC3E}">
        <p14:creationId xmlns:p14="http://schemas.microsoft.com/office/powerpoint/2010/main" val="3583691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31D7-A35E-FE4C-978D-A4C1DB31A32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447800"/>
            <a:ext cx="6743700" cy="39624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411163"/>
            <a:ext cx="8229600" cy="65563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x-none" kern="0" dirty="0"/>
              <a:t>State Diagram Example: Digital Clock</a:t>
            </a:r>
            <a:endParaRPr lang="en-US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336995-143B-8340-A76E-6AF5D0CFB77A}"/>
              </a:ext>
            </a:extLst>
          </p:cNvPr>
          <p:cNvSpPr txBox="1"/>
          <p:nvPr/>
        </p:nvSpPr>
        <p:spPr>
          <a:xfrm>
            <a:off x="2889488" y="5437274"/>
            <a:ext cx="336502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State changes of a digital clock</a:t>
            </a:r>
          </a:p>
          <a:p>
            <a:r>
              <a:rPr lang="en-US" sz="1800" dirty="0">
                <a:solidFill>
                  <a:srgbClr val="0033CC"/>
                </a:solidFill>
              </a:rPr>
              <a:t>during time setting.</a:t>
            </a:r>
          </a:p>
        </p:txBody>
      </p:sp>
    </p:spTree>
    <p:extLst>
      <p:ext uri="{BB962C8B-B14F-4D97-AF65-F5344CB8AC3E}">
        <p14:creationId xmlns:p14="http://schemas.microsoft.com/office/powerpoint/2010/main" val="2509383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31D7-A35E-FE4C-978D-A4C1DB31A32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11163"/>
            <a:ext cx="8229600" cy="65563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x-none" kern="0" dirty="0"/>
              <a:t>State Diagram Example: CPU</a:t>
            </a:r>
            <a:endParaRPr lang="en-US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C2A16B-9EA5-4B49-81E4-AE2E438D2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011" y="1234463"/>
            <a:ext cx="4760915" cy="55777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A88656-E874-1F4E-AC93-7CE8597ED3D2}"/>
              </a:ext>
            </a:extLst>
          </p:cNvPr>
          <p:cNvSpPr txBox="1"/>
          <p:nvPr/>
        </p:nvSpPr>
        <p:spPr>
          <a:xfrm>
            <a:off x="1097318" y="6590184"/>
            <a:ext cx="51251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hlinkClick r:id="rId3"/>
              </a:rPr>
              <a:t>https://cloud.smartdraw.com/editor.aspx?templateId=011d3688-733e-44de-9b6a-176d4ac950e3</a:t>
            </a:r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3776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Splits and Synchronization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628607"/>
          </a:xfrm>
        </p:spPr>
        <p:txBody>
          <a:bodyPr/>
          <a:lstStyle/>
          <a:p>
            <a:r>
              <a:rPr lang="en-US" dirty="0"/>
              <a:t>A short heavy bar called a </a:t>
            </a:r>
            <a:r>
              <a:rPr lang="en-US" dirty="0">
                <a:solidFill>
                  <a:srgbClr val="C00000"/>
                </a:solidFill>
              </a:rPr>
              <a:t>fork</a:t>
            </a:r>
            <a:r>
              <a:rPr lang="en-US" dirty="0"/>
              <a:t> represents a </a:t>
            </a:r>
            <a:r>
              <a:rPr lang="en-US" u="sng" dirty="0"/>
              <a:t>control split</a:t>
            </a:r>
            <a:r>
              <a:rPr lang="en-US" dirty="0"/>
              <a:t>, with several transitions leaving it:</a:t>
            </a:r>
          </a:p>
          <a:p>
            <a:endParaRPr lang="en-US" dirty="0"/>
          </a:p>
          <a:p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A short heavy bar called a </a:t>
            </a:r>
            <a:r>
              <a:rPr lang="en-US" dirty="0">
                <a:solidFill>
                  <a:srgbClr val="B23C00"/>
                </a:solidFill>
              </a:rPr>
              <a:t>join</a:t>
            </a:r>
            <a:r>
              <a:rPr lang="en-US" dirty="0"/>
              <a:t> represents a </a:t>
            </a:r>
            <a:r>
              <a:rPr lang="en-US" u="sng" dirty="0"/>
              <a:t>synchronization of control</a:t>
            </a:r>
            <a:r>
              <a:rPr lang="en-US" dirty="0"/>
              <a:t>, where several concurrent transitions reduce back to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59" y="2148854"/>
            <a:ext cx="3467466" cy="1341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37" y="4924007"/>
            <a:ext cx="3680897" cy="13243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7829" y="6477000"/>
            <a:ext cx="26420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4"/>
              </a:rPr>
              <a:t>https://www.smartdraw.com/state-diagram/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065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8B17-2ECE-2E45-8CF9-4B1CCE931F9B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Textual Analysis</a:t>
            </a:r>
          </a:p>
        </p:txBody>
      </p:sp>
      <p:pic>
        <p:nvPicPr>
          <p:cNvPr id="24678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235075"/>
            <a:ext cx="4611687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5486400" y="2239963"/>
            <a:ext cx="240322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x-none" sz="1800" dirty="0">
                <a:solidFill>
                  <a:srgbClr val="0033CC"/>
                </a:solidFill>
              </a:rPr>
              <a:t>Automatic dog door</a:t>
            </a:r>
          </a:p>
          <a:p>
            <a:r>
              <a:rPr lang="en-US" altLang="x-none" sz="1800" dirty="0">
                <a:solidFill>
                  <a:srgbClr val="0033CC"/>
                </a:solidFill>
              </a:rPr>
              <a:t>with bark recognizer:</a:t>
            </a:r>
          </a:p>
          <a:p>
            <a:r>
              <a:rPr lang="en-US" altLang="x-none" sz="1800" dirty="0">
                <a:solidFill>
                  <a:srgbClr val="0033CC"/>
                </a:solidFill>
              </a:rPr>
              <a:t>Use case for opening</a:t>
            </a:r>
          </a:p>
          <a:p>
            <a:r>
              <a:rPr lang="en-US" altLang="x-none" sz="1800" dirty="0">
                <a:solidFill>
                  <a:srgbClr val="0033CC"/>
                </a:solidFill>
              </a:rPr>
              <a:t>and closing the door.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675097" y="6136029"/>
            <a:ext cx="155478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x-none" sz="800" b="1" dirty="0">
                <a:solidFill>
                  <a:schemeClr val="bg1">
                    <a:lumMod val="65000"/>
                  </a:schemeClr>
                </a:solidFill>
              </a:rPr>
              <a:t>Head First Object-Oriented </a:t>
            </a:r>
          </a:p>
          <a:p>
            <a:r>
              <a:rPr lang="en-US" altLang="x-none" sz="800" b="1" dirty="0">
                <a:solidFill>
                  <a:schemeClr val="bg1">
                    <a:lumMod val="65000"/>
                  </a:schemeClr>
                </a:solidFill>
              </a:rPr>
              <a:t>Analysis &amp; Design</a:t>
            </a:r>
            <a:endParaRPr lang="en-US" altLang="x-none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x-none" sz="800" dirty="0">
                <a:solidFill>
                  <a:schemeClr val="bg1">
                    <a:lumMod val="65000"/>
                  </a:schemeClr>
                </a:solidFill>
              </a:rPr>
              <a:t>by Brett D. McLaughlin, et al.</a:t>
            </a:r>
          </a:p>
          <a:p>
            <a:r>
              <a:rPr lang="en-US" altLang="x-none" sz="800" dirty="0">
                <a:solidFill>
                  <a:schemeClr val="bg1">
                    <a:lumMod val="65000"/>
                  </a:schemeClr>
                </a:solidFill>
              </a:rPr>
              <a:t>O’Reilly, 2006.</a:t>
            </a:r>
            <a:endParaRPr lang="en-US" altLang="x-none" sz="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94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31D7-A35E-FE4C-978D-A4C1DB31A32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199" y="411513"/>
            <a:ext cx="8229600" cy="65563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x-none" kern="0" dirty="0"/>
              <a:t>State Diagram Example: Airline Passenger</a:t>
            </a:r>
            <a:endParaRPr lang="en-US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B6E70C-A2BE-5847-8469-19479E229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422400"/>
            <a:ext cx="8064500" cy="401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254BAF-FAA2-4E42-B011-C556A4FA142E}"/>
              </a:ext>
            </a:extLst>
          </p:cNvPr>
          <p:cNvSpPr txBox="1"/>
          <p:nvPr/>
        </p:nvSpPr>
        <p:spPr>
          <a:xfrm>
            <a:off x="2715561" y="6017388"/>
            <a:ext cx="37128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https://www.lucidchart.com/pages/uml-state-machine-diagram</a:t>
            </a:r>
            <a:r>
              <a:rPr lang="en-US" sz="10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2EE95-5F53-5843-91C4-95979681E1AB}"/>
              </a:ext>
            </a:extLst>
          </p:cNvPr>
          <p:cNvSpPr txBox="1"/>
          <p:nvPr/>
        </p:nvSpPr>
        <p:spPr>
          <a:xfrm>
            <a:off x="2517558" y="5482060"/>
            <a:ext cx="410888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State changes of an airline passenger.</a:t>
            </a:r>
          </a:p>
        </p:txBody>
      </p:sp>
    </p:spTree>
    <p:extLst>
      <p:ext uri="{BB962C8B-B14F-4D97-AF65-F5344CB8AC3E}">
        <p14:creationId xmlns:p14="http://schemas.microsoft.com/office/powerpoint/2010/main" val="254161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D8BB-B445-C54B-97E3-ADDE6CEE8911}" type="slidenum">
              <a:rPr lang="en-US" altLang="x-none"/>
              <a:pPr/>
              <a:t>21</a:t>
            </a:fld>
            <a:endParaRPr lang="en-US" altLang="x-none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Design Goals for Good Classes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sz="2600" dirty="0"/>
              <a:t>Reliable</a:t>
            </a:r>
          </a:p>
          <a:p>
            <a:r>
              <a:rPr lang="en-US" altLang="x-none" sz="2600" dirty="0"/>
              <a:t>Robust</a:t>
            </a:r>
          </a:p>
          <a:p>
            <a:r>
              <a:rPr lang="en-US" altLang="x-none" sz="2600" dirty="0"/>
              <a:t>Flexible</a:t>
            </a:r>
          </a:p>
          <a:p>
            <a:r>
              <a:rPr lang="en-US" altLang="x-none" sz="2600" dirty="0"/>
              <a:t>Coherent</a:t>
            </a:r>
          </a:p>
          <a:p>
            <a:r>
              <a:rPr lang="en-US" altLang="x-none" sz="2600" dirty="0"/>
              <a:t>Loosely coupled</a:t>
            </a:r>
          </a:p>
          <a:p>
            <a:r>
              <a:rPr lang="en-US" altLang="x-none" sz="2600" dirty="0"/>
              <a:t>Easy to use (by yourself and other programmers)</a:t>
            </a:r>
          </a:p>
          <a:p>
            <a:r>
              <a:rPr lang="en-US" altLang="x-none" sz="2600" dirty="0"/>
              <a:t>Safe to use</a:t>
            </a:r>
          </a:p>
          <a:p>
            <a:r>
              <a:rPr lang="en-US" altLang="x-none" sz="2600" dirty="0"/>
              <a:t>Easy to test</a:t>
            </a:r>
          </a:p>
          <a:p>
            <a:r>
              <a:rPr lang="en-US" altLang="x-none" sz="2600" dirty="0"/>
              <a:t>Easy to extend</a:t>
            </a:r>
          </a:p>
          <a:p>
            <a:r>
              <a:rPr lang="en-US" altLang="x-none" sz="2600" dirty="0"/>
              <a:t>Easy to maintain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F66796-8074-B642-B9D3-99D04D03A8B2}"/>
              </a:ext>
            </a:extLst>
          </p:cNvPr>
          <p:cNvSpPr txBox="1"/>
          <p:nvPr/>
        </p:nvSpPr>
        <p:spPr>
          <a:xfrm>
            <a:off x="5421625" y="1691659"/>
            <a:ext cx="300434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Good design is not easy!</a:t>
            </a:r>
          </a:p>
        </p:txBody>
      </p:sp>
    </p:spTree>
    <p:extLst>
      <p:ext uri="{BB962C8B-B14F-4D97-AF65-F5344CB8AC3E}">
        <p14:creationId xmlns:p14="http://schemas.microsoft.com/office/powerpoint/2010/main" val="188864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06C3-74BC-3B4D-ADB8-0A39AF0DF1F0}" type="slidenum">
              <a:rPr lang="en-US" altLang="x-none"/>
              <a:pPr/>
              <a:t>22</a:t>
            </a:fld>
            <a:endParaRPr lang="en-US" altLang="x-none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A Proposed C++ </a:t>
            </a:r>
            <a:r>
              <a:rPr lang="en-US" altLang="x-none" b="1" dirty="0">
                <a:latin typeface="Courier New" charset="0"/>
              </a:rPr>
              <a:t>Time</a:t>
            </a:r>
            <a:r>
              <a:rPr lang="en-US" altLang="x-none" dirty="0"/>
              <a:t> Class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219210"/>
          </a:xfrm>
        </p:spPr>
        <p:txBody>
          <a:bodyPr/>
          <a:lstStyle/>
          <a:p>
            <a:r>
              <a:rPr lang="en-US" altLang="x-none" dirty="0"/>
              <a:t>Enable programs to manipulate times.</a:t>
            </a:r>
          </a:p>
          <a:p>
            <a:pPr lvl="4"/>
            <a:endParaRPr lang="en-US" altLang="x-none" dirty="0"/>
          </a:p>
          <a:p>
            <a:pPr lvl="1"/>
            <a:r>
              <a:rPr lang="en-US" altLang="x-none" dirty="0"/>
              <a:t>Example:</a:t>
            </a:r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1508125" y="2697488"/>
            <a:ext cx="6186309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altLang="x-none" sz="2000" b="1" dirty="0">
                <a:latin typeface="Courier New" charset="0"/>
              </a:rPr>
              <a:t>// Construct a Time object to represent</a:t>
            </a:r>
          </a:p>
          <a:p>
            <a:r>
              <a:rPr lang="en-US" altLang="x-none" sz="2000" b="1" dirty="0">
                <a:latin typeface="Courier New" charset="0"/>
              </a:rPr>
              <a:t>// the current date and time.</a:t>
            </a:r>
          </a:p>
          <a:p>
            <a:r>
              <a:rPr lang="en-US" altLang="x-none" sz="2000" b="1" dirty="0">
                <a:solidFill>
                  <a:srgbClr val="B23C00"/>
                </a:solidFill>
                <a:latin typeface="Courier New" charset="0"/>
              </a:rPr>
              <a:t>Time *now = new Time();</a:t>
            </a:r>
          </a:p>
          <a:p>
            <a:br>
              <a:rPr lang="en-US" altLang="x-none" sz="2000" b="1" dirty="0">
                <a:latin typeface="Courier New" charset="0"/>
              </a:rPr>
            </a:br>
            <a:r>
              <a:rPr lang="en-US" altLang="x-none" sz="2000" b="1" dirty="0">
                <a:latin typeface="Courier New" charset="0"/>
              </a:rPr>
              <a:t>// Print out the time such as </a:t>
            </a:r>
            <a:br>
              <a:rPr lang="en-US" altLang="x-none" sz="2000" b="1" dirty="0">
                <a:latin typeface="Courier New" charset="0"/>
              </a:rPr>
            </a:br>
            <a:r>
              <a:rPr lang="en-US" altLang="x-none" sz="2000" b="1">
                <a:latin typeface="Courier New" charset="0"/>
              </a:rPr>
              <a:t>// Thu </a:t>
            </a:r>
            <a:r>
              <a:rPr lang="en-US" altLang="x-none" sz="2000" b="1" dirty="0">
                <a:latin typeface="Courier New" charset="0"/>
              </a:rPr>
              <a:t>Sep 10 14:20:10 PST 2020 </a:t>
            </a:r>
          </a:p>
          <a:p>
            <a:r>
              <a:rPr lang="en-US" altLang="x-none" sz="2000" b="1" dirty="0" err="1">
                <a:solidFill>
                  <a:srgbClr val="B23C00"/>
                </a:solidFill>
                <a:latin typeface="Courier New" charset="0"/>
              </a:rPr>
              <a:t>cout</a:t>
            </a:r>
            <a:r>
              <a:rPr lang="en-US" altLang="x-none" sz="2000" b="1" dirty="0">
                <a:solidFill>
                  <a:srgbClr val="B23C00"/>
                </a:solidFill>
                <a:latin typeface="Courier New" charset="0"/>
              </a:rPr>
              <a:t> &lt;&lt; now-&gt;</a:t>
            </a:r>
            <a:r>
              <a:rPr lang="en-US" altLang="x-none" sz="2000" b="1" dirty="0" err="1">
                <a:solidFill>
                  <a:srgbClr val="B23C00"/>
                </a:solidFill>
                <a:latin typeface="Courier New" charset="0"/>
              </a:rPr>
              <a:t>time_string</a:t>
            </a:r>
            <a:r>
              <a:rPr lang="en-US" altLang="x-none" sz="2000" b="1" dirty="0">
                <a:solidFill>
                  <a:srgbClr val="B23C00"/>
                </a:solidFill>
                <a:latin typeface="Courier New" charset="0"/>
              </a:rPr>
              <a:t>() &lt;&lt; </a:t>
            </a:r>
            <a:r>
              <a:rPr lang="en-US" altLang="x-none" sz="2000" b="1" dirty="0" err="1">
                <a:solidFill>
                  <a:srgbClr val="B23C00"/>
                </a:solidFill>
                <a:latin typeface="Courier New" charset="0"/>
              </a:rPr>
              <a:t>endl</a:t>
            </a:r>
            <a:r>
              <a:rPr lang="en-US" altLang="x-none" sz="2000" b="1" dirty="0">
                <a:solidFill>
                  <a:srgbClr val="B23C00"/>
                </a:solidFill>
                <a:latin typeface="Courier New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02137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96E7-A219-2C4A-AEF0-CE06B4AC80F3}" type="slidenum">
              <a:rPr lang="en-US" altLang="x-none"/>
              <a:pPr/>
              <a:t>23</a:t>
            </a:fld>
            <a:endParaRPr lang="en-US" altLang="x-none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Points in Time</a:t>
            </a:r>
          </a:p>
        </p:txBody>
      </p:sp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6116539" y="6280145"/>
            <a:ext cx="2286595" cy="46166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x-none" sz="800" b="1" dirty="0">
                <a:solidFill>
                  <a:srgbClr val="B2B2B2"/>
                </a:solidFill>
              </a:rPr>
              <a:t>Object-Oriented Design </a:t>
            </a:r>
            <a:r>
              <a:rPr lang="en-US" altLang="x-none" sz="800" b="1">
                <a:solidFill>
                  <a:srgbClr val="B2B2B2"/>
                </a:solidFill>
              </a:rPr>
              <a:t>&amp; Patterns, 2</a:t>
            </a:r>
            <a:r>
              <a:rPr lang="en-US" altLang="x-none" sz="800" b="1" baseline="30000">
                <a:solidFill>
                  <a:srgbClr val="B2B2B2"/>
                </a:solidFill>
              </a:rPr>
              <a:t>nd</a:t>
            </a:r>
            <a:r>
              <a:rPr lang="en-US" altLang="x-none" sz="800" b="1">
                <a:solidFill>
                  <a:srgbClr val="B2B2B2"/>
                </a:solidFill>
              </a:rPr>
              <a:t> ed.</a:t>
            </a:r>
            <a:endParaRPr lang="en-US" altLang="x-none" sz="800" b="1" dirty="0">
              <a:solidFill>
                <a:srgbClr val="B2B2B2"/>
              </a:solidFill>
            </a:endParaRPr>
          </a:p>
          <a:p>
            <a:r>
              <a:rPr lang="en-US" altLang="x-none" sz="800" b="1" dirty="0">
                <a:solidFill>
                  <a:srgbClr val="B2B2B2"/>
                </a:solidFill>
              </a:rPr>
              <a:t>by Cay </a:t>
            </a:r>
            <a:r>
              <a:rPr lang="en-US" altLang="x-none" sz="800" b="1" dirty="0" err="1">
                <a:solidFill>
                  <a:srgbClr val="B2B2B2"/>
                </a:solidFill>
              </a:rPr>
              <a:t>Horstmann</a:t>
            </a:r>
            <a:endParaRPr lang="en-US" altLang="x-none" sz="800" dirty="0">
              <a:solidFill>
                <a:srgbClr val="B2B2B2"/>
              </a:solidFill>
            </a:endParaRPr>
          </a:p>
          <a:p>
            <a:r>
              <a:rPr lang="en-US" altLang="x-none" sz="800" dirty="0">
                <a:solidFill>
                  <a:srgbClr val="B2B2B2"/>
                </a:solidFill>
              </a:rPr>
              <a:t>John Wiley &amp; Sons, 2006.</a:t>
            </a:r>
            <a:endParaRPr lang="en-US" altLang="x-none" sz="800" b="1" dirty="0">
              <a:solidFill>
                <a:srgbClr val="B2B2B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A1EA41-FE7E-BA41-922C-52E1C72D154C}"/>
              </a:ext>
            </a:extLst>
          </p:cNvPr>
          <p:cNvGrpSpPr/>
          <p:nvPr/>
        </p:nvGrpSpPr>
        <p:grpSpPr>
          <a:xfrm>
            <a:off x="365125" y="1860545"/>
            <a:ext cx="8413750" cy="2080405"/>
            <a:chOff x="365125" y="1860545"/>
            <a:chExt cx="8413750" cy="2080405"/>
          </a:xfrm>
        </p:grpSpPr>
        <p:pic>
          <p:nvPicPr>
            <p:cNvPr id="259075" name="Picture 3" descr="Ch3_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25" y="1860545"/>
              <a:ext cx="8413750" cy="2025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79A97-46EC-A442-9394-84A0401F1ABB}"/>
                </a:ext>
              </a:extLst>
            </p:cNvPr>
            <p:cNvSpPr/>
            <p:nvPr/>
          </p:nvSpPr>
          <p:spPr bwMode="auto">
            <a:xfrm>
              <a:off x="6126463" y="3703317"/>
              <a:ext cx="457195" cy="18287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A4416B3-3A33-1748-A394-9D74F708D0FA}"/>
                </a:ext>
              </a:extLst>
            </p:cNvPr>
            <p:cNvSpPr txBox="1"/>
            <p:nvPr/>
          </p:nvSpPr>
          <p:spPr>
            <a:xfrm>
              <a:off x="6080696" y="3648562"/>
              <a:ext cx="58221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0028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92DC-C1E5-814E-BDDB-F01AB67F9137}" type="slidenum">
              <a:rPr lang="en-US" altLang="x-none"/>
              <a:pPr/>
              <a:t>24</a:t>
            </a:fld>
            <a:endParaRPr lang="en-US" altLang="x-none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Methods of the </a:t>
            </a:r>
            <a:r>
              <a:rPr lang="en-US" altLang="x-none" b="1" dirty="0">
                <a:latin typeface="Courier New" charset="0"/>
              </a:rPr>
              <a:t>Time</a:t>
            </a:r>
            <a:r>
              <a:rPr lang="en-US" altLang="x-none" dirty="0"/>
              <a:t> Class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94756"/>
            <a:ext cx="8229600" cy="2336169"/>
          </a:xfrm>
        </p:spPr>
        <p:txBody>
          <a:bodyPr/>
          <a:lstStyle/>
          <a:p>
            <a:r>
              <a:rPr lang="en-US" altLang="x-none" dirty="0"/>
              <a:t>Member functions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Time::after()</a:t>
            </a:r>
            <a:r>
              <a:rPr lang="en-US" altLang="x-none" dirty="0"/>
              <a:t> and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Time::before()</a:t>
            </a:r>
            <a:r>
              <a:rPr lang="en-US" altLang="x-none" dirty="0"/>
              <a:t> are </a:t>
            </a:r>
            <a:r>
              <a:rPr lang="en-US" altLang="x-none" u="sng" dirty="0"/>
              <a:t>convenience functions</a:t>
            </a:r>
            <a:r>
              <a:rPr lang="en-US" altLang="x-none" dirty="0"/>
              <a:t>.</a:t>
            </a:r>
          </a:p>
          <a:p>
            <a:pPr lvl="1"/>
            <a:r>
              <a:rPr lang="en-US" altLang="x-none" dirty="0"/>
              <a:t>Not necessary, but nice to have.</a:t>
            </a:r>
          </a:p>
          <a:p>
            <a:r>
              <a:rPr lang="en-US" altLang="x-none" dirty="0"/>
              <a:t>A time value is represented as a scalar value.</a:t>
            </a:r>
          </a:p>
          <a:p>
            <a:pPr lvl="1"/>
            <a:r>
              <a:rPr lang="en-US" altLang="x-none" dirty="0"/>
              <a:t>The </a:t>
            </a:r>
            <a:r>
              <a:rPr lang="en-US" altLang="x-none" u="sng" dirty="0"/>
              <a:t>number of milliseconds</a:t>
            </a:r>
            <a:r>
              <a:rPr lang="en-US" altLang="x-none" dirty="0"/>
              <a:t> since the epoch.</a:t>
            </a:r>
          </a:p>
        </p:txBody>
      </p:sp>
      <p:graphicFrame>
        <p:nvGraphicFramePr>
          <p:cNvPr id="25805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826352"/>
              </p:ext>
            </p:extLst>
          </p:nvPr>
        </p:nvGraphicFramePr>
        <p:xfrm>
          <a:off x="274367" y="1325563"/>
          <a:ext cx="8504508" cy="2378393"/>
        </p:xfrm>
        <a:graphic>
          <a:graphicData uri="http://schemas.openxmlformats.org/drawingml/2006/table">
            <a:tbl>
              <a:tblPr/>
              <a:tblGrid>
                <a:gridCol w="3974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9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bool after(Time *other)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Test if this time is after the specified time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bool before(Time *other)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Test if this time is before the specified time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int </a:t>
                      </a:r>
                      <a:r>
                        <a:rPr kumimoji="0" lang="en-US" altLang="x-non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compare_to</a:t>
                      </a: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(Time *other)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Tell which time came before the other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long </a:t>
                      </a:r>
                      <a:r>
                        <a:rPr kumimoji="0" lang="en-US" altLang="x-non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get_time</a:t>
                      </a: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()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Return </a:t>
                      </a:r>
                      <a:r>
                        <a:rPr kumimoji="0" lang="en-US" altLang="x-none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milliseconds</a:t>
                      </a: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since the epoch</a:t>
                      </a:r>
                      <a:b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(1970-01-01 00:00:00 GMT)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void </a:t>
                      </a:r>
                      <a:r>
                        <a:rPr kumimoji="0" lang="en-US" altLang="x-non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set_time</a:t>
                      </a: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(long </a:t>
                      </a:r>
                      <a:r>
                        <a:rPr kumimoji="0" lang="en-US" altLang="x-non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ms</a:t>
                      </a: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)</a:t>
                      </a:r>
                      <a:b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</a:br>
                      <a:endParaRPr kumimoji="0" lang="en-US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urier New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 the time to the given number of </a:t>
                      </a:r>
                      <a:r>
                        <a:rPr kumimoji="0" lang="en-US" altLang="x-none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milliseconds</a:t>
                      </a: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since the epoch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173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44B3-0978-1848-89CF-4D6FD6BB751F}" type="slidenum">
              <a:rPr lang="en-US" altLang="x-none"/>
              <a:pPr/>
              <a:t>25</a:t>
            </a:fld>
            <a:endParaRPr lang="en-US" altLang="x-none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The </a:t>
            </a:r>
            <a:r>
              <a:rPr lang="en-US" altLang="x-none" b="1" dirty="0" err="1">
                <a:latin typeface="Courier New" charset="0"/>
                <a:ea typeface="Courier New" charset="0"/>
                <a:cs typeface="Courier New" charset="0"/>
              </a:rPr>
              <a:t>time_string</a:t>
            </a:r>
            <a:r>
              <a:rPr lang="en-US" altLang="x-none" dirty="0"/>
              <a:t> Function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875"/>
          </a:xfrm>
        </p:spPr>
        <p:txBody>
          <a:bodyPr/>
          <a:lstStyle/>
          <a:p>
            <a:r>
              <a:rPr lang="en-US" altLang="x-none" dirty="0"/>
              <a:t>The </a:t>
            </a:r>
            <a:r>
              <a:rPr lang="en-US" altLang="x-none" b="1" dirty="0" err="1">
                <a:solidFill>
                  <a:srgbClr val="0033CC"/>
                </a:solidFill>
                <a:latin typeface="Courier New" charset="0"/>
              </a:rPr>
              <a:t>time_string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()</a:t>
            </a:r>
            <a:r>
              <a:rPr lang="en-US" altLang="x-none" dirty="0"/>
              <a:t> member function of the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Time</a:t>
            </a:r>
            <a:r>
              <a:rPr lang="en-US" altLang="x-none" dirty="0"/>
              <a:t> class is primarily for </a:t>
            </a:r>
            <a:r>
              <a:rPr lang="en-US" altLang="x-none" u="sng" dirty="0"/>
              <a:t>debugging</a:t>
            </a:r>
            <a:r>
              <a:rPr lang="en-US" altLang="x-none" dirty="0"/>
              <a:t> purposes.</a:t>
            </a:r>
          </a:p>
          <a:p>
            <a:pPr lvl="4"/>
            <a:endParaRPr lang="en-US" altLang="x-none" dirty="0"/>
          </a:p>
          <a:p>
            <a:r>
              <a:rPr lang="en-US" altLang="x-none" dirty="0"/>
              <a:t>It would be awkward to have to </a:t>
            </a:r>
            <a:br>
              <a:rPr lang="en-US" altLang="x-none" dirty="0"/>
            </a:br>
            <a:r>
              <a:rPr lang="en-US" altLang="x-none" dirty="0"/>
              <a:t>parse the string that it returns.</a:t>
            </a:r>
          </a:p>
          <a:p>
            <a:pPr lvl="4"/>
            <a:endParaRPr lang="en-US" altLang="x-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9B8F47-621B-9047-BC37-FD8551BECD40}"/>
              </a:ext>
            </a:extLst>
          </p:cNvPr>
          <p:cNvSpPr txBox="1"/>
          <p:nvPr/>
        </p:nvSpPr>
        <p:spPr>
          <a:xfrm>
            <a:off x="2825368" y="3595171"/>
            <a:ext cx="349326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x-none" sz="1800" b="1" dirty="0">
                <a:latin typeface="Courier New" charset="0"/>
              </a:rPr>
              <a:t>Sep 10 14:20:10 PST 2020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18898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44B3-0978-1848-89CF-4D6FD6BB751F}" type="slidenum">
              <a:rPr lang="en-US" altLang="x-none"/>
              <a:pPr/>
              <a:t>26</a:t>
            </a:fld>
            <a:endParaRPr lang="en-US" altLang="x-none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What about Month, Date, and Year?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altLang="x-none" dirty="0"/>
              <a:t>The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Time</a:t>
            </a:r>
            <a:r>
              <a:rPr lang="en-US" altLang="x-none" dirty="0"/>
              <a:t> class can </a:t>
            </a:r>
            <a:r>
              <a:rPr lang="en-US" altLang="x-none" u="sng" dirty="0"/>
              <a:t>delegate</a:t>
            </a:r>
            <a:r>
              <a:rPr lang="en-US" altLang="x-none" dirty="0"/>
              <a:t> to a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Calendar</a:t>
            </a:r>
            <a:r>
              <a:rPr lang="en-US" altLang="x-none" dirty="0"/>
              <a:t> class the task of converting the number of milliseconds since the epoch to year, month, date, hour, minute, and second fields.</a:t>
            </a:r>
          </a:p>
          <a:p>
            <a:pPr lvl="4"/>
            <a:endParaRPr lang="en-US" altLang="x-none" dirty="0"/>
          </a:p>
          <a:p>
            <a:r>
              <a:rPr lang="en-US" altLang="x-none" dirty="0"/>
              <a:t>Example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Calendar</a:t>
            </a:r>
            <a:r>
              <a:rPr lang="en-US" altLang="x-none" dirty="0"/>
              <a:t> classes:</a:t>
            </a:r>
          </a:p>
          <a:p>
            <a:pPr lvl="1"/>
            <a:r>
              <a:rPr lang="en-US" altLang="x-none" b="1" dirty="0" err="1">
                <a:solidFill>
                  <a:srgbClr val="0033CC"/>
                </a:solidFill>
                <a:latin typeface="Courier New" charset="0"/>
              </a:rPr>
              <a:t>GregorianCalendar</a:t>
            </a:r>
            <a:endParaRPr lang="en-US" altLang="x-none" dirty="0"/>
          </a:p>
          <a:p>
            <a:pPr lvl="1"/>
            <a:r>
              <a:rPr lang="en-US" altLang="x-none" b="1" dirty="0" err="1">
                <a:solidFill>
                  <a:srgbClr val="0033CC"/>
                </a:solidFill>
                <a:latin typeface="Courier New" charset="0"/>
              </a:rPr>
              <a:t>LunarCalendar</a:t>
            </a:r>
            <a:endParaRPr lang="en-US" altLang="x-none" dirty="0"/>
          </a:p>
          <a:p>
            <a:pPr lvl="1"/>
            <a:r>
              <a:rPr lang="en-US" altLang="x-none" b="1" dirty="0" err="1">
                <a:solidFill>
                  <a:srgbClr val="0033CC"/>
                </a:solidFill>
                <a:latin typeface="Courier New" charset="0"/>
              </a:rPr>
              <a:t>MayanCalendar</a:t>
            </a:r>
            <a:endParaRPr lang="en-US" altLang="x-none" dirty="0"/>
          </a:p>
          <a:p>
            <a:pPr lvl="1"/>
            <a:r>
              <a:rPr lang="en-US" altLang="x-none" dirty="0"/>
              <a:t>etc.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F0866-8F60-DD40-B3BF-4DC571AFD9F4}"/>
              </a:ext>
            </a:extLst>
          </p:cNvPr>
          <p:cNvSpPr txBox="1"/>
          <p:nvPr/>
        </p:nvSpPr>
        <p:spPr>
          <a:xfrm>
            <a:off x="5029195" y="4251951"/>
            <a:ext cx="305019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Different year, month, date, etc.</a:t>
            </a:r>
          </a:p>
          <a:p>
            <a:r>
              <a:rPr lang="en-US" dirty="0">
                <a:solidFill>
                  <a:srgbClr val="0033CC"/>
                </a:solidFill>
              </a:rPr>
              <a:t>depending on which calendar.</a:t>
            </a:r>
          </a:p>
        </p:txBody>
      </p:sp>
    </p:spTree>
    <p:extLst>
      <p:ext uri="{BB962C8B-B14F-4D97-AF65-F5344CB8AC3E}">
        <p14:creationId xmlns:p14="http://schemas.microsoft.com/office/powerpoint/2010/main" val="1180734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E2CF-D898-574B-90D8-C81D7B8E1AC5}" type="slidenum">
              <a:rPr lang="en-US" altLang="x-none"/>
              <a:pPr/>
              <a:t>27</a:t>
            </a:fld>
            <a:endParaRPr lang="en-US" altLang="x-none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 dirty="0">
                <a:latin typeface="Courier New" charset="0"/>
                <a:ea typeface="Courier New" charset="0"/>
                <a:cs typeface="Courier New" charset="0"/>
              </a:rPr>
              <a:t>Calendar</a:t>
            </a:r>
            <a:r>
              <a:rPr lang="en-US" altLang="x-none" dirty="0"/>
              <a:t> Classes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498058"/>
          </a:xfrm>
        </p:spPr>
        <p:txBody>
          <a:bodyPr/>
          <a:lstStyle/>
          <a:p>
            <a:r>
              <a:rPr lang="en-US" altLang="x-none" dirty="0"/>
              <a:t>The specific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Calendar</a:t>
            </a:r>
            <a:r>
              <a:rPr lang="en-US" altLang="x-none" dirty="0"/>
              <a:t> class can </a:t>
            </a:r>
            <a:r>
              <a:rPr lang="en-US" altLang="x-none" u="sng" dirty="0"/>
              <a:t>encapsulate</a:t>
            </a:r>
            <a:r>
              <a:rPr lang="en-US" altLang="x-none" dirty="0"/>
              <a:t> a changing part of an application’s design.</a:t>
            </a:r>
          </a:p>
          <a:p>
            <a:pPr lvl="1"/>
            <a:r>
              <a:rPr lang="en-US" altLang="x-none" dirty="0"/>
              <a:t>Different calendars.</a:t>
            </a:r>
          </a:p>
          <a:p>
            <a:pPr lvl="4"/>
            <a:endParaRPr lang="en-US" altLang="x-none" dirty="0"/>
          </a:p>
          <a:p>
            <a:r>
              <a:rPr lang="en-US" altLang="x-none" dirty="0"/>
              <a:t>Make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Calendar</a:t>
            </a:r>
            <a:r>
              <a:rPr lang="en-US" altLang="x-none" dirty="0"/>
              <a:t> an abstract base class for the </a:t>
            </a:r>
            <a:r>
              <a:rPr lang="en-US" altLang="x-none" b="1" dirty="0" err="1">
                <a:solidFill>
                  <a:srgbClr val="0033CC"/>
                </a:solidFill>
                <a:latin typeface="Courier New" charset="0"/>
              </a:rPr>
              <a:t>GregorianCalendar</a:t>
            </a:r>
            <a:r>
              <a:rPr lang="en-US" altLang="x-none" dirty="0"/>
              <a:t> class and any other calendar classes you may write: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14622" y="4343390"/>
            <a:ext cx="4114755" cy="1809691"/>
            <a:chOff x="1828800" y="3611563"/>
            <a:chExt cx="5395913" cy="2378075"/>
          </a:xfrm>
        </p:grpSpPr>
        <p:sp>
          <p:nvSpPr>
            <p:cNvPr id="261124" name="Rectangle 4"/>
            <p:cNvSpPr>
              <a:spLocks noChangeArrowheads="1"/>
            </p:cNvSpPr>
            <p:nvPr/>
          </p:nvSpPr>
          <p:spPr bwMode="auto">
            <a:xfrm>
              <a:off x="1828800" y="3611563"/>
              <a:ext cx="914400" cy="6397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dirty="0"/>
                <a:t>Time</a:t>
              </a:r>
            </a:p>
          </p:txBody>
        </p:sp>
        <p:sp>
          <p:nvSpPr>
            <p:cNvPr id="261125" name="Rectangle 5"/>
            <p:cNvSpPr>
              <a:spLocks noChangeArrowheads="1"/>
            </p:cNvSpPr>
            <p:nvPr/>
          </p:nvSpPr>
          <p:spPr bwMode="auto">
            <a:xfrm>
              <a:off x="4754563" y="3611563"/>
              <a:ext cx="1371600" cy="6397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i="1"/>
                <a:t>Calendar</a:t>
              </a:r>
            </a:p>
          </p:txBody>
        </p:sp>
        <p:sp>
          <p:nvSpPr>
            <p:cNvPr id="261126" name="Rectangle 6"/>
            <p:cNvSpPr>
              <a:spLocks noChangeArrowheads="1"/>
            </p:cNvSpPr>
            <p:nvPr/>
          </p:nvSpPr>
          <p:spPr bwMode="auto">
            <a:xfrm>
              <a:off x="3657600" y="5257800"/>
              <a:ext cx="1463675" cy="73183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/>
                <a:t>Gregorian</a:t>
              </a:r>
            </a:p>
            <a:p>
              <a:pPr algn="ctr"/>
              <a:r>
                <a:rPr lang="en-US" altLang="x-none"/>
                <a:t>Calendar</a:t>
              </a:r>
            </a:p>
          </p:txBody>
        </p:sp>
        <p:sp>
          <p:nvSpPr>
            <p:cNvPr id="261127" name="Rectangle 7"/>
            <p:cNvSpPr>
              <a:spLocks noChangeArrowheads="1"/>
            </p:cNvSpPr>
            <p:nvPr/>
          </p:nvSpPr>
          <p:spPr bwMode="auto">
            <a:xfrm>
              <a:off x="5761038" y="5257800"/>
              <a:ext cx="1463675" cy="73183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/>
                <a:t>Lunar</a:t>
              </a:r>
            </a:p>
            <a:p>
              <a:pPr algn="ctr"/>
              <a:r>
                <a:rPr lang="en-US" altLang="x-none"/>
                <a:t>Calendar</a:t>
              </a:r>
            </a:p>
          </p:txBody>
        </p:sp>
        <p:sp>
          <p:nvSpPr>
            <p:cNvPr id="261128" name="Line 8"/>
            <p:cNvSpPr>
              <a:spLocks noChangeShapeType="1"/>
            </p:cNvSpPr>
            <p:nvPr/>
          </p:nvSpPr>
          <p:spPr bwMode="auto">
            <a:xfrm>
              <a:off x="2743200" y="3886200"/>
              <a:ext cx="20113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arrow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29" name="AutoShape 9"/>
            <p:cNvSpPr>
              <a:spLocks noChangeArrowheads="1"/>
            </p:cNvSpPr>
            <p:nvPr/>
          </p:nvSpPr>
          <p:spPr bwMode="auto">
            <a:xfrm>
              <a:off x="5303838" y="4251325"/>
              <a:ext cx="365125" cy="274638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30" name="Line 10"/>
            <p:cNvSpPr>
              <a:spLocks noChangeShapeType="1"/>
            </p:cNvSpPr>
            <p:nvPr/>
          </p:nvSpPr>
          <p:spPr bwMode="auto">
            <a:xfrm>
              <a:off x="5486400" y="4525963"/>
              <a:ext cx="0" cy="3667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31" name="Line 11"/>
            <p:cNvSpPr>
              <a:spLocks noChangeShapeType="1"/>
            </p:cNvSpPr>
            <p:nvPr/>
          </p:nvSpPr>
          <p:spPr bwMode="auto">
            <a:xfrm>
              <a:off x="4389438" y="4892675"/>
              <a:ext cx="21034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32" name="Line 12"/>
            <p:cNvSpPr>
              <a:spLocks noChangeShapeType="1"/>
            </p:cNvSpPr>
            <p:nvPr/>
          </p:nvSpPr>
          <p:spPr bwMode="auto">
            <a:xfrm flipV="1">
              <a:off x="4389438" y="4892675"/>
              <a:ext cx="0" cy="365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33" name="Line 13"/>
            <p:cNvSpPr>
              <a:spLocks noChangeShapeType="1"/>
            </p:cNvSpPr>
            <p:nvPr/>
          </p:nvSpPr>
          <p:spPr bwMode="auto">
            <a:xfrm flipV="1">
              <a:off x="6492875" y="4892675"/>
              <a:ext cx="0" cy="365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2857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70BD6D3-AAB5-1340-B837-2D621464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Some Functions of the </a:t>
            </a:r>
            <a:r>
              <a:rPr lang="en-US" altLang="x-none" b="1" dirty="0">
                <a:latin typeface="Courier New" charset="0"/>
              </a:rPr>
              <a:t>Calendar</a:t>
            </a:r>
            <a:r>
              <a:rPr lang="en-US" altLang="x-none" dirty="0"/>
              <a:t> Class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7DA5DA3-27DF-0E47-AA96-A7D97F23E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43390"/>
            <a:ext cx="8320994" cy="1787535"/>
          </a:xfrm>
        </p:spPr>
        <p:txBody>
          <a:bodyPr/>
          <a:lstStyle/>
          <a:p>
            <a:r>
              <a:rPr lang="en-US" dirty="0"/>
              <a:t>Grammar note: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day</a:t>
            </a:r>
            <a:r>
              <a:rPr lang="en-US" dirty="0"/>
              <a:t>: A particular 24-hour period of the week from midnight to midnight, such as Fri</a:t>
            </a:r>
            <a:r>
              <a:rPr lang="en-US" u="sng" dirty="0"/>
              <a:t>day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date</a:t>
            </a:r>
            <a:r>
              <a:rPr lang="en-US" dirty="0"/>
              <a:t>: A day’s </a:t>
            </a:r>
            <a:r>
              <a:rPr lang="en-US" u="sng" dirty="0"/>
              <a:t>number</a:t>
            </a:r>
            <a:r>
              <a:rPr lang="en-US" dirty="0"/>
              <a:t> in a calendar month, such as 8.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678F6A-291B-4E42-9C45-B94B0FCC5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39E7-25EC-2E4C-8DC6-118DB67E63C6}" type="slidenum">
              <a:rPr lang="en-US" altLang="x-none" smtClean="0"/>
              <a:pPr/>
              <a:t>28</a:t>
            </a:fld>
            <a:endParaRPr lang="en-US" altLang="x-none"/>
          </a:p>
        </p:txBody>
      </p:sp>
      <p:graphicFrame>
        <p:nvGraphicFramePr>
          <p:cNvPr id="9" name="Group 3">
            <a:extLst>
              <a:ext uri="{FF2B5EF4-FFF2-40B4-BE49-F238E27FC236}">
                <a16:creationId xmlns:a16="http://schemas.microsoft.com/office/drawing/2014/main" id="{D5CC5B8A-3B53-3646-99A1-876510E6FB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6179889"/>
              </p:ext>
            </p:extLst>
          </p:nvPr>
        </p:nvGraphicFramePr>
        <p:xfrm>
          <a:off x="548481" y="1266509"/>
          <a:ext cx="8047038" cy="3018143"/>
        </p:xfrm>
        <a:graphic>
          <a:graphicData uri="http://schemas.openxmlformats.org/drawingml/2006/table">
            <a:tbl>
              <a:tblPr/>
              <a:tblGrid>
                <a:gridCol w="3382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int</a:t>
                      </a: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 get(</a:t>
                      </a:r>
                      <a:r>
                        <a:rPr kumimoji="0" lang="en-US" altLang="x-non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int</a:t>
                      </a: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 field)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Get a field value, where field is a </a:t>
                      </a: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Calendar</a:t>
                      </a: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class constant such as </a:t>
                      </a: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YEAR</a:t>
                      </a: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MONTH</a:t>
                      </a: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DATE</a:t>
                      </a: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HOUR</a:t>
                      </a: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MINUTE</a:t>
                      </a: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SECOND</a:t>
                      </a: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void set(</a:t>
                      </a:r>
                      <a:r>
                        <a:rPr kumimoji="0" lang="en-US" altLang="x-non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int</a:t>
                      </a: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 field, </a:t>
                      </a:r>
                      <a:b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</a:b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         </a:t>
                      </a:r>
                      <a:r>
                        <a:rPr kumimoji="0" lang="en-US" altLang="x-non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int</a:t>
                      </a: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 value)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 a time field.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void add(int field, </a:t>
                      </a:r>
                      <a:b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</a:b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         int increment)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 to a calendar field.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Time *</a:t>
                      </a:r>
                      <a:r>
                        <a:rPr kumimoji="0" lang="en-US" altLang="x-non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get_time</a:t>
                      </a: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()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Convert to a </a:t>
                      </a: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Time</a:t>
                      </a: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value.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void </a:t>
                      </a:r>
                      <a:r>
                        <a:rPr kumimoji="0" lang="en-US" altLang="x-non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set_time</a:t>
                      </a: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(Time *t)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Convert from a </a:t>
                      </a: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urier New" charset="0"/>
                        </a:rPr>
                        <a:t>Time</a:t>
                      </a: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value.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D40EDC8-67C6-8246-8743-7562EAAC68CC}"/>
              </a:ext>
            </a:extLst>
          </p:cNvPr>
          <p:cNvSpPr txBox="1"/>
          <p:nvPr/>
        </p:nvSpPr>
        <p:spPr>
          <a:xfrm>
            <a:off x="823001" y="1691659"/>
            <a:ext cx="295786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Make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</a:t>
            </a:r>
            <a:r>
              <a:rPr lang="en-US" dirty="0">
                <a:solidFill>
                  <a:srgbClr val="0033CC"/>
                </a:solidFill>
              </a:rPr>
              <a:t> an enumeration?</a:t>
            </a:r>
          </a:p>
        </p:txBody>
      </p:sp>
    </p:spTree>
    <p:extLst>
      <p:ext uri="{BB962C8B-B14F-4D97-AF65-F5344CB8AC3E}">
        <p14:creationId xmlns:p14="http://schemas.microsoft.com/office/powerpoint/2010/main" val="1531386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A99B-688F-5548-A4DA-9358FC8CD249}" type="slidenum">
              <a:rPr lang="en-US" altLang="x-none"/>
              <a:pPr/>
              <a:t>29</a:t>
            </a:fld>
            <a:endParaRPr lang="en-US" altLang="x-none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What’s Wrong with this Code?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3154683"/>
            <a:ext cx="8229600" cy="196094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dirty="0"/>
              <a:t>This code is </a:t>
            </a:r>
            <a:r>
              <a:rPr lang="en-US" altLang="x-none" u="sng" dirty="0"/>
              <a:t>permanently bound</a:t>
            </a:r>
            <a:r>
              <a:rPr lang="en-US" altLang="x-none" dirty="0"/>
              <a:t> </a:t>
            </a:r>
            <a:br>
              <a:rPr lang="en-US" altLang="x-none" dirty="0"/>
            </a:br>
            <a:r>
              <a:rPr lang="en-US" altLang="x-none" dirty="0"/>
              <a:t>to the Gregorian calendar.</a:t>
            </a:r>
          </a:p>
          <a:p>
            <a:pPr lvl="4">
              <a:lnSpc>
                <a:spcPct val="90000"/>
              </a:lnSpc>
            </a:pPr>
            <a:endParaRPr lang="en-US" altLang="x-none" dirty="0"/>
          </a:p>
          <a:p>
            <a:pPr>
              <a:lnSpc>
                <a:spcPct val="90000"/>
              </a:lnSpc>
            </a:pPr>
            <a:r>
              <a:rPr lang="en-US" altLang="x-none" dirty="0"/>
              <a:t>What if you decide later to switch </a:t>
            </a:r>
            <a:br>
              <a:rPr lang="en-US" altLang="x-none" dirty="0"/>
            </a:br>
            <a:r>
              <a:rPr lang="en-US" altLang="x-none" dirty="0"/>
              <a:t>to the lunar calendar?</a:t>
            </a:r>
          </a:p>
        </p:txBody>
      </p:sp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1280196" y="1417342"/>
            <a:ext cx="6664004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altLang="x-none" sz="1800" b="1" dirty="0" err="1">
                <a:solidFill>
                  <a:srgbClr val="B23C00"/>
                </a:solidFill>
                <a:latin typeface="Courier New" charset="0"/>
              </a:rPr>
              <a:t>GregorianCalendar</a:t>
            </a:r>
            <a:r>
              <a:rPr lang="en-US" altLang="x-none" sz="1800" b="1" dirty="0">
                <a:latin typeface="Courier New" charset="0"/>
              </a:rPr>
              <a:t> </a:t>
            </a:r>
            <a:r>
              <a:rPr lang="en-US" altLang="x-none" sz="1800" b="1" dirty="0">
                <a:solidFill>
                  <a:srgbClr val="B23C00"/>
                </a:solidFill>
                <a:latin typeface="Courier New" charset="0"/>
              </a:rPr>
              <a:t>*g</a:t>
            </a:r>
            <a:r>
              <a:rPr lang="en-US" altLang="x-none" sz="1800" b="1" dirty="0">
                <a:latin typeface="Courier New" charset="0"/>
              </a:rPr>
              <a:t> = new </a:t>
            </a:r>
            <a:r>
              <a:rPr lang="en-US" altLang="x-none" sz="1800" b="1" dirty="0" err="1">
                <a:latin typeface="Courier New" charset="0"/>
              </a:rPr>
              <a:t>GregorianCalendar</a:t>
            </a:r>
            <a:r>
              <a:rPr lang="en-US" altLang="x-none" sz="1800" b="1" dirty="0">
                <a:latin typeface="Courier New" charset="0"/>
              </a:rPr>
              <a:t>();</a:t>
            </a:r>
          </a:p>
          <a:p>
            <a:endParaRPr lang="en-US" altLang="x-none" sz="1800" b="1" dirty="0">
              <a:latin typeface="Courier New" charset="0"/>
            </a:endParaRPr>
          </a:p>
          <a:p>
            <a:r>
              <a:rPr lang="en-US" altLang="x-none" sz="1800" b="1" dirty="0">
                <a:solidFill>
                  <a:srgbClr val="B23C00"/>
                </a:solidFill>
                <a:latin typeface="Courier New" charset="0"/>
              </a:rPr>
              <a:t>g</a:t>
            </a:r>
            <a:r>
              <a:rPr lang="en-US" altLang="x-none" sz="1800" b="1" dirty="0">
                <a:latin typeface="Courier New" charset="0"/>
              </a:rPr>
              <a:t>-&gt;set(Calendar::YEAR, 2020);</a:t>
            </a:r>
          </a:p>
          <a:p>
            <a:r>
              <a:rPr lang="en-US" altLang="x-none" sz="1800" b="1" dirty="0">
                <a:solidFill>
                  <a:srgbClr val="B23C00"/>
                </a:solidFill>
                <a:latin typeface="Courier New" charset="0"/>
              </a:rPr>
              <a:t>g</a:t>
            </a:r>
            <a:r>
              <a:rPr lang="en-US" altLang="x-none" sz="1800" b="1" dirty="0">
                <a:latin typeface="Courier New" charset="0"/>
              </a:rPr>
              <a:t>-&gt;set(Calendar::MONTH, Calendar::SEPTEMBER);</a:t>
            </a:r>
          </a:p>
          <a:p>
            <a:r>
              <a:rPr lang="en-US" altLang="x-none" sz="1800" b="1" dirty="0">
                <a:solidFill>
                  <a:srgbClr val="B23C00"/>
                </a:solidFill>
                <a:latin typeface="Courier New" charset="0"/>
              </a:rPr>
              <a:t>g</a:t>
            </a:r>
            <a:r>
              <a:rPr lang="en-US" altLang="x-none" sz="1800" b="1" dirty="0">
                <a:latin typeface="Courier New" charset="0"/>
              </a:rPr>
              <a:t>-&gt;set(Calendar::DATE, 10);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019783-35D9-7846-9A3D-57397244D6C1}"/>
              </a:ext>
            </a:extLst>
          </p:cNvPr>
          <p:cNvGrpSpPr/>
          <p:nvPr/>
        </p:nvGrpSpPr>
        <p:grpSpPr>
          <a:xfrm>
            <a:off x="4877656" y="4800585"/>
            <a:ext cx="3749680" cy="1363980"/>
            <a:chOff x="1828800" y="3611563"/>
            <a:chExt cx="5395913" cy="2378075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76FA9E2E-03DC-774D-9BD8-EE511C583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3611563"/>
              <a:ext cx="914400" cy="6397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400" dirty="0"/>
                <a:t>Time</a:t>
              </a: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153E0366-7A4E-474C-990B-B0353B4F6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563" y="3611563"/>
              <a:ext cx="1371600" cy="6397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400" i="1"/>
                <a:t>Calendar</a:t>
              </a: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6735832A-D6DC-2349-A0C3-F91880064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5257800"/>
              <a:ext cx="1463675" cy="73183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400"/>
                <a:t>Gregorian</a:t>
              </a:r>
            </a:p>
            <a:p>
              <a:pPr algn="ctr"/>
              <a:r>
                <a:rPr lang="en-US" altLang="x-none" sz="1400"/>
                <a:t>Calendar</a:t>
              </a: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A681A024-9AF6-E04C-9568-BEDCA3716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1038" y="5257800"/>
              <a:ext cx="1463675" cy="73183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400" dirty="0"/>
                <a:t>Lunar</a:t>
              </a:r>
            </a:p>
            <a:p>
              <a:pPr algn="ctr"/>
              <a:r>
                <a:rPr lang="en-US" altLang="x-none" sz="1400" dirty="0"/>
                <a:t>Calendar</a:t>
              </a: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DDCC586F-3E87-5E4F-A72A-21CA0EA48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3200" y="3886200"/>
              <a:ext cx="20113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arrow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3" name="AutoShape 9">
              <a:extLst>
                <a:ext uri="{FF2B5EF4-FFF2-40B4-BE49-F238E27FC236}">
                  <a16:creationId xmlns:a16="http://schemas.microsoft.com/office/drawing/2014/main" id="{2121231D-B3B4-7541-A59E-BB9308773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3838" y="4251325"/>
              <a:ext cx="365125" cy="274638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05D5B5B4-BD0D-D447-B3BC-50D869B542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6400" y="4525963"/>
              <a:ext cx="0" cy="3667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2A555280-8682-A448-9714-C39CD4F330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9438" y="4892675"/>
              <a:ext cx="21034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B5B2D7FC-C8BF-0E4C-8BD7-61CA6D068D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89438" y="4892675"/>
              <a:ext cx="0" cy="365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3659CE20-CCA4-4841-8CE1-56982A0B56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92875" y="4892675"/>
              <a:ext cx="0" cy="365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54084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72D4-4214-4C43-A659-D22CF63BD771}" type="slidenum">
              <a:rPr lang="en-US" altLang="x-none"/>
              <a:pPr/>
              <a:t>3</a:t>
            </a:fld>
            <a:endParaRPr lang="en-US" altLang="x-none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Textual Analysis</a:t>
            </a:r>
            <a:r>
              <a:rPr lang="en-US" altLang="x-none" i="1"/>
              <a:t>, cont’d</a:t>
            </a:r>
          </a:p>
        </p:txBody>
      </p:sp>
      <p:pic>
        <p:nvPicPr>
          <p:cNvPr id="2478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5075"/>
            <a:ext cx="4614863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211763" y="1295400"/>
            <a:ext cx="3475037" cy="4835525"/>
          </a:xfrm>
          <a:noFill/>
          <a:ln/>
        </p:spPr>
        <p:txBody>
          <a:bodyPr/>
          <a:lstStyle/>
          <a:p>
            <a:r>
              <a:rPr lang="en-US" altLang="x-none" sz="2800" dirty="0">
                <a:latin typeface="Arial (body)" charset="0"/>
              </a:rPr>
              <a:t>Nouns</a:t>
            </a:r>
          </a:p>
          <a:p>
            <a:pPr lvl="1"/>
            <a:r>
              <a:rPr lang="en-US" altLang="x-none" sz="2400" dirty="0">
                <a:latin typeface="Arial (body)" charset="0"/>
              </a:rPr>
              <a:t>the (owner’s) dog</a:t>
            </a:r>
          </a:p>
          <a:p>
            <a:pPr lvl="1"/>
            <a:r>
              <a:rPr lang="en-US" altLang="x-none" sz="2400" dirty="0">
                <a:latin typeface="Arial (body)" charset="0"/>
              </a:rPr>
              <a:t>the owner</a:t>
            </a:r>
          </a:p>
          <a:p>
            <a:pPr lvl="1"/>
            <a:r>
              <a:rPr lang="en-US" altLang="x-none" sz="2400" dirty="0">
                <a:latin typeface="Arial (body)" charset="0"/>
              </a:rPr>
              <a:t>the button</a:t>
            </a:r>
          </a:p>
          <a:p>
            <a:pPr lvl="1"/>
            <a:r>
              <a:rPr lang="en-US" altLang="x-none" sz="2400" dirty="0">
                <a:latin typeface="Arial (body)" charset="0"/>
              </a:rPr>
              <a:t>bark recognizer</a:t>
            </a:r>
          </a:p>
          <a:p>
            <a:pPr lvl="1"/>
            <a:r>
              <a:rPr lang="en-US" altLang="x-none" sz="2400" dirty="0">
                <a:latin typeface="Arial (body)" charset="0"/>
              </a:rPr>
              <a:t>request</a:t>
            </a:r>
          </a:p>
          <a:p>
            <a:pPr lvl="1"/>
            <a:r>
              <a:rPr lang="en-US" altLang="x-none" sz="2400" dirty="0">
                <a:latin typeface="Arial (body)" charset="0"/>
              </a:rPr>
              <a:t>inside/outside</a:t>
            </a:r>
          </a:p>
          <a:p>
            <a:pPr lvl="1"/>
            <a:r>
              <a:rPr lang="en-US" altLang="x-none" sz="2400" dirty="0">
                <a:latin typeface="Arial (body)" charset="0"/>
              </a:rPr>
              <a:t>dog door</a:t>
            </a:r>
          </a:p>
          <a:p>
            <a:pPr lvl="1"/>
            <a:r>
              <a:rPr lang="en-US" altLang="x-none" sz="2400" dirty="0">
                <a:latin typeface="Arial (body)" charset="0"/>
              </a:rPr>
              <a:t>remote control</a:t>
            </a:r>
          </a:p>
          <a:p>
            <a:pPr lvl="1"/>
            <a:r>
              <a:rPr lang="en-US" altLang="x-none" sz="2400" dirty="0">
                <a:latin typeface="Arial (body)" charset="0"/>
              </a:rPr>
              <a:t>bark</a:t>
            </a:r>
            <a:endParaRPr lang="en-US" altLang="x-none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675097" y="6136029"/>
            <a:ext cx="155478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x-none" sz="800" b="1" dirty="0">
                <a:solidFill>
                  <a:schemeClr val="bg1">
                    <a:lumMod val="65000"/>
                  </a:schemeClr>
                </a:solidFill>
              </a:rPr>
              <a:t>Head First Object-Oriented </a:t>
            </a:r>
          </a:p>
          <a:p>
            <a:r>
              <a:rPr lang="en-US" altLang="x-none" sz="800" b="1" dirty="0">
                <a:solidFill>
                  <a:schemeClr val="bg1">
                    <a:lumMod val="65000"/>
                  </a:schemeClr>
                </a:solidFill>
              </a:rPr>
              <a:t>Analysis &amp; Design</a:t>
            </a:r>
            <a:endParaRPr lang="en-US" altLang="x-none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x-none" sz="800" dirty="0">
                <a:solidFill>
                  <a:schemeClr val="bg1">
                    <a:lumMod val="65000"/>
                  </a:schemeClr>
                </a:solidFill>
              </a:rPr>
              <a:t>by Brett D. McLaughlin, et al.</a:t>
            </a:r>
          </a:p>
          <a:p>
            <a:r>
              <a:rPr lang="en-US" altLang="x-none" sz="800" dirty="0">
                <a:solidFill>
                  <a:schemeClr val="bg1">
                    <a:lumMod val="65000"/>
                  </a:schemeClr>
                </a:solidFill>
              </a:rPr>
              <a:t>O’Reilly, 2006.</a:t>
            </a:r>
            <a:endParaRPr lang="en-US" altLang="x-none" sz="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0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A99B-688F-5548-A4DA-9358FC8CD249}" type="slidenum">
              <a:rPr lang="en-US" altLang="x-none"/>
              <a:pPr/>
              <a:t>30</a:t>
            </a:fld>
            <a:endParaRPr lang="en-US" altLang="x-none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What’s Wrong with this Code? </a:t>
            </a:r>
            <a:r>
              <a:rPr lang="en-US" altLang="x-none" i="1" dirty="0"/>
              <a:t>cont’d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296069"/>
            <a:ext cx="8229600" cy="495233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dirty="0"/>
              <a:t>Instead, </a:t>
            </a:r>
            <a:r>
              <a:rPr lang="en-US" altLang="x-none" dirty="0">
                <a:solidFill>
                  <a:srgbClr val="B23C00"/>
                </a:solidFill>
              </a:rPr>
              <a:t>code to the interface</a:t>
            </a:r>
            <a:r>
              <a:rPr lang="en-US" altLang="x-none" dirty="0"/>
              <a:t>.</a:t>
            </a:r>
          </a:p>
          <a:p>
            <a:pPr>
              <a:lnSpc>
                <a:spcPct val="90000"/>
              </a:lnSpc>
            </a:pPr>
            <a:endParaRPr lang="en-US" altLang="x-none" dirty="0"/>
          </a:p>
          <a:p>
            <a:pPr>
              <a:lnSpc>
                <a:spcPct val="90000"/>
              </a:lnSpc>
            </a:pPr>
            <a:endParaRPr lang="en-US" altLang="x-none" dirty="0"/>
          </a:p>
          <a:p>
            <a:pPr>
              <a:lnSpc>
                <a:spcPct val="90000"/>
              </a:lnSpc>
            </a:pPr>
            <a:endParaRPr lang="en-US" altLang="x-none" dirty="0"/>
          </a:p>
          <a:p>
            <a:pPr lvl="4">
              <a:lnSpc>
                <a:spcPct val="90000"/>
              </a:lnSpc>
            </a:pPr>
            <a:endParaRPr lang="en-US" altLang="x-none" dirty="0"/>
          </a:p>
          <a:p>
            <a:pPr lvl="4">
              <a:lnSpc>
                <a:spcPct val="90000"/>
              </a:lnSpc>
            </a:pPr>
            <a:endParaRPr lang="en-US" altLang="x-none" dirty="0"/>
          </a:p>
          <a:p>
            <a:pPr>
              <a:lnSpc>
                <a:spcPct val="90000"/>
              </a:lnSpc>
            </a:pPr>
            <a:r>
              <a:rPr lang="en-US" altLang="x-none" dirty="0"/>
              <a:t>In this case, the interface is </a:t>
            </a:r>
            <a:br>
              <a:rPr lang="en-US" altLang="x-none" dirty="0"/>
            </a:br>
            <a:r>
              <a:rPr lang="en-US" altLang="x-none" dirty="0"/>
              <a:t>the abstract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Calendar</a:t>
            </a:r>
            <a:r>
              <a:rPr lang="en-US" altLang="x-none" dirty="0"/>
              <a:t> class.</a:t>
            </a:r>
          </a:p>
          <a:p>
            <a:pPr lvl="4">
              <a:lnSpc>
                <a:spcPct val="90000"/>
              </a:lnSpc>
            </a:pPr>
            <a:endParaRPr lang="en-US" altLang="x-none" dirty="0"/>
          </a:p>
          <a:p>
            <a:pPr>
              <a:lnSpc>
                <a:spcPct val="90000"/>
              </a:lnSpc>
            </a:pPr>
            <a:r>
              <a:rPr lang="en-US" dirty="0"/>
              <a:t>“</a:t>
            </a:r>
            <a:r>
              <a:rPr lang="en-US" u="sng" dirty="0"/>
              <a:t>Code to the interface</a:t>
            </a:r>
            <a:r>
              <a:rPr lang="en-US" dirty="0"/>
              <a:t>”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/>
              <a:t>is an important </a:t>
            </a:r>
            <a:br>
              <a:rPr lang="en-US" dirty="0"/>
            </a:br>
            <a:r>
              <a:rPr lang="en-US" u="sng" dirty="0"/>
              <a:t>design principle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that increases flexibility.</a:t>
            </a:r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1078994" y="1874537"/>
            <a:ext cx="6664004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altLang="x-none" sz="1800" b="1" dirty="0">
                <a:solidFill>
                  <a:srgbClr val="B23C00"/>
                </a:solidFill>
                <a:latin typeface="Courier New" charset="0"/>
              </a:rPr>
              <a:t>Calendar *</a:t>
            </a:r>
            <a:r>
              <a:rPr lang="en-US" altLang="x-none" sz="1800" b="1" dirty="0" err="1">
                <a:solidFill>
                  <a:srgbClr val="B23C00"/>
                </a:solidFill>
                <a:latin typeface="Courier New" charset="0"/>
              </a:rPr>
              <a:t>cal</a:t>
            </a:r>
            <a:r>
              <a:rPr lang="en-US" altLang="x-none" sz="1800" b="1" dirty="0">
                <a:solidFill>
                  <a:srgbClr val="B23C00"/>
                </a:solidFill>
                <a:latin typeface="Courier New" charset="0"/>
              </a:rPr>
              <a:t> </a:t>
            </a:r>
            <a:r>
              <a:rPr lang="en-US" altLang="x-none" sz="1800" b="1" dirty="0">
                <a:latin typeface="Courier New" charset="0"/>
              </a:rPr>
              <a:t>= </a:t>
            </a:r>
            <a:r>
              <a:rPr lang="en-US" altLang="x-none" sz="1800" b="1" dirty="0" err="1">
                <a:latin typeface="Courier New" charset="0"/>
              </a:rPr>
              <a:t>CalendarFactory</a:t>
            </a:r>
            <a:r>
              <a:rPr lang="en-US" altLang="x-none" sz="1800" b="1" dirty="0">
                <a:latin typeface="Courier New" charset="0"/>
              </a:rPr>
              <a:t>::create(type);</a:t>
            </a:r>
          </a:p>
          <a:p>
            <a:endParaRPr lang="en-US" altLang="x-none" sz="1800" b="1" dirty="0">
              <a:latin typeface="Courier New" charset="0"/>
            </a:endParaRPr>
          </a:p>
          <a:p>
            <a:r>
              <a:rPr lang="en-US" altLang="x-none" sz="1800" b="1" dirty="0" err="1">
                <a:solidFill>
                  <a:srgbClr val="B23C00"/>
                </a:solidFill>
                <a:latin typeface="Courier New" charset="0"/>
              </a:rPr>
              <a:t>cal</a:t>
            </a:r>
            <a:r>
              <a:rPr lang="en-US" altLang="x-none" sz="1800" b="1" dirty="0">
                <a:latin typeface="Courier New" charset="0"/>
              </a:rPr>
              <a:t>-&gt;set(Calendar::YEAR, 2020);</a:t>
            </a:r>
          </a:p>
          <a:p>
            <a:r>
              <a:rPr lang="en-US" altLang="x-none" sz="1800" b="1" dirty="0" err="1">
                <a:solidFill>
                  <a:srgbClr val="B23C00"/>
                </a:solidFill>
                <a:latin typeface="Courier New" charset="0"/>
              </a:rPr>
              <a:t>cal</a:t>
            </a:r>
            <a:r>
              <a:rPr lang="en-US" altLang="x-none" sz="1800" b="1" dirty="0">
                <a:latin typeface="Courier New" charset="0"/>
              </a:rPr>
              <a:t>-&gt;set(Calendar::MONTH, Calendar::FEBRUARY);</a:t>
            </a:r>
          </a:p>
          <a:p>
            <a:r>
              <a:rPr lang="en-US" altLang="x-none" sz="1800" b="1" dirty="0" err="1">
                <a:solidFill>
                  <a:srgbClr val="B23C00"/>
                </a:solidFill>
                <a:latin typeface="Courier New" charset="0"/>
              </a:rPr>
              <a:t>cal</a:t>
            </a:r>
            <a:r>
              <a:rPr lang="en-US" altLang="x-none" sz="1800" b="1" dirty="0">
                <a:latin typeface="Courier New" charset="0"/>
              </a:rPr>
              <a:t>-&gt;set(Calendar::DATE, 13);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2F4E5D-46F4-A640-BB18-41959FB5C5EA}"/>
              </a:ext>
            </a:extLst>
          </p:cNvPr>
          <p:cNvGrpSpPr/>
          <p:nvPr/>
        </p:nvGrpSpPr>
        <p:grpSpPr>
          <a:xfrm>
            <a:off x="4891082" y="4617707"/>
            <a:ext cx="3749680" cy="1363980"/>
            <a:chOff x="1828800" y="3611563"/>
            <a:chExt cx="5395913" cy="2378075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6A8B4FD5-7D42-0D46-9459-01F1A8182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3611563"/>
              <a:ext cx="914400" cy="6397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400" dirty="0"/>
                <a:t>Time</a:t>
              </a: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AF44DAA5-AFC6-4540-8E32-AA113A059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563" y="3611563"/>
              <a:ext cx="1371600" cy="6397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400" i="1" dirty="0"/>
                <a:t>Calendar</a:t>
              </a: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C0DAC324-5015-1140-A05D-9B663975D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5257800"/>
              <a:ext cx="1463675" cy="73183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400"/>
                <a:t>Gregorian</a:t>
              </a:r>
            </a:p>
            <a:p>
              <a:pPr algn="ctr"/>
              <a:r>
                <a:rPr lang="en-US" altLang="x-none" sz="1400"/>
                <a:t>Calendar</a:t>
              </a: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20FF1791-76EF-734F-87CE-41ADFBE63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1038" y="5257800"/>
              <a:ext cx="1463675" cy="73183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400" dirty="0"/>
                <a:t>Lunar</a:t>
              </a:r>
            </a:p>
            <a:p>
              <a:pPr algn="ctr"/>
              <a:r>
                <a:rPr lang="en-US" altLang="x-none" sz="1400" dirty="0"/>
                <a:t>Calendar</a:t>
              </a: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4E123361-6F14-0945-A1FE-F6399645A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3200" y="3886200"/>
              <a:ext cx="20113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arrow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3" name="AutoShape 9">
              <a:extLst>
                <a:ext uri="{FF2B5EF4-FFF2-40B4-BE49-F238E27FC236}">
                  <a16:creationId xmlns:a16="http://schemas.microsoft.com/office/drawing/2014/main" id="{6E616476-44B7-094A-9641-30CB46040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3838" y="4251325"/>
              <a:ext cx="365125" cy="274638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F523FCEC-4F57-F341-AC81-CA1C51FFA1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6400" y="4525963"/>
              <a:ext cx="0" cy="3667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6F9C86FE-05C8-484B-9FD0-016381E1E8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9438" y="4892675"/>
              <a:ext cx="21034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7812B780-0C2E-F94B-AF38-C2E09B8B50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89438" y="4892675"/>
              <a:ext cx="0" cy="365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A9134C35-86DD-2844-9809-3557432948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92875" y="4892675"/>
              <a:ext cx="0" cy="365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51027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777280" y="2240293"/>
            <a:ext cx="7589437" cy="3293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altLang="x-none" b="1" dirty="0">
                <a:latin typeface="Courier New" charset="0"/>
              </a:rPr>
              <a:t>class </a:t>
            </a:r>
            <a:r>
              <a:rPr lang="en-US" altLang="x-none" b="1" dirty="0" err="1">
                <a:solidFill>
                  <a:srgbClr val="B23C00"/>
                </a:solidFill>
                <a:latin typeface="Courier New" charset="0"/>
              </a:rPr>
              <a:t>CalendarFactory</a:t>
            </a:r>
            <a:endParaRPr lang="en-US" altLang="x-none" b="1" dirty="0">
              <a:solidFill>
                <a:srgbClr val="B23C00"/>
              </a:solidFill>
              <a:latin typeface="Courier New" charset="0"/>
            </a:endParaRPr>
          </a:p>
          <a:p>
            <a:r>
              <a:rPr lang="en-US" altLang="x-none" b="1" dirty="0">
                <a:latin typeface="Courier New" charset="0"/>
              </a:rPr>
              <a:t>{</a:t>
            </a:r>
          </a:p>
          <a:p>
            <a:r>
              <a:rPr lang="en-US" altLang="x-none" b="1" dirty="0">
                <a:latin typeface="Courier New" charset="0"/>
              </a:rPr>
              <a:t>public:</a:t>
            </a:r>
          </a:p>
          <a:p>
            <a:r>
              <a:rPr lang="en-US" altLang="x-none" b="1" dirty="0">
                <a:latin typeface="Courier New" charset="0"/>
              </a:rPr>
              <a:t>    </a:t>
            </a:r>
            <a:r>
              <a:rPr lang="en-US" altLang="x-none" b="1" dirty="0">
                <a:solidFill>
                  <a:srgbClr val="B23C00"/>
                </a:solidFill>
                <a:latin typeface="Courier New" charset="0"/>
              </a:rPr>
              <a:t>static Calendar *create(</a:t>
            </a:r>
            <a:r>
              <a:rPr lang="en-US" altLang="x-none" b="1" dirty="0" err="1">
                <a:solidFill>
                  <a:srgbClr val="B23C00"/>
                </a:solidFill>
                <a:latin typeface="Courier New" charset="0"/>
              </a:rPr>
              <a:t>int</a:t>
            </a:r>
            <a:r>
              <a:rPr lang="en-US" altLang="x-none" b="1" dirty="0">
                <a:solidFill>
                  <a:srgbClr val="B23C00"/>
                </a:solidFill>
                <a:latin typeface="Courier New" charset="0"/>
              </a:rPr>
              <a:t> type)</a:t>
            </a:r>
          </a:p>
          <a:p>
            <a:r>
              <a:rPr lang="en-US" altLang="x-none" b="1" dirty="0">
                <a:latin typeface="Courier New" charset="0"/>
              </a:rPr>
              <a:t>    {</a:t>
            </a:r>
          </a:p>
          <a:p>
            <a:r>
              <a:rPr lang="en-US" altLang="x-none" b="1" dirty="0">
                <a:latin typeface="Courier New" charset="0"/>
              </a:rPr>
              <a:t>        switch (type)</a:t>
            </a:r>
          </a:p>
          <a:p>
            <a:r>
              <a:rPr lang="en-US" altLang="x-none" b="1" dirty="0">
                <a:latin typeface="Courier New" charset="0"/>
              </a:rPr>
              <a:t>        {</a:t>
            </a:r>
          </a:p>
          <a:p>
            <a:r>
              <a:rPr lang="en-US" altLang="x-none" b="1" dirty="0">
                <a:latin typeface="Courier New" charset="0"/>
              </a:rPr>
              <a:t>            case GREGORIAN: return </a:t>
            </a:r>
            <a:r>
              <a:rPr lang="en-US" altLang="x-none" b="1" dirty="0">
                <a:solidFill>
                  <a:srgbClr val="B23C00"/>
                </a:solidFill>
                <a:latin typeface="Courier New" charset="0"/>
              </a:rPr>
              <a:t>new </a:t>
            </a:r>
            <a:r>
              <a:rPr lang="en-US" altLang="x-none" b="1" dirty="0" err="1">
                <a:solidFill>
                  <a:srgbClr val="B23C00"/>
                </a:solidFill>
                <a:latin typeface="Courier New" charset="0"/>
              </a:rPr>
              <a:t>GregorianCalendar</a:t>
            </a:r>
            <a:r>
              <a:rPr lang="en-US" altLang="x-none" b="1" dirty="0">
                <a:solidFill>
                  <a:srgbClr val="B23C00"/>
                </a:solidFill>
                <a:latin typeface="Courier New" charset="0"/>
              </a:rPr>
              <a:t>();</a:t>
            </a:r>
            <a:endParaRPr lang="en-US" altLang="x-none" b="1" dirty="0">
              <a:latin typeface="Courier New" charset="0"/>
            </a:endParaRPr>
          </a:p>
          <a:p>
            <a:r>
              <a:rPr lang="en-US" altLang="x-none" b="1" dirty="0">
                <a:latin typeface="Courier New" charset="0"/>
              </a:rPr>
              <a:t>            case LUNAR:     return </a:t>
            </a:r>
            <a:r>
              <a:rPr lang="en-US" altLang="x-none" b="1" dirty="0">
                <a:solidFill>
                  <a:srgbClr val="B23C00"/>
                </a:solidFill>
                <a:latin typeface="Courier New" charset="0"/>
              </a:rPr>
              <a:t>new </a:t>
            </a:r>
            <a:r>
              <a:rPr lang="en-US" altLang="x-none" b="1" dirty="0" err="1">
                <a:solidFill>
                  <a:srgbClr val="B23C00"/>
                </a:solidFill>
                <a:latin typeface="Courier New" charset="0"/>
              </a:rPr>
              <a:t>LunarCalendar</a:t>
            </a:r>
            <a:r>
              <a:rPr lang="en-US" altLang="x-none" b="1" dirty="0">
                <a:solidFill>
                  <a:srgbClr val="B23C00"/>
                </a:solidFill>
                <a:latin typeface="Courier New" charset="0"/>
              </a:rPr>
              <a:t>();</a:t>
            </a:r>
            <a:r>
              <a:rPr lang="en-US" altLang="x-none" b="1" dirty="0">
                <a:latin typeface="Courier New" charset="0"/>
              </a:rPr>
              <a:t>       </a:t>
            </a:r>
          </a:p>
          <a:p>
            <a:r>
              <a:rPr lang="en-US" altLang="x-none" b="1" dirty="0">
                <a:latin typeface="Courier New" charset="0"/>
              </a:rPr>
              <a:t>            ...</a:t>
            </a:r>
          </a:p>
          <a:p>
            <a:r>
              <a:rPr lang="en-US" altLang="x-none" b="1" dirty="0">
                <a:latin typeface="Courier New" charset="0"/>
              </a:rPr>
              <a:t>        }</a:t>
            </a:r>
          </a:p>
          <a:p>
            <a:r>
              <a:rPr lang="en-US" altLang="x-none" b="1" dirty="0">
                <a:latin typeface="Courier New" charset="0"/>
              </a:rPr>
              <a:t>    }</a:t>
            </a:r>
          </a:p>
          <a:p>
            <a:r>
              <a:rPr lang="en-US" altLang="x-none" b="1" dirty="0">
                <a:latin typeface="Courier New" charset="0"/>
              </a:rPr>
              <a:t>}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2F0F-17C2-4E4E-AF2A-8F565FB84DD1}" type="slidenum">
              <a:rPr lang="en-US" altLang="x-none"/>
              <a:pPr/>
              <a:t>31</a:t>
            </a:fld>
            <a:endParaRPr lang="en-US" altLang="x-none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A Static Factory Function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44" y="1234464"/>
            <a:ext cx="8595311" cy="914395"/>
          </a:xfrm>
        </p:spPr>
        <p:txBody>
          <a:bodyPr/>
          <a:lstStyle/>
          <a:p>
            <a:r>
              <a:rPr lang="en-US" altLang="x-none" dirty="0"/>
              <a:t>This code creates calendar objects with a static function in the </a:t>
            </a:r>
            <a:r>
              <a:rPr lang="en-US" altLang="x-none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CalendarFactory</a:t>
            </a:r>
            <a:r>
              <a:rPr lang="en-US" altLang="x-none" dirty="0"/>
              <a:t> class.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07153" y="4757292"/>
            <a:ext cx="5862502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altLang="x-none" b="1" dirty="0">
                <a:latin typeface="Courier New" charset="0"/>
              </a:rPr>
              <a:t>Calendar *</a:t>
            </a:r>
            <a:r>
              <a:rPr lang="en-US" altLang="x-none" b="1" dirty="0" err="1">
                <a:latin typeface="Courier New" charset="0"/>
              </a:rPr>
              <a:t>cal</a:t>
            </a:r>
            <a:r>
              <a:rPr lang="en-US" altLang="x-none" b="1" dirty="0">
                <a:latin typeface="Courier New" charset="0"/>
              </a:rPr>
              <a:t> = </a:t>
            </a:r>
            <a:r>
              <a:rPr lang="en-US" altLang="x-none" b="1" dirty="0" err="1">
                <a:solidFill>
                  <a:srgbClr val="B23C00"/>
                </a:solidFill>
                <a:latin typeface="Courier New" charset="0"/>
              </a:rPr>
              <a:t>CalendarFactory</a:t>
            </a:r>
            <a:r>
              <a:rPr lang="en-US" altLang="x-none" b="1" dirty="0">
                <a:solidFill>
                  <a:srgbClr val="B23C00"/>
                </a:solidFill>
                <a:latin typeface="Courier New" charset="0"/>
              </a:rPr>
              <a:t>::create(type)</a:t>
            </a:r>
            <a:r>
              <a:rPr lang="en-US" altLang="x-none" b="1" dirty="0">
                <a:latin typeface="Courier New" charset="0"/>
              </a:rPr>
              <a:t>;</a:t>
            </a:r>
          </a:p>
          <a:p>
            <a:endParaRPr lang="en-US" altLang="x-none" b="1" dirty="0">
              <a:latin typeface="Courier New" charset="0"/>
            </a:endParaRPr>
          </a:p>
          <a:p>
            <a:r>
              <a:rPr lang="en-US" altLang="x-none" b="1" dirty="0" err="1">
                <a:latin typeface="Courier New" charset="0"/>
              </a:rPr>
              <a:t>cal</a:t>
            </a:r>
            <a:r>
              <a:rPr lang="en-US" altLang="x-none" b="1" dirty="0">
                <a:latin typeface="Courier New" charset="0"/>
              </a:rPr>
              <a:t>-&gt;set(Calendar::YEAR, 2020);</a:t>
            </a:r>
          </a:p>
          <a:p>
            <a:r>
              <a:rPr lang="en-US" altLang="x-none" b="1" dirty="0" err="1">
                <a:latin typeface="Courier New" charset="0"/>
              </a:rPr>
              <a:t>cal</a:t>
            </a:r>
            <a:r>
              <a:rPr lang="en-US" altLang="x-none" b="1" dirty="0">
                <a:latin typeface="Courier New" charset="0"/>
              </a:rPr>
              <a:t>-&gt;set(Calendar::MONTH, Calendar::FEBRUARY);</a:t>
            </a:r>
          </a:p>
          <a:p>
            <a:r>
              <a:rPr lang="en-US" altLang="x-none" b="1" dirty="0" err="1">
                <a:latin typeface="Courier New" charset="0"/>
              </a:rPr>
              <a:t>cal</a:t>
            </a:r>
            <a:r>
              <a:rPr lang="en-US" altLang="x-none" b="1" dirty="0">
                <a:latin typeface="Courier New" charset="0"/>
              </a:rPr>
              <a:t>-&gt;set(Calendar::DATE, 13);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F440DA-39C6-0448-BCA8-47A6DDF2FFCA}"/>
              </a:ext>
            </a:extLst>
          </p:cNvPr>
          <p:cNvSpPr txBox="1"/>
          <p:nvPr/>
        </p:nvSpPr>
        <p:spPr>
          <a:xfrm>
            <a:off x="5240503" y="3515506"/>
            <a:ext cx="268285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A Gregorian calendar “is a” calendar.</a:t>
            </a:r>
          </a:p>
          <a:p>
            <a:r>
              <a:rPr lang="en-US" sz="1200" dirty="0">
                <a:solidFill>
                  <a:srgbClr val="0033CC"/>
                </a:solidFill>
              </a:rPr>
              <a:t>A lunar calendar “is a” calendar.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B096DB-5828-1D44-9B78-F66F6974FEBF}"/>
              </a:ext>
            </a:extLst>
          </p:cNvPr>
          <p:cNvGrpSpPr/>
          <p:nvPr/>
        </p:nvGrpSpPr>
        <p:grpSpPr>
          <a:xfrm>
            <a:off x="5760707" y="2328935"/>
            <a:ext cx="1774332" cy="1097929"/>
            <a:chOff x="1947855" y="3794797"/>
            <a:chExt cx="3264223" cy="2012319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CC023E98-685B-A147-8E99-3C28BF186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673" y="3794797"/>
              <a:ext cx="1255135" cy="5413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000" i="1"/>
                <a:t>Calendar</a:t>
              </a: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415D31B7-56E1-C34F-9148-9B0017F6F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7855" y="5187837"/>
              <a:ext cx="1339392" cy="61927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000"/>
                <a:t>Gregorian</a:t>
              </a:r>
            </a:p>
            <a:p>
              <a:pPr algn="ctr"/>
              <a:r>
                <a:rPr lang="en-US" altLang="x-none" sz="1000"/>
                <a:t>Calendar</a:t>
              </a:r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214F91AE-0B05-CD45-90EF-E98B4475D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2686" y="5187837"/>
              <a:ext cx="1339392" cy="61927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 sz="1000"/>
                <a:t>Lunar</a:t>
              </a:r>
            </a:p>
            <a:p>
              <a:pPr algn="ctr"/>
              <a:r>
                <a:rPr lang="en-US" altLang="x-none" sz="1000"/>
                <a:t>Calendar</a:t>
              </a:r>
            </a:p>
          </p:txBody>
        </p:sp>
        <p:sp>
          <p:nvSpPr>
            <p:cNvPr id="16" name="AutoShape 9">
              <a:extLst>
                <a:ext uri="{FF2B5EF4-FFF2-40B4-BE49-F238E27FC236}">
                  <a16:creationId xmlns:a16="http://schemas.microsoft.com/office/drawing/2014/main" id="{1FCBFE64-E4EA-B749-8C38-5F7A85540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308" y="4336161"/>
              <a:ext cx="334122" cy="232398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93DA5278-58D4-5D43-80A9-DDF198184D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368" y="4568559"/>
              <a:ext cx="0" cy="3103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B51282CD-609E-E945-88CC-D0394170F5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7551" y="4878870"/>
              <a:ext cx="19248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19" name="Line 12">
              <a:extLst>
                <a:ext uri="{FF2B5EF4-FFF2-40B4-BE49-F238E27FC236}">
                  <a16:creationId xmlns:a16="http://schemas.microsoft.com/office/drawing/2014/main" id="{DA701C2D-DD97-FC41-A51D-0FD0114A97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7551" y="4878870"/>
              <a:ext cx="0" cy="3089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7C0C5932-D95A-1548-BC42-31E008E295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2382" y="4878870"/>
              <a:ext cx="0" cy="3089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/>
            </a:p>
          </p:txBody>
        </p:sp>
      </p:grpSp>
    </p:spTree>
    <p:extLst>
      <p:ext uri="{BB962C8B-B14F-4D97-AF65-F5344CB8AC3E}">
        <p14:creationId xmlns:p14="http://schemas.microsoft.com/office/powerpoint/2010/main" val="3494894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2FE04-6E76-934D-81CB-2FF9B9EB4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Day</a:t>
            </a:r>
            <a:r>
              <a:rPr lang="en-US" dirty="0"/>
              <a:t>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F2A32-12FD-D14E-B4BE-9280517E5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053819"/>
          </a:xfrm>
        </p:spPr>
        <p:txBody>
          <a:bodyPr/>
          <a:lstStyle/>
          <a:p>
            <a:r>
              <a:rPr lang="en-US" altLang="x-none" dirty="0"/>
              <a:t>A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Day</a:t>
            </a:r>
            <a:r>
              <a:rPr lang="en-US" altLang="x-none" dirty="0"/>
              <a:t> object represents a </a:t>
            </a:r>
            <a:r>
              <a:rPr lang="en-US" altLang="x-none" u="sng" dirty="0"/>
              <a:t>particular day</a:t>
            </a:r>
            <a:r>
              <a:rPr lang="en-US" altLang="x-none" dirty="0"/>
              <a:t>.</a:t>
            </a:r>
          </a:p>
          <a:p>
            <a:pPr lvl="1"/>
            <a:r>
              <a:rPr lang="en-US" dirty="0"/>
              <a:t>Constructor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Public getters</a:t>
            </a:r>
          </a:p>
          <a:p>
            <a:pPr lvl="1"/>
            <a:endParaRPr lang="en-US" dirty="0"/>
          </a:p>
          <a:p>
            <a:pPr lvl="4"/>
            <a:endParaRPr lang="en-US" dirty="0"/>
          </a:p>
          <a:p>
            <a:r>
              <a:rPr lang="en-US" altLang="x-none" dirty="0"/>
              <a:t>How can we answer questions such as </a:t>
            </a:r>
          </a:p>
          <a:p>
            <a:pPr lvl="1"/>
            <a:r>
              <a:rPr lang="en-US" altLang="x-none" dirty="0"/>
              <a:t>How many days between now </a:t>
            </a:r>
            <a:br>
              <a:rPr lang="en-US" altLang="x-none" dirty="0"/>
            </a:br>
            <a:r>
              <a:rPr lang="en-US" altLang="x-none" dirty="0"/>
              <a:t>and the end of the semester? </a:t>
            </a:r>
          </a:p>
          <a:p>
            <a:pPr lvl="1"/>
            <a:r>
              <a:rPr lang="en-US" altLang="x-none" dirty="0"/>
              <a:t>What day is 100 days from now?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E07EE-801E-964A-AB25-0686B51A3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A6CEB5-3A5F-FD43-A615-2F88CA715BB3}"/>
              </a:ext>
            </a:extLst>
          </p:cNvPr>
          <p:cNvSpPr txBox="1"/>
          <p:nvPr/>
        </p:nvSpPr>
        <p:spPr>
          <a:xfrm>
            <a:off x="3383293" y="1874537"/>
            <a:ext cx="3147015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en-US" altLang="x-none" b="1" dirty="0">
                <a:latin typeface="Courier New" charset="0"/>
              </a:rPr>
              <a:t>Day(int y, int m, int 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FCFA7-6691-B243-90E7-C6419DE2AE34}"/>
              </a:ext>
            </a:extLst>
          </p:cNvPr>
          <p:cNvSpPr txBox="1"/>
          <p:nvPr/>
        </p:nvSpPr>
        <p:spPr>
          <a:xfrm>
            <a:off x="3383293" y="2331732"/>
            <a:ext cx="2776722" cy="9294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en-US" altLang="x-none" b="1" dirty="0" err="1">
                <a:latin typeface="Courier New" charset="0"/>
              </a:rPr>
              <a:t>int</a:t>
            </a:r>
            <a:r>
              <a:rPr lang="en-US" altLang="x-none" b="1" dirty="0">
                <a:latin typeface="Courier New" charset="0"/>
              </a:rPr>
              <a:t> </a:t>
            </a:r>
            <a:r>
              <a:rPr lang="en-US" altLang="x-none" b="1" dirty="0" err="1">
                <a:latin typeface="Courier New" charset="0"/>
              </a:rPr>
              <a:t>get_year</a:t>
            </a:r>
            <a:r>
              <a:rPr lang="en-US" altLang="x-none" b="1" dirty="0">
                <a:latin typeface="Courier New" charset="0"/>
              </a:rPr>
              <a:t>()  </a:t>
            </a:r>
            <a:r>
              <a:rPr lang="en-US" altLang="x-none" b="1" dirty="0" err="1">
                <a:latin typeface="Courier New" charset="0"/>
              </a:rPr>
              <a:t>const</a:t>
            </a:r>
            <a:endParaRPr lang="en-US" altLang="x-none" b="1" dirty="0">
              <a:latin typeface="Courier New" charset="0"/>
            </a:endParaRPr>
          </a:p>
          <a:p>
            <a:pPr lvl="0" eaLnBrk="1" hangingPunct="1"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en-US" altLang="x-none" b="1" dirty="0" err="1">
                <a:latin typeface="Courier New" charset="0"/>
              </a:rPr>
              <a:t>int</a:t>
            </a:r>
            <a:r>
              <a:rPr lang="en-US" altLang="x-none" b="1" dirty="0">
                <a:latin typeface="Courier New" charset="0"/>
              </a:rPr>
              <a:t> </a:t>
            </a:r>
            <a:r>
              <a:rPr lang="en-US" altLang="x-none" b="1" dirty="0" err="1">
                <a:latin typeface="Courier New" charset="0"/>
              </a:rPr>
              <a:t>get_month</a:t>
            </a:r>
            <a:r>
              <a:rPr lang="en-US" altLang="x-none" b="1" dirty="0">
                <a:latin typeface="Courier New" charset="0"/>
              </a:rPr>
              <a:t>() </a:t>
            </a:r>
            <a:r>
              <a:rPr lang="en-US" altLang="x-none" b="1" dirty="0" err="1">
                <a:latin typeface="Courier New" charset="0"/>
              </a:rPr>
              <a:t>const</a:t>
            </a:r>
            <a:endParaRPr lang="en-US" altLang="x-none" b="1" dirty="0">
              <a:latin typeface="Courier New" charset="0"/>
            </a:endParaRPr>
          </a:p>
          <a:p>
            <a:pPr lvl="0" eaLnBrk="1" hangingPunct="1"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en-US" altLang="x-none" b="1" dirty="0" err="1">
                <a:latin typeface="Courier New" charset="0"/>
              </a:rPr>
              <a:t>int</a:t>
            </a:r>
            <a:r>
              <a:rPr lang="en-US" altLang="x-none" b="1" dirty="0">
                <a:latin typeface="Courier New" charset="0"/>
              </a:rPr>
              <a:t> </a:t>
            </a:r>
            <a:r>
              <a:rPr lang="en-US" altLang="x-none" b="1" dirty="0" err="1">
                <a:latin typeface="Courier New" charset="0"/>
              </a:rPr>
              <a:t>get_date</a:t>
            </a:r>
            <a:r>
              <a:rPr lang="en-US" altLang="x-none" b="1" dirty="0">
                <a:latin typeface="Courier New" charset="0"/>
              </a:rPr>
              <a:t>()  </a:t>
            </a:r>
            <a:r>
              <a:rPr lang="en-US" altLang="x-none" b="1" dirty="0" err="1">
                <a:latin typeface="Courier New" charset="0"/>
              </a:rPr>
              <a:t>const</a:t>
            </a:r>
            <a:endParaRPr lang="en-US" altLang="x-none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5FA21-DC8A-9C4C-B054-575FD1FC5CD7}"/>
              </a:ext>
            </a:extLst>
          </p:cNvPr>
          <p:cNvSpPr txBox="1"/>
          <p:nvPr/>
        </p:nvSpPr>
        <p:spPr>
          <a:xfrm>
            <a:off x="2615438" y="5470677"/>
            <a:ext cx="391312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Something to ponder until next Tuesday!</a:t>
            </a:r>
          </a:p>
        </p:txBody>
      </p:sp>
    </p:spTree>
    <p:extLst>
      <p:ext uri="{BB962C8B-B14F-4D97-AF65-F5344CB8AC3E}">
        <p14:creationId xmlns:p14="http://schemas.microsoft.com/office/powerpoint/2010/main" val="222635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C1F6F-F46B-084F-A750-270937B0AC24}" type="slidenum">
              <a:rPr lang="en-US" altLang="x-none"/>
              <a:pPr/>
              <a:t>4</a:t>
            </a:fld>
            <a:endParaRPr lang="en-US" altLang="x-none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Textual Analysis</a:t>
            </a:r>
            <a:r>
              <a:rPr lang="en-US" altLang="x-none" i="1"/>
              <a:t>, cont’d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/>
              <a:t>Not all words are important in a document.</a:t>
            </a:r>
          </a:p>
          <a:p>
            <a:pPr lvl="5"/>
            <a:endParaRPr lang="en-US" altLang="x-none" dirty="0"/>
          </a:p>
          <a:p>
            <a:r>
              <a:rPr lang="en-US" altLang="x-none" dirty="0"/>
              <a:t>Some nouns refer to entities that are</a:t>
            </a:r>
            <a:br>
              <a:rPr lang="en-US" altLang="x-none" dirty="0"/>
            </a:br>
            <a:r>
              <a:rPr lang="en-US" altLang="x-none" u="sng" dirty="0"/>
              <a:t>outside</a:t>
            </a:r>
            <a:r>
              <a:rPr lang="en-US" altLang="x-none" dirty="0"/>
              <a:t> of your system (application).</a:t>
            </a:r>
          </a:p>
          <a:p>
            <a:pPr lvl="1"/>
            <a:r>
              <a:rPr lang="en-US" altLang="x-none" dirty="0"/>
              <a:t>Examples: owner, dog</a:t>
            </a:r>
          </a:p>
          <a:p>
            <a:pPr lvl="4"/>
            <a:endParaRPr lang="en-US" altLang="x-none" dirty="0"/>
          </a:p>
          <a:p>
            <a:r>
              <a:rPr lang="en-US" altLang="x-none" dirty="0"/>
              <a:t>Some nouns refer to things you </a:t>
            </a:r>
            <a:br>
              <a:rPr lang="en-US" altLang="x-none" dirty="0"/>
            </a:br>
            <a:r>
              <a:rPr lang="en-US" altLang="x-none" dirty="0"/>
              <a:t>don’t have to model or create.</a:t>
            </a:r>
          </a:p>
          <a:p>
            <a:pPr lvl="1"/>
            <a:r>
              <a:rPr lang="en-US" altLang="x-none" dirty="0"/>
              <a:t>Example: request</a:t>
            </a:r>
          </a:p>
          <a:p>
            <a:pPr lvl="4"/>
            <a:endParaRPr lang="en-US" altLang="x-none" dirty="0"/>
          </a:p>
          <a:p>
            <a:r>
              <a:rPr lang="en-US" altLang="x-none" dirty="0"/>
              <a:t>How will the classes that you’ll create support the </a:t>
            </a:r>
            <a:r>
              <a:rPr lang="en-US" altLang="x-none" u="sng" dirty="0"/>
              <a:t>behavior</a:t>
            </a:r>
            <a:r>
              <a:rPr lang="en-US" altLang="x-none" dirty="0"/>
              <a:t> that your use cases describe?</a:t>
            </a:r>
          </a:p>
        </p:txBody>
      </p:sp>
    </p:spTree>
    <p:extLst>
      <p:ext uri="{BB962C8B-B14F-4D97-AF65-F5344CB8AC3E}">
        <p14:creationId xmlns:p14="http://schemas.microsoft.com/office/powerpoint/2010/main" val="1523425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4543-3E70-A347-AEE7-DBCC6971C1CE}" type="slidenum">
              <a:rPr lang="en-US" altLang="x-none"/>
              <a:pPr/>
              <a:t>5</a:t>
            </a:fld>
            <a:endParaRPr lang="en-US" altLang="x-none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Review: Class Responsibilities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u="sng" dirty="0"/>
              <a:t>Responsibilities</a:t>
            </a:r>
            <a:r>
              <a:rPr lang="en-US" altLang="x-none" dirty="0"/>
              <a:t> correspond to </a:t>
            </a:r>
            <a:br>
              <a:rPr lang="en-US" altLang="x-none" dirty="0"/>
            </a:br>
            <a:r>
              <a:rPr lang="en-US" altLang="x-none" u="sng" dirty="0"/>
              <a:t>verbs</a:t>
            </a:r>
            <a:r>
              <a:rPr lang="en-US" altLang="x-none" dirty="0"/>
              <a:t> in the use cases.</a:t>
            </a:r>
          </a:p>
          <a:p>
            <a:pPr lvl="5"/>
            <a:endParaRPr lang="en-US" altLang="x-none" dirty="0"/>
          </a:p>
          <a:p>
            <a:r>
              <a:rPr lang="en-US" altLang="x-none" dirty="0"/>
              <a:t>Each responsibility should be owned by </a:t>
            </a:r>
            <a:br>
              <a:rPr lang="en-US" altLang="x-none" dirty="0"/>
            </a:br>
            <a:r>
              <a:rPr lang="en-US" altLang="x-none" u="sng" dirty="0"/>
              <a:t>one and only one class</a:t>
            </a:r>
            <a:r>
              <a:rPr lang="en-US" altLang="x-none" dirty="0"/>
              <a:t>.</a:t>
            </a:r>
          </a:p>
          <a:p>
            <a:pPr lvl="5"/>
            <a:endParaRPr lang="en-US" altLang="x-none" dirty="0"/>
          </a:p>
          <a:p>
            <a:r>
              <a:rPr lang="en-US" altLang="x-none" dirty="0"/>
              <a:t>Common mistakes: </a:t>
            </a:r>
          </a:p>
          <a:p>
            <a:pPr lvl="1"/>
            <a:r>
              <a:rPr lang="en-US" altLang="x-none" dirty="0"/>
              <a:t>Assigning a responsibility to an inappropriate class.</a:t>
            </a:r>
          </a:p>
          <a:p>
            <a:pPr lvl="1"/>
            <a:r>
              <a:rPr lang="en-US" altLang="x-none" dirty="0"/>
              <a:t>Assigning too many responsibilities to a class.</a:t>
            </a:r>
          </a:p>
          <a:p>
            <a:pPr lvl="1"/>
            <a:r>
              <a:rPr lang="en-US" altLang="x-none" dirty="0"/>
              <a:t>Ideally, each class should have a </a:t>
            </a:r>
            <a:br>
              <a:rPr lang="en-US" altLang="x-none" dirty="0"/>
            </a:br>
            <a:r>
              <a:rPr lang="en-US" altLang="x-none" u="sng" dirty="0"/>
              <a:t>single primary responsibility</a:t>
            </a:r>
            <a:r>
              <a:rPr lang="en-US" altLang="x-none" dirty="0"/>
              <a:t>.</a:t>
            </a:r>
          </a:p>
          <a:p>
            <a:pPr lvl="1"/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71554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762E-36AE-3344-8DC1-588AA0C7EEAC}" type="slidenum">
              <a:rPr lang="en-US" altLang="x-none"/>
              <a:pPr/>
              <a:t>6</a:t>
            </a:fld>
            <a:endParaRPr lang="en-US" altLang="x-none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CRC Cards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675097" y="6136029"/>
            <a:ext cx="155478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x-none" sz="800" b="1" dirty="0">
                <a:solidFill>
                  <a:schemeClr val="bg1">
                    <a:lumMod val="65000"/>
                  </a:schemeClr>
                </a:solidFill>
              </a:rPr>
              <a:t>Head First Object-Oriented </a:t>
            </a:r>
          </a:p>
          <a:p>
            <a:r>
              <a:rPr lang="en-US" altLang="x-none" sz="800" b="1" dirty="0">
                <a:solidFill>
                  <a:schemeClr val="bg1">
                    <a:lumMod val="65000"/>
                  </a:schemeClr>
                </a:solidFill>
              </a:rPr>
              <a:t>Analysis &amp; Design</a:t>
            </a:r>
            <a:endParaRPr lang="en-US" altLang="x-none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x-none" sz="800" dirty="0">
                <a:solidFill>
                  <a:schemeClr val="bg1">
                    <a:lumMod val="65000"/>
                  </a:schemeClr>
                </a:solidFill>
              </a:rPr>
              <a:t>by Brett D. McLaughlin, et al.</a:t>
            </a:r>
          </a:p>
          <a:p>
            <a:r>
              <a:rPr lang="en-US" altLang="x-none" sz="800" dirty="0">
                <a:solidFill>
                  <a:schemeClr val="bg1">
                    <a:lumMod val="65000"/>
                  </a:schemeClr>
                </a:solidFill>
              </a:rPr>
              <a:t>O’Reilly, 2006.</a:t>
            </a:r>
            <a:endParaRPr lang="en-US" altLang="x-none" sz="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110D93-8D41-8544-8F80-747C57DC696A}"/>
              </a:ext>
            </a:extLst>
          </p:cNvPr>
          <p:cNvGrpSpPr/>
          <p:nvPr/>
        </p:nvGrpSpPr>
        <p:grpSpPr>
          <a:xfrm>
            <a:off x="460335" y="1235075"/>
            <a:ext cx="7769225" cy="4870450"/>
            <a:chOff x="460335" y="1235075"/>
            <a:chExt cx="7769225" cy="4870450"/>
          </a:xfrm>
        </p:grpSpPr>
        <p:pic>
          <p:nvPicPr>
            <p:cNvPr id="250884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047" y="1931988"/>
              <a:ext cx="6386513" cy="417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0894" name="Group 14"/>
            <p:cNvGrpSpPr>
              <a:grpSpLocks/>
            </p:cNvGrpSpPr>
            <p:nvPr/>
          </p:nvGrpSpPr>
          <p:grpSpPr bwMode="auto">
            <a:xfrm>
              <a:off x="1050885" y="1235075"/>
              <a:ext cx="1338262" cy="588963"/>
              <a:chOff x="833" y="778"/>
              <a:chExt cx="843" cy="371"/>
            </a:xfrm>
          </p:grpSpPr>
          <p:sp>
            <p:nvSpPr>
              <p:cNvPr id="250885" name="TextBox 3"/>
              <p:cNvSpPr txBox="1">
                <a:spLocks noChangeArrowheads="1"/>
              </p:cNvSpPr>
              <p:nvPr/>
            </p:nvSpPr>
            <p:spPr bwMode="auto">
              <a:xfrm>
                <a:off x="833" y="778"/>
                <a:ext cx="84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277" tIns="32139" rIns="64277" bIns="32139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x-none" sz="1400">
                    <a:solidFill>
                      <a:srgbClr val="660066"/>
                    </a:solidFill>
                    <a:ea typeface="ヒラギノ角ゴ ProN W3" charset="-128"/>
                  </a:rPr>
                  <a:t>Class name</a:t>
                </a:r>
              </a:p>
            </p:txBody>
          </p:sp>
          <p:cxnSp>
            <p:nvCxnSpPr>
              <p:cNvPr id="250886" name="Straight Arrow Connector 5"/>
              <p:cNvCxnSpPr>
                <a:cxnSpLocks noChangeShapeType="1"/>
              </p:cNvCxnSpPr>
              <p:nvPr/>
            </p:nvCxnSpPr>
            <p:spPr bwMode="auto">
              <a:xfrm rot="16200000" flipH="1">
                <a:off x="1137" y="980"/>
                <a:ext cx="168" cy="16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0895" name="Group 15"/>
            <p:cNvGrpSpPr>
              <a:grpSpLocks/>
            </p:cNvGrpSpPr>
            <p:nvPr/>
          </p:nvGrpSpPr>
          <p:grpSpPr bwMode="auto">
            <a:xfrm>
              <a:off x="460335" y="2360613"/>
              <a:ext cx="1231900" cy="276225"/>
              <a:chOff x="461" y="1487"/>
              <a:chExt cx="776" cy="174"/>
            </a:xfrm>
          </p:grpSpPr>
          <p:sp>
            <p:nvSpPr>
              <p:cNvPr id="250887" name="TextBox 6"/>
              <p:cNvSpPr txBox="1">
                <a:spLocks noChangeArrowheads="1"/>
              </p:cNvSpPr>
              <p:nvPr/>
            </p:nvSpPr>
            <p:spPr bwMode="auto">
              <a:xfrm>
                <a:off x="461" y="1487"/>
                <a:ext cx="54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277" tIns="32139" rIns="64277" bIns="32139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x-none" sz="1400">
                    <a:solidFill>
                      <a:srgbClr val="660066"/>
                    </a:solidFill>
                    <a:ea typeface="ヒラギノ角ゴ ProN W3" charset="-128"/>
                  </a:rPr>
                  <a:t>Optional</a:t>
                </a:r>
              </a:p>
            </p:txBody>
          </p:sp>
          <p:cxnSp>
            <p:nvCxnSpPr>
              <p:cNvPr id="250888" name="Straight Arrow Connector 8"/>
              <p:cNvCxnSpPr>
                <a:cxnSpLocks noChangeShapeType="1"/>
                <a:stCxn id="250887" idx="3"/>
              </p:cNvCxnSpPr>
              <p:nvPr/>
            </p:nvCxnSpPr>
            <p:spPr bwMode="auto">
              <a:xfrm flipV="1">
                <a:off x="1001" y="1553"/>
                <a:ext cx="236" cy="21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0896" name="Group 16"/>
            <p:cNvGrpSpPr>
              <a:grpSpLocks/>
            </p:cNvGrpSpPr>
            <p:nvPr/>
          </p:nvGrpSpPr>
          <p:grpSpPr bwMode="auto">
            <a:xfrm>
              <a:off x="500022" y="3646488"/>
              <a:ext cx="1519238" cy="773112"/>
              <a:chOff x="486" y="2297"/>
              <a:chExt cx="957" cy="487"/>
            </a:xfrm>
          </p:grpSpPr>
          <p:sp>
            <p:nvSpPr>
              <p:cNvPr id="250889" name="TextBox 12"/>
              <p:cNvSpPr txBox="1">
                <a:spLocks noChangeArrowheads="1"/>
              </p:cNvSpPr>
              <p:nvPr/>
            </p:nvSpPr>
            <p:spPr bwMode="auto">
              <a:xfrm>
                <a:off x="486" y="2476"/>
                <a:ext cx="957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277" tIns="32139" rIns="64277" bIns="32139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x-none" sz="1400">
                    <a:solidFill>
                      <a:srgbClr val="660066"/>
                    </a:solidFill>
                    <a:ea typeface="ヒラギノ角ゴ ProN W3" charset="-128"/>
                  </a:rPr>
                  <a:t>Responsibilities of this class</a:t>
                </a:r>
              </a:p>
            </p:txBody>
          </p:sp>
          <p:cxnSp>
            <p:nvCxnSpPr>
              <p:cNvPr id="250890" name="Straight Arrow Connector 14"/>
              <p:cNvCxnSpPr>
                <a:cxnSpLocks noChangeShapeType="1"/>
              </p:cNvCxnSpPr>
              <p:nvPr/>
            </p:nvCxnSpPr>
            <p:spPr bwMode="auto">
              <a:xfrm flipV="1">
                <a:off x="1052" y="2297"/>
                <a:ext cx="185" cy="112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0897" name="Group 17"/>
            <p:cNvGrpSpPr>
              <a:grpSpLocks/>
            </p:cNvGrpSpPr>
            <p:nvPr/>
          </p:nvGrpSpPr>
          <p:grpSpPr bwMode="auto">
            <a:xfrm>
              <a:off x="4908510" y="4181475"/>
              <a:ext cx="2463800" cy="1508125"/>
              <a:chOff x="3263" y="2634"/>
              <a:chExt cx="1552" cy="950"/>
            </a:xfrm>
          </p:grpSpPr>
          <p:sp>
            <p:nvSpPr>
              <p:cNvPr id="250891" name="TextBox 15"/>
              <p:cNvSpPr txBox="1">
                <a:spLocks noChangeArrowheads="1"/>
              </p:cNvSpPr>
              <p:nvPr/>
            </p:nvSpPr>
            <p:spPr bwMode="auto">
              <a:xfrm>
                <a:off x="3263" y="3276"/>
                <a:ext cx="1552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277" tIns="32139" rIns="64277" bIns="32139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x-none" sz="1400">
                    <a:solidFill>
                      <a:srgbClr val="660066"/>
                    </a:solidFill>
                    <a:ea typeface="ヒラギノ角ゴ ProN W3" charset="-128"/>
                  </a:rPr>
                  <a:t>Classes this class works with to perform its responsibilities</a:t>
                </a:r>
              </a:p>
            </p:txBody>
          </p:sp>
          <p:cxnSp>
            <p:nvCxnSpPr>
              <p:cNvPr id="250892" name="Straight Arrow Connector 1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499" y="2904"/>
                <a:ext cx="641" cy="101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" name="TextBox 1"/>
          <p:cNvSpPr txBox="1"/>
          <p:nvPr/>
        </p:nvSpPr>
        <p:spPr>
          <a:xfrm>
            <a:off x="2813898" y="1331030"/>
            <a:ext cx="418922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u="sng" dirty="0">
                <a:solidFill>
                  <a:srgbClr val="0033CC"/>
                </a:solidFill>
              </a:rPr>
              <a:t>C</a:t>
            </a:r>
            <a:r>
              <a:rPr lang="en-US" sz="2000" dirty="0">
                <a:solidFill>
                  <a:srgbClr val="0033CC"/>
                </a:solidFill>
              </a:rPr>
              <a:t>lass, </a:t>
            </a:r>
            <a:r>
              <a:rPr lang="en-US" sz="2000" u="sng" dirty="0">
                <a:solidFill>
                  <a:srgbClr val="0033CC"/>
                </a:solidFill>
              </a:rPr>
              <a:t>R</a:t>
            </a:r>
            <a:r>
              <a:rPr lang="en-US" sz="2000" dirty="0">
                <a:solidFill>
                  <a:srgbClr val="0033CC"/>
                </a:solidFill>
              </a:rPr>
              <a:t>esponsibility, </a:t>
            </a:r>
            <a:r>
              <a:rPr lang="en-US" sz="2000" u="sng" dirty="0">
                <a:solidFill>
                  <a:srgbClr val="0033CC"/>
                </a:solidFill>
              </a:rPr>
              <a:t>C</a:t>
            </a:r>
            <a:r>
              <a:rPr lang="en-US" sz="2000" dirty="0">
                <a:solidFill>
                  <a:srgbClr val="0033CC"/>
                </a:solidFill>
              </a:rPr>
              <a:t>ollaboration</a:t>
            </a:r>
          </a:p>
        </p:txBody>
      </p:sp>
    </p:spTree>
    <p:extLst>
      <p:ext uri="{BB962C8B-B14F-4D97-AF65-F5344CB8AC3E}">
        <p14:creationId xmlns:p14="http://schemas.microsoft.com/office/powerpoint/2010/main" val="1281407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9C3D-F63A-5347-A61A-46859EDA2E05}" type="slidenum">
              <a:rPr lang="en-US" altLang="x-none"/>
              <a:pPr/>
              <a:t>7</a:t>
            </a:fld>
            <a:endParaRPr lang="en-US" altLang="x-none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CRC Cards for the Dog Door Use Case</a:t>
            </a:r>
          </a:p>
        </p:txBody>
      </p:sp>
      <p:pic>
        <p:nvPicPr>
          <p:cNvPr id="25190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322388"/>
            <a:ext cx="86010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675097" y="6136029"/>
            <a:ext cx="155478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x-none" sz="800" b="1" dirty="0">
                <a:solidFill>
                  <a:schemeClr val="bg1">
                    <a:lumMod val="65000"/>
                  </a:schemeClr>
                </a:solidFill>
              </a:rPr>
              <a:t>Head First Object-Oriented </a:t>
            </a:r>
          </a:p>
          <a:p>
            <a:r>
              <a:rPr lang="en-US" altLang="x-none" sz="800" b="1" dirty="0">
                <a:solidFill>
                  <a:schemeClr val="bg1">
                    <a:lumMod val="65000"/>
                  </a:schemeClr>
                </a:solidFill>
              </a:rPr>
              <a:t>Analysis &amp; Design</a:t>
            </a:r>
            <a:endParaRPr lang="en-US" altLang="x-none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x-none" sz="800" dirty="0">
                <a:solidFill>
                  <a:schemeClr val="bg1">
                    <a:lumMod val="65000"/>
                  </a:schemeClr>
                </a:solidFill>
              </a:rPr>
              <a:t>by Brett D. McLaughlin, et al.</a:t>
            </a:r>
          </a:p>
          <a:p>
            <a:r>
              <a:rPr lang="en-US" altLang="x-none" sz="800" dirty="0">
                <a:solidFill>
                  <a:schemeClr val="bg1">
                    <a:lumMod val="65000"/>
                  </a:schemeClr>
                </a:solidFill>
              </a:rPr>
              <a:t>O’Reilly, 2006.</a:t>
            </a:r>
            <a:endParaRPr lang="en-US" altLang="x-none" sz="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40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74E9-83C4-F446-8EA7-098B50D5DBB5}" type="slidenum">
              <a:rPr lang="en-US" altLang="x-none"/>
              <a:pPr/>
              <a:t>8</a:t>
            </a:fld>
            <a:endParaRPr lang="en-US" altLang="x-none"/>
          </a:p>
        </p:txBody>
      </p:sp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57200" indent="-457200"/>
            <a:r>
              <a:rPr lang="en-US" altLang="x-none" dirty="0"/>
              <a:t>A class diagram is </a:t>
            </a:r>
            <a:r>
              <a:rPr lang="en-US" altLang="x-none" u="sng" dirty="0"/>
              <a:t>static</a:t>
            </a:r>
            <a:r>
              <a:rPr lang="en-US" altLang="x-none" dirty="0"/>
              <a:t>.</a:t>
            </a:r>
          </a:p>
          <a:p>
            <a:pPr marL="2284413" lvl="4" indent="-457200"/>
            <a:endParaRPr lang="en-US" altLang="x-none" dirty="0"/>
          </a:p>
          <a:p>
            <a:pPr marL="895350" lvl="1" indent="-457200"/>
            <a:r>
              <a:rPr lang="en-US" altLang="x-none" dirty="0"/>
              <a:t>It shows the classes and the </a:t>
            </a:r>
            <a:r>
              <a:rPr lang="en-US" altLang="x-none" u="sng" dirty="0"/>
              <a:t>static relationships</a:t>
            </a:r>
            <a:r>
              <a:rPr lang="en-US" altLang="x-none" dirty="0"/>
              <a:t> </a:t>
            </a:r>
            <a:br>
              <a:rPr lang="en-US" altLang="x-none" dirty="0"/>
            </a:br>
            <a:r>
              <a:rPr lang="en-US" altLang="x-none" dirty="0"/>
              <a:t>that exist throughout the lifetime of the system.</a:t>
            </a:r>
          </a:p>
          <a:p>
            <a:pPr marL="2284413" lvl="4" indent="-457200"/>
            <a:endParaRPr lang="en-US" altLang="x-none" dirty="0">
              <a:cs typeface="+mn-cs"/>
            </a:endParaRPr>
          </a:p>
          <a:p>
            <a:pPr marL="457200" indent="-457200"/>
            <a:r>
              <a:rPr lang="en-US" altLang="x-none" dirty="0"/>
              <a:t>A </a:t>
            </a:r>
            <a:r>
              <a:rPr lang="en-US" altLang="x-none" dirty="0">
                <a:solidFill>
                  <a:srgbClr val="B23C00"/>
                </a:solidFill>
              </a:rPr>
              <a:t>sequence diagram</a:t>
            </a:r>
            <a:r>
              <a:rPr lang="en-US" altLang="x-none" dirty="0"/>
              <a:t> is </a:t>
            </a:r>
            <a:r>
              <a:rPr lang="en-US" altLang="x-none" u="sng" dirty="0"/>
              <a:t>dynamic</a:t>
            </a:r>
            <a:r>
              <a:rPr lang="en-US" altLang="x-none" dirty="0"/>
              <a:t>.</a:t>
            </a:r>
          </a:p>
          <a:p>
            <a:pPr marL="2284413" lvl="4" indent="-457200"/>
            <a:endParaRPr lang="en-US" altLang="x-none" dirty="0"/>
          </a:p>
          <a:p>
            <a:pPr marL="895350" lvl="1" indent="-457200"/>
            <a:r>
              <a:rPr lang="en-US" altLang="x-none" dirty="0"/>
              <a:t>It shows the </a:t>
            </a:r>
            <a:r>
              <a:rPr lang="en-US" altLang="x-none" u="sng" dirty="0"/>
              <a:t>dynamic relationships</a:t>
            </a:r>
            <a:r>
              <a:rPr lang="en-US" altLang="x-none" dirty="0"/>
              <a:t> </a:t>
            </a:r>
            <a:br>
              <a:rPr lang="en-US" altLang="x-none" dirty="0">
                <a:solidFill>
                  <a:srgbClr val="C00000"/>
                </a:solidFill>
              </a:rPr>
            </a:br>
            <a:r>
              <a:rPr lang="en-US" altLang="x-none" dirty="0"/>
              <a:t>among the classes at run time.</a:t>
            </a:r>
          </a:p>
          <a:p>
            <a:pPr marL="927100" lvl="2" indent="-457200">
              <a:buSzPct val="70000"/>
            </a:pPr>
            <a:r>
              <a:rPr lang="en-US" altLang="x-none" sz="2400" dirty="0">
                <a:cs typeface="+mn-cs"/>
              </a:rPr>
              <a:t>It shows the </a:t>
            </a:r>
            <a:r>
              <a:rPr lang="en-US" altLang="x-none" sz="2400" u="sng" dirty="0">
                <a:cs typeface="+mn-cs"/>
              </a:rPr>
              <a:t>interactions</a:t>
            </a:r>
            <a:r>
              <a:rPr lang="en-US" altLang="x-none" sz="2400" dirty="0">
                <a:cs typeface="+mn-cs"/>
              </a:rPr>
              <a:t> among the objects </a:t>
            </a:r>
            <a:br>
              <a:rPr lang="en-US" altLang="x-none" sz="2400" dirty="0">
                <a:cs typeface="+mn-cs"/>
              </a:rPr>
            </a:br>
            <a:r>
              <a:rPr lang="en-US" altLang="x-none" sz="2400" dirty="0">
                <a:cs typeface="+mn-cs"/>
              </a:rPr>
              <a:t>over time during run time.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x-none"/>
              <a:t>UML Sequence Diagram</a:t>
            </a:r>
          </a:p>
        </p:txBody>
      </p:sp>
    </p:spTree>
    <p:extLst>
      <p:ext uri="{BB962C8B-B14F-4D97-AF65-F5344CB8AC3E}">
        <p14:creationId xmlns:p14="http://schemas.microsoft.com/office/powerpoint/2010/main" val="3220089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1D50-3315-DB47-9224-3B904E08B45B}" type="slidenum">
              <a:rPr lang="en-US" altLang="x-none"/>
              <a:pPr/>
              <a:t>9</a:t>
            </a:fld>
            <a:endParaRPr lang="en-US" altLang="x-none"/>
          </a:p>
        </p:txBody>
      </p:sp>
      <p:sp>
        <p:nvSpPr>
          <p:cNvPr id="206850" name="Line 2"/>
          <p:cNvSpPr>
            <a:spLocks noChangeShapeType="1"/>
          </p:cNvSpPr>
          <p:nvPr/>
        </p:nvSpPr>
        <p:spPr bwMode="auto">
          <a:xfrm>
            <a:off x="2468563" y="1704975"/>
            <a:ext cx="0" cy="37480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51" name="Line 3"/>
          <p:cNvSpPr>
            <a:spLocks noChangeShapeType="1"/>
          </p:cNvSpPr>
          <p:nvPr/>
        </p:nvSpPr>
        <p:spPr bwMode="auto">
          <a:xfrm>
            <a:off x="4206875" y="1704975"/>
            <a:ext cx="0" cy="37480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52" name="Line 4"/>
          <p:cNvSpPr>
            <a:spLocks noChangeShapeType="1"/>
          </p:cNvSpPr>
          <p:nvPr/>
        </p:nvSpPr>
        <p:spPr bwMode="auto">
          <a:xfrm>
            <a:off x="5486400" y="1704975"/>
            <a:ext cx="0" cy="37480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53" name="Line 5"/>
          <p:cNvSpPr>
            <a:spLocks noChangeShapeType="1"/>
          </p:cNvSpPr>
          <p:nvPr/>
        </p:nvSpPr>
        <p:spPr bwMode="auto">
          <a:xfrm>
            <a:off x="6765925" y="1704975"/>
            <a:ext cx="0" cy="37480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54" name="Line 6"/>
          <p:cNvSpPr>
            <a:spLocks noChangeShapeType="1"/>
          </p:cNvSpPr>
          <p:nvPr/>
        </p:nvSpPr>
        <p:spPr bwMode="auto">
          <a:xfrm>
            <a:off x="8229600" y="1704975"/>
            <a:ext cx="0" cy="37480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55" name="Line 7"/>
          <p:cNvSpPr>
            <a:spLocks noChangeShapeType="1"/>
          </p:cNvSpPr>
          <p:nvPr/>
        </p:nvSpPr>
        <p:spPr bwMode="auto">
          <a:xfrm>
            <a:off x="914400" y="2252663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200" y="1465263"/>
            <a:ext cx="952500" cy="887412"/>
            <a:chOff x="288" y="1411"/>
            <a:chExt cx="600" cy="703"/>
          </a:xfrm>
        </p:grpSpPr>
        <p:grpSp>
          <p:nvGrpSpPr>
            <p:cNvPr id="250889" name="Group 10"/>
            <p:cNvGrpSpPr>
              <a:grpSpLocks/>
            </p:cNvGrpSpPr>
            <p:nvPr/>
          </p:nvGrpSpPr>
          <p:grpSpPr bwMode="auto">
            <a:xfrm>
              <a:off x="461" y="1411"/>
              <a:ext cx="230" cy="404"/>
              <a:chOff x="634" y="1238"/>
              <a:chExt cx="230" cy="404"/>
            </a:xfrm>
          </p:grpSpPr>
          <p:sp>
            <p:nvSpPr>
              <p:cNvPr id="250890" name="Oval 11"/>
              <p:cNvSpPr>
                <a:spLocks noChangeArrowheads="1"/>
              </p:cNvSpPr>
              <p:nvPr/>
            </p:nvSpPr>
            <p:spPr bwMode="auto">
              <a:xfrm>
                <a:off x="691" y="1238"/>
                <a:ext cx="115" cy="11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x-none" altLang="x-none" sz="1800">
                  <a:ea typeface="Arial" charset="0"/>
                  <a:cs typeface="Arial" charset="0"/>
                </a:endParaRPr>
              </a:p>
            </p:txBody>
          </p:sp>
          <p:sp>
            <p:nvSpPr>
              <p:cNvPr id="250891" name="Line 12"/>
              <p:cNvSpPr>
                <a:spLocks noChangeShapeType="1"/>
              </p:cNvSpPr>
              <p:nvPr/>
            </p:nvSpPr>
            <p:spPr bwMode="auto">
              <a:xfrm>
                <a:off x="749" y="1354"/>
                <a:ext cx="0" cy="1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92" name="Line 13"/>
              <p:cNvSpPr>
                <a:spLocks noChangeShapeType="1"/>
              </p:cNvSpPr>
              <p:nvPr/>
            </p:nvSpPr>
            <p:spPr bwMode="auto">
              <a:xfrm>
                <a:off x="634" y="1411"/>
                <a:ext cx="23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93" name="Line 14"/>
              <p:cNvSpPr>
                <a:spLocks noChangeShapeType="1"/>
              </p:cNvSpPr>
              <p:nvPr/>
            </p:nvSpPr>
            <p:spPr bwMode="auto">
              <a:xfrm flipH="1">
                <a:off x="634" y="1526"/>
                <a:ext cx="115" cy="1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94" name="Line 15"/>
              <p:cNvSpPr>
                <a:spLocks noChangeShapeType="1"/>
              </p:cNvSpPr>
              <p:nvPr/>
            </p:nvSpPr>
            <p:spPr bwMode="auto">
              <a:xfrm>
                <a:off x="749" y="1526"/>
                <a:ext cx="115" cy="1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0895" name="Text Box 16"/>
            <p:cNvSpPr txBox="1">
              <a:spLocks noChangeArrowheads="1"/>
            </p:cNvSpPr>
            <p:nvPr/>
          </p:nvSpPr>
          <p:spPr bwMode="auto">
            <a:xfrm>
              <a:off x="288" y="1873"/>
              <a:ext cx="6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x-none" sz="1400">
                  <a:ea typeface="Arial" charset="0"/>
                  <a:cs typeface="Arial" charset="0"/>
                </a:rPr>
                <a:t>Customer</a:t>
              </a:r>
            </a:p>
          </p:txBody>
        </p:sp>
      </p:grpSp>
      <p:sp>
        <p:nvSpPr>
          <p:cNvPr id="206865" name="Text Box 17"/>
          <p:cNvSpPr txBox="1">
            <a:spLocks noChangeArrowheads="1"/>
          </p:cNvSpPr>
          <p:nvPr/>
        </p:nvSpPr>
        <p:spPr bwMode="auto">
          <a:xfrm>
            <a:off x="1650795" y="1430338"/>
            <a:ext cx="1651414" cy="276999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1200" u="sng" dirty="0">
                <a:ea typeface="Arial" charset="0"/>
                <a:cs typeface="Arial" charset="0"/>
              </a:rPr>
              <a:t>Withdraw cash option</a:t>
            </a:r>
          </a:p>
        </p:txBody>
      </p:sp>
      <p:sp>
        <p:nvSpPr>
          <p:cNvPr id="206866" name="Text Box 18"/>
          <p:cNvSpPr txBox="1">
            <a:spLocks noChangeArrowheads="1"/>
          </p:cNvSpPr>
          <p:nvPr/>
        </p:nvSpPr>
        <p:spPr bwMode="auto">
          <a:xfrm>
            <a:off x="5121275" y="1430338"/>
            <a:ext cx="711200" cy="287337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1200" u="sng">
                <a:ea typeface="Arial" charset="0"/>
                <a:cs typeface="Arial" charset="0"/>
              </a:rPr>
              <a:t>Keypad</a:t>
            </a:r>
          </a:p>
        </p:txBody>
      </p:sp>
      <p:sp>
        <p:nvSpPr>
          <p:cNvPr id="206867" name="Text Box 19"/>
          <p:cNvSpPr txBox="1">
            <a:spLocks noChangeArrowheads="1"/>
          </p:cNvSpPr>
          <p:nvPr/>
        </p:nvSpPr>
        <p:spPr bwMode="auto">
          <a:xfrm>
            <a:off x="6492875" y="1430338"/>
            <a:ext cx="542925" cy="287337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1200" u="sng">
                <a:ea typeface="Arial" charset="0"/>
                <a:cs typeface="Arial" charset="0"/>
              </a:rPr>
              <a:t>Bank</a:t>
            </a:r>
          </a:p>
        </p:txBody>
      </p:sp>
      <p:sp>
        <p:nvSpPr>
          <p:cNvPr id="206868" name="Text Box 20"/>
          <p:cNvSpPr txBox="1">
            <a:spLocks noChangeArrowheads="1"/>
          </p:cNvSpPr>
          <p:nvPr/>
        </p:nvSpPr>
        <p:spPr bwMode="auto">
          <a:xfrm>
            <a:off x="7826375" y="1417638"/>
            <a:ext cx="746125" cy="287337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1200" u="sng">
                <a:ea typeface="Arial" charset="0"/>
                <a:cs typeface="Arial" charset="0"/>
              </a:rPr>
              <a:t>Account</a:t>
            </a:r>
          </a:p>
        </p:txBody>
      </p:sp>
      <p:sp>
        <p:nvSpPr>
          <p:cNvPr id="206869" name="Rectangle 21"/>
          <p:cNvSpPr>
            <a:spLocks noChangeArrowheads="1"/>
          </p:cNvSpPr>
          <p:nvPr/>
        </p:nvSpPr>
        <p:spPr bwMode="auto">
          <a:xfrm>
            <a:off x="822325" y="2527300"/>
            <a:ext cx="184150" cy="2468563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 sz="1800">
              <a:ea typeface="Arial" charset="0"/>
              <a:cs typeface="Arial" charset="0"/>
            </a:endParaRPr>
          </a:p>
        </p:txBody>
      </p:sp>
      <p:sp>
        <p:nvSpPr>
          <p:cNvPr id="206870" name="Text Box 22"/>
          <p:cNvSpPr txBox="1">
            <a:spLocks noChangeArrowheads="1"/>
          </p:cNvSpPr>
          <p:nvPr/>
        </p:nvSpPr>
        <p:spPr bwMode="auto">
          <a:xfrm>
            <a:off x="3840163" y="1430338"/>
            <a:ext cx="693737" cy="287337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1200" u="sng">
                <a:ea typeface="Arial" charset="0"/>
                <a:cs typeface="Arial" charset="0"/>
              </a:rPr>
              <a:t>Display</a:t>
            </a:r>
          </a:p>
        </p:txBody>
      </p:sp>
      <p:sp>
        <p:nvSpPr>
          <p:cNvPr id="206871" name="Rectangle 23"/>
          <p:cNvSpPr>
            <a:spLocks noChangeArrowheads="1"/>
          </p:cNvSpPr>
          <p:nvPr/>
        </p:nvSpPr>
        <p:spPr bwMode="auto">
          <a:xfrm>
            <a:off x="2378075" y="2527300"/>
            <a:ext cx="184150" cy="3651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 sz="1800">
              <a:ea typeface="Arial" charset="0"/>
              <a:cs typeface="Arial" charset="0"/>
            </a:endParaRPr>
          </a:p>
        </p:txBody>
      </p:sp>
      <p:sp>
        <p:nvSpPr>
          <p:cNvPr id="206872" name="Rectangle 24"/>
          <p:cNvSpPr>
            <a:spLocks noChangeArrowheads="1"/>
          </p:cNvSpPr>
          <p:nvPr/>
        </p:nvSpPr>
        <p:spPr bwMode="auto">
          <a:xfrm>
            <a:off x="4114800" y="2709863"/>
            <a:ext cx="184150" cy="639762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 sz="1800">
              <a:ea typeface="Arial" charset="0"/>
              <a:cs typeface="Arial" charset="0"/>
            </a:endParaRPr>
          </a:p>
        </p:txBody>
      </p:sp>
      <p:sp>
        <p:nvSpPr>
          <p:cNvPr id="206873" name="Rectangle 25"/>
          <p:cNvSpPr>
            <a:spLocks noChangeArrowheads="1"/>
          </p:cNvSpPr>
          <p:nvPr/>
        </p:nvSpPr>
        <p:spPr bwMode="auto">
          <a:xfrm>
            <a:off x="5394325" y="3624263"/>
            <a:ext cx="184150" cy="457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 sz="1800">
              <a:ea typeface="Arial" charset="0"/>
              <a:cs typeface="Arial" charset="0"/>
            </a:endParaRPr>
          </a:p>
        </p:txBody>
      </p:sp>
      <p:sp>
        <p:nvSpPr>
          <p:cNvPr id="206874" name="Rectangle 26"/>
          <p:cNvSpPr>
            <a:spLocks noChangeArrowheads="1"/>
          </p:cNvSpPr>
          <p:nvPr/>
        </p:nvSpPr>
        <p:spPr bwMode="auto">
          <a:xfrm>
            <a:off x="6675438" y="3990975"/>
            <a:ext cx="184150" cy="8223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 sz="1800">
              <a:ea typeface="Arial" charset="0"/>
              <a:cs typeface="Arial" charset="0"/>
            </a:endParaRPr>
          </a:p>
        </p:txBody>
      </p:sp>
      <p:sp>
        <p:nvSpPr>
          <p:cNvPr id="206875" name="Rectangle 27"/>
          <p:cNvSpPr>
            <a:spLocks noChangeArrowheads="1"/>
          </p:cNvSpPr>
          <p:nvPr/>
        </p:nvSpPr>
        <p:spPr bwMode="auto">
          <a:xfrm>
            <a:off x="8137525" y="4173538"/>
            <a:ext cx="184150" cy="457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 sz="1800">
              <a:ea typeface="Arial" charset="0"/>
              <a:cs typeface="Arial" charset="0"/>
            </a:endParaRPr>
          </a:p>
        </p:txBody>
      </p:sp>
      <p:sp>
        <p:nvSpPr>
          <p:cNvPr id="206876" name="Line 28"/>
          <p:cNvSpPr>
            <a:spLocks noChangeShapeType="1"/>
          </p:cNvSpPr>
          <p:nvPr/>
        </p:nvSpPr>
        <p:spPr bwMode="auto">
          <a:xfrm>
            <a:off x="1006475" y="25273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77" name="Line 29"/>
          <p:cNvSpPr>
            <a:spLocks noChangeShapeType="1"/>
          </p:cNvSpPr>
          <p:nvPr/>
        </p:nvSpPr>
        <p:spPr bwMode="auto">
          <a:xfrm>
            <a:off x="2560638" y="2709863"/>
            <a:ext cx="1554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78" name="Line 30"/>
          <p:cNvSpPr>
            <a:spLocks noChangeShapeType="1"/>
          </p:cNvSpPr>
          <p:nvPr/>
        </p:nvSpPr>
        <p:spPr bwMode="auto">
          <a:xfrm>
            <a:off x="1006475" y="3624263"/>
            <a:ext cx="4387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79" name="Rectangle 31"/>
          <p:cNvSpPr>
            <a:spLocks noChangeArrowheads="1"/>
          </p:cNvSpPr>
          <p:nvPr/>
        </p:nvSpPr>
        <p:spPr bwMode="auto">
          <a:xfrm>
            <a:off x="4114800" y="3990975"/>
            <a:ext cx="184150" cy="2730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 sz="1800">
              <a:ea typeface="Arial" charset="0"/>
              <a:cs typeface="Arial" charset="0"/>
            </a:endParaRPr>
          </a:p>
        </p:txBody>
      </p:sp>
      <p:sp>
        <p:nvSpPr>
          <p:cNvPr id="206880" name="Line 32"/>
          <p:cNvSpPr>
            <a:spLocks noChangeShapeType="1"/>
          </p:cNvSpPr>
          <p:nvPr/>
        </p:nvSpPr>
        <p:spPr bwMode="auto">
          <a:xfrm flipH="1">
            <a:off x="4297363" y="3990975"/>
            <a:ext cx="10969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81" name="Line 33"/>
          <p:cNvSpPr>
            <a:spLocks noChangeShapeType="1"/>
          </p:cNvSpPr>
          <p:nvPr/>
        </p:nvSpPr>
        <p:spPr bwMode="auto">
          <a:xfrm>
            <a:off x="5578475" y="3990975"/>
            <a:ext cx="10969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82" name="Line 34"/>
          <p:cNvSpPr>
            <a:spLocks noChangeShapeType="1"/>
          </p:cNvSpPr>
          <p:nvPr/>
        </p:nvSpPr>
        <p:spPr bwMode="auto">
          <a:xfrm>
            <a:off x="6858000" y="4173538"/>
            <a:ext cx="1279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83" name="Line 35"/>
          <p:cNvSpPr>
            <a:spLocks noChangeShapeType="1"/>
          </p:cNvSpPr>
          <p:nvPr/>
        </p:nvSpPr>
        <p:spPr bwMode="auto">
          <a:xfrm flipH="1">
            <a:off x="6858000" y="4538663"/>
            <a:ext cx="1279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84" name="Line 36"/>
          <p:cNvSpPr>
            <a:spLocks noChangeShapeType="1"/>
          </p:cNvSpPr>
          <p:nvPr/>
        </p:nvSpPr>
        <p:spPr bwMode="auto">
          <a:xfrm flipH="1">
            <a:off x="2560638" y="4722813"/>
            <a:ext cx="41132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85" name="Rectangle 37"/>
          <p:cNvSpPr>
            <a:spLocks noChangeArrowheads="1"/>
          </p:cNvSpPr>
          <p:nvPr/>
        </p:nvSpPr>
        <p:spPr bwMode="auto">
          <a:xfrm>
            <a:off x="2378075" y="4722813"/>
            <a:ext cx="184150" cy="2730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 sz="1800">
              <a:ea typeface="Arial" charset="0"/>
              <a:cs typeface="Arial" charset="0"/>
            </a:endParaRPr>
          </a:p>
        </p:txBody>
      </p:sp>
      <p:sp>
        <p:nvSpPr>
          <p:cNvPr id="206886" name="Line 38"/>
          <p:cNvSpPr>
            <a:spLocks noChangeShapeType="1"/>
          </p:cNvSpPr>
          <p:nvPr/>
        </p:nvSpPr>
        <p:spPr bwMode="auto">
          <a:xfrm flipH="1">
            <a:off x="1006475" y="4905375"/>
            <a:ext cx="13700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87" name="Text Box 39"/>
          <p:cNvSpPr txBox="1">
            <a:spLocks noChangeArrowheads="1"/>
          </p:cNvSpPr>
          <p:nvPr/>
        </p:nvSpPr>
        <p:spPr bwMode="auto">
          <a:xfrm>
            <a:off x="1371600" y="2252663"/>
            <a:ext cx="581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1200">
                <a:solidFill>
                  <a:srgbClr val="0033CC"/>
                </a:solidFill>
                <a:ea typeface="Arial" charset="0"/>
                <a:cs typeface="Arial" charset="0"/>
              </a:rPr>
              <a:t>select</a:t>
            </a:r>
          </a:p>
        </p:txBody>
      </p:sp>
      <p:sp>
        <p:nvSpPr>
          <p:cNvPr id="206888" name="Text Box 40"/>
          <p:cNvSpPr txBox="1">
            <a:spLocks noChangeArrowheads="1"/>
          </p:cNvSpPr>
          <p:nvPr/>
        </p:nvSpPr>
        <p:spPr bwMode="auto">
          <a:xfrm>
            <a:off x="3017838" y="2435225"/>
            <a:ext cx="5476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1200">
                <a:solidFill>
                  <a:srgbClr val="0033CC"/>
                </a:solidFill>
                <a:ea typeface="Arial" charset="0"/>
                <a:cs typeface="Arial" charset="0"/>
              </a:rPr>
              <a:t>notify</a:t>
            </a:r>
          </a:p>
        </p:txBody>
      </p:sp>
      <p:sp>
        <p:nvSpPr>
          <p:cNvPr id="206889" name="Text Box 41"/>
          <p:cNvSpPr txBox="1">
            <a:spLocks noChangeArrowheads="1"/>
          </p:cNvSpPr>
          <p:nvPr/>
        </p:nvSpPr>
        <p:spPr bwMode="auto">
          <a:xfrm>
            <a:off x="1828800" y="2984500"/>
            <a:ext cx="1525588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1200">
                <a:solidFill>
                  <a:srgbClr val="0033CC"/>
                </a:solidFill>
                <a:ea typeface="Arial" charset="0"/>
                <a:cs typeface="Arial" charset="0"/>
              </a:rPr>
              <a:t>display confirmation</a:t>
            </a:r>
          </a:p>
        </p:txBody>
      </p:sp>
      <p:sp>
        <p:nvSpPr>
          <p:cNvPr id="206890" name="Text Box 42"/>
          <p:cNvSpPr txBox="1">
            <a:spLocks noChangeArrowheads="1"/>
          </p:cNvSpPr>
          <p:nvPr/>
        </p:nvSpPr>
        <p:spPr bwMode="auto">
          <a:xfrm>
            <a:off x="2578100" y="3349625"/>
            <a:ext cx="1079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1200">
                <a:solidFill>
                  <a:srgbClr val="0033CC"/>
                </a:solidFill>
                <a:ea typeface="Arial" charset="0"/>
                <a:cs typeface="Arial" charset="0"/>
              </a:rPr>
              <a:t>enter amount</a:t>
            </a:r>
          </a:p>
        </p:txBody>
      </p:sp>
      <p:sp>
        <p:nvSpPr>
          <p:cNvPr id="206891" name="Text Box 43"/>
          <p:cNvSpPr txBox="1">
            <a:spLocks noChangeArrowheads="1"/>
          </p:cNvSpPr>
          <p:nvPr/>
        </p:nvSpPr>
        <p:spPr bwMode="auto">
          <a:xfrm>
            <a:off x="4572000" y="3716338"/>
            <a:ext cx="5476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1200">
                <a:solidFill>
                  <a:srgbClr val="0033CC"/>
                </a:solidFill>
                <a:ea typeface="Arial" charset="0"/>
                <a:cs typeface="Arial" charset="0"/>
              </a:rPr>
              <a:t>notify</a:t>
            </a:r>
          </a:p>
        </p:txBody>
      </p:sp>
      <p:sp>
        <p:nvSpPr>
          <p:cNvPr id="206892" name="Text Box 44"/>
          <p:cNvSpPr txBox="1">
            <a:spLocks noChangeArrowheads="1"/>
          </p:cNvSpPr>
          <p:nvPr/>
        </p:nvSpPr>
        <p:spPr bwMode="auto">
          <a:xfrm>
            <a:off x="7223125" y="3898900"/>
            <a:ext cx="5476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1200">
                <a:solidFill>
                  <a:srgbClr val="0033CC"/>
                </a:solidFill>
                <a:ea typeface="Arial" charset="0"/>
                <a:cs typeface="Arial" charset="0"/>
              </a:rPr>
              <a:t>verify</a:t>
            </a:r>
          </a:p>
        </p:txBody>
      </p:sp>
      <p:sp>
        <p:nvSpPr>
          <p:cNvPr id="206893" name="Text Box 45"/>
          <p:cNvSpPr txBox="1">
            <a:spLocks noChangeArrowheads="1"/>
          </p:cNvSpPr>
          <p:nvPr/>
        </p:nvSpPr>
        <p:spPr bwMode="auto">
          <a:xfrm>
            <a:off x="7223125" y="4264025"/>
            <a:ext cx="631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1200">
                <a:solidFill>
                  <a:srgbClr val="0033CC"/>
                </a:solidFill>
                <a:ea typeface="Arial" charset="0"/>
                <a:cs typeface="Arial" charset="0"/>
              </a:rPr>
              <a:t>accept</a:t>
            </a:r>
          </a:p>
        </p:txBody>
      </p:sp>
      <p:sp>
        <p:nvSpPr>
          <p:cNvPr id="206894" name="Text Box 46"/>
          <p:cNvSpPr txBox="1">
            <a:spLocks noChangeArrowheads="1"/>
          </p:cNvSpPr>
          <p:nvPr/>
        </p:nvSpPr>
        <p:spPr bwMode="auto">
          <a:xfrm>
            <a:off x="4206875" y="4448175"/>
            <a:ext cx="5476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1200">
                <a:solidFill>
                  <a:srgbClr val="0033CC"/>
                </a:solidFill>
                <a:ea typeface="Arial" charset="0"/>
                <a:cs typeface="Arial" charset="0"/>
              </a:rPr>
              <a:t>notify</a:t>
            </a:r>
          </a:p>
        </p:txBody>
      </p:sp>
      <p:sp>
        <p:nvSpPr>
          <p:cNvPr id="206895" name="Text Box 47"/>
          <p:cNvSpPr txBox="1">
            <a:spLocks noChangeArrowheads="1"/>
          </p:cNvSpPr>
          <p:nvPr/>
        </p:nvSpPr>
        <p:spPr bwMode="auto">
          <a:xfrm>
            <a:off x="1885950" y="3898900"/>
            <a:ext cx="131445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1200">
                <a:solidFill>
                  <a:srgbClr val="0033CC"/>
                </a:solidFill>
                <a:ea typeface="Arial" charset="0"/>
                <a:cs typeface="Arial" charset="0"/>
              </a:rPr>
              <a:t>display bank ads</a:t>
            </a:r>
          </a:p>
        </p:txBody>
      </p:sp>
      <p:sp>
        <p:nvSpPr>
          <p:cNvPr id="206904" name="Line 56"/>
          <p:cNvSpPr>
            <a:spLocks noChangeShapeType="1"/>
          </p:cNvSpPr>
          <p:nvPr/>
        </p:nvSpPr>
        <p:spPr bwMode="auto">
          <a:xfrm flipH="1">
            <a:off x="1006475" y="3259138"/>
            <a:ext cx="3108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05" name="Line 57"/>
          <p:cNvSpPr>
            <a:spLocks noChangeShapeType="1"/>
          </p:cNvSpPr>
          <p:nvPr/>
        </p:nvSpPr>
        <p:spPr bwMode="auto">
          <a:xfrm flipH="1">
            <a:off x="1006475" y="4173538"/>
            <a:ext cx="3108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06" name="Text Box 58"/>
          <p:cNvSpPr txBox="1">
            <a:spLocks noChangeArrowheads="1"/>
          </p:cNvSpPr>
          <p:nvPr/>
        </p:nvSpPr>
        <p:spPr bwMode="auto">
          <a:xfrm>
            <a:off x="5761038" y="3716338"/>
            <a:ext cx="5476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1200">
                <a:solidFill>
                  <a:srgbClr val="0033CC"/>
                </a:solidFill>
                <a:ea typeface="Arial" charset="0"/>
                <a:cs typeface="Arial" charset="0"/>
              </a:rPr>
              <a:t>notify</a:t>
            </a:r>
          </a:p>
        </p:txBody>
      </p:sp>
      <p:sp>
        <p:nvSpPr>
          <p:cNvPr id="206907" name="Text Box 59"/>
          <p:cNvSpPr txBox="1">
            <a:spLocks noChangeArrowheads="1"/>
          </p:cNvSpPr>
          <p:nvPr/>
        </p:nvSpPr>
        <p:spPr bwMode="auto">
          <a:xfrm>
            <a:off x="1189038" y="4630738"/>
            <a:ext cx="1154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1200">
                <a:solidFill>
                  <a:srgbClr val="0033CC"/>
                </a:solidFill>
                <a:ea typeface="Arial" charset="0"/>
                <a:cs typeface="Arial" charset="0"/>
              </a:rPr>
              <a:t>dispense cash</a:t>
            </a:r>
          </a:p>
        </p:txBody>
      </p: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277813" y="2859088"/>
            <a:ext cx="311150" cy="1738312"/>
            <a:chOff x="175" y="1908"/>
            <a:chExt cx="196" cy="1095"/>
          </a:xfrm>
        </p:grpSpPr>
        <p:sp>
          <p:nvSpPr>
            <p:cNvPr id="250932" name="Line 61"/>
            <p:cNvSpPr>
              <a:spLocks noChangeShapeType="1"/>
            </p:cNvSpPr>
            <p:nvPr/>
          </p:nvSpPr>
          <p:spPr bwMode="auto">
            <a:xfrm>
              <a:off x="270" y="1908"/>
              <a:ext cx="0" cy="1095"/>
            </a:xfrm>
            <a:prstGeom prst="line">
              <a:avLst/>
            </a:prstGeom>
            <a:noFill/>
            <a:ln w="76200">
              <a:solidFill>
                <a:srgbClr val="CC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933" name="Text Box 62"/>
            <p:cNvSpPr txBox="1">
              <a:spLocks noChangeArrowheads="1"/>
            </p:cNvSpPr>
            <p:nvPr/>
          </p:nvSpPr>
          <p:spPr bwMode="auto">
            <a:xfrm>
              <a:off x="175" y="2131"/>
              <a:ext cx="196" cy="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1200" b="1">
                  <a:solidFill>
                    <a:srgbClr val="0033CC"/>
                  </a:solidFill>
                  <a:ea typeface="Arial" charset="0"/>
                  <a:cs typeface="Arial" charset="0"/>
                </a:rPr>
                <a:t>T</a:t>
              </a:r>
            </a:p>
            <a:p>
              <a:pPr algn="ctr" eaLnBrk="1" hangingPunct="1"/>
              <a:r>
                <a:rPr lang="en-US" altLang="x-none" sz="1200" b="1">
                  <a:solidFill>
                    <a:srgbClr val="0033CC"/>
                  </a:solidFill>
                  <a:ea typeface="Arial" charset="0"/>
                  <a:cs typeface="Arial" charset="0"/>
                </a:rPr>
                <a:t>I</a:t>
              </a:r>
            </a:p>
            <a:p>
              <a:pPr algn="ctr" eaLnBrk="1" hangingPunct="1"/>
              <a:r>
                <a:rPr lang="en-US" altLang="x-none" sz="1200" b="1">
                  <a:solidFill>
                    <a:srgbClr val="0033CC"/>
                  </a:solidFill>
                  <a:ea typeface="Arial" charset="0"/>
                  <a:cs typeface="Arial" charset="0"/>
                </a:rPr>
                <a:t>M</a:t>
              </a:r>
            </a:p>
            <a:p>
              <a:pPr algn="ctr" eaLnBrk="1" hangingPunct="1"/>
              <a:r>
                <a:rPr lang="en-US" altLang="x-none" sz="1200" b="1">
                  <a:solidFill>
                    <a:srgbClr val="0033CC"/>
                  </a:solidFill>
                  <a:ea typeface="Arial" charset="0"/>
                  <a:cs typeface="Arial" charset="0"/>
                </a:rPr>
                <a:t>E</a:t>
              </a:r>
            </a:p>
          </p:txBody>
        </p:sp>
      </p:grpSp>
      <p:sp>
        <p:nvSpPr>
          <p:cNvPr id="250934" name="Text Box 63"/>
          <p:cNvSpPr txBox="1">
            <a:spLocks noChangeArrowheads="1"/>
          </p:cNvSpPr>
          <p:nvPr/>
        </p:nvSpPr>
        <p:spPr bwMode="auto">
          <a:xfrm>
            <a:off x="2524125" y="5605463"/>
            <a:ext cx="4151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000">
                <a:ea typeface="Arial" charset="0"/>
                <a:cs typeface="Arial" charset="0"/>
              </a:rPr>
              <a:t>Withdraw Cash Sequence Diagram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defRPr sz="3200">
                <a:solidFill>
                  <a:schemeClr val="tx2"/>
                </a:solidFill>
                <a:latin typeface="Arial" charset="0"/>
              </a:defRPr>
            </a:lvl1pPr>
            <a:lvl2pPr algn="ctr"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/>
              <a:t>UML Sequence Diagram</a:t>
            </a:r>
          </a:p>
        </p:txBody>
      </p:sp>
    </p:spTree>
    <p:extLst>
      <p:ext uri="{BB962C8B-B14F-4D97-AF65-F5344CB8AC3E}">
        <p14:creationId xmlns:p14="http://schemas.microsoft.com/office/powerpoint/2010/main" val="4028525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animBg="1"/>
      <p:bldP spid="206851" grpId="0" animBg="1"/>
      <p:bldP spid="206852" grpId="0" animBg="1"/>
      <p:bldP spid="206853" grpId="0" animBg="1"/>
      <p:bldP spid="206854" grpId="0" animBg="1"/>
      <p:bldP spid="206855" grpId="0" animBg="1"/>
      <p:bldP spid="206865" grpId="0" animBg="1"/>
      <p:bldP spid="206866" grpId="0" animBg="1"/>
      <p:bldP spid="206867" grpId="0" animBg="1"/>
      <p:bldP spid="206868" grpId="0" animBg="1"/>
      <p:bldP spid="206869" grpId="0" animBg="1"/>
      <p:bldP spid="206870" grpId="0" animBg="1"/>
      <p:bldP spid="206871" grpId="0" animBg="1"/>
      <p:bldP spid="206872" grpId="0" animBg="1"/>
      <p:bldP spid="206873" grpId="0" animBg="1"/>
      <p:bldP spid="206874" grpId="0" animBg="1"/>
      <p:bldP spid="206875" grpId="0" animBg="1"/>
      <p:bldP spid="206876" grpId="0" animBg="1"/>
      <p:bldP spid="206877" grpId="0" animBg="1"/>
      <p:bldP spid="206878" grpId="0" animBg="1"/>
      <p:bldP spid="206879" grpId="0" animBg="1"/>
      <p:bldP spid="206880" grpId="0" animBg="1"/>
      <p:bldP spid="206881" grpId="0" animBg="1"/>
      <p:bldP spid="206882" grpId="0" animBg="1"/>
      <p:bldP spid="206883" grpId="0" animBg="1"/>
      <p:bldP spid="206884" grpId="0" animBg="1"/>
      <p:bldP spid="206885" grpId="0" animBg="1"/>
      <p:bldP spid="206886" grpId="0" animBg="1"/>
      <p:bldP spid="206887" grpId="0"/>
      <p:bldP spid="206888" grpId="0"/>
      <p:bldP spid="206889" grpId="0" animBg="1"/>
      <p:bldP spid="206890" grpId="0"/>
      <p:bldP spid="206891" grpId="0"/>
      <p:bldP spid="206892" grpId="0"/>
      <p:bldP spid="206893" grpId="0"/>
      <p:bldP spid="206894" grpId="0"/>
      <p:bldP spid="206895" grpId="0" animBg="1"/>
      <p:bldP spid="206904" grpId="0" animBg="1"/>
      <p:bldP spid="206905" grpId="0" animBg="1"/>
      <p:bldP spid="206906" grpId="0"/>
      <p:bldP spid="206907" grpId="0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29830</TotalTime>
  <Words>1798</Words>
  <Application>Microsoft Macintosh PowerPoint</Application>
  <PresentationFormat>On-screen Show (4:3)</PresentationFormat>
  <Paragraphs>345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 (body)</vt:lpstr>
      <vt:lpstr>Courier New</vt:lpstr>
      <vt:lpstr>Times New Roman</vt:lpstr>
      <vt:lpstr>Wingdings</vt:lpstr>
      <vt:lpstr>Quadrant</vt:lpstr>
      <vt:lpstr>CMPE 135 Object-Oriented Analysis and Design February 18 Class Meeting</vt:lpstr>
      <vt:lpstr>Textual Analysis</vt:lpstr>
      <vt:lpstr>Textual Analysis, cont’d</vt:lpstr>
      <vt:lpstr>Textual Analysis, cont’d</vt:lpstr>
      <vt:lpstr>Review: Class Responsibilities</vt:lpstr>
      <vt:lpstr>CRC Cards</vt:lpstr>
      <vt:lpstr>CRC Cards for the Dog Door Use Case</vt:lpstr>
      <vt:lpstr>UML Sequence Diagram</vt:lpstr>
      <vt:lpstr>PowerPoint Presentation</vt:lpstr>
      <vt:lpstr>PowerPoint Presentation</vt:lpstr>
      <vt:lpstr>PowerPoint Presentation</vt:lpstr>
      <vt:lpstr>UML State Diagram</vt:lpstr>
      <vt:lpstr>Basic State Diagram Symbols </vt:lpstr>
      <vt:lpstr>State Diagram Example: Undergraduate</vt:lpstr>
      <vt:lpstr>PowerPoint Presentation</vt:lpstr>
      <vt:lpstr>PowerPoint Presentation</vt:lpstr>
      <vt:lpstr>PowerPoint Presentation</vt:lpstr>
      <vt:lpstr>PowerPoint Presentation</vt:lpstr>
      <vt:lpstr>Control Splits and Synchronization</vt:lpstr>
      <vt:lpstr>PowerPoint Presentation</vt:lpstr>
      <vt:lpstr>Design Goals for Good Classes</vt:lpstr>
      <vt:lpstr>A Proposed C++ Time Class</vt:lpstr>
      <vt:lpstr>Points in Time</vt:lpstr>
      <vt:lpstr>Methods of the Time Class</vt:lpstr>
      <vt:lpstr>The time_string Function</vt:lpstr>
      <vt:lpstr>What about Month, Date, and Year?</vt:lpstr>
      <vt:lpstr>Calendar Classes</vt:lpstr>
      <vt:lpstr>Some Functions of the Calendar Class</vt:lpstr>
      <vt:lpstr>What’s Wrong with this Code?</vt:lpstr>
      <vt:lpstr>What’s Wrong with this Code? cont’d</vt:lpstr>
      <vt:lpstr>A Static Factory Function</vt:lpstr>
      <vt:lpstr>A Day Class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153: Concepts of Compiler Design</dc:title>
  <dc:creator>Ronald Mak</dc:creator>
  <cp:lastModifiedBy>Ron Mak</cp:lastModifiedBy>
  <cp:revision>465</cp:revision>
  <dcterms:created xsi:type="dcterms:W3CDTF">2008-01-12T03:52:55Z</dcterms:created>
  <dcterms:modified xsi:type="dcterms:W3CDTF">2021-02-17T23:51:25Z</dcterms:modified>
</cp:coreProperties>
</file>