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431" r:id="rId3"/>
    <p:sldId id="434" r:id="rId4"/>
    <p:sldId id="435" r:id="rId5"/>
    <p:sldId id="436" r:id="rId6"/>
    <p:sldId id="438" r:id="rId7"/>
    <p:sldId id="437" r:id="rId8"/>
    <p:sldId id="432" r:id="rId9"/>
    <p:sldId id="439" r:id="rId10"/>
    <p:sldId id="455" r:id="rId11"/>
    <p:sldId id="440" r:id="rId12"/>
    <p:sldId id="401" r:id="rId13"/>
    <p:sldId id="404" r:id="rId14"/>
    <p:sldId id="405" r:id="rId15"/>
    <p:sldId id="408" r:id="rId16"/>
    <p:sldId id="416" r:id="rId17"/>
    <p:sldId id="409" r:id="rId18"/>
    <p:sldId id="417" r:id="rId19"/>
    <p:sldId id="410" r:id="rId20"/>
    <p:sldId id="411" r:id="rId21"/>
    <p:sldId id="412" r:id="rId22"/>
    <p:sldId id="418" r:id="rId23"/>
    <p:sldId id="413" r:id="rId24"/>
    <p:sldId id="419" r:id="rId25"/>
    <p:sldId id="414" r:id="rId26"/>
    <p:sldId id="420" r:id="rId27"/>
    <p:sldId id="415" r:id="rId28"/>
    <p:sldId id="441" r:id="rId29"/>
    <p:sldId id="424" r:id="rId30"/>
    <p:sldId id="425" r:id="rId31"/>
    <p:sldId id="426" r:id="rId32"/>
    <p:sldId id="442" r:id="rId33"/>
    <p:sldId id="428" r:id="rId34"/>
    <p:sldId id="429" r:id="rId35"/>
    <p:sldId id="278" r:id="rId36"/>
    <p:sldId id="277" r:id="rId37"/>
    <p:sldId id="430" r:id="rId38"/>
    <p:sldId id="443" r:id="rId39"/>
    <p:sldId id="453" r:id="rId40"/>
    <p:sldId id="279" r:id="rId41"/>
    <p:sldId id="282" r:id="rId42"/>
    <p:sldId id="447" r:id="rId43"/>
    <p:sldId id="451" r:id="rId44"/>
    <p:sldId id="452" r:id="rId45"/>
    <p:sldId id="448" r:id="rId46"/>
    <p:sldId id="450" r:id="rId47"/>
    <p:sldId id="45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008000"/>
    <a:srgbClr val="8F0000"/>
    <a:srgbClr val="DEF0F2"/>
    <a:srgbClr val="F2E5D0"/>
    <a:srgbClr val="464646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3" autoAdjust="0"/>
    <p:restoredTop sz="86364" autoAdjust="0"/>
  </p:normalViewPr>
  <p:slideViewPr>
    <p:cSldViewPr>
      <p:cViewPr varScale="1">
        <p:scale>
          <a:sx n="210" d="100"/>
          <a:sy n="210" d="100"/>
        </p:scale>
        <p:origin x="19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16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taruml.sourceforge.net/en/" TargetMode="External"/><Relationship Id="rId2" Type="http://schemas.openxmlformats.org/officeDocument/2006/relationships/hyperlink" Target="http://horstmann.com/viole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135: Object-Oriented Analysis </a:t>
            </a:r>
            <a:br>
              <a:rPr lang="en-US" altLang="x-none" sz="3200" dirty="0"/>
            </a:br>
            <a:r>
              <a:rPr lang="en-US" altLang="x-none" sz="3200" dirty="0"/>
              <a:t>and Design</a:t>
            </a:r>
            <a:br>
              <a:rPr lang="en-US" sz="3600" dirty="0"/>
            </a:br>
            <a:r>
              <a:rPr lang="en-US" sz="2400" dirty="0"/>
              <a:t>February 16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FD4-D64D-F848-957E-D61C72E6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The Purpose of Design in Software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B9AB-25C4-CE41-AE5B-B3A0269AA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Satisfy a given (perhaps informal) </a:t>
            </a:r>
            <a:br>
              <a:rPr lang="en-US" dirty="0"/>
            </a:br>
            <a:r>
              <a:rPr lang="en-US" dirty="0"/>
              <a:t>Functional Specification.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Meet implicit or explicit </a:t>
            </a:r>
            <a:r>
              <a:rPr lang="en-US" u="sng" dirty="0"/>
              <a:t>requirements.</a:t>
            </a:r>
          </a:p>
          <a:p>
            <a:pPr lvl="1"/>
            <a:r>
              <a:rPr lang="en-US" dirty="0"/>
              <a:t>Functional: What the application must do or allow users to do.</a:t>
            </a:r>
          </a:p>
          <a:p>
            <a:pPr lvl="1"/>
            <a:r>
              <a:rPr lang="en-US" dirty="0"/>
              <a:t>Nonfunctional: Requirements on performance and resource usage.</a:t>
            </a:r>
          </a:p>
          <a:p>
            <a:pPr lvl="4"/>
            <a:endParaRPr lang="en-US" dirty="0"/>
          </a:p>
          <a:p>
            <a:r>
              <a:rPr lang="en-US" dirty="0"/>
              <a:t>Conform to </a:t>
            </a:r>
            <a:r>
              <a:rPr lang="en-US" u="sng" dirty="0"/>
              <a:t>limitations</a:t>
            </a:r>
            <a:r>
              <a:rPr lang="en-US" dirty="0"/>
              <a:t> of the target medium.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87A0-21DB-F04F-9BAE-D943B2E7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24BE9-1F5C-764C-BF90-2ED1EFFC4CC3}"/>
              </a:ext>
            </a:extLst>
          </p:cNvPr>
          <p:cNvSpPr txBox="1"/>
          <p:nvPr/>
        </p:nvSpPr>
        <p:spPr>
          <a:xfrm>
            <a:off x="6113432" y="5751707"/>
            <a:ext cx="22990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“Toward Better Models of the Design Process”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J.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Mostow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AI Magazine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 vol. 6(1), Spring 1985, p. 44.</a:t>
            </a:r>
          </a:p>
        </p:txBody>
      </p:sp>
    </p:spTree>
    <p:extLst>
      <p:ext uri="{BB962C8B-B14F-4D97-AF65-F5344CB8AC3E}">
        <p14:creationId xmlns:p14="http://schemas.microsoft.com/office/powerpoint/2010/main" val="387568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FD4-D64D-F848-957E-D61C72E6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The Purpose of Design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B9AB-25C4-CE41-AE5B-B3A0269AA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Satisfy implicit or explicit design criteria </a:t>
            </a:r>
            <a:br>
              <a:rPr lang="en-US" dirty="0"/>
            </a:br>
            <a:r>
              <a:rPr lang="en-US" dirty="0"/>
              <a:t>on the </a:t>
            </a:r>
            <a:r>
              <a:rPr lang="en-US" u="sng" dirty="0"/>
              <a:t>architecture</a:t>
            </a:r>
            <a:r>
              <a:rPr lang="en-US" dirty="0"/>
              <a:t> of the artifact.</a:t>
            </a:r>
          </a:p>
          <a:p>
            <a:pPr lvl="4"/>
            <a:endParaRPr lang="en-US" dirty="0"/>
          </a:p>
          <a:p>
            <a:r>
              <a:rPr lang="en-US" dirty="0"/>
              <a:t>Satisfy </a:t>
            </a:r>
            <a:r>
              <a:rPr lang="en-US" u="sng" dirty="0"/>
              <a:t>restrictions</a:t>
            </a:r>
            <a:r>
              <a:rPr lang="en-US" dirty="0"/>
              <a:t> on the design process itself, such as its length or cost, or the tools available for doing the design.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87A0-21DB-F04F-9BAE-D943B2E7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24BE9-1F5C-764C-BF90-2ED1EFFC4CC3}"/>
              </a:ext>
            </a:extLst>
          </p:cNvPr>
          <p:cNvSpPr txBox="1"/>
          <p:nvPr/>
        </p:nvSpPr>
        <p:spPr>
          <a:xfrm>
            <a:off x="6113432" y="5751707"/>
            <a:ext cx="22990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“Toward Better Models of the Design Process”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J.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Mostow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AI Magazine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 vol. 6(1), Spring 1985, p. 44.</a:t>
            </a:r>
          </a:p>
        </p:txBody>
      </p:sp>
    </p:spTree>
    <p:extLst>
      <p:ext uri="{BB962C8B-B14F-4D97-AF65-F5344CB8AC3E}">
        <p14:creationId xmlns:p14="http://schemas.microsoft.com/office/powerpoint/2010/main" val="354879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9F77-60BD-5E4F-BB2F-A1DC67D05C99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Analysis Precedes Design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95400"/>
            <a:ext cx="8594725" cy="4694238"/>
          </a:xfrm>
        </p:spPr>
        <p:txBody>
          <a:bodyPr/>
          <a:lstStyle/>
          <a:p>
            <a:r>
              <a:rPr lang="en-US" altLang="x-none" dirty="0"/>
              <a:t>Understand the problem.</a:t>
            </a:r>
          </a:p>
          <a:p>
            <a:pPr lvl="1"/>
            <a:r>
              <a:rPr lang="en-US" altLang="x-none" dirty="0"/>
              <a:t>The application is no good if it doesn’t</a:t>
            </a:r>
            <a:br>
              <a:rPr lang="en-US" altLang="x-none" dirty="0"/>
            </a:br>
            <a:r>
              <a:rPr lang="en-US" altLang="x-none" dirty="0"/>
              <a:t>do what it’s supposed to do.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Gather requirements from the client.</a:t>
            </a:r>
          </a:p>
          <a:p>
            <a:pPr lvl="1"/>
            <a:r>
              <a:rPr lang="en-US" altLang="x-none" dirty="0"/>
              <a:t>Create use cases to make sure you and the client agree what the application is supposed to do.</a:t>
            </a:r>
          </a:p>
          <a:p>
            <a:pPr lvl="5"/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You must understand the application </a:t>
            </a:r>
            <a:br>
              <a:rPr lang="en-US" altLang="x-none" dirty="0"/>
            </a:br>
            <a:r>
              <a:rPr lang="en-US" altLang="x-none" u="sng" dirty="0"/>
              <a:t>better</a:t>
            </a:r>
            <a:r>
              <a:rPr lang="en-US" altLang="x-none" dirty="0"/>
              <a:t> than your client.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Know </a:t>
            </a:r>
            <a:r>
              <a:rPr lang="en-US" altLang="x-none" u="sng" dirty="0"/>
              <a:t>exactly</a:t>
            </a:r>
            <a:r>
              <a:rPr lang="en-US" altLang="x-none" dirty="0"/>
              <a:t> what the application needs to do.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Be able to </a:t>
            </a:r>
            <a:r>
              <a:rPr lang="en-US" altLang="x-none" u="sng" dirty="0"/>
              <a:t>anticipate problems</a:t>
            </a:r>
            <a:r>
              <a:rPr lang="en-US" altLang="x-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0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C3E-2202-9A4E-909F-D7FE7521836C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Only Thing that’s Constant ...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549275" y="1325903"/>
            <a:ext cx="4560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/>
              <a:t>... in Analysis and Design is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851394" y="1965976"/>
            <a:ext cx="344487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6000">
                <a:solidFill>
                  <a:srgbClr val="FFFF00"/>
                </a:solidFill>
              </a:rPr>
              <a:t>CHANGE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37561"/>
            <a:ext cx="8229600" cy="2793364"/>
          </a:xfrm>
          <a:noFill/>
          <a:ln/>
        </p:spPr>
        <p:txBody>
          <a:bodyPr/>
          <a:lstStyle/>
          <a:p>
            <a:r>
              <a:rPr lang="en-US" altLang="x-none" dirty="0"/>
              <a:t>Clients (and other stakeholders) </a:t>
            </a:r>
            <a:r>
              <a:rPr lang="en-US" altLang="x-none" u="sng" dirty="0"/>
              <a:t>change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their minds about purpose and requirements.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Market conditions </a:t>
            </a:r>
            <a:r>
              <a:rPr lang="en-US" altLang="x-none" u="sng" dirty="0"/>
              <a:t>change</a:t>
            </a:r>
            <a:r>
              <a:rPr lang="en-US" altLang="x-none" dirty="0"/>
              <a:t>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The environment </a:t>
            </a:r>
            <a:r>
              <a:rPr lang="en-US" altLang="x-none" u="sng" dirty="0"/>
              <a:t>changes</a:t>
            </a:r>
            <a:r>
              <a:rPr lang="en-US" altLang="x-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4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1D34-4F22-E54B-B77D-136F13308861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But Avoid ...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900906" y="1874537"/>
            <a:ext cx="7342188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6000">
                <a:solidFill>
                  <a:srgbClr val="FFFF00"/>
                </a:solidFill>
              </a:rPr>
              <a:t>Paralysis by Analysis</a:t>
            </a:r>
          </a:p>
        </p:txBody>
      </p:sp>
    </p:spTree>
    <p:extLst>
      <p:ext uri="{BB962C8B-B14F-4D97-AF65-F5344CB8AC3E}">
        <p14:creationId xmlns:p14="http://schemas.microsoft.com/office/powerpoint/2010/main" val="287433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AFB8-6AF9-D446-958C-51E3C1A34C2F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Where Do Classes Come From?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Textual analysis</a:t>
            </a:r>
          </a:p>
          <a:p>
            <a:pPr lvl="1"/>
            <a:r>
              <a:rPr lang="en-US" altLang="x-none" dirty="0"/>
              <a:t>Look for </a:t>
            </a:r>
            <a:r>
              <a:rPr lang="en-US" altLang="x-none" u="sng" dirty="0"/>
              <a:t>nouns and verbs</a:t>
            </a:r>
            <a:r>
              <a:rPr lang="en-US" altLang="x-none" dirty="0"/>
              <a:t> in your </a:t>
            </a:r>
            <a:r>
              <a:rPr lang="en-US" altLang="x-none" u="sng" dirty="0"/>
              <a:t>use cases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Nouns </a:t>
            </a:r>
            <a:r>
              <a:rPr lang="en-US" altLang="x-none" dirty="0">
                <a:sym typeface="Wingdings" charset="2"/>
              </a:rPr>
              <a:t> classes</a:t>
            </a:r>
          </a:p>
          <a:p>
            <a:pPr lvl="1"/>
            <a:r>
              <a:rPr lang="en-US" altLang="x-none" dirty="0">
                <a:sym typeface="Wingdings" charset="2"/>
              </a:rPr>
              <a:t>Some nouns are actors.</a:t>
            </a:r>
          </a:p>
          <a:p>
            <a:pPr lvl="5"/>
            <a:endParaRPr lang="en-US" altLang="x-none" dirty="0">
              <a:sym typeface="Wingdings" charset="2"/>
            </a:endParaRPr>
          </a:p>
          <a:p>
            <a:r>
              <a:rPr lang="en-US" altLang="x-none" dirty="0">
                <a:sym typeface="Wingdings" charset="2"/>
              </a:rPr>
              <a:t>Verbs  functions</a:t>
            </a:r>
          </a:p>
          <a:p>
            <a:pPr lvl="4"/>
            <a:endParaRPr lang="en-US" altLang="x-none" dirty="0">
              <a:sym typeface="Wingdings" charset="2"/>
            </a:endParaRPr>
          </a:p>
          <a:p>
            <a:r>
              <a:rPr lang="en-US" altLang="x-none" dirty="0"/>
              <a:t>Class names should be nouns in the </a:t>
            </a:r>
            <a:br>
              <a:rPr lang="en-US" altLang="x-none" dirty="0"/>
            </a:br>
            <a:r>
              <a:rPr lang="en-US" altLang="x-none" dirty="0"/>
              <a:t>singular form, such as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</a:t>
            </a:r>
            <a:r>
              <a:rPr lang="en-US" altLang="x-none" dirty="0"/>
              <a:t>,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,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.</a:t>
            </a:r>
            <a:endParaRPr lang="en-US" altLang="x-none" dirty="0">
              <a:sym typeface="Wingdings" charset="2"/>
            </a:endParaRPr>
          </a:p>
          <a:p>
            <a:pPr lvl="4"/>
            <a:endParaRPr lang="en-US" altLang="x-none" dirty="0"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213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AFB8-6AF9-D446-958C-51E3C1A34C2F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Where Do Classes Come From? </a:t>
            </a:r>
            <a:r>
              <a:rPr lang="en-US" altLang="x-none" i="1" dirty="0"/>
              <a:t>cont’d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How will the classes support the </a:t>
            </a:r>
            <a:r>
              <a:rPr lang="en-US" altLang="x-none" u="sng" dirty="0"/>
              <a:t>behaviors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that your use cases describe?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Focus on </a:t>
            </a:r>
            <a:r>
              <a:rPr lang="en-US" altLang="x-none" u="sng" dirty="0"/>
              <a:t>concepts</a:t>
            </a:r>
            <a:r>
              <a:rPr lang="en-US" altLang="x-none" dirty="0"/>
              <a:t>, not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420588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C25-2DF7-314A-8E3D-79DDC87A8750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Categories of Classes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Things</a:t>
            </a:r>
            <a:endParaRPr lang="en-US" altLang="x-none" dirty="0">
              <a:solidFill>
                <a:schemeClr val="folHlink"/>
              </a:solidFill>
            </a:endParaRPr>
          </a:p>
          <a:p>
            <a:pPr lvl="1"/>
            <a:r>
              <a:rPr lang="en-US" altLang="x-none" dirty="0"/>
              <a:t>Examples: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,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endParaRPr lang="en-US" altLang="x-none" b="1" dirty="0">
              <a:solidFill>
                <a:srgbClr val="0033CC"/>
              </a:solidFill>
              <a:latin typeface="Courier New" charset="0"/>
            </a:endParaRPr>
          </a:p>
          <a:p>
            <a:pPr lvl="4"/>
            <a:endParaRPr lang="en-US" altLang="x-none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altLang="x-none" dirty="0"/>
              <a:t>Agents</a:t>
            </a:r>
            <a:endParaRPr lang="en-US" altLang="x-none" dirty="0">
              <a:solidFill>
                <a:schemeClr val="folHlink"/>
              </a:solidFill>
            </a:endParaRPr>
          </a:p>
          <a:p>
            <a:pPr lvl="1"/>
            <a:r>
              <a:rPr lang="en-US" altLang="x-none" dirty="0"/>
              <a:t>Represent doers of tasks.</a:t>
            </a:r>
          </a:p>
          <a:p>
            <a:pPr lvl="1"/>
            <a:r>
              <a:rPr lang="en-US" altLang="x-none" dirty="0"/>
              <a:t>Names often end in </a:t>
            </a:r>
            <a:r>
              <a:rPr lang="en-US" altLang="x-none" i="1" dirty="0"/>
              <a:t>“</a:t>
            </a:r>
            <a:r>
              <a:rPr lang="en-US" altLang="x-none" i="1" dirty="0" err="1"/>
              <a:t>er</a:t>
            </a:r>
            <a:r>
              <a:rPr lang="en-US" altLang="x-none" i="1" dirty="0"/>
              <a:t>”</a:t>
            </a:r>
            <a:r>
              <a:rPr lang="en-US" altLang="x-none" dirty="0"/>
              <a:t> or </a:t>
            </a:r>
            <a:r>
              <a:rPr lang="en-US" altLang="x-none" i="1" dirty="0"/>
              <a:t>“or”</a:t>
            </a:r>
            <a:endParaRPr lang="en-US" altLang="x-none" dirty="0"/>
          </a:p>
          <a:p>
            <a:pPr lvl="1"/>
            <a:r>
              <a:rPr lang="en-US" altLang="x-none" dirty="0"/>
              <a:t>Examples: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Scanner</a:t>
            </a:r>
            <a:r>
              <a:rPr lang="en-US" altLang="x-none" dirty="0"/>
              <a:t>,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Paginator</a:t>
            </a:r>
            <a:endParaRPr lang="en-US" altLang="x-none" b="1" dirty="0">
              <a:solidFill>
                <a:srgbClr val="0033CC"/>
              </a:solidFill>
              <a:latin typeface="Courier New" charset="0"/>
            </a:endParaRPr>
          </a:p>
          <a:p>
            <a:pPr lvl="4"/>
            <a:endParaRPr lang="en-US" altLang="x-none" b="1" dirty="0">
              <a:solidFill>
                <a:srgbClr val="0033CC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C25-2DF7-314A-8E3D-79DDC87A8750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Categories of Classes</a:t>
            </a:r>
            <a:r>
              <a:rPr lang="en-US" altLang="x-none" i="1" dirty="0"/>
              <a:t>, cont’d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Events and transactions</a:t>
            </a:r>
          </a:p>
          <a:p>
            <a:pPr lvl="1"/>
            <a:r>
              <a:rPr lang="en-US" altLang="x-none" dirty="0"/>
              <a:t>Activities that describe what happened in the past </a:t>
            </a:r>
            <a:br>
              <a:rPr lang="en-US" altLang="x-none" dirty="0"/>
            </a:br>
            <a:r>
              <a:rPr lang="en-US" altLang="x-none" dirty="0"/>
              <a:t>or what needs to be done later.</a:t>
            </a:r>
          </a:p>
          <a:p>
            <a:pPr lvl="1"/>
            <a:r>
              <a:rPr lang="en-US" altLang="x-none" dirty="0"/>
              <a:t>Example: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MouseEvent</a:t>
            </a:r>
            <a:r>
              <a:rPr lang="en-US" altLang="x-none" dirty="0"/>
              <a:t> remembers when and where the mouse was moved or clicked.</a:t>
            </a:r>
          </a:p>
          <a:p>
            <a:pPr lvl="5"/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Users and roles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Stand-in for the actual users of the application.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Common in systems that are used by more than </a:t>
            </a:r>
            <a:br>
              <a:rPr lang="en-US" altLang="x-none" dirty="0"/>
            </a:br>
            <a:r>
              <a:rPr lang="en-US" altLang="x-none" dirty="0"/>
              <a:t>one person or where one person needs to perform distinct tasks.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Examples: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Administrator</a:t>
            </a:r>
            <a:r>
              <a:rPr lang="en-US" altLang="x-none" dirty="0"/>
              <a:t>,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4125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5CD2-3887-074D-9877-588BE7C80A3B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Categories of Classes</a:t>
            </a:r>
            <a:r>
              <a:rPr lang="en-US" altLang="x-none" i="1" dirty="0"/>
              <a:t>, cont’d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System</a:t>
            </a:r>
            <a:endParaRPr lang="en-US" altLang="x-none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dirty="0"/>
              <a:t>A subsystem or the overall system (application) being built.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Typical functions: initialize, shutdown, read input</a:t>
            </a:r>
          </a:p>
          <a:p>
            <a:pPr lvl="5">
              <a:lnSpc>
                <a:spcPct val="90000"/>
              </a:lnSpc>
            </a:pPr>
            <a:endParaRPr lang="en-US" altLang="x-none" dirty="0"/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System interfaces and devices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Interfaces to the host operating system, </a:t>
            </a:r>
            <a:br>
              <a:rPr lang="en-US" altLang="x-none" dirty="0"/>
            </a:br>
            <a:r>
              <a:rPr lang="en-US" altLang="x-none" dirty="0"/>
              <a:t>file system, etc.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Foundation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Typically the built-in classes. </a:t>
            </a:r>
            <a:br>
              <a:rPr lang="en-US" altLang="x-none" dirty="0"/>
            </a:br>
            <a:r>
              <a:rPr lang="en-US" altLang="x-none" dirty="0"/>
              <a:t>Examples: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string</a:t>
            </a:r>
            <a:r>
              <a:rPr lang="en-US" altLang="x-none" dirty="0"/>
              <a:t>,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252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51FE-BAB5-A04D-80E0-61B945AD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EBBF5-9EF9-F342-9A6D-3076FF76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58815-32B3-E043-BB13-FE54E3A9FCDE}"/>
              </a:ext>
            </a:extLst>
          </p:cNvPr>
          <p:cNvSpPr txBox="1"/>
          <p:nvPr/>
        </p:nvSpPr>
        <p:spPr>
          <a:xfrm>
            <a:off x="300312" y="1405209"/>
            <a:ext cx="8543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physician, a civil engineer, and a computer scientist were arguing about </a:t>
            </a:r>
          </a:p>
          <a:p>
            <a:r>
              <a:rPr lang="en-US" sz="2000" dirty="0"/>
              <a:t>what was the oldest profession in the world. The physician remarked, </a:t>
            </a:r>
          </a:p>
          <a:p>
            <a:r>
              <a:rPr lang="en-US" sz="2000" dirty="0"/>
              <a:t>“Well, in the Bible, it says that God created Eve from a rib taken out of </a:t>
            </a:r>
          </a:p>
          <a:p>
            <a:r>
              <a:rPr lang="en-US" sz="2000" dirty="0"/>
              <a:t>Adam. This clearly required surgery, and so I can rightly claim that </a:t>
            </a:r>
            <a:br>
              <a:rPr lang="en-US" sz="2000" dirty="0"/>
            </a:br>
            <a:r>
              <a:rPr lang="en-US" sz="2000" dirty="0"/>
              <a:t>mine is the oldest profession in the world.” </a:t>
            </a:r>
          </a:p>
          <a:p>
            <a:endParaRPr lang="en-US" sz="2000" dirty="0"/>
          </a:p>
          <a:p>
            <a:r>
              <a:rPr lang="en-US" sz="2000" dirty="0"/>
              <a:t>The civil engineer interrupted, and said, “But even earlier in the book of </a:t>
            </a:r>
          </a:p>
          <a:p>
            <a:r>
              <a:rPr lang="en-US" sz="2000" dirty="0"/>
              <a:t>Genesis, it states that God created the order of the heavens and the earth </a:t>
            </a:r>
          </a:p>
          <a:p>
            <a:r>
              <a:rPr lang="en-US" sz="2000" dirty="0"/>
              <a:t>from out of the chaos. This was the first and certainly the most spectacular </a:t>
            </a:r>
          </a:p>
          <a:p>
            <a:r>
              <a:rPr lang="en-US" sz="2000" dirty="0"/>
              <a:t>application of civil engineering. Therefore, fair doctor, you are wrong: </a:t>
            </a:r>
            <a:br>
              <a:rPr lang="en-US" sz="2000" dirty="0"/>
            </a:br>
            <a:r>
              <a:rPr lang="en-US" sz="2000" dirty="0"/>
              <a:t>mine is the oldest profession in the world.” </a:t>
            </a:r>
          </a:p>
          <a:p>
            <a:endParaRPr lang="en-US" sz="2000" dirty="0"/>
          </a:p>
          <a:p>
            <a:r>
              <a:rPr lang="en-US" sz="2000" dirty="0"/>
              <a:t>The computer scientist leaned back in her chair, smiled, and then said </a:t>
            </a:r>
          </a:p>
          <a:p>
            <a:r>
              <a:rPr lang="en-US" sz="2000" dirty="0"/>
              <a:t>confidently, “Ah, but who do you think created the chaos?”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27CEF-6081-0044-82F8-BC5140398B9B}"/>
              </a:ext>
            </a:extLst>
          </p:cNvPr>
          <p:cNvSpPr txBox="1"/>
          <p:nvPr/>
        </p:nvSpPr>
        <p:spPr>
          <a:xfrm>
            <a:off x="3017536" y="6063489"/>
            <a:ext cx="3108926" cy="630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Object-Oriented Analysis and Design with Applications,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 edition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by Bobbi J. Young Ph.D., Kelli A. Houston, Jim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Conallen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Michael W. Engle, Robert A.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Maksimchuk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, and Grady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Booch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Addison-Wesley Professional, 2007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ISBN 9780201895513</a:t>
            </a:r>
          </a:p>
        </p:txBody>
      </p:sp>
    </p:spTree>
    <p:extLst>
      <p:ext uri="{BB962C8B-B14F-4D97-AF65-F5344CB8AC3E}">
        <p14:creationId xmlns:p14="http://schemas.microsoft.com/office/powerpoint/2010/main" val="275180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4543-3E70-A347-AEE7-DBCC6971C1CE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Responsibilities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u="sng" dirty="0"/>
              <a:t>Responsibilities</a:t>
            </a:r>
            <a:r>
              <a:rPr lang="en-US" altLang="x-none" dirty="0"/>
              <a:t> correspond to </a:t>
            </a:r>
            <a:br>
              <a:rPr lang="en-US" altLang="x-none" dirty="0"/>
            </a:br>
            <a:r>
              <a:rPr lang="en-US" altLang="x-none" u="sng" dirty="0"/>
              <a:t>verbs</a:t>
            </a:r>
            <a:r>
              <a:rPr lang="en-US" altLang="x-none" dirty="0"/>
              <a:t> in the use cases.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Each responsibility should be owned by </a:t>
            </a:r>
            <a:br>
              <a:rPr lang="en-US" altLang="x-none" dirty="0"/>
            </a:br>
            <a:r>
              <a:rPr lang="en-US" altLang="x-none" u="sng" dirty="0"/>
              <a:t>one and only one class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Common mistakes: </a:t>
            </a:r>
          </a:p>
          <a:p>
            <a:pPr lvl="1"/>
            <a:r>
              <a:rPr lang="en-US" altLang="x-none" dirty="0"/>
              <a:t>Assigning a responsibility to an inappropriate class.</a:t>
            </a:r>
          </a:p>
          <a:p>
            <a:pPr lvl="1"/>
            <a:r>
              <a:rPr lang="en-US" altLang="x-none" dirty="0"/>
              <a:t>Assigning too many responsibilities to a class.</a:t>
            </a:r>
          </a:p>
          <a:p>
            <a:pPr lvl="1"/>
            <a:r>
              <a:rPr lang="en-US" altLang="x-none" dirty="0"/>
              <a:t>Ideally, each class should have a </a:t>
            </a:r>
            <a:br>
              <a:rPr lang="en-US" altLang="x-none" dirty="0"/>
            </a:br>
            <a:r>
              <a:rPr lang="en-US" altLang="x-none" u="sng" dirty="0"/>
              <a:t>single primary responsibility</a:t>
            </a:r>
            <a:r>
              <a:rPr lang="en-US" altLang="x-none" dirty="0"/>
              <a:t>.</a:t>
            </a:r>
          </a:p>
          <a:p>
            <a:pPr lvl="1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9914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7ED-E684-C048-A589-E265FDBBB030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Responsibilities Example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749675" cy="3048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US" altLang="x-none" sz="2400" dirty="0"/>
              <a:t>class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Automobile</a:t>
            </a:r>
          </a:p>
          <a:p>
            <a:pPr lvl="1"/>
            <a:r>
              <a:rPr lang="en-US" altLang="x-none" sz="2000" b="1" dirty="0">
                <a:latin typeface="Courier New" charset="0"/>
              </a:rPr>
              <a:t>start()</a:t>
            </a:r>
          </a:p>
          <a:p>
            <a:pPr lvl="1"/>
            <a:r>
              <a:rPr lang="en-US" altLang="x-none" sz="2000" b="1" dirty="0">
                <a:latin typeface="Courier New" charset="0"/>
              </a:rPr>
              <a:t>stop()</a:t>
            </a:r>
          </a:p>
          <a:p>
            <a:pPr lvl="1"/>
            <a:r>
              <a:rPr lang="en-US" altLang="x-none" sz="2000" b="1" dirty="0" err="1">
                <a:latin typeface="Courier New" charset="0"/>
              </a:rPr>
              <a:t>changeTires</a:t>
            </a:r>
            <a:r>
              <a:rPr lang="en-US" altLang="x-none" sz="2000" b="1" dirty="0">
                <a:latin typeface="Courier New" charset="0"/>
              </a:rPr>
              <a:t>()</a:t>
            </a:r>
          </a:p>
          <a:p>
            <a:pPr lvl="1"/>
            <a:r>
              <a:rPr lang="en-US" altLang="x-none" sz="2000" b="1" dirty="0">
                <a:latin typeface="Courier New" charset="0"/>
              </a:rPr>
              <a:t>drive()</a:t>
            </a:r>
          </a:p>
          <a:p>
            <a:pPr lvl="1"/>
            <a:r>
              <a:rPr lang="en-US" altLang="x-none" sz="2000" b="1" dirty="0">
                <a:latin typeface="Courier New" charset="0"/>
              </a:rPr>
              <a:t>wash()</a:t>
            </a:r>
          </a:p>
          <a:p>
            <a:pPr lvl="1"/>
            <a:r>
              <a:rPr lang="en-US" altLang="x-none" sz="2000" b="1" dirty="0" err="1">
                <a:latin typeface="Courier New" charset="0"/>
              </a:rPr>
              <a:t>displayOilLevel</a:t>
            </a:r>
            <a:r>
              <a:rPr lang="en-US" altLang="x-none" sz="2000" b="1" dirty="0">
                <a:latin typeface="Courier New" charset="0"/>
              </a:rPr>
              <a:t>()</a:t>
            </a:r>
          </a:p>
          <a:p>
            <a:pPr lvl="1"/>
            <a:r>
              <a:rPr lang="en-US" altLang="x-none" sz="2000" b="1" dirty="0" err="1">
                <a:latin typeface="Courier New" charset="0"/>
              </a:rPr>
              <a:t>checkOil</a:t>
            </a:r>
            <a:r>
              <a:rPr lang="en-US" altLang="x-none" sz="2000" b="1" dirty="0">
                <a:latin typeface="Courier New" charset="0"/>
              </a:rPr>
              <a:t>()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572000" y="1295400"/>
            <a:ext cx="4114800" cy="483552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377950" indent="-468313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827213" indent="-43815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297113" indent="-468313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7543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6pPr>
            <a:lvl7pPr marL="32115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6687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8pPr>
            <a:lvl9pPr marL="41259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/>
              <a:t>class </a:t>
            </a:r>
            <a:r>
              <a:rPr lang="en-US" altLang="x-none" b="1">
                <a:solidFill>
                  <a:srgbClr val="0033CC"/>
                </a:solidFill>
                <a:latin typeface="Courier New" charset="0"/>
              </a:rPr>
              <a:t>Automobile</a:t>
            </a:r>
          </a:p>
          <a:p>
            <a:pPr lvl="1" eaLnBrk="1" hangingPunct="1"/>
            <a:r>
              <a:rPr lang="en-US" altLang="x-none" b="1" dirty="0">
                <a:latin typeface="Courier New" charset="0"/>
              </a:rPr>
              <a:t>start()</a:t>
            </a:r>
          </a:p>
          <a:p>
            <a:pPr lvl="1" eaLnBrk="1" hangingPunct="1"/>
            <a:r>
              <a:rPr lang="en-US" altLang="x-none" b="1" dirty="0">
                <a:latin typeface="Courier New" charset="0"/>
              </a:rPr>
              <a:t>stop()</a:t>
            </a:r>
          </a:p>
          <a:p>
            <a:pPr lvl="1" eaLnBrk="1" hangingPunct="1"/>
            <a:r>
              <a:rPr lang="en-US" altLang="x-none" b="1" dirty="0" err="1">
                <a:latin typeface="Courier New" charset="0"/>
              </a:rPr>
              <a:t>displayOilLevel</a:t>
            </a:r>
            <a:r>
              <a:rPr lang="en-US" altLang="x-none" b="1" dirty="0">
                <a:latin typeface="Courier New" charset="0"/>
              </a:rPr>
              <a:t>()</a:t>
            </a:r>
          </a:p>
          <a:p>
            <a:pPr lvl="4" eaLnBrk="1" hangingPunct="1"/>
            <a:endParaRPr lang="en-US" altLang="x-none" b="1" dirty="0">
              <a:latin typeface="Courier New" charset="0"/>
            </a:endParaRPr>
          </a:p>
          <a:p>
            <a:pPr eaLnBrk="1" hangingPunct="1"/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Driver</a:t>
            </a:r>
          </a:p>
          <a:p>
            <a:pPr lvl="1" eaLnBrk="1" hangingPunct="1"/>
            <a:r>
              <a:rPr lang="en-US" altLang="x-none" b="1" dirty="0">
                <a:latin typeface="Courier New" charset="0"/>
              </a:rPr>
              <a:t>drive()</a:t>
            </a:r>
          </a:p>
          <a:p>
            <a:pPr lvl="4" eaLnBrk="1" hangingPunct="1"/>
            <a:endParaRPr lang="en-US" altLang="x-none" b="1" dirty="0">
              <a:latin typeface="Courier New" charset="0"/>
            </a:endParaRPr>
          </a:p>
          <a:p>
            <a:pPr eaLnBrk="1" hangingPunct="1"/>
            <a:r>
              <a:rPr lang="en-US" altLang="x-none" dirty="0"/>
              <a:t>class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CarWash</a:t>
            </a:r>
            <a:endParaRPr lang="en-US" altLang="x-none" b="1" dirty="0">
              <a:solidFill>
                <a:srgbClr val="0033CC"/>
              </a:solidFill>
              <a:latin typeface="Courier New" charset="0"/>
            </a:endParaRPr>
          </a:p>
          <a:p>
            <a:pPr lvl="1" eaLnBrk="1" hangingPunct="1"/>
            <a:r>
              <a:rPr lang="en-US" altLang="x-none" b="1" dirty="0">
                <a:latin typeface="Courier New" charset="0"/>
              </a:rPr>
              <a:t>wash()</a:t>
            </a:r>
          </a:p>
          <a:p>
            <a:pPr lvl="4" eaLnBrk="1" hangingPunct="1"/>
            <a:endParaRPr lang="en-US" altLang="x-none" b="1" dirty="0">
              <a:latin typeface="Courier New" charset="0"/>
            </a:endParaRPr>
          </a:p>
          <a:p>
            <a:pPr eaLnBrk="1" hangingPunct="1"/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Mechanic</a:t>
            </a:r>
          </a:p>
          <a:p>
            <a:pPr lvl="1" eaLnBrk="1" hangingPunct="1"/>
            <a:r>
              <a:rPr lang="en-US" altLang="x-none" b="1" dirty="0" err="1">
                <a:latin typeface="Courier New" charset="0"/>
              </a:rPr>
              <a:t>changeTires</a:t>
            </a:r>
            <a:r>
              <a:rPr lang="en-US" altLang="x-none" b="1" dirty="0">
                <a:latin typeface="Courier New" charset="0"/>
              </a:rPr>
              <a:t>()</a:t>
            </a:r>
          </a:p>
          <a:p>
            <a:pPr lvl="1" eaLnBrk="1" hangingPunct="1"/>
            <a:r>
              <a:rPr lang="en-US" altLang="x-none" b="1" dirty="0" err="1">
                <a:latin typeface="Courier New" charset="0"/>
              </a:rPr>
              <a:t>checkOil</a:t>
            </a:r>
            <a:r>
              <a:rPr lang="en-US" altLang="x-none" b="1" dirty="0">
                <a:latin typeface="Courier New" charset="0"/>
              </a:rPr>
              <a:t>()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2606" y="4486275"/>
            <a:ext cx="352872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x-none" sz="2000" dirty="0">
                <a:solidFill>
                  <a:srgbClr val="0033CC"/>
                </a:solidFill>
              </a:rPr>
              <a:t>What’s wrong with this class?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727600" y="5075238"/>
            <a:ext cx="330571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x-none" sz="2000" dirty="0">
                <a:solidFill>
                  <a:srgbClr val="0033CC"/>
                </a:solidFill>
              </a:rPr>
              <a:t>A </a:t>
            </a:r>
            <a:r>
              <a:rPr lang="en-US" altLang="x-none" sz="2000" dirty="0">
                <a:solidFill>
                  <a:srgbClr val="C00000"/>
                </a:solidFill>
              </a:rPr>
              <a:t>cohesive</a:t>
            </a:r>
            <a:r>
              <a:rPr lang="en-US" altLang="x-none" sz="2000" dirty="0">
                <a:solidFill>
                  <a:srgbClr val="0033CC"/>
                </a:solidFill>
              </a:rPr>
              <a:t> class does </a:t>
            </a:r>
          </a:p>
          <a:p>
            <a:pPr algn="ctr"/>
            <a:r>
              <a:rPr lang="en-US" altLang="x-none" sz="2000" u="sng" dirty="0">
                <a:solidFill>
                  <a:srgbClr val="0033CC"/>
                </a:solidFill>
              </a:rPr>
              <a:t>one thing well</a:t>
            </a:r>
            <a:r>
              <a:rPr lang="en-US" altLang="x-none" sz="2000" dirty="0">
                <a:solidFill>
                  <a:srgbClr val="0033CC"/>
                </a:solidFill>
              </a:rPr>
              <a:t> and does not</a:t>
            </a:r>
            <a:br>
              <a:rPr lang="en-US" altLang="x-none" sz="2000" dirty="0">
                <a:solidFill>
                  <a:srgbClr val="0033CC"/>
                </a:solidFill>
              </a:rPr>
            </a:br>
            <a:r>
              <a:rPr lang="en-US" altLang="x-none" sz="2000" dirty="0">
                <a:solidFill>
                  <a:srgbClr val="0033CC"/>
                </a:solidFill>
              </a:rPr>
              <a:t>try to be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6624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1" grpId="0" animBg="1"/>
      <p:bldP spid="2242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0CBA-C409-C444-9A8C-66C96D80A56E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Relationships: Dependency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B23C00"/>
                </a:solidFill>
              </a:rPr>
              <a:t>depends</a:t>
            </a:r>
            <a:r>
              <a:rPr lang="en-US" altLang="x-none" dirty="0"/>
              <a:t> on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An </a:t>
            </a:r>
            <a:r>
              <a:rPr lang="en-US" altLang="x-none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x-none" dirty="0"/>
              <a:t> object requires a </a:t>
            </a:r>
            <a:r>
              <a:rPr lang="en-US" altLang="x-none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x-none" dirty="0"/>
              <a:t> object at run time.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Some function of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manipulates objects of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</a:p>
          <a:p>
            <a:pPr lvl="1"/>
            <a:r>
              <a:rPr lang="en-US" altLang="x-none" dirty="0"/>
              <a:t>Example: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Mailbox</a:t>
            </a:r>
            <a:r>
              <a:rPr lang="en-US" altLang="x-none" dirty="0"/>
              <a:t> objects manipulate </a:t>
            </a:r>
            <a:br>
              <a:rPr lang="en-US" altLang="x-none" dirty="0"/>
            </a:b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Message</a:t>
            </a:r>
            <a:r>
              <a:rPr lang="en-US" altLang="x-none" dirty="0"/>
              <a:t> objects.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Dependency is </a:t>
            </a:r>
            <a:r>
              <a:rPr lang="en-US" altLang="x-none" u="sng" dirty="0"/>
              <a:t>asymmetric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Message</a:t>
            </a:r>
            <a:r>
              <a:rPr lang="en-US" altLang="x-none" dirty="0"/>
              <a:t> class is not aware</a:t>
            </a:r>
            <a:r>
              <a:rPr lang="en-US" altLang="x-none" u="sng" dirty="0"/>
              <a:t> </a:t>
            </a:r>
            <a:br>
              <a:rPr lang="en-US" altLang="x-none" dirty="0"/>
            </a:br>
            <a:r>
              <a:rPr lang="en-US" altLang="x-none" dirty="0"/>
              <a:t>of the existence of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Mailbox</a:t>
            </a:r>
            <a:r>
              <a:rPr lang="en-US" altLang="x-none" dirty="0"/>
              <a:t> class.</a:t>
            </a:r>
          </a:p>
          <a:p>
            <a:pPr lvl="1"/>
            <a:r>
              <a:rPr lang="en-US" altLang="x-none" dirty="0"/>
              <a:t>Therefore,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Message</a:t>
            </a:r>
            <a:r>
              <a:rPr lang="en-US" altLang="x-none" dirty="0"/>
              <a:t> objects </a:t>
            </a:r>
            <a:br>
              <a:rPr lang="en-US" altLang="x-none" dirty="0"/>
            </a:br>
            <a:r>
              <a:rPr lang="en-US" altLang="x-none" dirty="0"/>
              <a:t>do not depend on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Mailbox</a:t>
            </a:r>
            <a:r>
              <a:rPr lang="en-US" altLang="x-none" dirty="0"/>
              <a:t> objects.</a:t>
            </a:r>
          </a:p>
          <a:p>
            <a:pPr lvl="4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251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0CBA-C409-C444-9A8C-66C96D80A56E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Class Relationships: Dependency</a:t>
            </a:r>
            <a:r>
              <a:rPr lang="en-US" altLang="x-none" i="1" dirty="0"/>
              <a:t>, cont’d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B23C00"/>
                </a:solidFill>
              </a:rPr>
              <a:t>Loose coupling</a:t>
            </a:r>
          </a:p>
          <a:p>
            <a:pPr lvl="4"/>
            <a:endParaRPr lang="en-US" altLang="x-none" dirty="0">
              <a:solidFill>
                <a:schemeClr val="folHlink"/>
              </a:solidFill>
            </a:endParaRPr>
          </a:p>
          <a:p>
            <a:r>
              <a:rPr lang="en-US" altLang="x-none" u="sng" dirty="0"/>
              <a:t>Minimize</a:t>
            </a:r>
            <a:r>
              <a:rPr lang="en-US" altLang="x-none" dirty="0"/>
              <a:t> the number of </a:t>
            </a:r>
            <a:br>
              <a:rPr lang="en-US" altLang="x-none" dirty="0"/>
            </a:br>
            <a:r>
              <a:rPr lang="en-US" altLang="x-none" dirty="0"/>
              <a:t>dependency relationships.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A key way for a design to handle </a:t>
            </a:r>
            <a:r>
              <a:rPr lang="en-US" altLang="x-none" u="sng" dirty="0"/>
              <a:t>change</a:t>
            </a:r>
            <a:r>
              <a:rPr lang="en-US" altLang="x-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47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2375-CB32-8F4A-A1F1-E48E47050222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Relationships: Aggregation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C00000"/>
                </a:solidFill>
              </a:rPr>
              <a:t>aggregates</a:t>
            </a:r>
            <a:r>
              <a:rPr lang="en-US" altLang="x-none" dirty="0"/>
              <a:t>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A type of dependency: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</a:t>
            </a:r>
            <a:r>
              <a:rPr lang="en-US" altLang="x-none" dirty="0"/>
              <a:t> depends on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The </a:t>
            </a:r>
            <a:r>
              <a:rPr lang="en-US" altLang="x-none" dirty="0">
                <a:solidFill>
                  <a:srgbClr val="C00000"/>
                </a:solidFill>
              </a:rPr>
              <a:t>“has-a” </a:t>
            </a:r>
            <a:r>
              <a:rPr lang="en-US" altLang="x-none" dirty="0"/>
              <a:t>relationship.</a:t>
            </a:r>
          </a:p>
          <a:p>
            <a:pPr lvl="1"/>
            <a:r>
              <a:rPr lang="en-US" altLang="x-none" dirty="0"/>
              <a:t>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</a:t>
            </a:r>
            <a:r>
              <a:rPr lang="en-US" altLang="x-none" dirty="0"/>
              <a:t> object “has a”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 object.</a:t>
            </a:r>
          </a:p>
          <a:p>
            <a:pPr lvl="1"/>
            <a:r>
              <a:rPr lang="en-US" altLang="x-none" dirty="0"/>
              <a:t>Example: An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</a:t>
            </a:r>
            <a:r>
              <a:rPr lang="en-US" altLang="x-none" dirty="0"/>
              <a:t> object “has a” </a:t>
            </a:r>
            <a:br>
              <a:rPr lang="en-US" altLang="x-none" dirty="0"/>
            </a:br>
            <a:r>
              <a:rPr lang="en-US" altLang="x-none" dirty="0"/>
              <a:t>list of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objects.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Objects of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B23C00"/>
                </a:solidFill>
              </a:rPr>
              <a:t>contain</a:t>
            </a:r>
            <a:r>
              <a:rPr lang="en-US" altLang="x-none" dirty="0"/>
              <a:t> objects of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over a period of time.</a:t>
            </a:r>
          </a:p>
          <a:p>
            <a:pPr lvl="1"/>
            <a:r>
              <a:rPr lang="en-US" altLang="x-none" dirty="0"/>
              <a:t>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</a:t>
            </a:r>
            <a:r>
              <a:rPr lang="en-US" altLang="x-none" dirty="0"/>
              <a:t> object points to one or more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 objects.</a:t>
            </a:r>
          </a:p>
          <a:p>
            <a:pPr marL="1828800" lvl="4" indent="0">
              <a:buNone/>
            </a:pPr>
            <a:r>
              <a:rPr lang="en-US" altLang="x-non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3903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2375-CB32-8F4A-A1F1-E48E47050222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Class Relationships: Aggregation</a:t>
            </a:r>
            <a:r>
              <a:rPr lang="en-US" altLang="x-none" i="1" dirty="0"/>
              <a:t>, cont’d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altLang="x-none" dirty="0"/>
              <a:t>Multiplicity</a:t>
            </a:r>
            <a:endParaRPr lang="en-US" altLang="x-none" dirty="0">
              <a:solidFill>
                <a:schemeClr val="folHlink"/>
              </a:solidFill>
            </a:endParaRPr>
          </a:p>
          <a:p>
            <a:pPr lvl="4"/>
            <a:endParaRPr lang="en-US" altLang="x-none" dirty="0">
              <a:solidFill>
                <a:schemeClr val="folHlink"/>
              </a:solidFill>
            </a:endParaRPr>
          </a:p>
          <a:p>
            <a:pPr lvl="1"/>
            <a:r>
              <a:rPr lang="en-US" altLang="x-none" dirty="0">
                <a:solidFill>
                  <a:srgbClr val="B23C00"/>
                </a:solidFill>
              </a:rPr>
              <a:t>1:1</a:t>
            </a:r>
            <a:r>
              <a:rPr lang="en-US" altLang="x-none" dirty="0"/>
              <a:t> – Example: Each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Person</a:t>
            </a:r>
            <a:r>
              <a:rPr lang="en-US" altLang="x-none" dirty="0"/>
              <a:t> object “has a”</a:t>
            </a:r>
            <a:r>
              <a:rPr lang="en-US" altLang="x-none" dirty="0">
                <a:solidFill>
                  <a:srgbClr val="B23C00"/>
                </a:solidFill>
              </a:rPr>
              <a:t> </a:t>
            </a:r>
            <a:br>
              <a:rPr lang="en-US" altLang="x-none" dirty="0">
                <a:solidFill>
                  <a:srgbClr val="B23C00"/>
                </a:solidFill>
              </a:rPr>
            </a:br>
            <a:r>
              <a:rPr lang="en-US" altLang="x-none" dirty="0"/>
              <a:t>single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StreetAddress</a:t>
            </a:r>
            <a:r>
              <a:rPr lang="en-US" altLang="x-none" dirty="0"/>
              <a:t> object.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>
                <a:solidFill>
                  <a:srgbClr val="B23C00"/>
                </a:solidFill>
              </a:rPr>
              <a:t>1:n</a:t>
            </a:r>
            <a:r>
              <a:rPr lang="en-US" altLang="x-none" dirty="0"/>
              <a:t> – Example: Each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</a:t>
            </a:r>
            <a:r>
              <a:rPr lang="en-US" altLang="x-none" dirty="0"/>
              <a:t> object “has a”</a:t>
            </a:r>
            <a:r>
              <a:rPr lang="en-US" altLang="x-none" dirty="0">
                <a:solidFill>
                  <a:srgbClr val="B23C00"/>
                </a:solidFill>
              </a:rPr>
              <a:t> </a:t>
            </a:r>
            <a:r>
              <a:rPr lang="en-US" altLang="x-none" dirty="0"/>
              <a:t>vector of multiple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objects.</a:t>
            </a:r>
          </a:p>
        </p:txBody>
      </p:sp>
    </p:spTree>
    <p:extLst>
      <p:ext uri="{BB962C8B-B14F-4D97-AF65-F5344CB8AC3E}">
        <p14:creationId xmlns:p14="http://schemas.microsoft.com/office/powerpoint/2010/main" val="1031234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0D7A-D872-F145-9293-626C392D71D6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Relationships: Inheritance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C00000"/>
                </a:solidFill>
              </a:rPr>
              <a:t>inherits</a:t>
            </a:r>
            <a:r>
              <a:rPr lang="en-US" altLang="x-none" dirty="0"/>
              <a:t> from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Another type of dependency: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</a:t>
            </a:r>
            <a:r>
              <a:rPr lang="en-US" altLang="x-none" dirty="0"/>
              <a:t> depends on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altLang="x-none" dirty="0"/>
              <a:t> is the </a:t>
            </a:r>
            <a:r>
              <a:rPr lang="en-US" altLang="x-none" dirty="0">
                <a:solidFill>
                  <a:srgbClr val="C00000"/>
                </a:solidFill>
              </a:rPr>
              <a:t>superclass</a:t>
            </a:r>
            <a:r>
              <a:rPr lang="en-US" altLang="x-none" dirty="0"/>
              <a:t> of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</a:t>
            </a:r>
            <a:r>
              <a:rPr lang="en-US" altLang="x-none" dirty="0"/>
              <a:t> is a </a:t>
            </a:r>
            <a:r>
              <a:rPr lang="en-US" altLang="x-none" dirty="0">
                <a:solidFill>
                  <a:srgbClr val="C00000"/>
                </a:solidFill>
              </a:rPr>
              <a:t>subclass</a:t>
            </a:r>
            <a:r>
              <a:rPr lang="en-US" altLang="x-none" dirty="0"/>
              <a:t> of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altLang="x-none" dirty="0"/>
              <a:t>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The </a:t>
            </a:r>
            <a:r>
              <a:rPr lang="en-US" altLang="x-none" dirty="0">
                <a:solidFill>
                  <a:srgbClr val="C00000"/>
                </a:solidFill>
              </a:rPr>
              <a:t>“is-a” </a:t>
            </a:r>
            <a:r>
              <a:rPr lang="en-US" altLang="x-none" dirty="0"/>
              <a:t>relationship.</a:t>
            </a:r>
          </a:p>
          <a:p>
            <a:pPr lvl="1"/>
            <a:r>
              <a:rPr lang="en-US" altLang="x-none" dirty="0"/>
              <a:t>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</a:t>
            </a:r>
            <a:r>
              <a:rPr lang="en-US" altLang="x-none" dirty="0"/>
              <a:t> object “is a”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altLang="x-none" dirty="0"/>
              <a:t> object.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All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U</a:t>
            </a:r>
            <a:r>
              <a:rPr lang="en-US" altLang="x-none" dirty="0"/>
              <a:t> objects are </a:t>
            </a:r>
            <a:r>
              <a:rPr lang="en-US" altLang="x-none" u="sng" dirty="0"/>
              <a:t>special cases</a:t>
            </a:r>
            <a:r>
              <a:rPr lang="en-US" altLang="x-none" u="sng" dirty="0">
                <a:solidFill>
                  <a:srgbClr val="C00000"/>
                </a:solidFill>
              </a:rPr>
              <a:t> </a:t>
            </a:r>
            <a:br>
              <a:rPr lang="en-US" altLang="x-none" dirty="0"/>
            </a:br>
            <a:r>
              <a:rPr lang="en-US" altLang="x-none" dirty="0"/>
              <a:t>of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altLang="x-none" dirty="0"/>
              <a:t> objects.</a:t>
            </a:r>
          </a:p>
          <a:p>
            <a:pPr lvl="1"/>
            <a:r>
              <a:rPr lang="en-US" altLang="x-none" dirty="0"/>
              <a:t>Example: A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ForwardedMessage</a:t>
            </a:r>
            <a:r>
              <a:rPr lang="en-US" altLang="x-none" dirty="0"/>
              <a:t> object “is a”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Message</a:t>
            </a:r>
            <a:r>
              <a:rPr lang="en-US" altLang="x-none" dirty="0"/>
              <a:t> object, a special case of message.</a:t>
            </a:r>
          </a:p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12596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0D7A-D872-F145-9293-626C392D71D6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Aggregation vs. Inheritance</a:t>
            </a:r>
            <a:endParaRPr lang="en-US" altLang="x-none" i="1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Aggregation</a:t>
            </a:r>
            <a:endParaRPr lang="en-US" altLang="x-none" dirty="0">
              <a:solidFill>
                <a:srgbClr val="B23C00"/>
              </a:solidFill>
            </a:endParaRPr>
          </a:p>
          <a:p>
            <a:pPr lvl="1"/>
            <a:r>
              <a:rPr lang="en-US" altLang="x-none" dirty="0"/>
              <a:t>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Mailbox</a:t>
            </a:r>
            <a:r>
              <a:rPr lang="en-US" altLang="x-none" dirty="0"/>
              <a:t> “has a”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Message</a:t>
            </a:r>
            <a:r>
              <a:rPr lang="en-US" altLang="x-none" dirty="0"/>
              <a:t> object.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Inheritance</a:t>
            </a:r>
            <a:endParaRPr lang="en-US" altLang="x-none" dirty="0">
              <a:solidFill>
                <a:srgbClr val="B23C00"/>
              </a:solidFill>
            </a:endParaRPr>
          </a:p>
          <a:p>
            <a:pPr lvl="1"/>
            <a:r>
              <a:rPr lang="en-US" altLang="x-none" dirty="0"/>
              <a:t>A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ForwardedMessage</a:t>
            </a:r>
            <a:r>
              <a:rPr lang="en-US" altLang="x-none" dirty="0"/>
              <a:t> “is a”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Message</a:t>
            </a:r>
            <a:r>
              <a:rPr lang="en-US" altLang="x-none" dirty="0"/>
              <a:t> object.</a:t>
            </a:r>
          </a:p>
        </p:txBody>
      </p:sp>
    </p:spTree>
    <p:extLst>
      <p:ext uri="{BB962C8B-B14F-4D97-AF65-F5344CB8AC3E}">
        <p14:creationId xmlns:p14="http://schemas.microsoft.com/office/powerpoint/2010/main" val="249988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2950-35F8-FC44-ADCF-AB5ED53DA4E7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altLang="x-none" dirty="0"/>
              <a:t>A picture is worth a thousand words!</a:t>
            </a:r>
          </a:p>
          <a:p>
            <a:pPr marL="2057400" lvl="4" indent="-228600"/>
            <a:endParaRPr lang="en-US" altLang="x-none" dirty="0"/>
          </a:p>
          <a:p>
            <a:pPr marL="457200" indent="-457200"/>
            <a:r>
              <a:rPr lang="en-US" altLang="x-none" dirty="0"/>
              <a:t>It is much easier to extract information </a:t>
            </a:r>
            <a:br>
              <a:rPr lang="en-US" altLang="x-none" dirty="0"/>
            </a:br>
            <a:r>
              <a:rPr lang="en-US" altLang="x-none" dirty="0"/>
              <a:t>from a graphical notation than reading </a:t>
            </a:r>
            <a:br>
              <a:rPr lang="en-US" altLang="x-none" dirty="0"/>
            </a:br>
            <a:r>
              <a:rPr lang="en-US" altLang="x-none" dirty="0"/>
              <a:t>a textual document.</a:t>
            </a:r>
          </a:p>
          <a:p>
            <a:pPr marL="2057400" lvl="4" indent="-228600"/>
            <a:endParaRPr lang="en-US" altLang="x-none" dirty="0"/>
          </a:p>
          <a:p>
            <a:pPr marL="457200" indent="-457200"/>
            <a:r>
              <a:rPr lang="en-US" altLang="x-none" dirty="0"/>
              <a:t>Show your design in graphical </a:t>
            </a:r>
            <a:r>
              <a:rPr lang="en-US" altLang="x-none" dirty="0">
                <a:solidFill>
                  <a:srgbClr val="B23C00"/>
                </a:solidFill>
              </a:rPr>
              <a:t>UML diagrams</a:t>
            </a:r>
            <a:r>
              <a:rPr lang="en-US" altLang="x-none" dirty="0"/>
              <a:t>.</a:t>
            </a:r>
          </a:p>
          <a:p>
            <a:pPr marL="742950" lvl="1" indent="-285750"/>
            <a:r>
              <a:rPr lang="en-US" altLang="x-none" dirty="0">
                <a:solidFill>
                  <a:srgbClr val="B23C00"/>
                </a:solidFill>
              </a:rPr>
              <a:t>UML</a:t>
            </a:r>
            <a:r>
              <a:rPr lang="en-US" altLang="x-none" dirty="0"/>
              <a:t>: Unified Modeling Language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Diagrams</a:t>
            </a:r>
          </a:p>
        </p:txBody>
      </p:sp>
    </p:spTree>
    <p:extLst>
      <p:ext uri="{BB962C8B-B14F-4D97-AF65-F5344CB8AC3E}">
        <p14:creationId xmlns:p14="http://schemas.microsoft.com/office/powerpoint/2010/main" val="3346385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2950-35F8-FC44-ADCF-AB5ED53DA4E7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altLang="x-none" dirty="0"/>
              <a:t>There are several different types </a:t>
            </a:r>
            <a:br>
              <a:rPr lang="en-US" altLang="x-none" dirty="0"/>
            </a:br>
            <a:r>
              <a:rPr lang="en-US" altLang="x-none" dirty="0"/>
              <a:t>of UML diagrams. 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For now, we’ll mainly use:</a:t>
            </a:r>
          </a:p>
          <a:p>
            <a:pPr marL="2284413" lvl="4" indent="-457200"/>
            <a:endParaRPr lang="en-US" altLang="x-none" dirty="0"/>
          </a:p>
          <a:p>
            <a:pPr marL="742950" lvl="1" indent="-285750"/>
            <a:r>
              <a:rPr lang="en-US" altLang="x-none" dirty="0"/>
              <a:t>class diagrams</a:t>
            </a:r>
          </a:p>
          <a:p>
            <a:pPr marL="742950" lvl="1" indent="-285750"/>
            <a:r>
              <a:rPr lang="en-US" altLang="x-none" dirty="0"/>
              <a:t>sequence diagrams</a:t>
            </a:r>
          </a:p>
          <a:p>
            <a:pPr marL="742950" lvl="1" indent="-285750"/>
            <a:r>
              <a:rPr lang="en-US" altLang="x-none"/>
              <a:t>statechart </a:t>
            </a:r>
            <a:r>
              <a:rPr lang="en-US" altLang="x-none" dirty="0"/>
              <a:t>diagrams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Diagrams</a:t>
            </a:r>
          </a:p>
        </p:txBody>
      </p:sp>
    </p:spTree>
    <p:extLst>
      <p:ext uri="{BB962C8B-B14F-4D97-AF65-F5344CB8AC3E}">
        <p14:creationId xmlns:p14="http://schemas.microsoft.com/office/powerpoint/2010/main" val="20053463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A58A-F523-AB4D-9A17-65009D8C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091B-497B-9747-A89D-F0031B93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deal with complexity is to </a:t>
            </a:r>
            <a:br>
              <a:rPr lang="en-US" dirty="0"/>
            </a:br>
            <a:r>
              <a:rPr lang="en-US" u="sng" dirty="0"/>
              <a:t>divide and conquer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u="sng" dirty="0"/>
              <a:t>Decompose</a:t>
            </a:r>
            <a:r>
              <a:rPr lang="en-US" dirty="0"/>
              <a:t> a complex system into </a:t>
            </a:r>
            <a:br>
              <a:rPr lang="en-US" dirty="0"/>
            </a:br>
            <a:r>
              <a:rPr lang="en-US" dirty="0"/>
              <a:t>smaller and smaller parts.</a:t>
            </a:r>
          </a:p>
          <a:p>
            <a:pPr lvl="4"/>
            <a:endParaRPr lang="en-US" dirty="0"/>
          </a:p>
          <a:p>
            <a:r>
              <a:rPr lang="en-US" dirty="0"/>
              <a:t>We only need to comprehend a few small parts rather than all the parts at once.</a:t>
            </a:r>
          </a:p>
          <a:p>
            <a:pPr lvl="4"/>
            <a:endParaRPr lang="en-US" dirty="0"/>
          </a:p>
          <a:p>
            <a:r>
              <a:rPr lang="en-US" dirty="0"/>
              <a:t>Algorithmic vs. object-oriented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E7BB6-595C-F54C-A9DF-A0E4B14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09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C78-7C87-C44C-ACAE-B4C754257C20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pPr marL="457200" indent="-457200"/>
            <a:r>
              <a:rPr lang="en-US" altLang="x-none" dirty="0"/>
              <a:t>A </a:t>
            </a:r>
            <a:r>
              <a:rPr lang="en-US" altLang="x-none" dirty="0">
                <a:solidFill>
                  <a:srgbClr val="B23C00"/>
                </a:solidFill>
              </a:rPr>
              <a:t>class diagram</a:t>
            </a:r>
            <a:r>
              <a:rPr lang="en-US" altLang="x-none" dirty="0"/>
              <a:t> has three compartments: </a:t>
            </a:r>
          </a:p>
          <a:p>
            <a:pPr marL="457200" indent="-457200"/>
            <a:endParaRPr lang="en-US" altLang="x-none" dirty="0"/>
          </a:p>
          <a:p>
            <a:pPr marL="457200" indent="-457200"/>
            <a:endParaRPr lang="en-US" altLang="x-none" dirty="0"/>
          </a:p>
          <a:p>
            <a:pPr marL="457200" indent="-457200"/>
            <a:endParaRPr lang="en-US" altLang="x-none" dirty="0"/>
          </a:p>
          <a:p>
            <a:pPr marL="457200" indent="-457200"/>
            <a:endParaRPr lang="en-US" altLang="x-none" dirty="0"/>
          </a:p>
          <a:p>
            <a:pPr marL="457200" indent="-457200"/>
            <a:endParaRPr lang="en-US" altLang="x-none" dirty="0"/>
          </a:p>
          <a:p>
            <a:pPr marL="457200" indent="-457200"/>
            <a:endParaRPr lang="en-US" altLang="x-none" dirty="0"/>
          </a:p>
          <a:p>
            <a:pPr marL="895350" lvl="1" indent="-457200"/>
            <a:r>
              <a:rPr lang="en-US" altLang="x-none" dirty="0"/>
              <a:t>Only the class name is mandatory.</a:t>
            </a:r>
          </a:p>
          <a:p>
            <a:pPr marL="895350" lvl="1" indent="-457200"/>
            <a:r>
              <a:rPr lang="en-US" altLang="x-none" dirty="0"/>
              <a:t>Either or both the member variables or the member functions can be left empty in high-level diagrams.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Class Diagram</a:t>
            </a:r>
          </a:p>
        </p:txBody>
      </p:sp>
      <p:graphicFrame>
        <p:nvGraphicFramePr>
          <p:cNvPr id="243747" name="Group 35"/>
          <p:cNvGraphicFramePr>
            <a:graphicFrameLocks noGrp="1"/>
          </p:cNvGraphicFramePr>
          <p:nvPr/>
        </p:nvGraphicFramePr>
        <p:xfrm>
          <a:off x="1828800" y="2022475"/>
          <a:ext cx="5486400" cy="2778126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Class Name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Attributes : types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Methods(</a:t>
                      </a:r>
                      <a:r>
                        <a:rPr kumimoji="0" lang="en-US" altLang="x-non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parms</a:t>
                      </a: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 types) : return type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57E06B-BF27-1D4D-B7C2-2A26BA441F4D}"/>
              </a:ext>
            </a:extLst>
          </p:cNvPr>
          <p:cNvSpPr txBox="1"/>
          <p:nvPr/>
        </p:nvSpPr>
        <p:spPr>
          <a:xfrm>
            <a:off x="5852146" y="2788927"/>
            <a:ext cx="18149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member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7D536-D61D-CD45-89F2-4A35FDF09252}"/>
              </a:ext>
            </a:extLst>
          </p:cNvPr>
          <p:cNvSpPr txBox="1"/>
          <p:nvPr/>
        </p:nvSpPr>
        <p:spPr>
          <a:xfrm>
            <a:off x="5852146" y="4032100"/>
            <a:ext cx="18165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member functions</a:t>
            </a:r>
          </a:p>
        </p:txBody>
      </p:sp>
    </p:spTree>
    <p:extLst>
      <p:ext uri="{BB962C8B-B14F-4D97-AF65-F5344CB8AC3E}">
        <p14:creationId xmlns:p14="http://schemas.microsoft.com/office/powerpoint/2010/main" val="40407612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746-E68E-5444-932A-F84078C2A9B6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1"/>
            <a:ext cx="8229600" cy="2865112"/>
          </a:xfrm>
        </p:spPr>
        <p:txBody>
          <a:bodyPr/>
          <a:lstStyle/>
          <a:p>
            <a:pPr marL="457200" indent="-457200"/>
            <a:r>
              <a:rPr lang="en-US" altLang="x-none" dirty="0"/>
              <a:t>Specify the key attributes (member variables) and methods (member functions). </a:t>
            </a:r>
          </a:p>
          <a:p>
            <a:pPr marL="2741613" lvl="5" indent="-457200"/>
            <a:endParaRPr lang="en-US" altLang="x-none" dirty="0">
              <a:cs typeface="+mn-cs"/>
            </a:endParaRPr>
          </a:p>
          <a:p>
            <a:pPr marL="457200" indent="-457200"/>
            <a:r>
              <a:rPr lang="en-US" altLang="x-none" dirty="0"/>
              <a:t>If you have too many attributes in a class, </a:t>
            </a:r>
            <a:br>
              <a:rPr lang="en-US" altLang="x-none" dirty="0"/>
            </a:br>
            <a:r>
              <a:rPr lang="en-US" altLang="x-none" dirty="0"/>
              <a:t>check if you can group them into a new class.</a:t>
            </a:r>
          </a:p>
          <a:p>
            <a:pPr marL="2284413" lvl="4" indent="-457200"/>
            <a:endParaRPr lang="en-US" altLang="x-none" dirty="0">
              <a:cs typeface="+mn-cs"/>
            </a:endParaRPr>
          </a:p>
          <a:p>
            <a:pPr marL="457200" indent="-457200"/>
            <a:r>
              <a:rPr lang="en-US" altLang="x-none" dirty="0"/>
              <a:t>Example:</a:t>
            </a:r>
            <a:endParaRPr lang="en-US" altLang="x-none" sz="28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Class Diagram: Attributes and Methods</a:t>
            </a:r>
          </a:p>
        </p:txBody>
      </p:sp>
      <p:graphicFrame>
        <p:nvGraphicFramePr>
          <p:cNvPr id="5" name="Group 28">
            <a:extLst>
              <a:ext uri="{FF2B5EF4-FFF2-40B4-BE49-F238E27FC236}">
                <a16:creationId xmlns:a16="http://schemas.microsoft.com/office/drawing/2014/main" id="{85031DD8-C210-8B46-B55B-C3A75B5E5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99860"/>
              </p:ext>
            </p:extLst>
          </p:nvPr>
        </p:nvGraphicFramePr>
        <p:xfrm>
          <a:off x="2788924" y="3680456"/>
          <a:ext cx="3566151" cy="1524000"/>
        </p:xfrm>
        <a:graphic>
          <a:graphicData uri="http://schemas.openxmlformats.org/drawingml/2006/table">
            <a:tbl>
              <a:tblPr/>
              <a:tblGrid>
                <a:gridCol w="356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Mailbox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new_messages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 vector&lt;Message&gt;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saved_messages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 vector&lt;Message&gt;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add(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msg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 Message) : bool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get_current_message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() : Message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FEB600-9960-4A4D-BE99-58DDA48C1FEA}"/>
              </a:ext>
            </a:extLst>
          </p:cNvPr>
          <p:cNvSpPr txBox="1"/>
          <p:nvPr/>
        </p:nvSpPr>
        <p:spPr>
          <a:xfrm>
            <a:off x="6286354" y="4094991"/>
            <a:ext cx="18149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member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758AB-C0F3-4049-88E1-F7D3061B5CD0}"/>
              </a:ext>
            </a:extLst>
          </p:cNvPr>
          <p:cNvSpPr txBox="1"/>
          <p:nvPr/>
        </p:nvSpPr>
        <p:spPr>
          <a:xfrm>
            <a:off x="6284751" y="4705624"/>
            <a:ext cx="18165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member functions</a:t>
            </a:r>
          </a:p>
        </p:txBody>
      </p:sp>
    </p:spTree>
    <p:extLst>
      <p:ext uri="{BB962C8B-B14F-4D97-AF65-F5344CB8AC3E}">
        <p14:creationId xmlns:p14="http://schemas.microsoft.com/office/powerpoint/2010/main" val="205823020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746-E68E-5444-932A-F84078C2A9B6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altLang="x-none" dirty="0"/>
              <a:t>You have attributes that are specific </a:t>
            </a:r>
            <a:br>
              <a:rPr lang="en-US" altLang="x-none" dirty="0"/>
            </a:br>
            <a:r>
              <a:rPr lang="en-US" altLang="x-none" dirty="0"/>
              <a:t>to your </a:t>
            </a:r>
            <a:r>
              <a:rPr lang="en-US" altLang="x-none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altLang="x-none" dirty="0"/>
              <a:t> class.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But you also have name, street, city, state, </a:t>
            </a:r>
            <a:br>
              <a:rPr lang="en-US" altLang="x-none" dirty="0"/>
            </a:br>
            <a:r>
              <a:rPr lang="en-US" altLang="x-none" dirty="0"/>
              <a:t>and zip attributes.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Create a new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Address</a:t>
            </a:r>
            <a:r>
              <a:rPr lang="en-US" altLang="x-none" dirty="0"/>
              <a:t> class </a:t>
            </a:r>
            <a:br>
              <a:rPr lang="en-US" altLang="x-none" dirty="0"/>
            </a:br>
            <a:r>
              <a:rPr lang="en-US" altLang="x-none" dirty="0"/>
              <a:t>to contain those attributes.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Then your </a:t>
            </a:r>
            <a:r>
              <a:rPr lang="en-US" altLang="x-none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altLang="x-none" dirty="0"/>
              <a:t> class “has a” </a:t>
            </a:r>
            <a:r>
              <a:rPr lang="en-US" altLang="x-none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en-US" altLang="x-none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 dirty="0"/>
              <a:t>Example: Attributes and Methods</a:t>
            </a:r>
            <a:endParaRPr lang="en-US" altLang="x-none" i="1" dirty="0"/>
          </a:p>
        </p:txBody>
      </p:sp>
    </p:spTree>
    <p:extLst>
      <p:ext uri="{BB962C8B-B14F-4D97-AF65-F5344CB8AC3E}">
        <p14:creationId xmlns:p14="http://schemas.microsoft.com/office/powerpoint/2010/main" val="358526668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6F341-CEB3-1247-B64A-A532EB1F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0425"/>
              </p:ext>
            </p:extLst>
          </p:nvPr>
        </p:nvGraphicFramePr>
        <p:xfrm>
          <a:off x="4537711" y="1789765"/>
          <a:ext cx="2594581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4581">
                  <a:extLst>
                    <a:ext uri="{9D8B030D-6E8A-4147-A177-3AD203B41FA5}">
                      <a16:colId xmlns:a16="http://schemas.microsoft.com/office/drawing/2014/main" val="163872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unspecified association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dependency (generic)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4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transient dependency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51730"/>
                  </a:ext>
                </a:extLst>
              </a:tr>
            </a:tbl>
          </a:graphicData>
        </a:graphic>
      </p:graphicFrame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8120" y="5532092"/>
            <a:ext cx="548679" cy="457200"/>
          </a:xfrm>
        </p:spPr>
        <p:txBody>
          <a:bodyPr/>
          <a:lstStyle/>
          <a:p>
            <a:fld id="{A8207DFF-B869-CF4C-A03B-8131EAEBD435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4480556" cy="3596621"/>
          </a:xfrm>
        </p:spPr>
        <p:txBody>
          <a:bodyPr/>
          <a:lstStyle/>
          <a:p>
            <a:pPr marL="457200" indent="-457200"/>
            <a:r>
              <a:rPr lang="en-US" altLang="x-none" dirty="0"/>
              <a:t>Generic relationships:</a:t>
            </a:r>
          </a:p>
          <a:p>
            <a:pPr marL="457200" indent="-457200"/>
            <a:endParaRPr lang="en-US" altLang="x-none" dirty="0"/>
          </a:p>
          <a:p>
            <a:pPr marL="1365250" lvl="2" indent="-457200"/>
            <a:endParaRPr lang="en-US" altLang="x-none" dirty="0"/>
          </a:p>
          <a:p>
            <a:pPr marL="1814513" lvl="3" indent="-457200"/>
            <a:endParaRPr lang="en-US" altLang="x-none" dirty="0"/>
          </a:p>
          <a:p>
            <a:pPr marL="457200" indent="-457200"/>
            <a:r>
              <a:rPr lang="en-US" altLang="x-none" dirty="0"/>
              <a:t>Aggregations (“has a”):</a:t>
            </a:r>
          </a:p>
          <a:p>
            <a:pPr marL="895350" lvl="1" indent="-457200"/>
            <a:endParaRPr lang="en-US" altLang="x-none" dirty="0"/>
          </a:p>
          <a:p>
            <a:pPr marL="895350" lvl="1" indent="-457200"/>
            <a:endParaRPr lang="en-US" altLang="x-none" dirty="0"/>
          </a:p>
          <a:p>
            <a:pPr marL="457200" indent="-457200"/>
            <a:r>
              <a:rPr lang="en-US" altLang="x-none" dirty="0"/>
              <a:t>Inheritances (“is a”):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Class Diagram: Relationships</a:t>
            </a:r>
          </a:p>
        </p:txBody>
      </p:sp>
      <p:cxnSp>
        <p:nvCxnSpPr>
          <p:cNvPr id="246815" name="Straight Arrow Connector 8"/>
          <p:cNvCxnSpPr>
            <a:cxnSpLocks noChangeShapeType="1"/>
          </p:cNvCxnSpPr>
          <p:nvPr/>
        </p:nvCxnSpPr>
        <p:spPr bwMode="auto">
          <a:xfrm>
            <a:off x="4590098" y="4021743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46816" name="Group 14"/>
          <p:cNvGrpSpPr>
            <a:grpSpLocks/>
          </p:cNvGrpSpPr>
          <p:nvPr/>
        </p:nvGrpSpPr>
        <p:grpSpPr bwMode="auto">
          <a:xfrm>
            <a:off x="2377464" y="3618844"/>
            <a:ext cx="2014537" cy="190500"/>
            <a:chOff x="2100263" y="3452812"/>
            <a:chExt cx="2014704" cy="190500"/>
          </a:xfrm>
        </p:grpSpPr>
        <p:cxnSp>
          <p:nvCxnSpPr>
            <p:cNvPr id="246817" name="Straight Connector 11"/>
            <p:cNvCxnSpPr>
              <a:cxnSpLocks noChangeShapeType="1"/>
            </p:cNvCxnSpPr>
            <p:nvPr/>
          </p:nvCxnSpPr>
          <p:spPr bwMode="auto">
            <a:xfrm>
              <a:off x="2414588" y="3548230"/>
              <a:ext cx="17003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818" name="Diamond 12"/>
            <p:cNvSpPr>
              <a:spLocks noChangeArrowheads="1"/>
            </p:cNvSpPr>
            <p:nvPr/>
          </p:nvSpPr>
          <p:spPr bwMode="auto">
            <a:xfrm>
              <a:off x="2100263" y="3452812"/>
              <a:ext cx="319087" cy="1905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1800">
                <a:latin typeface="Tahoma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6819" name="Group 18"/>
          <p:cNvGrpSpPr>
            <a:grpSpLocks/>
          </p:cNvGrpSpPr>
          <p:nvPr/>
        </p:nvGrpSpPr>
        <p:grpSpPr bwMode="auto">
          <a:xfrm>
            <a:off x="2377464" y="3994594"/>
            <a:ext cx="2014537" cy="190500"/>
            <a:chOff x="2138363" y="4414837"/>
            <a:chExt cx="2014704" cy="190500"/>
          </a:xfrm>
        </p:grpSpPr>
        <p:cxnSp>
          <p:nvCxnSpPr>
            <p:cNvPr id="246820" name="Straight Connector 16"/>
            <p:cNvCxnSpPr>
              <a:cxnSpLocks noChangeShapeType="1"/>
            </p:cNvCxnSpPr>
            <p:nvPr/>
          </p:nvCxnSpPr>
          <p:spPr bwMode="auto">
            <a:xfrm>
              <a:off x="2452688" y="4510255"/>
              <a:ext cx="17003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821" name="Diamond 17"/>
            <p:cNvSpPr>
              <a:spLocks noChangeArrowheads="1"/>
            </p:cNvSpPr>
            <p:nvPr/>
          </p:nvSpPr>
          <p:spPr bwMode="auto">
            <a:xfrm>
              <a:off x="2138363" y="4414837"/>
              <a:ext cx="319087" cy="190500"/>
            </a:xfrm>
            <a:prstGeom prst="diamond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1800">
                <a:latin typeface="Tahoma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6823" name="Group 27"/>
          <p:cNvGrpSpPr>
            <a:grpSpLocks/>
          </p:cNvGrpSpPr>
          <p:nvPr/>
        </p:nvGrpSpPr>
        <p:grpSpPr bwMode="auto">
          <a:xfrm>
            <a:off x="2377464" y="5029109"/>
            <a:ext cx="1981200" cy="255588"/>
            <a:chOff x="1952626" y="3878747"/>
            <a:chExt cx="1981200" cy="255109"/>
          </a:xfrm>
        </p:grpSpPr>
        <p:cxnSp>
          <p:nvCxnSpPr>
            <p:cNvPr id="246824" name="Straight Connector 24"/>
            <p:cNvCxnSpPr>
              <a:cxnSpLocks noChangeShapeType="1"/>
            </p:cNvCxnSpPr>
            <p:nvPr/>
          </p:nvCxnSpPr>
          <p:spPr bwMode="auto">
            <a:xfrm>
              <a:off x="1952626" y="4010192"/>
              <a:ext cx="1833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825" name="Isosceles Triangle 26"/>
            <p:cNvSpPr>
              <a:spLocks noChangeArrowheads="1"/>
            </p:cNvSpPr>
            <p:nvPr/>
          </p:nvSpPr>
          <p:spPr bwMode="auto">
            <a:xfrm rot="5400000">
              <a:off x="3730183" y="3930214"/>
              <a:ext cx="255109" cy="1521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1800">
                <a:latin typeface="Tahoma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6826" name="Group 34"/>
          <p:cNvGrpSpPr>
            <a:grpSpLocks/>
          </p:cNvGrpSpPr>
          <p:nvPr/>
        </p:nvGrpSpPr>
        <p:grpSpPr bwMode="auto">
          <a:xfrm>
            <a:off x="2377464" y="5443822"/>
            <a:ext cx="1981200" cy="255587"/>
            <a:chOff x="2200275" y="5831372"/>
            <a:chExt cx="1981200" cy="255109"/>
          </a:xfrm>
        </p:grpSpPr>
        <p:cxnSp>
          <p:nvCxnSpPr>
            <p:cNvPr id="246827" name="Straight Connector 30"/>
            <p:cNvCxnSpPr>
              <a:cxnSpLocks noChangeShapeType="1"/>
            </p:cNvCxnSpPr>
            <p:nvPr/>
          </p:nvCxnSpPr>
          <p:spPr bwMode="auto">
            <a:xfrm>
              <a:off x="2200275" y="5962817"/>
              <a:ext cx="1833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46828" name="Isosceles Triangle 31"/>
            <p:cNvSpPr>
              <a:spLocks noChangeArrowheads="1"/>
            </p:cNvSpPr>
            <p:nvPr/>
          </p:nvSpPr>
          <p:spPr bwMode="auto">
            <a:xfrm rot="5400000">
              <a:off x="3977832" y="5882839"/>
              <a:ext cx="255109" cy="1521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1800">
                <a:latin typeface="Tahoma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6829" name="Straight Connector 33"/>
          <p:cNvCxnSpPr>
            <a:cxnSpLocks noChangeShapeType="1"/>
          </p:cNvCxnSpPr>
          <p:nvPr/>
        </p:nvCxnSpPr>
        <p:spPr bwMode="auto">
          <a:xfrm>
            <a:off x="2377464" y="1981180"/>
            <a:ext cx="196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Arrow Connector 19">
            <a:extLst>
              <a:ext uri="{FF2B5EF4-FFF2-40B4-BE49-F238E27FC236}">
                <a16:creationId xmlns:a16="http://schemas.microsoft.com/office/drawing/2014/main" id="{3A5260EB-01FB-CC42-9971-CBE9AA10C4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7464" y="2343955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id="{B4BAF4AE-DFD0-5F41-BE65-7105D9B31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7464" y="2712692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658C3F6D-EBF1-7E47-9CBD-0DE56983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86170"/>
              </p:ext>
            </p:extLst>
          </p:nvPr>
        </p:nvGraphicFramePr>
        <p:xfrm>
          <a:off x="4537711" y="3510271"/>
          <a:ext cx="2594581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4581">
                  <a:extLst>
                    <a:ext uri="{9D8B030D-6E8A-4147-A177-3AD203B41FA5}">
                      <a16:colId xmlns:a16="http://schemas.microsoft.com/office/drawing/2014/main" val="163872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aggregation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4107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97924B7-0DE5-C749-9D7E-27061C7E9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40303"/>
              </p:ext>
            </p:extLst>
          </p:nvPr>
        </p:nvGraphicFramePr>
        <p:xfrm>
          <a:off x="4537711" y="4973295"/>
          <a:ext cx="2960337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60337">
                  <a:extLst>
                    <a:ext uri="{9D8B030D-6E8A-4147-A177-3AD203B41FA5}">
                      <a16:colId xmlns:a16="http://schemas.microsoft.com/office/drawing/2014/main" val="163872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inheritance (subclassing)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interface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4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143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7828-F39F-2C43-A9D5-F067BF7B8CCC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altLang="x-none" dirty="0"/>
              <a:t>Multiplicity in a “has a” relationship.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Class Diagram: Multiplicities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48787" y="1965976"/>
          <a:ext cx="3246426" cy="237872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26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68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</a:t>
                      </a:r>
                      <a:endParaRPr lang="en-US" sz="2000" b="1" u="none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Purpose</a:t>
                      </a:r>
                      <a:endParaRPr lang="en-US" sz="2000" b="0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1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*</a:t>
                      </a:r>
                      <a:endParaRPr lang="en-US" sz="2000" dirty="0">
                        <a:solidFill>
                          <a:srgbClr val="0070C0"/>
                        </a:solidFill>
                        <a:latin typeface="Verdana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Zero or more</a:t>
                      </a:r>
                      <a:endParaRPr lang="en-US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1..*</a:t>
                      </a:r>
                      <a:endParaRPr lang="en-US" sz="2000" dirty="0">
                        <a:solidFill>
                          <a:srgbClr val="0070C0"/>
                        </a:solidFill>
                        <a:latin typeface="Verdana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</a:t>
                      </a:r>
                      <a:r>
                        <a:rPr lang="en-US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 more</a:t>
                      </a:r>
                      <a:endParaRPr lang="en-US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0..1</a:t>
                      </a:r>
                      <a:endParaRPr lang="en-US" sz="2000" dirty="0">
                        <a:solidFill>
                          <a:srgbClr val="0070C0"/>
                        </a:solidFill>
                        <a:latin typeface="Verdana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Zero</a:t>
                      </a:r>
                      <a:r>
                        <a:rPr lang="en-US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 one</a:t>
                      </a:r>
                      <a:endParaRPr lang="en-US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3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solidFill>
                          <a:srgbClr val="0070C0"/>
                        </a:solidFill>
                        <a:latin typeface="Verdana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Exactly</a:t>
                      </a:r>
                      <a:r>
                        <a:rPr lang="en-US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one</a:t>
                      </a:r>
                      <a:endParaRPr lang="en-US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96979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F43-A14B-7547-868A-9BCD87B2BB13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UML Class Diagram: Dependency</a:t>
            </a:r>
            <a:endParaRPr lang="en-US" altLang="x-none" i="1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4" y="1295400"/>
            <a:ext cx="8320042" cy="4876770"/>
          </a:xfrm>
        </p:spPr>
        <p:txBody>
          <a:bodyPr/>
          <a:lstStyle/>
          <a:p>
            <a:r>
              <a:rPr lang="en-US" altLang="x-none" dirty="0"/>
              <a:t>Draw a </a:t>
            </a:r>
            <a:r>
              <a:rPr lang="en-US" altLang="x-none" u="sng" dirty="0"/>
              <a:t>solid line</a:t>
            </a:r>
            <a:r>
              <a:rPr lang="en-US" altLang="x-none" dirty="0"/>
              <a:t> with an </a:t>
            </a:r>
            <a:r>
              <a:rPr lang="en-US" altLang="x-none" u="sng" dirty="0"/>
              <a:t>open arrowhead</a:t>
            </a:r>
            <a:r>
              <a:rPr lang="en-US" altLang="x-none" dirty="0"/>
              <a:t> from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to dependent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Label the line with the name </a:t>
            </a:r>
            <a:br>
              <a:rPr lang="en-US" altLang="x-none" dirty="0"/>
            </a:br>
            <a:r>
              <a:rPr lang="en-US" altLang="x-none" dirty="0"/>
              <a:t>of the attribute.</a:t>
            </a:r>
          </a:p>
          <a:p>
            <a:pPr lvl="1"/>
            <a:r>
              <a:rPr lang="en-US" altLang="x-none" dirty="0"/>
              <a:t>Don’t repeat the attribute inside the class box.</a:t>
            </a:r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r>
              <a:rPr lang="en-US" altLang="x-none" dirty="0"/>
              <a:t>To be more specific, use an </a:t>
            </a:r>
            <a:r>
              <a:rPr lang="en-US" altLang="x-none" dirty="0">
                <a:solidFill>
                  <a:srgbClr val="B23C00"/>
                </a:solidFill>
              </a:rPr>
              <a:t>aggregation</a:t>
            </a:r>
            <a:r>
              <a:rPr lang="en-US" altLang="x-none" dirty="0"/>
              <a:t> or a </a:t>
            </a:r>
            <a:r>
              <a:rPr lang="en-US" altLang="x-none" dirty="0">
                <a:solidFill>
                  <a:srgbClr val="B23C00"/>
                </a:solidFill>
              </a:rPr>
              <a:t>composition </a:t>
            </a:r>
            <a:r>
              <a:rPr lang="en-US" altLang="x-none" dirty="0"/>
              <a:t>rather than a dependency.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78075" y="4069063"/>
            <a:ext cx="4572000" cy="914400"/>
            <a:chOff x="2286000" y="5165725"/>
            <a:chExt cx="4572000" cy="914400"/>
          </a:xfrm>
        </p:grpSpPr>
        <p:grpSp>
          <p:nvGrpSpPr>
            <p:cNvPr id="236554" name="Group 10"/>
            <p:cNvGrpSpPr>
              <a:grpSpLocks/>
            </p:cNvGrpSpPr>
            <p:nvPr/>
          </p:nvGrpSpPr>
          <p:grpSpPr bwMode="auto">
            <a:xfrm>
              <a:off x="2286000" y="5165725"/>
              <a:ext cx="4572000" cy="914400"/>
              <a:chOff x="1440" y="3139"/>
              <a:chExt cx="2880" cy="576"/>
            </a:xfrm>
          </p:grpSpPr>
          <p:sp>
            <p:nvSpPr>
              <p:cNvPr id="236548" name="Rectangle 4"/>
              <p:cNvSpPr>
                <a:spLocks noChangeArrowheads="1"/>
              </p:cNvSpPr>
              <p:nvPr/>
            </p:nvSpPr>
            <p:spPr bwMode="auto">
              <a:xfrm>
                <a:off x="1440" y="3139"/>
                <a:ext cx="864" cy="5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/>
                  <a:t>Mailbox</a:t>
                </a:r>
              </a:p>
            </p:txBody>
          </p:sp>
          <p:sp>
            <p:nvSpPr>
              <p:cNvPr id="236549" name="Rectangle 5"/>
              <p:cNvSpPr>
                <a:spLocks noChangeArrowheads="1"/>
              </p:cNvSpPr>
              <p:nvPr/>
            </p:nvSpPr>
            <p:spPr bwMode="auto">
              <a:xfrm>
                <a:off x="3456" y="3139"/>
                <a:ext cx="864" cy="5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/>
                  <a:t>Message</a:t>
                </a:r>
              </a:p>
            </p:txBody>
          </p:sp>
        </p:grpSp>
        <p:sp>
          <p:nvSpPr>
            <p:cNvPr id="236550" name="Line 6"/>
            <p:cNvSpPr>
              <a:spLocks noChangeShapeType="1"/>
            </p:cNvSpPr>
            <p:nvPr/>
          </p:nvSpPr>
          <p:spPr bwMode="auto">
            <a:xfrm>
              <a:off x="3657600" y="5622925"/>
              <a:ext cx="18288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>
              <a:off x="3657600" y="5348288"/>
              <a:ext cx="9271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1200" dirty="0" err="1">
                  <a:solidFill>
                    <a:srgbClr val="B23C00"/>
                  </a:solidFill>
                </a:rPr>
                <a:t>msgQueue</a:t>
              </a:r>
              <a:endParaRPr lang="en-US" altLang="x-none" sz="1200" dirty="0">
                <a:solidFill>
                  <a:srgbClr val="B23C00"/>
                </a:solidFill>
              </a:endParaRPr>
            </a:p>
          </p:txBody>
        </p:sp>
        <p:grpSp>
          <p:nvGrpSpPr>
            <p:cNvPr id="236555" name="Group 11"/>
            <p:cNvGrpSpPr>
              <a:grpSpLocks/>
            </p:cNvGrpSpPr>
            <p:nvPr/>
          </p:nvGrpSpPr>
          <p:grpSpPr bwMode="auto">
            <a:xfrm>
              <a:off x="3657600" y="5622925"/>
              <a:ext cx="1646238" cy="457200"/>
              <a:chOff x="2304" y="3427"/>
              <a:chExt cx="1037" cy="288"/>
            </a:xfrm>
          </p:grpSpPr>
          <p:sp>
            <p:nvSpPr>
              <p:cNvPr id="236552" name="Text Box 8"/>
              <p:cNvSpPr txBox="1">
                <a:spLocks noChangeArrowheads="1"/>
              </p:cNvSpPr>
              <p:nvPr/>
            </p:nvSpPr>
            <p:spPr bwMode="auto">
              <a:xfrm>
                <a:off x="2304" y="342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1200"/>
                  <a:t>1</a:t>
                </a:r>
              </a:p>
            </p:txBody>
          </p:sp>
          <p:sp>
            <p:nvSpPr>
              <p:cNvPr id="236553" name="Text Box 9"/>
              <p:cNvSpPr txBox="1">
                <a:spLocks noChangeArrowheads="1"/>
              </p:cNvSpPr>
              <p:nvPr/>
            </p:nvSpPr>
            <p:spPr bwMode="auto">
              <a:xfrm>
                <a:off x="3150" y="3427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/>
                  <a:t>*</a:t>
                </a:r>
              </a:p>
            </p:txBody>
          </p:sp>
        </p:grpSp>
      </p:grpSp>
      <p:grpSp>
        <p:nvGrpSpPr>
          <p:cNvPr id="236559" name="Group 15"/>
          <p:cNvGrpSpPr>
            <a:grpSpLocks/>
          </p:cNvGrpSpPr>
          <p:nvPr/>
        </p:nvGrpSpPr>
        <p:grpSpPr bwMode="auto">
          <a:xfrm>
            <a:off x="5823743" y="2336555"/>
            <a:ext cx="1816101" cy="914400"/>
            <a:chOff x="576" y="3139"/>
            <a:chExt cx="1144" cy="576"/>
          </a:xfrm>
        </p:grpSpPr>
        <p:sp>
          <p:nvSpPr>
            <p:cNvPr id="236556" name="Rectangle 12"/>
            <p:cNvSpPr>
              <a:spLocks noChangeArrowheads="1"/>
            </p:cNvSpPr>
            <p:nvPr/>
          </p:nvSpPr>
          <p:spPr bwMode="auto">
            <a:xfrm>
              <a:off x="576" y="3139"/>
              <a:ext cx="1094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7" name="Text Box 13"/>
            <p:cNvSpPr txBox="1">
              <a:spLocks noChangeArrowheads="1"/>
            </p:cNvSpPr>
            <p:nvPr/>
          </p:nvSpPr>
          <p:spPr bwMode="auto">
            <a:xfrm>
              <a:off x="576" y="3139"/>
              <a:ext cx="1094" cy="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x-none" sz="1800"/>
                <a:t>Mailbox</a:t>
              </a:r>
            </a:p>
          </p:txBody>
        </p:sp>
        <p:sp>
          <p:nvSpPr>
            <p:cNvPr id="236558" name="Text Box 14"/>
            <p:cNvSpPr txBox="1">
              <a:spLocks noChangeArrowheads="1"/>
            </p:cNvSpPr>
            <p:nvPr/>
          </p:nvSpPr>
          <p:spPr bwMode="auto">
            <a:xfrm>
              <a:off x="576" y="3427"/>
              <a:ext cx="114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1200" dirty="0" err="1"/>
                <a:t>msgQueue</a:t>
              </a:r>
              <a:r>
                <a:rPr lang="en-US" altLang="x-none" sz="1200" dirty="0"/>
                <a:t> : Message[ ]</a:t>
              </a:r>
            </a:p>
          </p:txBody>
        </p:sp>
      </p:grp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232449" y="4264653"/>
            <a:ext cx="18357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x-none" sz="1400" dirty="0">
                <a:solidFill>
                  <a:srgbClr val="0033CC"/>
                </a:solidFill>
              </a:rPr>
              <a:t>Replace the attribute</a:t>
            </a:r>
          </a:p>
          <a:p>
            <a:pPr algn="ctr"/>
            <a:r>
              <a:rPr lang="en-US" altLang="x-none" sz="1400" dirty="0">
                <a:solidFill>
                  <a:srgbClr val="0033CC"/>
                </a:solidFill>
              </a:rPr>
              <a:t>with the association.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83C0FA3F-BF87-B54C-AA5A-8411E8B5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39" y="4156931"/>
            <a:ext cx="175240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x-none" sz="1400" dirty="0">
                <a:solidFill>
                  <a:srgbClr val="0033CC"/>
                </a:solidFill>
              </a:rPr>
              <a:t>The </a:t>
            </a:r>
            <a:r>
              <a:rPr lang="en-US" altLang="x-none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</a:t>
            </a:r>
            <a:r>
              <a:rPr lang="en-US" altLang="x-none" sz="1400" dirty="0">
                <a:solidFill>
                  <a:srgbClr val="0033CC"/>
                </a:solidFill>
              </a:rPr>
              <a:t> class</a:t>
            </a:r>
          </a:p>
          <a:p>
            <a:pPr algn="ctr"/>
            <a:r>
              <a:rPr lang="en-US" altLang="x-none" sz="1400" u="sng" dirty="0">
                <a:solidFill>
                  <a:srgbClr val="0033CC"/>
                </a:solidFill>
              </a:rPr>
              <a:t>depends on</a:t>
            </a:r>
          </a:p>
          <a:p>
            <a:pPr algn="ctr"/>
            <a:r>
              <a:rPr lang="en-US" altLang="x-none" sz="1400" dirty="0">
                <a:solidFill>
                  <a:srgbClr val="0033CC"/>
                </a:solidFill>
              </a:rPr>
              <a:t>the </a:t>
            </a:r>
            <a:r>
              <a:rPr lang="en-US" altLang="x-none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altLang="x-none" sz="1400" dirty="0">
                <a:solidFill>
                  <a:srgbClr val="0033CC"/>
                </a:solidFill>
              </a:rPr>
              <a:t> class.</a:t>
            </a:r>
          </a:p>
        </p:txBody>
      </p:sp>
    </p:spTree>
    <p:extLst>
      <p:ext uri="{BB962C8B-B14F-4D97-AF65-F5344CB8AC3E}">
        <p14:creationId xmlns:p14="http://schemas.microsoft.com/office/powerpoint/2010/main" val="3474306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B8F-83DB-524E-A5C9-56D9ACF74EDB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UML Class Diagram: Transient Dependency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2"/>
            <a:ext cx="8229600" cy="37493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</a:t>
            </a:r>
            <a:r>
              <a:rPr lang="en-US" altLang="x-none" u="sng" dirty="0"/>
              <a:t>uses</a:t>
            </a:r>
            <a:r>
              <a:rPr lang="en-US" altLang="x-none" dirty="0"/>
              <a:t> class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This is generally a </a:t>
            </a:r>
            <a:r>
              <a:rPr lang="en-US" altLang="x-none" dirty="0">
                <a:solidFill>
                  <a:srgbClr val="B23C00"/>
                </a:solidFill>
              </a:rPr>
              <a:t>transient relationship</a:t>
            </a:r>
            <a:r>
              <a:rPr lang="en-US" altLang="x-none" dirty="0"/>
              <a:t>.</a:t>
            </a:r>
            <a:endParaRPr lang="en-US" altLang="x-none" dirty="0">
              <a:solidFill>
                <a:srgbClr val="B23C00"/>
              </a:solidFill>
            </a:endParaRP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Example: A method of class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is </a:t>
            </a:r>
            <a:r>
              <a:rPr lang="en-US" altLang="x-none" u="sng" dirty="0"/>
              <a:t>passed a parameter</a:t>
            </a:r>
            <a:r>
              <a:rPr lang="en-US" altLang="x-none" dirty="0"/>
              <a:t> of class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Example: A method of class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u="sng" dirty="0"/>
              <a:t>returns a value</a:t>
            </a:r>
            <a:r>
              <a:rPr lang="en-US" altLang="x-none" dirty="0"/>
              <a:t> of class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In UML diagrams, draw a dashed line with an open arrowhead from class </a:t>
            </a:r>
            <a:r>
              <a:rPr lang="en-US" altLang="x-none" sz="2800" b="1" dirty="0">
                <a:solidFill>
                  <a:srgbClr val="0033CC"/>
                </a:solidFill>
                <a:latin typeface="Courier New" charset="0"/>
              </a:rPr>
              <a:t>A</a:t>
            </a:r>
            <a:r>
              <a:rPr lang="en-US" altLang="x-none" dirty="0"/>
              <a:t> to class </a:t>
            </a:r>
            <a:r>
              <a:rPr lang="en-US" altLang="x-none" sz="2800" b="1" dirty="0">
                <a:solidFill>
                  <a:srgbClr val="0033CC"/>
                </a:solidFill>
                <a:latin typeface="Courier New" charset="0"/>
              </a:rPr>
              <a:t>B</a:t>
            </a:r>
            <a:r>
              <a:rPr lang="en-US" altLang="x-none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0" y="5166341"/>
            <a:ext cx="3657600" cy="914400"/>
            <a:chOff x="2743200" y="4892014"/>
            <a:chExt cx="3657600" cy="914400"/>
          </a:xfrm>
        </p:grpSpPr>
        <p:grpSp>
          <p:nvGrpSpPr>
            <p:cNvPr id="235529" name="Group 9"/>
            <p:cNvGrpSpPr>
              <a:grpSpLocks/>
            </p:cNvGrpSpPr>
            <p:nvPr/>
          </p:nvGrpSpPr>
          <p:grpSpPr bwMode="auto">
            <a:xfrm>
              <a:off x="2743200" y="4892014"/>
              <a:ext cx="3657600" cy="914400"/>
              <a:chOff x="1728" y="2736"/>
              <a:chExt cx="2304" cy="576"/>
            </a:xfrm>
          </p:grpSpPr>
          <p:sp>
            <p:nvSpPr>
              <p:cNvPr id="235524" name="Rectangle 4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576" cy="5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/>
                  <a:t>A</a:t>
                </a:r>
              </a:p>
            </p:txBody>
          </p:sp>
          <p:sp>
            <p:nvSpPr>
              <p:cNvPr id="235527" name="Rectangle 7"/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576" cy="5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x-none"/>
                  <a:t>B</a:t>
                </a:r>
              </a:p>
            </p:txBody>
          </p:sp>
        </p:grpSp>
        <p:sp>
          <p:nvSpPr>
            <p:cNvPr id="235528" name="Line 8"/>
            <p:cNvSpPr>
              <a:spLocks noChangeShapeType="1"/>
            </p:cNvSpPr>
            <p:nvPr/>
          </p:nvSpPr>
          <p:spPr bwMode="auto">
            <a:xfrm>
              <a:off x="3657600" y="5349214"/>
              <a:ext cx="18288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81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51C9-B9BC-E14D-BEEF-C68D38637128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UML Class Diagram: Aggregation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altLang="x-none" dirty="0"/>
              <a:t>A “has-a” relationship.</a:t>
            </a:r>
          </a:p>
          <a:p>
            <a:r>
              <a:rPr lang="en-US" altLang="x-none" dirty="0"/>
              <a:t>The contained object can have an existence </a:t>
            </a:r>
            <a:br>
              <a:rPr lang="en-US" altLang="x-none" dirty="0"/>
            </a:br>
            <a:r>
              <a:rPr lang="en-US" altLang="x-none" u="sng" dirty="0"/>
              <a:t>independent</a:t>
            </a:r>
            <a:r>
              <a:rPr lang="en-US" altLang="x-none" dirty="0"/>
              <a:t> of its container.</a:t>
            </a:r>
          </a:p>
          <a:p>
            <a:pPr lvl="3"/>
            <a:endParaRPr lang="en-US" altLang="x-none" dirty="0"/>
          </a:p>
          <a:p>
            <a:r>
              <a:rPr lang="en-US" altLang="x-none" dirty="0"/>
              <a:t>Example</a:t>
            </a:r>
          </a:p>
          <a:p>
            <a:pPr lvl="1"/>
            <a:r>
              <a:rPr lang="en-US" altLang="x-none" dirty="0"/>
              <a:t>A mailbox </a:t>
            </a:r>
            <a:r>
              <a:rPr lang="en-US" altLang="x-none" u="sng" dirty="0"/>
              <a:t>has a</a:t>
            </a:r>
            <a:r>
              <a:rPr lang="en-US" altLang="x-none" dirty="0"/>
              <a:t> set of messages.</a:t>
            </a:r>
          </a:p>
          <a:p>
            <a:pPr lvl="1"/>
            <a:r>
              <a:rPr lang="en-US" altLang="x-none" dirty="0"/>
              <a:t>A message </a:t>
            </a:r>
            <a:r>
              <a:rPr lang="en-US" altLang="x-none" u="sng" dirty="0"/>
              <a:t>can exist</a:t>
            </a:r>
            <a:r>
              <a:rPr lang="en-US" altLang="x-none" dirty="0"/>
              <a:t> without a mailbox.</a:t>
            </a:r>
          </a:p>
          <a:p>
            <a:pPr lvl="1"/>
            <a:r>
              <a:rPr lang="en-US" altLang="x-none" dirty="0"/>
              <a:t>Therefore, a mailbox </a:t>
            </a:r>
            <a:r>
              <a:rPr lang="en-US" altLang="x-none" dirty="0">
                <a:solidFill>
                  <a:srgbClr val="B23C00"/>
                </a:solidFill>
              </a:rPr>
              <a:t>aggregates</a:t>
            </a:r>
            <a:r>
              <a:rPr lang="en-US" altLang="x-none" dirty="0"/>
              <a:t> messages.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E3C5F6-368B-6C48-BCA8-84E658EF99A0}"/>
              </a:ext>
            </a:extLst>
          </p:cNvPr>
          <p:cNvGrpSpPr/>
          <p:nvPr/>
        </p:nvGrpSpPr>
        <p:grpSpPr>
          <a:xfrm>
            <a:off x="1470674" y="5193543"/>
            <a:ext cx="5976622" cy="597322"/>
            <a:chOff x="1470674" y="5193543"/>
            <a:chExt cx="5976622" cy="597322"/>
          </a:xfrm>
        </p:grpSpPr>
        <p:sp>
          <p:nvSpPr>
            <p:cNvPr id="265234" name="Diamond 12"/>
            <p:cNvSpPr>
              <a:spLocks noChangeArrowheads="1"/>
            </p:cNvSpPr>
            <p:nvPr/>
          </p:nvSpPr>
          <p:spPr bwMode="auto">
            <a:xfrm>
              <a:off x="3017838" y="5408277"/>
              <a:ext cx="457200" cy="274638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1800">
                <a:latin typeface="Tahoma" charset="0"/>
                <a:ea typeface="Arial" charset="0"/>
                <a:cs typeface="Arial" charset="0"/>
              </a:endParaRPr>
            </a:p>
          </p:txBody>
        </p:sp>
        <p:cxnSp>
          <p:nvCxnSpPr>
            <p:cNvPr id="265236" name="AutoShape 20"/>
            <p:cNvCxnSpPr>
              <a:cxnSpLocks noChangeShapeType="1"/>
              <a:stCxn id="265234" idx="3"/>
            </p:cNvCxnSpPr>
            <p:nvPr/>
          </p:nvCxnSpPr>
          <p:spPr bwMode="auto">
            <a:xfrm flipV="1">
              <a:off x="3484563" y="5528927"/>
              <a:ext cx="2436812" cy="174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F6AFC8D-E10D-8E4A-8884-F5C7B9C54D60}"/>
                </a:ext>
              </a:extLst>
            </p:cNvPr>
            <p:cNvSpPr/>
            <p:nvPr/>
          </p:nvSpPr>
          <p:spPr bwMode="auto">
            <a:xfrm>
              <a:off x="1470674" y="5276515"/>
              <a:ext cx="1525921" cy="51435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Mailbox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4CC1EB3-F4F1-4245-B5A0-62C3C3FF5D5E}"/>
                </a:ext>
              </a:extLst>
            </p:cNvPr>
            <p:cNvSpPr/>
            <p:nvPr/>
          </p:nvSpPr>
          <p:spPr bwMode="auto">
            <a:xfrm>
              <a:off x="5921375" y="5276515"/>
              <a:ext cx="1525921" cy="51435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Message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0CB051-B0AB-D848-8024-01C9EF7A2E29}"/>
                </a:ext>
              </a:extLst>
            </p:cNvPr>
            <p:cNvSpPr txBox="1"/>
            <p:nvPr/>
          </p:nvSpPr>
          <p:spPr>
            <a:xfrm>
              <a:off x="3512124" y="51935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087AC8-FAC1-3944-9F47-8DD1DF233688}"/>
                </a:ext>
              </a:extLst>
            </p:cNvPr>
            <p:cNvSpPr txBox="1"/>
            <p:nvPr/>
          </p:nvSpPr>
          <p:spPr>
            <a:xfrm>
              <a:off x="5521793" y="524987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398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F81C-F958-DF49-868D-F92A1B665279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 dirty="0"/>
              <a:t>UML Class Diagram: Composition</a:t>
            </a:r>
          </a:p>
        </p:txBody>
      </p: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457200" y="1295400"/>
            <a:ext cx="8229600" cy="359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377950" indent="-468313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827213" indent="-43815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297113" indent="-468313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7543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6pPr>
            <a:lvl7pPr marL="32115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6687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8pPr>
            <a:lvl9pPr marL="4125913" indent="-46831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 dirty="0"/>
              <a:t>A more specific “has-a” relationship.</a:t>
            </a:r>
          </a:p>
          <a:p>
            <a:pPr eaLnBrk="1" hangingPunct="1"/>
            <a:r>
              <a:rPr lang="en-US" altLang="x-none" sz="2800" dirty="0"/>
              <a:t>The contained object can </a:t>
            </a:r>
            <a:r>
              <a:rPr lang="en-US" altLang="x-none" sz="2800" u="sng" dirty="0"/>
              <a:t>not</a:t>
            </a:r>
            <a:r>
              <a:rPr lang="en-US" altLang="x-none" sz="2800" dirty="0"/>
              <a:t> (logically) have </a:t>
            </a:r>
            <a:br>
              <a:rPr lang="en-US" altLang="x-none" sz="2800" dirty="0"/>
            </a:br>
            <a:r>
              <a:rPr lang="en-US" altLang="x-none" sz="2800" dirty="0"/>
              <a:t>an existence independent of its container.</a:t>
            </a:r>
          </a:p>
          <a:p>
            <a:pPr lvl="4" eaLnBrk="1" hangingPunct="1"/>
            <a:endParaRPr lang="en-US" altLang="x-none" sz="1200" dirty="0"/>
          </a:p>
          <a:p>
            <a:pPr eaLnBrk="1" hangingPunct="1"/>
            <a:r>
              <a:rPr lang="en-US" altLang="x-none" sz="2800" dirty="0"/>
              <a:t>Example</a:t>
            </a:r>
          </a:p>
          <a:p>
            <a:pPr lvl="1" eaLnBrk="1" hangingPunct="1"/>
            <a:r>
              <a:rPr lang="en-US" altLang="x-none" sz="2400" dirty="0"/>
              <a:t>A mailbox </a:t>
            </a:r>
            <a:r>
              <a:rPr lang="en-US" altLang="x-none" sz="2400" u="sng" dirty="0"/>
              <a:t>has a</a:t>
            </a:r>
            <a:r>
              <a:rPr lang="en-US" altLang="x-none" sz="2400" dirty="0"/>
              <a:t> message queue.</a:t>
            </a:r>
          </a:p>
          <a:p>
            <a:pPr lvl="1" eaLnBrk="1" hangingPunct="1"/>
            <a:r>
              <a:rPr lang="en-US" altLang="x-none" sz="2400" dirty="0"/>
              <a:t>The message queue </a:t>
            </a:r>
            <a:r>
              <a:rPr lang="en-US" altLang="x-none" sz="2400" u="sng" dirty="0"/>
              <a:t>cannot exist</a:t>
            </a:r>
            <a:r>
              <a:rPr lang="en-US" altLang="x-none" sz="2400" dirty="0"/>
              <a:t> without a mailbox.</a:t>
            </a:r>
          </a:p>
          <a:p>
            <a:pPr lvl="1" eaLnBrk="1" hangingPunct="1"/>
            <a:r>
              <a:rPr lang="en-US" altLang="x-none" sz="2400" dirty="0"/>
              <a:t>Therefore, a mailbox </a:t>
            </a:r>
            <a:r>
              <a:rPr lang="en-US" altLang="x-none" sz="2400" dirty="0">
                <a:solidFill>
                  <a:srgbClr val="B23C00"/>
                </a:solidFill>
                <a:latin typeface="+mn-lt"/>
                <a:ea typeface="+mn-ea"/>
              </a:rPr>
              <a:t>composes</a:t>
            </a:r>
            <a:r>
              <a:rPr lang="en-US" altLang="x-none" sz="2400" dirty="0"/>
              <a:t> a message queue.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DC9078-C0B9-D843-A059-96BAE03EC8DC}"/>
              </a:ext>
            </a:extLst>
          </p:cNvPr>
          <p:cNvGrpSpPr/>
          <p:nvPr/>
        </p:nvGrpSpPr>
        <p:grpSpPr>
          <a:xfrm>
            <a:off x="1515729" y="5102104"/>
            <a:ext cx="6384104" cy="560483"/>
            <a:chOff x="1515729" y="5102104"/>
            <a:chExt cx="6384104" cy="560483"/>
          </a:xfrm>
        </p:grpSpPr>
        <p:cxnSp>
          <p:nvCxnSpPr>
            <p:cNvPr id="248844" name="Straight Connector 9"/>
            <p:cNvCxnSpPr>
              <a:cxnSpLocks noChangeShapeType="1"/>
            </p:cNvCxnSpPr>
            <p:nvPr/>
          </p:nvCxnSpPr>
          <p:spPr bwMode="auto">
            <a:xfrm>
              <a:off x="3492881" y="5405656"/>
              <a:ext cx="23808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8845" name="Diamond 11"/>
            <p:cNvSpPr>
              <a:spLocks noChangeArrowheads="1"/>
            </p:cNvSpPr>
            <p:nvPr/>
          </p:nvSpPr>
          <p:spPr bwMode="auto">
            <a:xfrm>
              <a:off x="3052763" y="5267300"/>
              <a:ext cx="446785" cy="276225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1800">
                <a:latin typeface="Tahoma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B36DA60-D7AB-1E4E-9DC4-D0AD69C78FD0}"/>
                </a:ext>
              </a:extLst>
            </p:cNvPr>
            <p:cNvSpPr/>
            <p:nvPr/>
          </p:nvSpPr>
          <p:spPr bwMode="auto">
            <a:xfrm>
              <a:off x="1515729" y="5148237"/>
              <a:ext cx="1525921" cy="51435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Mailbox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E27B0E7-6D3E-4543-A1BE-B5363CEB4576}"/>
                </a:ext>
              </a:extLst>
            </p:cNvPr>
            <p:cNvSpPr/>
            <p:nvPr/>
          </p:nvSpPr>
          <p:spPr bwMode="auto">
            <a:xfrm>
              <a:off x="5852146" y="5148237"/>
              <a:ext cx="2047687" cy="51435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MessageQueue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FAA15B-3F9F-4843-B969-0F6BB42B2D96}"/>
                </a:ext>
              </a:extLst>
            </p:cNvPr>
            <p:cNvSpPr txBox="1"/>
            <p:nvPr/>
          </p:nvSpPr>
          <p:spPr>
            <a:xfrm>
              <a:off x="3512124" y="51021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17CD48-86EC-0045-BBFA-FA1287A0AFE9}"/>
                </a:ext>
              </a:extLst>
            </p:cNvPr>
            <p:cNvSpPr txBox="1"/>
            <p:nvPr/>
          </p:nvSpPr>
          <p:spPr>
            <a:xfrm>
              <a:off x="5505311" y="51021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44112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60FD-6B0B-074B-8832-D20E5689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UML Class Diagram: Inheritance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CE2C1-0535-2242-A936-935DAD03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The “is-a” relationship.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Be sure the </a:t>
            </a:r>
            <a:r>
              <a:rPr lang="en-US" u="sng" dirty="0"/>
              <a:t>open triangle</a:t>
            </a:r>
            <a:r>
              <a:rPr lang="en-US" dirty="0"/>
              <a:t> arrowhead </a:t>
            </a:r>
            <a:br>
              <a:rPr lang="en-US" dirty="0"/>
            </a:br>
            <a:r>
              <a:rPr lang="en-US" dirty="0"/>
              <a:t>points at the </a:t>
            </a:r>
            <a:r>
              <a:rPr lang="en-US" u="sng" dirty="0"/>
              <a:t>superclass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EF976-5DB9-7244-8C63-A53A26B1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99524-ABA5-6F4A-851E-772D7FE79C90}"/>
              </a:ext>
            </a:extLst>
          </p:cNvPr>
          <p:cNvSpPr txBox="1"/>
          <p:nvPr/>
        </p:nvSpPr>
        <p:spPr>
          <a:xfrm>
            <a:off x="4114805" y="1965976"/>
            <a:ext cx="12250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Message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B6850-916E-1B40-86C0-F0CEBDBC2F82}"/>
              </a:ext>
            </a:extLst>
          </p:cNvPr>
          <p:cNvSpPr txBox="1"/>
          <p:nvPr/>
        </p:nvSpPr>
        <p:spPr>
          <a:xfrm>
            <a:off x="3501657" y="2985131"/>
            <a:ext cx="24513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ForwardedMessage</a:t>
            </a:r>
            <a:endParaRPr lang="en-US" sz="20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7F19385-F690-2646-BC07-53B1E773A3B7}"/>
              </a:ext>
            </a:extLst>
          </p:cNvPr>
          <p:cNvSpPr/>
          <p:nvPr/>
        </p:nvSpPr>
        <p:spPr bwMode="auto">
          <a:xfrm>
            <a:off x="4558238" y="2374161"/>
            <a:ext cx="338148" cy="2743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6DE3A-18F6-0044-BA2D-E2D7762AF4ED}"/>
              </a:ext>
            </a:extLst>
          </p:cNvPr>
          <p:cNvCxnSpPr>
            <a:stCxn id="7" idx="3"/>
            <a:endCxn id="6" idx="0"/>
          </p:cNvCxnSpPr>
          <p:nvPr/>
        </p:nvCxnSpPr>
        <p:spPr bwMode="auto">
          <a:xfrm>
            <a:off x="4727312" y="2648478"/>
            <a:ext cx="1" cy="336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93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BB0E-8681-CF48-B1B2-9145E91C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F18B-E5FF-754D-A497-6D9B8BA9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42160"/>
          </a:xfrm>
        </p:spPr>
        <p:txBody>
          <a:bodyPr/>
          <a:lstStyle/>
          <a:p>
            <a:r>
              <a:rPr lang="en-US" dirty="0"/>
              <a:t>Traditional </a:t>
            </a:r>
            <a:r>
              <a:rPr lang="en-US" dirty="0">
                <a:solidFill>
                  <a:srgbClr val="B23C00"/>
                </a:solidFill>
              </a:rPr>
              <a:t>top-down structured design</a:t>
            </a:r>
            <a:r>
              <a:rPr lang="en-US" dirty="0"/>
              <a:t>.</a:t>
            </a:r>
          </a:p>
          <a:p>
            <a:r>
              <a:rPr lang="en-US" dirty="0"/>
              <a:t>Each module is a step in the overall process.</a:t>
            </a:r>
          </a:p>
          <a:p>
            <a:r>
              <a:rPr lang="en-US" dirty="0"/>
              <a:t>Show the </a:t>
            </a:r>
            <a:r>
              <a:rPr lang="en-US" u="sng" dirty="0"/>
              <a:t>relationships</a:t>
            </a:r>
            <a:r>
              <a:rPr lang="en-US" dirty="0"/>
              <a:t> among the various </a:t>
            </a:r>
            <a:r>
              <a:rPr lang="en-US" u="sng" dirty="0"/>
              <a:t>functional elements</a:t>
            </a:r>
            <a:r>
              <a:rPr lang="en-US" dirty="0"/>
              <a:t> of the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54F99-6C47-5245-AC6A-C3C88B0F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5DC43-7A27-C44F-90A4-7A3E3700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04" y="3337561"/>
            <a:ext cx="4976833" cy="2478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C45456-3321-2642-9A0D-A197B0CB907A}"/>
              </a:ext>
            </a:extLst>
          </p:cNvPr>
          <p:cNvSpPr txBox="1"/>
          <p:nvPr/>
        </p:nvSpPr>
        <p:spPr>
          <a:xfrm>
            <a:off x="3017536" y="6080731"/>
            <a:ext cx="3108926" cy="630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65000"/>
                  </a:schemeClr>
                </a:solidFill>
              </a:rPr>
              <a:t>Object-Oriented Analysis and Design with Applications,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edition</a:t>
            </a: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by Bobbi J. Young Ph.D., Kelli A. Houston, Jim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Conallen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Michael W. Engle, Robert A.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Maksimchuk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, and Grady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Booch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Addison-Wesley Professional, 2007</a:t>
            </a: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ISBN 9780201895513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F88D8-B071-F942-898B-42EEDBF63540}"/>
              </a:ext>
            </a:extLst>
          </p:cNvPr>
          <p:cNvSpPr txBox="1"/>
          <p:nvPr/>
        </p:nvSpPr>
        <p:spPr>
          <a:xfrm>
            <a:off x="457245" y="3699630"/>
            <a:ext cx="191911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Update the content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of a master file.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DE0EF-775A-C446-A051-D1351E813D4D}"/>
              </a:ext>
            </a:extLst>
          </p:cNvPr>
          <p:cNvSpPr txBox="1"/>
          <p:nvPr/>
        </p:nvSpPr>
        <p:spPr>
          <a:xfrm>
            <a:off x="7028546" y="4311894"/>
            <a:ext cx="18533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Each module can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call lower-level modules.</a:t>
            </a:r>
          </a:p>
        </p:txBody>
      </p:sp>
    </p:spTree>
    <p:extLst>
      <p:ext uri="{BB962C8B-B14F-4D97-AF65-F5344CB8AC3E}">
        <p14:creationId xmlns:p14="http://schemas.microsoft.com/office/powerpoint/2010/main" val="4020067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126D-FB0D-6141-A67A-CA599AEEC5E7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Diagram Examples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8229600" cy="457200"/>
          </a:xfrm>
        </p:spPr>
        <p:txBody>
          <a:bodyPr/>
          <a:lstStyle/>
          <a:p>
            <a:r>
              <a:rPr lang="en-US" altLang="x-none" sz="2600" dirty="0"/>
              <a:t>What’s in the </a:t>
            </a:r>
            <a:r>
              <a:rPr lang="en-US" altLang="x-none" sz="2600" b="1" dirty="0">
                <a:solidFill>
                  <a:srgbClr val="0033CC"/>
                </a:solidFill>
                <a:latin typeface="Courier New" charset="0"/>
              </a:rPr>
              <a:t>frontend</a:t>
            </a:r>
            <a:r>
              <a:rPr lang="en-US" altLang="x-none" sz="2600" dirty="0"/>
              <a:t> package of a compiler?</a:t>
            </a:r>
          </a:p>
        </p:txBody>
      </p:sp>
      <p:pic>
        <p:nvPicPr>
          <p:cNvPr id="237572" name="Picture 4" descr="177075 fg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91659"/>
            <a:ext cx="548640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6223000" y="2239963"/>
            <a:ext cx="2747963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2000">
                <a:solidFill>
                  <a:srgbClr val="0033CC"/>
                </a:solidFill>
              </a:rPr>
              <a:t>UML package diagram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6218238" y="4343400"/>
            <a:ext cx="1649412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600" b="1">
                <a:solidFill>
                  <a:srgbClr val="0033CC"/>
                </a:solidFill>
              </a:rPr>
              <a:t>Access control</a:t>
            </a:r>
          </a:p>
          <a:p>
            <a:r>
              <a:rPr lang="en-US" altLang="x-none" sz="1600">
                <a:solidFill>
                  <a:srgbClr val="0033CC"/>
                </a:solidFill>
              </a:rPr>
              <a:t>  +  public</a:t>
            </a:r>
          </a:p>
          <a:p>
            <a:r>
              <a:rPr lang="en-US" altLang="x-none" sz="1600">
                <a:solidFill>
                  <a:srgbClr val="0033CC"/>
                </a:solidFill>
              </a:rPr>
              <a:t>  </a:t>
            </a:r>
            <a:r>
              <a:rPr lang="en-US" altLang="x-none" sz="1600">
                <a:solidFill>
                  <a:srgbClr val="0033CC"/>
                </a:solidFill>
                <a:ea typeface="Arial" charset="0"/>
                <a:cs typeface="Arial" charset="0"/>
              </a:rPr>
              <a:t>–</a:t>
            </a:r>
            <a:r>
              <a:rPr lang="en-US" altLang="x-none" sz="1600">
                <a:solidFill>
                  <a:srgbClr val="0033CC"/>
                </a:solidFill>
              </a:rPr>
              <a:t>  private</a:t>
            </a:r>
          </a:p>
          <a:p>
            <a:r>
              <a:rPr lang="en-US" altLang="x-none" sz="1600">
                <a:solidFill>
                  <a:srgbClr val="0033CC"/>
                </a:solidFill>
              </a:rPr>
              <a:t>  #  protected</a:t>
            </a:r>
          </a:p>
          <a:p>
            <a:r>
              <a:rPr lang="en-US" altLang="x-none" sz="1600">
                <a:solidFill>
                  <a:srgbClr val="0033CC"/>
                </a:solidFill>
              </a:rPr>
              <a:t>  ~  package</a:t>
            </a: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6126820" y="6243935"/>
            <a:ext cx="2285639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rgbClr val="B2B2B2"/>
                </a:solidFill>
              </a:rPr>
              <a:t>Writing Compilers and Interpreters, 3</a:t>
            </a:r>
            <a:r>
              <a:rPr lang="en-US" altLang="x-none" sz="800" b="1" baseline="30000" dirty="0">
                <a:solidFill>
                  <a:srgbClr val="B2B2B2"/>
                </a:solidFill>
              </a:rPr>
              <a:t>rd</a:t>
            </a:r>
            <a:r>
              <a:rPr lang="en-US" altLang="x-none" sz="800" b="1" dirty="0">
                <a:solidFill>
                  <a:srgbClr val="B2B2B2"/>
                </a:solidFill>
              </a:rPr>
              <a:t> ed.</a:t>
            </a:r>
            <a:endParaRPr lang="en-US" altLang="x-none" sz="800" dirty="0">
              <a:solidFill>
                <a:srgbClr val="B2B2B2"/>
              </a:solidFill>
            </a:endParaRPr>
          </a:p>
          <a:p>
            <a:r>
              <a:rPr lang="en-US" altLang="x-none" sz="800" dirty="0">
                <a:solidFill>
                  <a:srgbClr val="B2B2B2"/>
                </a:solidFill>
              </a:rPr>
              <a:t>by Ronald </a:t>
            </a:r>
            <a:r>
              <a:rPr lang="en-US" altLang="x-none" sz="800" dirty="0" err="1">
                <a:solidFill>
                  <a:srgbClr val="B2B2B2"/>
                </a:solidFill>
              </a:rPr>
              <a:t>Mak</a:t>
            </a:r>
            <a:endParaRPr lang="en-US" altLang="x-none" sz="800" dirty="0">
              <a:solidFill>
                <a:srgbClr val="B2B2B2"/>
              </a:solidFill>
            </a:endParaRPr>
          </a:p>
          <a:p>
            <a:r>
              <a:rPr lang="en-US" altLang="x-none" sz="800" dirty="0">
                <a:solidFill>
                  <a:srgbClr val="B2B2B2"/>
                </a:solidFill>
              </a:rPr>
              <a:t>John Wiley &amp; Sons, 2009.</a:t>
            </a:r>
            <a:endParaRPr lang="en-US" altLang="x-none" sz="800" b="1" dirty="0">
              <a:solidFill>
                <a:srgbClr val="B2B2B2"/>
              </a:solidFill>
            </a:endParaRP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6218238" y="2971800"/>
            <a:ext cx="2581275" cy="100647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 sz="2000" dirty="0">
                <a:solidFill>
                  <a:srgbClr val="FFFF00"/>
                </a:solidFill>
              </a:rPr>
              <a:t>What information can</a:t>
            </a:r>
          </a:p>
          <a:p>
            <a:pPr algn="ctr"/>
            <a:r>
              <a:rPr lang="en-US" altLang="x-none" sz="2000" dirty="0">
                <a:solidFill>
                  <a:srgbClr val="FFFF00"/>
                </a:solidFill>
              </a:rPr>
              <a:t>you learn from these</a:t>
            </a:r>
          </a:p>
          <a:p>
            <a:pPr algn="ctr"/>
            <a:r>
              <a:rPr lang="en-US" altLang="x-none" sz="2000" dirty="0">
                <a:solidFill>
                  <a:srgbClr val="FFFF00"/>
                </a:solidFill>
              </a:rPr>
              <a:t>class diagrams?</a:t>
            </a:r>
          </a:p>
        </p:txBody>
      </p:sp>
    </p:spTree>
    <p:extLst>
      <p:ext uri="{BB962C8B-B14F-4D97-AF65-F5344CB8AC3E}">
        <p14:creationId xmlns:p14="http://schemas.microsoft.com/office/powerpoint/2010/main" val="1204476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4CE0-889B-9843-82E6-D42A10FD862C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Diagram Examples</a:t>
            </a:r>
            <a:r>
              <a:rPr lang="en-US" altLang="x-none" i="1"/>
              <a:t>, cont’d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2651125" cy="3016876"/>
          </a:xfrm>
        </p:spPr>
        <p:txBody>
          <a:bodyPr/>
          <a:lstStyle/>
          <a:p>
            <a:r>
              <a:rPr lang="en-US" altLang="x-none" sz="2400" dirty="0"/>
              <a:t>Implement the </a:t>
            </a:r>
            <a:r>
              <a:rPr lang="en-US" altLang="x-none" sz="2400" dirty="0">
                <a:solidFill>
                  <a:srgbClr val="B23C00"/>
                </a:solidFill>
              </a:rPr>
              <a:t>abstract base classes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Parser</a:t>
            </a:r>
            <a:r>
              <a:rPr lang="en-US" altLang="x-none" sz="2400" dirty="0"/>
              <a:t> and </a:t>
            </a:r>
            <a:r>
              <a:rPr lang="en-US" altLang="x-none" sz="2400" b="1" dirty="0">
                <a:solidFill>
                  <a:srgbClr val="0033CC"/>
                </a:solidFill>
                <a:latin typeface="Courier New" charset="0"/>
              </a:rPr>
              <a:t>Scanner</a:t>
            </a:r>
            <a:r>
              <a:rPr lang="en-US" altLang="x-none" sz="2400" dirty="0"/>
              <a:t> with language-specific </a:t>
            </a:r>
            <a:r>
              <a:rPr lang="en-US" altLang="x-none" sz="2400" dirty="0">
                <a:solidFill>
                  <a:srgbClr val="B23C00"/>
                </a:solidFill>
              </a:rPr>
              <a:t>subclasses</a:t>
            </a:r>
            <a:r>
              <a:rPr lang="en-US" altLang="x-none" sz="2400" dirty="0"/>
              <a:t>.</a:t>
            </a:r>
          </a:p>
        </p:txBody>
      </p:sp>
      <p:pic>
        <p:nvPicPr>
          <p:cNvPr id="240644" name="Picture 4" descr="177075 fg0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235075"/>
            <a:ext cx="544671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26820" y="6243935"/>
            <a:ext cx="2285639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rgbClr val="B2B2B2"/>
                </a:solidFill>
              </a:rPr>
              <a:t>Writing Compilers and Interpreters, 3</a:t>
            </a:r>
            <a:r>
              <a:rPr lang="en-US" altLang="x-none" sz="800" b="1" baseline="30000" dirty="0">
                <a:solidFill>
                  <a:srgbClr val="B2B2B2"/>
                </a:solidFill>
              </a:rPr>
              <a:t>rd</a:t>
            </a:r>
            <a:r>
              <a:rPr lang="en-US" altLang="x-none" sz="800" b="1" dirty="0">
                <a:solidFill>
                  <a:srgbClr val="B2B2B2"/>
                </a:solidFill>
              </a:rPr>
              <a:t> ed.</a:t>
            </a:r>
            <a:endParaRPr lang="en-US" altLang="x-none" sz="800" dirty="0">
              <a:solidFill>
                <a:srgbClr val="B2B2B2"/>
              </a:solidFill>
            </a:endParaRPr>
          </a:p>
          <a:p>
            <a:r>
              <a:rPr lang="en-US" altLang="x-none" sz="800" dirty="0">
                <a:solidFill>
                  <a:srgbClr val="B2B2B2"/>
                </a:solidFill>
              </a:rPr>
              <a:t>by Ronald </a:t>
            </a:r>
            <a:r>
              <a:rPr lang="en-US" altLang="x-none" sz="800" dirty="0" err="1">
                <a:solidFill>
                  <a:srgbClr val="B2B2B2"/>
                </a:solidFill>
              </a:rPr>
              <a:t>Mak</a:t>
            </a:r>
            <a:endParaRPr lang="en-US" altLang="x-none" sz="800" dirty="0">
              <a:solidFill>
                <a:srgbClr val="B2B2B2"/>
              </a:solidFill>
            </a:endParaRPr>
          </a:p>
          <a:p>
            <a:r>
              <a:rPr lang="en-US" altLang="x-none" sz="800" dirty="0">
                <a:solidFill>
                  <a:srgbClr val="B2B2B2"/>
                </a:solidFill>
              </a:rPr>
              <a:t>John Wiley &amp; Sons, 2009.</a:t>
            </a:r>
            <a:endParaRPr lang="en-US" altLang="x-none" sz="800" b="1" dirty="0">
              <a:solidFill>
                <a:srgbClr val="B2B2B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9CB32-B83D-7D4C-B0FA-624919628E1D}"/>
              </a:ext>
            </a:extLst>
          </p:cNvPr>
          <p:cNvSpPr txBox="1"/>
          <p:nvPr/>
        </p:nvSpPr>
        <p:spPr>
          <a:xfrm>
            <a:off x="542679" y="4422596"/>
            <a:ext cx="24801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Use a </a:t>
            </a:r>
            <a:r>
              <a:rPr lang="en-US" sz="1800" i="1" dirty="0">
                <a:solidFill>
                  <a:srgbClr val="0033CC"/>
                </a:solidFill>
              </a:rPr>
              <a:t>slanted font </a:t>
            </a:r>
            <a:r>
              <a:rPr lang="en-US" sz="1800" dirty="0">
                <a:solidFill>
                  <a:srgbClr val="0033CC"/>
                </a:solidFill>
              </a:rPr>
              <a:t>or </a:t>
            </a:r>
          </a:p>
          <a:p>
            <a:r>
              <a:rPr lang="en-US" sz="1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italics</a:t>
            </a:r>
            <a:r>
              <a:rPr lang="en-US" sz="1800" dirty="0">
                <a:solidFill>
                  <a:srgbClr val="0033CC"/>
                </a:solidFill>
              </a:rPr>
              <a:t> for the names of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abstract classes and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abstract functions.</a:t>
            </a:r>
          </a:p>
        </p:txBody>
      </p:sp>
    </p:spTree>
    <p:extLst>
      <p:ext uri="{BB962C8B-B14F-4D97-AF65-F5344CB8AC3E}">
        <p14:creationId xmlns:p14="http://schemas.microsoft.com/office/powerpoint/2010/main" val="2418750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FEE4-ADAD-5149-A984-E377D26A2BBD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Free UML Design Tools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x-none" dirty="0"/>
              <a:t>Violet: </a:t>
            </a:r>
            <a:r>
              <a:rPr lang="en-US" altLang="x-none" dirty="0">
                <a:hlinkClick r:id="rId2"/>
              </a:rPr>
              <a:t>http://horstmann.com/violet/</a:t>
            </a:r>
            <a:endParaRPr lang="en-US" altLang="x-none" dirty="0"/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 err="1"/>
              <a:t>StarUML</a:t>
            </a:r>
            <a:r>
              <a:rPr lang="en-US" altLang="x-none" dirty="0"/>
              <a:t>: </a:t>
            </a:r>
            <a:r>
              <a:rPr lang="en-US" altLang="x-none" dirty="0">
                <a:hlinkClick r:id="rId3"/>
              </a:rPr>
              <a:t>http://staruml.sourceforge.net/en/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3259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ED0A-06A6-F241-A49E-B1338E54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F47E4-8284-2342-8755-F63D1167E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Design Specification</a:t>
            </a:r>
            <a:r>
              <a:rPr lang="en-US" dirty="0"/>
              <a:t> is a </a:t>
            </a:r>
            <a:r>
              <a:rPr lang="en-US" u="sng" dirty="0"/>
              <a:t>technical document</a:t>
            </a:r>
            <a:r>
              <a:rPr lang="en-US" dirty="0"/>
              <a:t> for the developers.</a:t>
            </a:r>
          </a:p>
          <a:p>
            <a:pPr lvl="4"/>
            <a:endParaRPr lang="en-US" dirty="0"/>
          </a:p>
          <a:p>
            <a:r>
              <a:rPr lang="en-US" dirty="0"/>
              <a:t>Contains </a:t>
            </a:r>
            <a:r>
              <a:rPr lang="en-US" u="sng" dirty="0"/>
              <a:t>implementation and process</a:t>
            </a:r>
            <a:r>
              <a:rPr lang="en-US" dirty="0"/>
              <a:t> details.</a:t>
            </a:r>
          </a:p>
          <a:p>
            <a:pPr lvl="1"/>
            <a:r>
              <a:rPr lang="en-US" dirty="0"/>
              <a:t>UML class and sequence diagrams</a:t>
            </a:r>
          </a:p>
          <a:p>
            <a:pPr lvl="1"/>
            <a:r>
              <a:rPr lang="en-US" dirty="0"/>
              <a:t>Data structures and algorithms</a:t>
            </a:r>
          </a:p>
          <a:p>
            <a:pPr lvl="1"/>
            <a:r>
              <a:rPr lang="en-US" dirty="0"/>
              <a:t>Detailed project schedule (Gantt charts)</a:t>
            </a:r>
          </a:p>
          <a:p>
            <a:pPr lvl="4"/>
            <a:endParaRPr lang="en-US" dirty="0"/>
          </a:p>
          <a:p>
            <a:r>
              <a:rPr lang="en-US" dirty="0"/>
              <a:t>Include the following items in the Design Specification, or put into separate documents:</a:t>
            </a:r>
          </a:p>
          <a:p>
            <a:pPr lvl="1"/>
            <a:r>
              <a:rPr lang="en-US" dirty="0"/>
              <a:t>Test plans</a:t>
            </a:r>
          </a:p>
          <a:p>
            <a:pPr lvl="1"/>
            <a:r>
              <a:rPr lang="en-US" dirty="0"/>
              <a:t>Deployment and maintenance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B750-EA06-7E4D-9C24-104197E4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AD45-B6F3-E841-94E2-C552B640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Specification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3EFF1-7081-104F-BF35-9F887A89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fig0201">
            <a:extLst>
              <a:ext uri="{FF2B5EF4-FFF2-40B4-BE49-F238E27FC236}">
                <a16:creationId xmlns:a16="http://schemas.microsoft.com/office/drawing/2014/main" id="{A07D1F7C-9F58-8D4D-91D3-63E8BA3F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508125"/>
            <a:ext cx="8504237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B6E08B-0346-8344-B7E8-7DFE06C4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2332038"/>
            <a:ext cx="3657600" cy="1828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0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256"/>
            <a:ext cx="8229600" cy="655637"/>
          </a:xfrm>
        </p:spPr>
        <p:txBody>
          <a:bodyPr/>
          <a:lstStyle/>
          <a:p>
            <a:r>
              <a:rPr lang="en-US" dirty="0"/>
              <a:t>Assignment #2: Design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a </a:t>
            </a:r>
            <a:r>
              <a:rPr lang="en-US" u="sng" dirty="0"/>
              <a:t>Design Specification</a:t>
            </a:r>
            <a:r>
              <a:rPr lang="en-US" dirty="0"/>
              <a:t> for your semester project.</a:t>
            </a:r>
          </a:p>
          <a:p>
            <a:pPr lvl="1"/>
            <a:r>
              <a:rPr lang="en-US" u="sng" dirty="0"/>
              <a:t>Be creative</a:t>
            </a:r>
            <a:r>
              <a:rPr lang="en-US" dirty="0"/>
              <a:t>. We won’t hold you to this design when we grade your project at the end of the semester.</a:t>
            </a:r>
          </a:p>
          <a:p>
            <a:pPr lvl="4"/>
            <a:endParaRPr lang="en-US" dirty="0"/>
          </a:p>
          <a:p>
            <a:r>
              <a:rPr lang="en-US" dirty="0"/>
              <a:t>To be read and understood by developers.</a:t>
            </a:r>
          </a:p>
          <a:p>
            <a:pPr lvl="4"/>
            <a:endParaRPr lang="en-US" dirty="0"/>
          </a:p>
          <a:p>
            <a:r>
              <a:rPr lang="en-US" dirty="0"/>
              <a:t>Identify the </a:t>
            </a:r>
            <a:r>
              <a:rPr lang="en-US" u="sng" dirty="0"/>
              <a:t>important classes</a:t>
            </a:r>
            <a:r>
              <a:rPr lang="en-US" dirty="0"/>
              <a:t> (at least four) </a:t>
            </a:r>
            <a:br>
              <a:rPr lang="en-US" dirty="0"/>
            </a:br>
            <a:r>
              <a:rPr lang="en-US" dirty="0"/>
              <a:t>and list the </a:t>
            </a:r>
            <a:r>
              <a:rPr lang="en-US" u="sng" dirty="0"/>
              <a:t>set of responsibilities</a:t>
            </a:r>
            <a:r>
              <a:rPr lang="en-US" dirty="0"/>
              <a:t> of each class.</a:t>
            </a:r>
          </a:p>
          <a:p>
            <a:pPr lvl="1"/>
            <a:r>
              <a:rPr lang="en-US" dirty="0"/>
              <a:t>Is each class </a:t>
            </a:r>
            <a:r>
              <a:rPr lang="en-US" u="sng" dirty="0"/>
              <a:t>cohesive</a:t>
            </a:r>
            <a:r>
              <a:rPr lang="en-US" dirty="0"/>
              <a:t> with a primary responsibility?</a:t>
            </a:r>
          </a:p>
          <a:p>
            <a:pPr lvl="1"/>
            <a:r>
              <a:rPr lang="en-US" dirty="0"/>
              <a:t>Are they </a:t>
            </a:r>
            <a:r>
              <a:rPr lang="en-US" u="sng" dirty="0"/>
              <a:t>loosely coupled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9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UML </a:t>
            </a:r>
            <a:r>
              <a:rPr lang="en-US" u="sng" dirty="0"/>
              <a:t>class diagrams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Show attributes and methods.</a:t>
            </a:r>
          </a:p>
          <a:p>
            <a:pPr lvl="1"/>
            <a:r>
              <a:rPr lang="en-US" dirty="0"/>
              <a:t>Show the relationships among the classes.</a:t>
            </a:r>
          </a:p>
          <a:p>
            <a:pPr lvl="1"/>
            <a:r>
              <a:rPr lang="en-US" dirty="0"/>
              <a:t>Are they loosely coupled?</a:t>
            </a:r>
          </a:p>
          <a:p>
            <a:pPr lvl="4"/>
            <a:endParaRPr lang="en-US" dirty="0"/>
          </a:p>
          <a:p>
            <a:r>
              <a:rPr lang="en-US" dirty="0"/>
              <a:t>Draw a UML </a:t>
            </a:r>
            <a:r>
              <a:rPr lang="en-US" u="sng" dirty="0"/>
              <a:t>sequence diagram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Pick one of your use cases from Assignment #1 </a:t>
            </a:r>
            <a:br>
              <a:rPr lang="en-US" dirty="0"/>
            </a:br>
            <a:r>
              <a:rPr lang="en-US" dirty="0"/>
              <a:t>and diagram the interactions of your objects during the execution of the use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E5F02-C814-3D4C-866A-A573D05922B7}"/>
              </a:ext>
            </a:extLst>
          </p:cNvPr>
          <p:cNvSpPr txBox="1"/>
          <p:nvPr/>
        </p:nvSpPr>
        <p:spPr>
          <a:xfrm>
            <a:off x="6309341" y="3713162"/>
            <a:ext cx="19968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To be discussed Thursday.</a:t>
            </a:r>
          </a:p>
        </p:txBody>
      </p:sp>
    </p:spTree>
    <p:extLst>
      <p:ext uri="{BB962C8B-B14F-4D97-AF65-F5344CB8AC3E}">
        <p14:creationId xmlns:p14="http://schemas.microsoft.com/office/powerpoint/2010/main" val="3732998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120F-51E7-5B42-AA15-C628FC82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03C1-7D28-6243-9B60-8EB352A1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UML </a:t>
            </a:r>
            <a:r>
              <a:rPr lang="en-US" u="sng" dirty="0"/>
              <a:t>state diagram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Pick a class from Assignment #1 and show how one of its objects transitions from state to state during its lifetime at run time.</a:t>
            </a:r>
          </a:p>
          <a:p>
            <a:pPr lvl="4"/>
            <a:endParaRPr lang="en-US" dirty="0"/>
          </a:p>
          <a:p>
            <a:r>
              <a:rPr lang="en-US" dirty="0"/>
              <a:t>Create a PDF of your Design Specification</a:t>
            </a:r>
            <a:br>
              <a:rPr lang="en-US" dirty="0"/>
            </a:br>
            <a:r>
              <a:rPr lang="en-US" dirty="0"/>
              <a:t>and submit into Canvas: </a:t>
            </a:r>
            <a:br>
              <a:rPr lang="en-US" dirty="0"/>
            </a:br>
            <a:r>
              <a:rPr lang="en-US" b="1" dirty="0"/>
              <a:t>Assignment #2. Design Specification</a:t>
            </a:r>
          </a:p>
          <a:p>
            <a:pPr lvl="5"/>
            <a:endParaRPr lang="en-US" dirty="0"/>
          </a:p>
          <a:p>
            <a:r>
              <a:rPr lang="en-US" dirty="0"/>
              <a:t>Due Friday, February 26 at 11:59 PM.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AFD9E-174E-CD4A-846E-85981DF4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DEB49-905D-E74D-ACDC-D053279F8418}"/>
              </a:ext>
            </a:extLst>
          </p:cNvPr>
          <p:cNvSpPr txBox="1"/>
          <p:nvPr/>
        </p:nvSpPr>
        <p:spPr>
          <a:xfrm>
            <a:off x="5501155" y="1476508"/>
            <a:ext cx="19968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To be discussed Thursday.</a:t>
            </a:r>
          </a:p>
        </p:txBody>
      </p:sp>
    </p:spTree>
    <p:extLst>
      <p:ext uri="{BB962C8B-B14F-4D97-AF65-F5344CB8AC3E}">
        <p14:creationId xmlns:p14="http://schemas.microsoft.com/office/powerpoint/2010/main" val="353430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A988-2569-BD4D-A854-56A14A5E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810F-71AA-064C-B233-23514CC1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Decompose according the the </a:t>
            </a:r>
            <a:r>
              <a:rPr lang="en-US" u="sng" dirty="0"/>
              <a:t>key abstractions</a:t>
            </a:r>
            <a:r>
              <a:rPr lang="en-US" dirty="0"/>
              <a:t> of the problem domain.</a:t>
            </a:r>
          </a:p>
          <a:p>
            <a:pPr lvl="1"/>
            <a:r>
              <a:rPr lang="en-US" dirty="0"/>
              <a:t>View the world as a set of </a:t>
            </a:r>
            <a:r>
              <a:rPr lang="en-US" dirty="0">
                <a:solidFill>
                  <a:srgbClr val="C00000"/>
                </a:solidFill>
              </a:rPr>
              <a:t>autonomous agents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7B9C8-8773-2541-B328-9A389901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70299-9EDF-F24F-B607-5EAF117E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75" y="2788927"/>
            <a:ext cx="5527049" cy="2719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98E2-03EC-9A47-8F3E-3CCFFC45C2F9}"/>
              </a:ext>
            </a:extLst>
          </p:cNvPr>
          <p:cNvSpPr txBox="1"/>
          <p:nvPr/>
        </p:nvSpPr>
        <p:spPr>
          <a:xfrm>
            <a:off x="3017536" y="6063489"/>
            <a:ext cx="3108926" cy="630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65000"/>
                  </a:schemeClr>
                </a:solidFill>
              </a:rPr>
              <a:t>Object-Oriented Analysis and Design with Applications,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edition</a:t>
            </a: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by Bobbi J. Young Ph.D., Kelli A. Houston, Jim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Conallen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Michael W. Engle, Robert A.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Maksimchuk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, and Grady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Booch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Addison-Wesley Professional, 2007</a:t>
            </a:r>
          </a:p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ISBN 9780201895513</a:t>
            </a:r>
          </a:p>
        </p:txBody>
      </p:sp>
    </p:spTree>
    <p:extLst>
      <p:ext uri="{BB962C8B-B14F-4D97-AF65-F5344CB8AC3E}">
        <p14:creationId xmlns:p14="http://schemas.microsoft.com/office/powerpoint/2010/main" val="372346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4249-531F-2A46-B041-89AE8242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Decomposition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B42D-B97C-4B45-A38A-E46FEF20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smaller systems through the </a:t>
            </a:r>
            <a:br>
              <a:rPr lang="en-US" dirty="0"/>
            </a:br>
            <a:r>
              <a:rPr lang="en-US" u="sng" dirty="0"/>
              <a:t>reuse</a:t>
            </a:r>
            <a:r>
              <a:rPr lang="en-US" dirty="0"/>
              <a:t> of common mechanisms.</a:t>
            </a:r>
          </a:p>
          <a:p>
            <a:pPr lvl="4"/>
            <a:endParaRPr lang="en-US" dirty="0"/>
          </a:p>
          <a:p>
            <a:r>
              <a:rPr lang="en-US" dirty="0"/>
              <a:t>Object-oriented systems are more </a:t>
            </a:r>
            <a:br>
              <a:rPr lang="en-US" dirty="0"/>
            </a:br>
            <a:r>
              <a:rPr lang="en-US" u="sng" dirty="0"/>
              <a:t>resilient to change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u="sng" dirty="0"/>
              <a:t>Reduce the risk</a:t>
            </a:r>
            <a:r>
              <a:rPr lang="en-US" dirty="0"/>
              <a:t> of building complex systems.</a:t>
            </a:r>
          </a:p>
          <a:p>
            <a:pPr lvl="1"/>
            <a:r>
              <a:rPr lang="en-US" u="sng" dirty="0"/>
              <a:t>Evolve incrementally</a:t>
            </a:r>
            <a:r>
              <a:rPr lang="en-US" dirty="0"/>
              <a:t> from smaller systems </a:t>
            </a:r>
            <a:br>
              <a:rPr lang="en-US" dirty="0"/>
            </a:br>
            <a:r>
              <a:rPr lang="en-US" dirty="0"/>
              <a:t>in which we already have confidence.</a:t>
            </a:r>
          </a:p>
          <a:p>
            <a:pPr lvl="5"/>
            <a:endParaRPr lang="en-US" dirty="0"/>
          </a:p>
          <a:p>
            <a:r>
              <a:rPr lang="en-US" dirty="0"/>
              <a:t>Help make intelligent decisions regarding the </a:t>
            </a:r>
            <a:r>
              <a:rPr lang="en-US" u="sng" dirty="0"/>
              <a:t>separation of concerns</a:t>
            </a:r>
            <a:r>
              <a:rPr lang="en-US" dirty="0"/>
              <a:t> in a large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C5AA-5889-D648-9F63-EB44A567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4CAC-CC75-4E4E-A7F2-D606D6D8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0557-4692-2643-BCD8-C14F4D020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575"/>
          </a:xfrm>
        </p:spPr>
        <p:txBody>
          <a:bodyPr/>
          <a:lstStyle/>
          <a:p>
            <a:r>
              <a:rPr lang="en-US" dirty="0"/>
              <a:t>Algorithmic</a:t>
            </a:r>
          </a:p>
          <a:p>
            <a:pPr lvl="1"/>
            <a:r>
              <a:rPr lang="en-US" dirty="0"/>
              <a:t>Highlight the </a:t>
            </a:r>
            <a:r>
              <a:rPr lang="en-US" u="sng" dirty="0"/>
              <a:t>ordering of events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The architecture of a complex system is </a:t>
            </a:r>
            <a:br>
              <a:rPr lang="en-US" dirty="0"/>
            </a:br>
            <a:r>
              <a:rPr lang="en-US" dirty="0"/>
              <a:t>function of its components and the hierarchical relationships among these components.</a:t>
            </a:r>
          </a:p>
          <a:p>
            <a:pPr lvl="5"/>
            <a:endParaRPr lang="en-US" dirty="0"/>
          </a:p>
          <a:p>
            <a:r>
              <a:rPr lang="en-US" dirty="0"/>
              <a:t>Object-oriented</a:t>
            </a:r>
          </a:p>
          <a:p>
            <a:pPr lvl="1"/>
            <a:r>
              <a:rPr lang="en-US" dirty="0"/>
              <a:t>Emphasize the </a:t>
            </a:r>
            <a:r>
              <a:rPr lang="en-US" u="sng" dirty="0"/>
              <a:t>agents</a:t>
            </a:r>
            <a:r>
              <a:rPr lang="en-US" dirty="0"/>
              <a:t> that either </a:t>
            </a:r>
            <a:r>
              <a:rPr lang="en-US" u="sng" dirty="0"/>
              <a:t>cause 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are the </a:t>
            </a:r>
            <a:r>
              <a:rPr lang="en-US" u="sng" dirty="0"/>
              <a:t>subjects</a:t>
            </a:r>
            <a:r>
              <a:rPr lang="en-US" dirty="0"/>
              <a:t> that are acted upon.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89B6C-C4D3-EC40-8C79-EA0C4F37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6FA8A-ABEE-7547-9B44-594ACA8696AD}"/>
              </a:ext>
            </a:extLst>
          </p:cNvPr>
          <p:cNvSpPr txBox="1"/>
          <p:nvPr/>
        </p:nvSpPr>
        <p:spPr>
          <a:xfrm>
            <a:off x="1762032" y="5782802"/>
            <a:ext cx="56199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These perspectives present </a:t>
            </a:r>
            <a:r>
              <a:rPr lang="en-US" u="sng" dirty="0">
                <a:solidFill>
                  <a:srgbClr val="0033CC"/>
                </a:solidFill>
              </a:rPr>
              <a:t>different views</a:t>
            </a:r>
            <a:r>
              <a:rPr lang="en-US" dirty="0">
                <a:solidFill>
                  <a:srgbClr val="0033CC"/>
                </a:solidFill>
              </a:rPr>
              <a:t> of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86300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3D9E-706A-9143-969B-928B9F83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 and Object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6286-B307-5146-AE07-075FC109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structure</a:t>
            </a:r>
          </a:p>
          <a:p>
            <a:pPr lvl="1"/>
            <a:r>
              <a:rPr lang="en-US" dirty="0"/>
              <a:t>Defines the </a:t>
            </a:r>
            <a:r>
              <a:rPr lang="en-US" u="sng" dirty="0"/>
              <a:t>structure and behavior</a:t>
            </a:r>
            <a:r>
              <a:rPr lang="en-US" dirty="0"/>
              <a:t> within a system.</a:t>
            </a:r>
          </a:p>
          <a:p>
            <a:pPr lvl="4"/>
            <a:endParaRPr lang="en-US" dirty="0"/>
          </a:p>
          <a:p>
            <a:r>
              <a:rPr lang="en-US" dirty="0"/>
              <a:t>Object structure</a:t>
            </a:r>
          </a:p>
          <a:p>
            <a:pPr lvl="1"/>
            <a:r>
              <a:rPr lang="en-US" dirty="0"/>
              <a:t>Describes how different </a:t>
            </a:r>
            <a:r>
              <a:rPr lang="en-US" u="sng" dirty="0"/>
              <a:t>objects collaborate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each other and their </a:t>
            </a:r>
            <a:r>
              <a:rPr lang="en-US" u="sng" dirty="0"/>
              <a:t>patterns of interaction </a:t>
            </a:r>
            <a:r>
              <a:rPr lang="en-US" dirty="0"/>
              <a:t>during run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F914B-BE66-6C4E-9443-17740562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6487-4000-8542-AD9F-E1FAB978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986A6-902C-C144-BEED-D8777E8F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disciplined engineering approach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to </a:t>
            </a:r>
            <a:r>
              <a:rPr lang="en-US" u="sng" dirty="0"/>
              <a:t>create a solution</a:t>
            </a:r>
            <a:r>
              <a:rPr lang="en-US" dirty="0"/>
              <a:t> for some problem.</a:t>
            </a:r>
          </a:p>
          <a:p>
            <a:pPr lvl="4"/>
            <a:endParaRPr lang="en-US" dirty="0"/>
          </a:p>
          <a:p>
            <a:r>
              <a:rPr lang="en-US" dirty="0"/>
              <a:t>Provides a </a:t>
            </a:r>
            <a:r>
              <a:rPr lang="en-US" u="sng" dirty="0"/>
              <a:t>path</a:t>
            </a:r>
            <a:r>
              <a:rPr lang="en-US" dirty="0"/>
              <a:t> from requirements to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A01A-F6BB-9542-8562-7EEB48B1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808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28143</TotalTime>
  <Words>2665</Words>
  <Application>Microsoft Macintosh PowerPoint</Application>
  <PresentationFormat>On-screen Show (4:3)</PresentationFormat>
  <Paragraphs>506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Courier New</vt:lpstr>
      <vt:lpstr>Tahoma</vt:lpstr>
      <vt:lpstr>Times New Roman</vt:lpstr>
      <vt:lpstr>Verdana</vt:lpstr>
      <vt:lpstr>Wingdings</vt:lpstr>
      <vt:lpstr>Quadrant</vt:lpstr>
      <vt:lpstr>CMPE 135: Object-Oriented Analysis  and Design February 16 Class Meeting</vt:lpstr>
      <vt:lpstr>On Complexity</vt:lpstr>
      <vt:lpstr>Decomposition</vt:lpstr>
      <vt:lpstr>Algorithmic Decomposition</vt:lpstr>
      <vt:lpstr>Object-Oriented Decomposition</vt:lpstr>
      <vt:lpstr>Object-Oriented Decomposition, cont’d</vt:lpstr>
      <vt:lpstr>Decomposition Perspectives</vt:lpstr>
      <vt:lpstr>Class Structure and Object Structure</vt:lpstr>
      <vt:lpstr>What is Design?</vt:lpstr>
      <vt:lpstr>The Purpose of Design in Software Engineering</vt:lpstr>
      <vt:lpstr>The Purpose of Design, cont’d</vt:lpstr>
      <vt:lpstr>Analysis Precedes Design</vt:lpstr>
      <vt:lpstr>The Only Thing that’s Constant ...</vt:lpstr>
      <vt:lpstr>But Avoid ...</vt:lpstr>
      <vt:lpstr>Where Do Classes Come From?</vt:lpstr>
      <vt:lpstr>Where Do Classes Come From? cont’d</vt:lpstr>
      <vt:lpstr>Categories of Classes</vt:lpstr>
      <vt:lpstr>Categories of Classes, cont’d</vt:lpstr>
      <vt:lpstr>Categories of Classes, cont’d</vt:lpstr>
      <vt:lpstr>Class Responsibilities</vt:lpstr>
      <vt:lpstr>Class Responsibilities Example</vt:lpstr>
      <vt:lpstr>Class Relationships: Dependency</vt:lpstr>
      <vt:lpstr>Class Relationships: Dependency, cont’d</vt:lpstr>
      <vt:lpstr>Class Relationships: Aggregation</vt:lpstr>
      <vt:lpstr>Class Relationships: Aggregation, cont’d</vt:lpstr>
      <vt:lpstr>Class Relationships: Inheritance</vt:lpstr>
      <vt:lpstr>Aggregation vs. Inheritance</vt:lpstr>
      <vt:lpstr>UML Diagrams</vt:lpstr>
      <vt:lpstr>UML Diagrams</vt:lpstr>
      <vt:lpstr>UML Class Diagram</vt:lpstr>
      <vt:lpstr>UML Class Diagram: Attributes and Methods</vt:lpstr>
      <vt:lpstr>Example: Attributes and Methods</vt:lpstr>
      <vt:lpstr>UML Class Diagram: Relationships</vt:lpstr>
      <vt:lpstr>UML Class Diagram: Multiplicities</vt:lpstr>
      <vt:lpstr>UML Class Diagram: Dependency</vt:lpstr>
      <vt:lpstr>UML Class Diagram: Transient Dependency</vt:lpstr>
      <vt:lpstr>UML Class Diagram: Aggregation</vt:lpstr>
      <vt:lpstr>UML Class Diagram: Composition</vt:lpstr>
      <vt:lpstr>UML Class Diagram: Inheritance</vt:lpstr>
      <vt:lpstr>Class Diagram Examples</vt:lpstr>
      <vt:lpstr>Class Diagram Examples, cont’d</vt:lpstr>
      <vt:lpstr>Free UML Design Tools</vt:lpstr>
      <vt:lpstr>Design Specification</vt:lpstr>
      <vt:lpstr>Design Specification, cont’d</vt:lpstr>
      <vt:lpstr>Assignment #2: Design Specification</vt:lpstr>
      <vt:lpstr>Assignment #2, cont’d</vt:lpstr>
      <vt:lpstr>Assignment #2,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447</cp:revision>
  <dcterms:created xsi:type="dcterms:W3CDTF">2008-01-12T03:52:55Z</dcterms:created>
  <dcterms:modified xsi:type="dcterms:W3CDTF">2021-02-16T03:13:30Z</dcterms:modified>
</cp:coreProperties>
</file>