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37"/>
  </p:notesMasterIdLst>
  <p:handoutMasterIdLst>
    <p:handoutMasterId r:id="rId38"/>
  </p:handoutMasterIdLst>
  <p:sldIdLst>
    <p:sldId id="256" r:id="rId2"/>
    <p:sldId id="401" r:id="rId3"/>
    <p:sldId id="368" r:id="rId4"/>
    <p:sldId id="369" r:id="rId5"/>
    <p:sldId id="370" r:id="rId6"/>
    <p:sldId id="371" r:id="rId7"/>
    <p:sldId id="372" r:id="rId8"/>
    <p:sldId id="414" r:id="rId9"/>
    <p:sldId id="373" r:id="rId10"/>
    <p:sldId id="374" r:id="rId11"/>
    <p:sldId id="403" r:id="rId12"/>
    <p:sldId id="402" r:id="rId13"/>
    <p:sldId id="375" r:id="rId14"/>
    <p:sldId id="376" r:id="rId15"/>
    <p:sldId id="411" r:id="rId16"/>
    <p:sldId id="379" r:id="rId17"/>
    <p:sldId id="377" r:id="rId18"/>
    <p:sldId id="380" r:id="rId19"/>
    <p:sldId id="381" r:id="rId20"/>
    <p:sldId id="382" r:id="rId21"/>
    <p:sldId id="410" r:id="rId22"/>
    <p:sldId id="383" r:id="rId23"/>
    <p:sldId id="404" r:id="rId24"/>
    <p:sldId id="413" r:id="rId25"/>
    <p:sldId id="384" r:id="rId26"/>
    <p:sldId id="405" r:id="rId27"/>
    <p:sldId id="385" r:id="rId28"/>
    <p:sldId id="378" r:id="rId29"/>
    <p:sldId id="388" r:id="rId30"/>
    <p:sldId id="389" r:id="rId31"/>
    <p:sldId id="390" r:id="rId32"/>
    <p:sldId id="436" r:id="rId33"/>
    <p:sldId id="392" r:id="rId34"/>
    <p:sldId id="412" r:id="rId35"/>
    <p:sldId id="407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83FF"/>
    <a:srgbClr val="8F0000"/>
    <a:srgbClr val="0033CC"/>
    <a:srgbClr val="B23C00"/>
    <a:srgbClr val="008000"/>
    <a:srgbClr val="DEF0F2"/>
    <a:srgbClr val="F2E5D0"/>
    <a:srgbClr val="464646"/>
    <a:srgbClr val="CC99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22" autoAdjust="0"/>
    <p:restoredTop sz="86364" autoAdjust="0"/>
  </p:normalViewPr>
  <p:slideViewPr>
    <p:cSldViewPr>
      <p:cViewPr varScale="1">
        <p:scale>
          <a:sx n="207" d="100"/>
          <a:sy n="207" d="100"/>
        </p:scale>
        <p:origin x="176" y="5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BEC4D-AF1D-B244-858F-FC7BB69AC3F2}" type="datetimeFigureOut">
              <a:rPr lang="en-US" smtClean="0"/>
              <a:t>2/8/21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7C8AE-DEBD-E641-93E8-ED065F7FB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049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5E68D8E-92B9-6647-9C13-3186C5B514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527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000" b="1"/>
            </a:lvl1pPr>
          </a:lstStyle>
          <a:p>
            <a:fld id="{91E6F249-8D10-7240-A07E-F66CEC252905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DA5FC-E46B-9C44-BC74-948B74CFAE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75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1163"/>
            <a:ext cx="20574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163"/>
            <a:ext cx="6019800" cy="5719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E3472-7C7E-B14E-BFC5-D45A5C34A3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90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6556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5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6163299-E9AA-DF4B-B757-5C61EC6F8E34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541382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62B2D-F854-104A-9535-9A504E5923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4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3FEEA-E4EA-8B48-84AC-27AA886F7D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0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6CE3A-7281-7642-9900-6E16427813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62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CDA5C-119F-CC4B-9649-ABA59C0C10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3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0CE1F-3703-B242-8AD0-B0AC82B28E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0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431D7-A35E-FE4C-978D-A4C1DB31A3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84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74743-FE56-7945-B44C-593C2BC728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8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85C50-577F-4141-9922-FD2248DB00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52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38120" y="6248400"/>
            <a:ext cx="548679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F516B7F-12E3-114E-9B55-66756E9F7A1D}" type="slidenum">
              <a:rPr lang="en-US"/>
              <a:pPr/>
              <a:t>‹#›</a:t>
            </a:fld>
            <a:endParaRPr lang="en-US" dirty="0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097318" y="6263609"/>
            <a:ext cx="1800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Computer</a:t>
            </a:r>
            <a:r>
              <a:rPr lang="en-US" sz="1000" baseline="0" dirty="0"/>
              <a:t> Engineering Dept.</a:t>
            </a:r>
          </a:p>
          <a:p>
            <a:r>
              <a:rPr lang="en-US" sz="1000" baseline="0" dirty="0"/>
              <a:t>Spring 2021: February 9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228860" y="6263609"/>
            <a:ext cx="2964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CMPE 135: Object-Oriented</a:t>
            </a:r>
            <a:r>
              <a:rPr lang="en-US" sz="1000" baseline="0" dirty="0"/>
              <a:t> Analysis and Design</a:t>
            </a:r>
            <a:br>
              <a:rPr lang="en-US" sz="1000" baseline="0" dirty="0"/>
            </a:br>
            <a:r>
              <a:rPr lang="en-US" sz="1000" baseline="0" dirty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s.sjsu.edu/~ma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x-none" sz="3200" dirty="0"/>
              <a:t>CMPE 135</a:t>
            </a:r>
            <a:br>
              <a:rPr lang="en-US" altLang="x-none" sz="3200" dirty="0"/>
            </a:br>
            <a:r>
              <a:rPr lang="en-US" altLang="x-none" sz="3200" dirty="0"/>
              <a:t>Object-Oriented Analysis and Design</a:t>
            </a:r>
            <a:br>
              <a:rPr lang="en-US" sz="3600" dirty="0"/>
            </a:br>
            <a:r>
              <a:rPr lang="en-US" sz="2400" dirty="0"/>
              <a:t>February 9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Engineering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br>
              <a:rPr lang="en-US" sz="1200" dirty="0"/>
            </a:br>
            <a:r>
              <a:rPr lang="en-US" dirty="0"/>
              <a:t>Spring 2021</a:t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E6F249-8D10-7240-A07E-F66CEC252905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6" descr="Screen Shot 2015-08-23 at 4.03.0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40" y="4617707"/>
            <a:ext cx="878610" cy="11887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44B4-C3FC-F74E-AED9-41018949EF36}" type="slidenum">
              <a:rPr lang="en-US" altLang="x-none"/>
              <a:pPr/>
              <a:t>10</a:t>
            </a:fld>
            <a:endParaRPr lang="en-US" altLang="x-none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Possible Design Changes for Mandolins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399"/>
            <a:ext cx="8229600" cy="4840629"/>
          </a:xfrm>
        </p:spPr>
        <p:txBody>
          <a:bodyPr/>
          <a:lstStyle/>
          <a:p>
            <a:r>
              <a:rPr lang="en-US" altLang="x-none" dirty="0"/>
              <a:t>Add a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Mandolin</a:t>
            </a:r>
            <a:r>
              <a:rPr lang="en-US" altLang="x-none" dirty="0"/>
              <a:t> class.</a:t>
            </a:r>
          </a:p>
          <a:p>
            <a:pPr lvl="1"/>
            <a:r>
              <a:rPr lang="en-US" altLang="x-none" u="sng" dirty="0"/>
              <a:t>Cut and paste code</a:t>
            </a:r>
            <a:r>
              <a:rPr lang="en-US" altLang="x-none" dirty="0"/>
              <a:t> from the existing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Guitar</a:t>
            </a:r>
            <a:r>
              <a:rPr lang="en-US" altLang="x-none" dirty="0"/>
              <a:t> class.</a:t>
            </a:r>
          </a:p>
          <a:p>
            <a:pPr lvl="5"/>
            <a:endParaRPr lang="en-US" altLang="x-none" dirty="0"/>
          </a:p>
          <a:p>
            <a:r>
              <a:rPr lang="en-US" altLang="x-none" dirty="0"/>
              <a:t>Replace the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Guitar</a:t>
            </a:r>
            <a:r>
              <a:rPr lang="en-US" altLang="x-none" dirty="0"/>
              <a:t> class with a new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Instrument</a:t>
            </a:r>
            <a:r>
              <a:rPr lang="en-US" altLang="x-none" dirty="0"/>
              <a:t> class.</a:t>
            </a:r>
          </a:p>
          <a:p>
            <a:pPr lvl="4"/>
            <a:endParaRPr lang="en-US" altLang="x-none" dirty="0"/>
          </a:p>
          <a:p>
            <a:pPr lvl="1"/>
            <a:r>
              <a:rPr lang="en-US" altLang="x-none" dirty="0"/>
              <a:t>Add a </a:t>
            </a:r>
            <a:r>
              <a:rPr lang="en-US" altLang="x-none" u="sng" dirty="0"/>
              <a:t>type field</a:t>
            </a:r>
            <a:r>
              <a:rPr lang="en-US" altLang="x-none" dirty="0"/>
              <a:t> to indicate whether the </a:t>
            </a:r>
            <a:r>
              <a:rPr lang="en-US" altLang="x-none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Instrument</a:t>
            </a:r>
            <a:r>
              <a:rPr lang="en-US" altLang="x-none" dirty="0"/>
              <a:t> object is a guitar or a mandolin.</a:t>
            </a:r>
          </a:p>
          <a:p>
            <a:pPr lvl="5"/>
            <a:endParaRPr lang="en-US" altLang="x-none" dirty="0"/>
          </a:p>
          <a:p>
            <a:pPr lvl="1"/>
            <a:r>
              <a:rPr lang="en-US" altLang="x-none" dirty="0"/>
              <a:t>OR, make the existing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Guitar</a:t>
            </a:r>
            <a:r>
              <a:rPr lang="en-US" altLang="x-none" dirty="0"/>
              <a:t> class and </a:t>
            </a:r>
            <a:br>
              <a:rPr lang="en-US" altLang="x-none" dirty="0"/>
            </a:br>
            <a:r>
              <a:rPr lang="en-US" altLang="x-none" dirty="0"/>
              <a:t>a new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Mandolin</a:t>
            </a:r>
            <a:r>
              <a:rPr lang="en-US" altLang="x-none" dirty="0"/>
              <a:t> class </a:t>
            </a:r>
            <a:r>
              <a:rPr lang="en-US" altLang="x-none" u="sng" dirty="0"/>
              <a:t>subclasses</a:t>
            </a:r>
            <a:r>
              <a:rPr lang="en-US" altLang="x-none" dirty="0"/>
              <a:t> </a:t>
            </a:r>
            <a:br>
              <a:rPr lang="en-US" altLang="x-none" dirty="0"/>
            </a:br>
            <a:r>
              <a:rPr lang="en-US" altLang="x-none" dirty="0"/>
              <a:t>of the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Instrument</a:t>
            </a:r>
            <a:r>
              <a:rPr lang="en-US" altLang="x-none" dirty="0"/>
              <a:t> class.</a:t>
            </a:r>
          </a:p>
        </p:txBody>
      </p:sp>
    </p:spTree>
    <p:extLst>
      <p:ext uri="{BB962C8B-B14F-4D97-AF65-F5344CB8AC3E}">
        <p14:creationId xmlns:p14="http://schemas.microsoft.com/office/powerpoint/2010/main" val="190882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44B4-C3FC-F74E-AED9-41018949EF36}" type="slidenum">
              <a:rPr lang="en-US" altLang="x-none"/>
              <a:pPr/>
              <a:t>11</a:t>
            </a:fld>
            <a:endParaRPr lang="en-US" altLang="x-none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Possible Mandolin Solutions</a:t>
            </a:r>
            <a:r>
              <a:rPr lang="en-US" altLang="x-none" i="1" dirty="0"/>
              <a:t>, cont’d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CFC4F03-80B1-6E4E-9933-81C1A150C1FA}"/>
              </a:ext>
            </a:extLst>
          </p:cNvPr>
          <p:cNvGrpSpPr/>
          <p:nvPr/>
        </p:nvGrpSpPr>
        <p:grpSpPr>
          <a:xfrm>
            <a:off x="1006475" y="1417342"/>
            <a:ext cx="7131050" cy="2259920"/>
            <a:chOff x="1281112" y="1402147"/>
            <a:chExt cx="7131050" cy="2259920"/>
          </a:xfrm>
        </p:grpSpPr>
        <p:sp>
          <p:nvSpPr>
            <p:cNvPr id="2" name="Line 17"/>
            <p:cNvSpPr>
              <a:spLocks noChangeShapeType="1"/>
            </p:cNvSpPr>
            <p:nvPr/>
          </p:nvSpPr>
          <p:spPr bwMode="auto">
            <a:xfrm>
              <a:off x="3475038" y="1417342"/>
              <a:ext cx="0" cy="2244725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Line 18"/>
            <p:cNvSpPr>
              <a:spLocks noChangeShapeType="1"/>
            </p:cNvSpPr>
            <p:nvPr/>
          </p:nvSpPr>
          <p:spPr bwMode="auto">
            <a:xfrm>
              <a:off x="5673725" y="1417342"/>
              <a:ext cx="0" cy="2244725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5202" name="Group 34"/>
            <p:cNvGrpSpPr>
              <a:grpSpLocks/>
            </p:cNvGrpSpPr>
            <p:nvPr/>
          </p:nvGrpSpPr>
          <p:grpSpPr bwMode="auto">
            <a:xfrm>
              <a:off x="1281112" y="1712617"/>
              <a:ext cx="7131019" cy="508000"/>
              <a:chOff x="807" y="2576"/>
              <a:chExt cx="4147" cy="320"/>
            </a:xfrm>
          </p:grpSpPr>
          <p:sp>
            <p:nvSpPr>
              <p:cNvPr id="4" name="Rectangle 8"/>
              <p:cNvSpPr>
                <a:spLocks noChangeArrowheads="1"/>
              </p:cNvSpPr>
              <p:nvPr/>
            </p:nvSpPr>
            <p:spPr bwMode="auto">
              <a:xfrm>
                <a:off x="807" y="2576"/>
                <a:ext cx="1382" cy="320"/>
              </a:xfrm>
              <a:prstGeom prst="rect">
                <a:avLst/>
              </a:prstGeom>
              <a:solidFill>
                <a:srgbClr val="CDC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3595" tIns="41797" rIns="83595" bIns="41797"/>
              <a:lstStyle>
                <a:lvl1pPr defTabSz="457200"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charset="2"/>
                  <a:buChar char="o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37931725" indent="-37474525" defTabSz="4572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charset="2"/>
                  <a:buChar char="n"/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spcBef>
                    <a:spcPct val="20000"/>
                  </a:spcBef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spcBef>
                    <a:spcPct val="20000"/>
                  </a:spcBef>
                  <a:defRPr sz="12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spcBef>
                    <a:spcPct val="20000"/>
                  </a:spcBef>
                  <a:defRPr sz="900">
                    <a:solidFill>
                      <a:schemeClr val="tx1"/>
                    </a:solidFill>
                    <a:latin typeface="Arial" charset="0"/>
                  </a:defRPr>
                </a:lvl5pPr>
                <a:lvl6pPr marL="457200" fontAlgn="base">
                  <a:spcBef>
                    <a:spcPct val="2000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charset="0"/>
                  </a:defRPr>
                </a:lvl6pPr>
                <a:lvl7pPr marL="914400" fontAlgn="base">
                  <a:spcBef>
                    <a:spcPct val="2000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charset="0"/>
                  </a:defRPr>
                </a:lvl7pPr>
                <a:lvl8pPr marL="1371600" fontAlgn="base">
                  <a:spcBef>
                    <a:spcPct val="2000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charset="0"/>
                  </a:defRPr>
                </a:lvl8pPr>
                <a:lvl9pPr marL="1828800" fontAlgn="base">
                  <a:spcBef>
                    <a:spcPct val="2000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x-none" sz="1400" dirty="0">
                    <a:solidFill>
                      <a:srgbClr val="000000"/>
                    </a:solidFill>
                    <a:sym typeface="Gill Sans" charset="0"/>
                  </a:rPr>
                  <a:t>Mandolin class</a:t>
                </a:r>
              </a:p>
            </p:txBody>
          </p:sp>
          <p:sp>
            <p:nvSpPr>
              <p:cNvPr id="5" name="Rectangle 9"/>
              <p:cNvSpPr>
                <a:spLocks noChangeArrowheads="1"/>
              </p:cNvSpPr>
              <p:nvPr/>
            </p:nvSpPr>
            <p:spPr bwMode="auto">
              <a:xfrm>
                <a:off x="2083" y="2576"/>
                <a:ext cx="1491" cy="320"/>
              </a:xfrm>
              <a:prstGeom prst="rect">
                <a:avLst/>
              </a:prstGeom>
              <a:solidFill>
                <a:srgbClr val="CDC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3595" tIns="41797" rIns="83595" bIns="41797"/>
              <a:lstStyle>
                <a:lvl1pPr defTabSz="457200"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charset="2"/>
                  <a:buChar char="o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37931725" indent="-37474525" defTabSz="4572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charset="2"/>
                  <a:buChar char="n"/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spcBef>
                    <a:spcPct val="20000"/>
                  </a:spcBef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spcBef>
                    <a:spcPct val="20000"/>
                  </a:spcBef>
                  <a:defRPr sz="12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spcBef>
                    <a:spcPct val="20000"/>
                  </a:spcBef>
                  <a:defRPr sz="900">
                    <a:solidFill>
                      <a:schemeClr val="tx1"/>
                    </a:solidFill>
                    <a:latin typeface="Arial" charset="0"/>
                  </a:defRPr>
                </a:lvl5pPr>
                <a:lvl6pPr marL="457200" fontAlgn="base">
                  <a:spcBef>
                    <a:spcPct val="2000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charset="0"/>
                  </a:defRPr>
                </a:lvl6pPr>
                <a:lvl7pPr marL="914400" fontAlgn="base">
                  <a:spcBef>
                    <a:spcPct val="2000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charset="0"/>
                  </a:defRPr>
                </a:lvl7pPr>
                <a:lvl8pPr marL="1371600" fontAlgn="base">
                  <a:spcBef>
                    <a:spcPct val="2000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charset="0"/>
                  </a:defRPr>
                </a:lvl8pPr>
                <a:lvl9pPr marL="1828800" fontAlgn="base">
                  <a:spcBef>
                    <a:spcPct val="2000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x-none" sz="1400">
                    <a:solidFill>
                      <a:srgbClr val="000000"/>
                    </a:solidFill>
                    <a:sym typeface="Gill Sans" charset="0"/>
                  </a:rPr>
                  <a:t>Simple to implement</a:t>
                </a:r>
              </a:p>
            </p:txBody>
          </p:sp>
          <p:sp>
            <p:nvSpPr>
              <p:cNvPr id="6" name="Rectangle 10"/>
              <p:cNvSpPr>
                <a:spLocks noChangeArrowheads="1"/>
              </p:cNvSpPr>
              <p:nvPr/>
            </p:nvSpPr>
            <p:spPr bwMode="auto">
              <a:xfrm>
                <a:off x="3359" y="2576"/>
                <a:ext cx="1595" cy="320"/>
              </a:xfrm>
              <a:prstGeom prst="rect">
                <a:avLst/>
              </a:prstGeom>
              <a:solidFill>
                <a:srgbClr val="CDC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3595" tIns="41797" rIns="83595" bIns="41797"/>
              <a:lstStyle>
                <a:lvl1pPr defTabSz="457200"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charset="2"/>
                  <a:buChar char="o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37931725" indent="-37474525" defTabSz="4572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charset="2"/>
                  <a:buChar char="n"/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spcBef>
                    <a:spcPct val="20000"/>
                  </a:spcBef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spcBef>
                    <a:spcPct val="20000"/>
                  </a:spcBef>
                  <a:defRPr sz="12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spcBef>
                    <a:spcPct val="20000"/>
                  </a:spcBef>
                  <a:defRPr sz="900">
                    <a:solidFill>
                      <a:schemeClr val="tx1"/>
                    </a:solidFill>
                    <a:latin typeface="Arial" charset="0"/>
                  </a:defRPr>
                </a:lvl5pPr>
                <a:lvl6pPr marL="457200" fontAlgn="base">
                  <a:spcBef>
                    <a:spcPct val="2000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charset="0"/>
                  </a:defRPr>
                </a:lvl6pPr>
                <a:lvl7pPr marL="914400" fontAlgn="base">
                  <a:spcBef>
                    <a:spcPct val="2000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charset="0"/>
                  </a:defRPr>
                </a:lvl7pPr>
                <a:lvl8pPr marL="1371600" fontAlgn="base">
                  <a:spcBef>
                    <a:spcPct val="2000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charset="0"/>
                  </a:defRPr>
                </a:lvl8pPr>
                <a:lvl9pPr marL="1828800" fontAlgn="base">
                  <a:spcBef>
                    <a:spcPct val="2000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x-none" sz="1400" dirty="0">
                    <a:solidFill>
                      <a:srgbClr val="000000"/>
                    </a:solidFill>
                    <a:sym typeface="Gill Sans" charset="0"/>
                  </a:rPr>
                  <a:t> Duplicate code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x-none" sz="1400" dirty="0">
                    <a:solidFill>
                      <a:srgbClr val="000000"/>
                    </a:solidFill>
                    <a:sym typeface="Gill Sans" charset="0"/>
                  </a:rPr>
                  <a:t> Hard to maintain</a:t>
                </a:r>
              </a:p>
            </p:txBody>
          </p:sp>
          <p:sp>
            <p:nvSpPr>
              <p:cNvPr id="7" name="Line 20"/>
              <p:cNvSpPr>
                <a:spLocks noChangeShapeType="1"/>
              </p:cNvSpPr>
              <p:nvPr/>
            </p:nvSpPr>
            <p:spPr bwMode="auto">
              <a:xfrm>
                <a:off x="807" y="2896"/>
                <a:ext cx="4147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203" name="Group 35"/>
            <p:cNvGrpSpPr>
              <a:grpSpLocks/>
            </p:cNvGrpSpPr>
            <p:nvPr/>
          </p:nvGrpSpPr>
          <p:grpSpPr bwMode="auto">
            <a:xfrm>
              <a:off x="1281113" y="2220618"/>
              <a:ext cx="7131049" cy="568310"/>
              <a:chOff x="807" y="2896"/>
              <a:chExt cx="4492" cy="454"/>
            </a:xfrm>
          </p:grpSpPr>
          <p:sp>
            <p:nvSpPr>
              <p:cNvPr id="8" name="Rectangle 11"/>
              <p:cNvSpPr>
                <a:spLocks noChangeArrowheads="1"/>
              </p:cNvSpPr>
              <p:nvPr/>
            </p:nvSpPr>
            <p:spPr bwMode="auto">
              <a:xfrm>
                <a:off x="807" y="2896"/>
                <a:ext cx="1382" cy="454"/>
              </a:xfrm>
              <a:prstGeom prst="rect">
                <a:avLst/>
              </a:prstGeom>
              <a:solidFill>
                <a:srgbClr val="E8E8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3595" tIns="41797" rIns="83595" bIns="41797"/>
              <a:lstStyle>
                <a:lvl1pPr defTabSz="457200"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charset="2"/>
                  <a:buChar char="o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37931725" indent="-37474525" defTabSz="4572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charset="2"/>
                  <a:buChar char="n"/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spcBef>
                    <a:spcPct val="20000"/>
                  </a:spcBef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spcBef>
                    <a:spcPct val="20000"/>
                  </a:spcBef>
                  <a:defRPr sz="12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spcBef>
                    <a:spcPct val="20000"/>
                  </a:spcBef>
                  <a:defRPr sz="900">
                    <a:solidFill>
                      <a:schemeClr val="tx1"/>
                    </a:solidFill>
                    <a:latin typeface="Arial" charset="0"/>
                  </a:defRPr>
                </a:lvl5pPr>
                <a:lvl6pPr marL="457200" fontAlgn="base">
                  <a:spcBef>
                    <a:spcPct val="2000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charset="0"/>
                  </a:defRPr>
                </a:lvl6pPr>
                <a:lvl7pPr marL="914400" fontAlgn="base">
                  <a:spcBef>
                    <a:spcPct val="2000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charset="0"/>
                  </a:defRPr>
                </a:lvl7pPr>
                <a:lvl8pPr marL="1371600" fontAlgn="base">
                  <a:spcBef>
                    <a:spcPct val="2000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charset="0"/>
                  </a:defRPr>
                </a:lvl8pPr>
                <a:lvl9pPr marL="1828800" fontAlgn="base">
                  <a:spcBef>
                    <a:spcPct val="2000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x-none" sz="1400" dirty="0">
                    <a:solidFill>
                      <a:srgbClr val="000000"/>
                    </a:solidFill>
                    <a:sym typeface="Gill Sans" charset="0"/>
                  </a:rPr>
                  <a:t>Instrument class </a:t>
                </a:r>
                <a:br>
                  <a:rPr lang="en-US" altLang="x-none" sz="1400" dirty="0">
                    <a:solidFill>
                      <a:srgbClr val="000000"/>
                    </a:solidFill>
                    <a:sym typeface="Gill Sans" charset="0"/>
                  </a:rPr>
                </a:br>
                <a:r>
                  <a:rPr lang="en-US" altLang="x-none" sz="1400" dirty="0">
                    <a:solidFill>
                      <a:srgbClr val="000000"/>
                    </a:solidFill>
                    <a:sym typeface="Gill Sans" charset="0"/>
                  </a:rPr>
                  <a:t>with type field</a:t>
                </a:r>
              </a:p>
            </p:txBody>
          </p:sp>
          <p:sp>
            <p:nvSpPr>
              <p:cNvPr id="9" name="Rectangle 12"/>
              <p:cNvSpPr>
                <a:spLocks noChangeArrowheads="1"/>
              </p:cNvSpPr>
              <p:nvPr/>
            </p:nvSpPr>
            <p:spPr bwMode="auto">
              <a:xfrm>
                <a:off x="2189" y="2896"/>
                <a:ext cx="1385" cy="454"/>
              </a:xfrm>
              <a:prstGeom prst="rect">
                <a:avLst/>
              </a:prstGeom>
              <a:solidFill>
                <a:srgbClr val="E8E8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3595" tIns="41797" rIns="83595" bIns="41797"/>
              <a:lstStyle>
                <a:lvl1pPr defTabSz="457200"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charset="2"/>
                  <a:buChar char="o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37931725" indent="-37474525" defTabSz="4572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charset="2"/>
                  <a:buChar char="n"/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spcBef>
                    <a:spcPct val="20000"/>
                  </a:spcBef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spcBef>
                    <a:spcPct val="20000"/>
                  </a:spcBef>
                  <a:defRPr sz="12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spcBef>
                    <a:spcPct val="20000"/>
                  </a:spcBef>
                  <a:defRPr sz="900">
                    <a:solidFill>
                      <a:schemeClr val="tx1"/>
                    </a:solidFill>
                    <a:latin typeface="Arial" charset="0"/>
                  </a:defRPr>
                </a:lvl5pPr>
                <a:lvl6pPr marL="457200" fontAlgn="base">
                  <a:spcBef>
                    <a:spcPct val="2000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charset="0"/>
                  </a:defRPr>
                </a:lvl6pPr>
                <a:lvl7pPr marL="914400" fontAlgn="base">
                  <a:spcBef>
                    <a:spcPct val="2000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charset="0"/>
                  </a:defRPr>
                </a:lvl7pPr>
                <a:lvl8pPr marL="1371600" fontAlgn="base">
                  <a:spcBef>
                    <a:spcPct val="2000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charset="0"/>
                  </a:defRPr>
                </a:lvl8pPr>
                <a:lvl9pPr marL="1828800" fontAlgn="base">
                  <a:spcBef>
                    <a:spcPct val="2000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x-none" sz="1400">
                    <a:solidFill>
                      <a:srgbClr val="000000"/>
                    </a:solidFill>
                    <a:sym typeface="Gill Sans" charset="0"/>
                  </a:rPr>
                  <a:t>No duplicate code</a:t>
                </a:r>
              </a:p>
            </p:txBody>
          </p:sp>
          <p:sp>
            <p:nvSpPr>
              <p:cNvPr id="10" name="Rectangle 13"/>
              <p:cNvSpPr>
                <a:spLocks noChangeArrowheads="1"/>
              </p:cNvSpPr>
              <p:nvPr/>
            </p:nvSpPr>
            <p:spPr bwMode="auto">
              <a:xfrm>
                <a:off x="3574" y="2896"/>
                <a:ext cx="1725" cy="454"/>
              </a:xfrm>
              <a:prstGeom prst="rect">
                <a:avLst/>
              </a:prstGeom>
              <a:solidFill>
                <a:srgbClr val="E8E8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3595" tIns="41797" rIns="83595" bIns="41797"/>
              <a:lstStyle>
                <a:lvl1pPr defTabSz="457200"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charset="2"/>
                  <a:buChar char="o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37931725" indent="-37474525" defTabSz="4572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charset="2"/>
                  <a:buChar char="n"/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spcBef>
                    <a:spcPct val="20000"/>
                  </a:spcBef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spcBef>
                    <a:spcPct val="20000"/>
                  </a:spcBef>
                  <a:defRPr sz="12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spcBef>
                    <a:spcPct val="20000"/>
                  </a:spcBef>
                  <a:defRPr sz="900">
                    <a:solidFill>
                      <a:schemeClr val="tx1"/>
                    </a:solidFill>
                    <a:latin typeface="Arial" charset="0"/>
                  </a:defRPr>
                </a:lvl5pPr>
                <a:lvl6pPr marL="457200" fontAlgn="base">
                  <a:spcBef>
                    <a:spcPct val="2000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charset="0"/>
                  </a:defRPr>
                </a:lvl6pPr>
                <a:lvl7pPr marL="914400" fontAlgn="base">
                  <a:spcBef>
                    <a:spcPct val="2000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charset="0"/>
                  </a:defRPr>
                </a:lvl7pPr>
                <a:lvl8pPr marL="1371600" fontAlgn="base">
                  <a:spcBef>
                    <a:spcPct val="2000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charset="0"/>
                  </a:defRPr>
                </a:lvl8pPr>
                <a:lvl9pPr marL="1828800" fontAlgn="base">
                  <a:spcBef>
                    <a:spcPct val="2000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x-none" sz="1400" dirty="0">
                    <a:solidFill>
                      <a:srgbClr val="000000"/>
                    </a:solidFill>
                    <a:sym typeface="Gill Sans" charset="0"/>
                  </a:rPr>
                  <a:t> Not an object-oriented solution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x-none" sz="1400" dirty="0">
                    <a:solidFill>
                      <a:srgbClr val="000000"/>
                    </a:solidFill>
                    <a:sym typeface="Gill Sans" charset="0"/>
                  </a:rPr>
                  <a:t> Need to check type on objects</a:t>
                </a:r>
              </a:p>
            </p:txBody>
          </p:sp>
          <p:sp>
            <p:nvSpPr>
              <p:cNvPr id="11" name="Line 21"/>
              <p:cNvSpPr>
                <a:spLocks noChangeShapeType="1"/>
              </p:cNvSpPr>
              <p:nvPr/>
            </p:nvSpPr>
            <p:spPr bwMode="auto">
              <a:xfrm>
                <a:off x="807" y="3350"/>
                <a:ext cx="4147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Line 22"/>
            <p:cNvSpPr>
              <a:spLocks noChangeShapeType="1"/>
            </p:cNvSpPr>
            <p:nvPr/>
          </p:nvSpPr>
          <p:spPr bwMode="auto">
            <a:xfrm>
              <a:off x="1281113" y="1417342"/>
              <a:ext cx="0" cy="2244725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23"/>
            <p:cNvSpPr>
              <a:spLocks noChangeShapeType="1"/>
            </p:cNvSpPr>
            <p:nvPr/>
          </p:nvSpPr>
          <p:spPr bwMode="auto">
            <a:xfrm>
              <a:off x="8412119" y="1402147"/>
              <a:ext cx="28" cy="225992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5201" name="Group 33"/>
            <p:cNvGrpSpPr>
              <a:grpSpLocks/>
            </p:cNvGrpSpPr>
            <p:nvPr/>
          </p:nvGrpSpPr>
          <p:grpSpPr bwMode="auto">
            <a:xfrm>
              <a:off x="1281112" y="1417342"/>
              <a:ext cx="7131023" cy="295275"/>
              <a:chOff x="807" y="2390"/>
              <a:chExt cx="4147" cy="186"/>
            </a:xfrm>
          </p:grpSpPr>
          <p:sp>
            <p:nvSpPr>
              <p:cNvPr id="14" name="Rectangle 5"/>
              <p:cNvSpPr>
                <a:spLocks noChangeArrowheads="1"/>
              </p:cNvSpPr>
              <p:nvPr/>
            </p:nvSpPr>
            <p:spPr bwMode="auto">
              <a:xfrm>
                <a:off x="807" y="2390"/>
                <a:ext cx="1382" cy="186"/>
              </a:xfrm>
              <a:prstGeom prst="rect">
                <a:avLst/>
              </a:prstGeom>
              <a:solidFill>
                <a:srgbClr val="2D2D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3595" tIns="41797" rIns="83595" bIns="41797"/>
              <a:lstStyle>
                <a:lvl1pPr defTabSz="457200"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charset="2"/>
                  <a:buChar char="o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37931725" indent="-37474525" defTabSz="4572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charset="2"/>
                  <a:buChar char="n"/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spcBef>
                    <a:spcPct val="20000"/>
                  </a:spcBef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spcBef>
                    <a:spcPct val="20000"/>
                  </a:spcBef>
                  <a:defRPr sz="12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spcBef>
                    <a:spcPct val="20000"/>
                  </a:spcBef>
                  <a:defRPr sz="900">
                    <a:solidFill>
                      <a:schemeClr val="tx1"/>
                    </a:solidFill>
                    <a:latin typeface="Arial" charset="0"/>
                  </a:defRPr>
                </a:lvl5pPr>
                <a:lvl6pPr marL="457200" fontAlgn="base">
                  <a:spcBef>
                    <a:spcPct val="2000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charset="0"/>
                  </a:defRPr>
                </a:lvl6pPr>
                <a:lvl7pPr marL="914400" fontAlgn="base">
                  <a:spcBef>
                    <a:spcPct val="2000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charset="0"/>
                  </a:defRPr>
                </a:lvl7pPr>
                <a:lvl8pPr marL="1371600" fontAlgn="base">
                  <a:spcBef>
                    <a:spcPct val="2000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charset="0"/>
                  </a:defRPr>
                </a:lvl8pPr>
                <a:lvl9pPr marL="1828800" fontAlgn="base">
                  <a:spcBef>
                    <a:spcPct val="2000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x-none" sz="1400" b="1">
                    <a:solidFill>
                      <a:srgbClr val="FFFFFF"/>
                    </a:solidFill>
                    <a:sym typeface="Gill Sans" charset="0"/>
                  </a:rPr>
                  <a:t>Solution</a:t>
                </a:r>
              </a:p>
            </p:txBody>
          </p:sp>
          <p:sp>
            <p:nvSpPr>
              <p:cNvPr id="15" name="Rectangle 6"/>
              <p:cNvSpPr>
                <a:spLocks noChangeArrowheads="1"/>
              </p:cNvSpPr>
              <p:nvPr/>
            </p:nvSpPr>
            <p:spPr bwMode="auto">
              <a:xfrm>
                <a:off x="2083" y="2390"/>
                <a:ext cx="1491" cy="186"/>
              </a:xfrm>
              <a:prstGeom prst="rect">
                <a:avLst/>
              </a:prstGeom>
              <a:solidFill>
                <a:srgbClr val="2D2D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3595" tIns="41797" rIns="83595" bIns="41797"/>
              <a:lstStyle>
                <a:lvl1pPr defTabSz="457200"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charset="2"/>
                  <a:buChar char="o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37931725" indent="-37474525" defTabSz="4572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charset="2"/>
                  <a:buChar char="n"/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spcBef>
                    <a:spcPct val="20000"/>
                  </a:spcBef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spcBef>
                    <a:spcPct val="20000"/>
                  </a:spcBef>
                  <a:defRPr sz="12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spcBef>
                    <a:spcPct val="20000"/>
                  </a:spcBef>
                  <a:defRPr sz="900">
                    <a:solidFill>
                      <a:schemeClr val="tx1"/>
                    </a:solidFill>
                    <a:latin typeface="Arial" charset="0"/>
                  </a:defRPr>
                </a:lvl5pPr>
                <a:lvl6pPr marL="457200" fontAlgn="base">
                  <a:spcBef>
                    <a:spcPct val="2000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charset="0"/>
                  </a:defRPr>
                </a:lvl6pPr>
                <a:lvl7pPr marL="914400" fontAlgn="base">
                  <a:spcBef>
                    <a:spcPct val="2000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charset="0"/>
                  </a:defRPr>
                </a:lvl7pPr>
                <a:lvl8pPr marL="1371600" fontAlgn="base">
                  <a:spcBef>
                    <a:spcPct val="2000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charset="0"/>
                  </a:defRPr>
                </a:lvl8pPr>
                <a:lvl9pPr marL="1828800" fontAlgn="base">
                  <a:spcBef>
                    <a:spcPct val="2000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x-none" sz="1400" b="1" dirty="0">
                    <a:solidFill>
                      <a:srgbClr val="FFFFFF"/>
                    </a:solidFill>
                    <a:sym typeface="Gill Sans" charset="0"/>
                  </a:rPr>
                  <a:t>Advantages</a:t>
                </a:r>
              </a:p>
            </p:txBody>
          </p:sp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3412" y="2390"/>
                <a:ext cx="1542" cy="186"/>
              </a:xfrm>
              <a:prstGeom prst="rect">
                <a:avLst/>
              </a:prstGeom>
              <a:solidFill>
                <a:srgbClr val="2D2D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3595" tIns="41797" rIns="83595" bIns="41797"/>
              <a:lstStyle>
                <a:lvl1pPr defTabSz="457200"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charset="2"/>
                  <a:buChar char="o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37931725" indent="-37474525" defTabSz="4572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charset="2"/>
                  <a:buChar char="n"/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spcBef>
                    <a:spcPct val="20000"/>
                  </a:spcBef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spcBef>
                    <a:spcPct val="20000"/>
                  </a:spcBef>
                  <a:defRPr sz="12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spcBef>
                    <a:spcPct val="20000"/>
                  </a:spcBef>
                  <a:defRPr sz="900">
                    <a:solidFill>
                      <a:schemeClr val="tx1"/>
                    </a:solidFill>
                    <a:latin typeface="Arial" charset="0"/>
                  </a:defRPr>
                </a:lvl5pPr>
                <a:lvl6pPr marL="457200" fontAlgn="base">
                  <a:spcBef>
                    <a:spcPct val="2000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charset="0"/>
                  </a:defRPr>
                </a:lvl6pPr>
                <a:lvl7pPr marL="914400" fontAlgn="base">
                  <a:spcBef>
                    <a:spcPct val="2000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charset="0"/>
                  </a:defRPr>
                </a:lvl7pPr>
                <a:lvl8pPr marL="1371600" fontAlgn="base">
                  <a:spcBef>
                    <a:spcPct val="2000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charset="0"/>
                  </a:defRPr>
                </a:lvl8pPr>
                <a:lvl9pPr marL="1828800" fontAlgn="base">
                  <a:spcBef>
                    <a:spcPct val="2000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x-none" sz="1400" b="1" dirty="0">
                    <a:solidFill>
                      <a:srgbClr val="FFFFFF"/>
                    </a:solidFill>
                    <a:sym typeface="Gill Sans" charset="0"/>
                  </a:rPr>
                  <a:t>Disadvantages</a:t>
                </a:r>
              </a:p>
            </p:txBody>
          </p:sp>
          <p:sp>
            <p:nvSpPr>
              <p:cNvPr id="17" name="Line 19"/>
              <p:cNvSpPr>
                <a:spLocks noChangeShapeType="1"/>
              </p:cNvSpPr>
              <p:nvPr/>
            </p:nvSpPr>
            <p:spPr bwMode="auto">
              <a:xfrm>
                <a:off x="807" y="2576"/>
                <a:ext cx="4147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4"/>
              <p:cNvSpPr>
                <a:spLocks noChangeShapeType="1"/>
              </p:cNvSpPr>
              <p:nvPr/>
            </p:nvSpPr>
            <p:spPr bwMode="auto">
              <a:xfrm>
                <a:off x="807" y="2390"/>
                <a:ext cx="4147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204" name="Group 36"/>
            <p:cNvGrpSpPr>
              <a:grpSpLocks/>
            </p:cNvGrpSpPr>
            <p:nvPr/>
          </p:nvGrpSpPr>
          <p:grpSpPr bwMode="auto">
            <a:xfrm>
              <a:off x="1281112" y="2794951"/>
              <a:ext cx="7131007" cy="725488"/>
              <a:chOff x="807" y="3347"/>
              <a:chExt cx="4147" cy="457"/>
            </a:xfrm>
          </p:grpSpPr>
          <p:sp>
            <p:nvSpPr>
              <p:cNvPr id="19" name="Rectangle 14"/>
              <p:cNvSpPr>
                <a:spLocks noChangeArrowheads="1"/>
              </p:cNvSpPr>
              <p:nvPr/>
            </p:nvSpPr>
            <p:spPr bwMode="auto">
              <a:xfrm>
                <a:off x="807" y="3347"/>
                <a:ext cx="1382" cy="454"/>
              </a:xfrm>
              <a:prstGeom prst="rect">
                <a:avLst/>
              </a:prstGeom>
              <a:solidFill>
                <a:srgbClr val="CDC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3595" tIns="41797" rIns="83595" bIns="41797"/>
              <a:lstStyle>
                <a:lvl1pPr defTabSz="457200"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charset="2"/>
                  <a:buChar char="o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37931725" indent="-37474525" defTabSz="4572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charset="2"/>
                  <a:buChar char="n"/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spcBef>
                    <a:spcPct val="20000"/>
                  </a:spcBef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spcBef>
                    <a:spcPct val="20000"/>
                  </a:spcBef>
                  <a:defRPr sz="12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spcBef>
                    <a:spcPct val="20000"/>
                  </a:spcBef>
                  <a:defRPr sz="900">
                    <a:solidFill>
                      <a:schemeClr val="tx1"/>
                    </a:solidFill>
                    <a:latin typeface="Arial" charset="0"/>
                  </a:defRPr>
                </a:lvl5pPr>
                <a:lvl6pPr marL="457200" fontAlgn="base">
                  <a:spcBef>
                    <a:spcPct val="2000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charset="0"/>
                  </a:defRPr>
                </a:lvl6pPr>
                <a:lvl7pPr marL="914400" fontAlgn="base">
                  <a:spcBef>
                    <a:spcPct val="2000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charset="0"/>
                  </a:defRPr>
                </a:lvl7pPr>
                <a:lvl8pPr marL="1371600" fontAlgn="base">
                  <a:spcBef>
                    <a:spcPct val="2000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charset="0"/>
                  </a:defRPr>
                </a:lvl8pPr>
                <a:lvl9pPr marL="1828800" fontAlgn="base">
                  <a:spcBef>
                    <a:spcPct val="2000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x-none" sz="1400" dirty="0">
                    <a:solidFill>
                      <a:srgbClr val="000000"/>
                    </a:solidFill>
                    <a:sym typeface="Gill Sans" charset="0"/>
                  </a:rPr>
                  <a:t>Instrument base class</a:t>
                </a:r>
              </a:p>
            </p:txBody>
          </p:sp>
          <p:sp>
            <p:nvSpPr>
              <p:cNvPr id="20" name="Rectangle 15"/>
              <p:cNvSpPr>
                <a:spLocks noChangeArrowheads="1"/>
              </p:cNvSpPr>
              <p:nvPr/>
            </p:nvSpPr>
            <p:spPr bwMode="auto">
              <a:xfrm>
                <a:off x="2030" y="3350"/>
                <a:ext cx="1544" cy="454"/>
              </a:xfrm>
              <a:prstGeom prst="rect">
                <a:avLst/>
              </a:prstGeom>
              <a:solidFill>
                <a:srgbClr val="CDC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3595" tIns="41797" rIns="83595" bIns="41797"/>
              <a:lstStyle>
                <a:lvl1pPr defTabSz="457200"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charset="2"/>
                  <a:buChar char="o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37931725" indent="-37474525" defTabSz="4572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charset="2"/>
                  <a:buChar char="n"/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spcBef>
                    <a:spcPct val="20000"/>
                  </a:spcBef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spcBef>
                    <a:spcPct val="20000"/>
                  </a:spcBef>
                  <a:defRPr sz="12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spcBef>
                    <a:spcPct val="20000"/>
                  </a:spcBef>
                  <a:defRPr sz="900">
                    <a:solidFill>
                      <a:schemeClr val="tx1"/>
                    </a:solidFill>
                    <a:latin typeface="Arial" charset="0"/>
                  </a:defRPr>
                </a:lvl5pPr>
                <a:lvl6pPr marL="457200" fontAlgn="base">
                  <a:spcBef>
                    <a:spcPct val="2000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charset="0"/>
                  </a:defRPr>
                </a:lvl6pPr>
                <a:lvl7pPr marL="914400" fontAlgn="base">
                  <a:spcBef>
                    <a:spcPct val="2000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charset="0"/>
                  </a:defRPr>
                </a:lvl7pPr>
                <a:lvl8pPr marL="1371600" fontAlgn="base">
                  <a:spcBef>
                    <a:spcPct val="2000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charset="0"/>
                  </a:defRPr>
                </a:lvl8pPr>
                <a:lvl9pPr marL="1828800" fontAlgn="base">
                  <a:spcBef>
                    <a:spcPct val="2000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x-none" sz="1400" dirty="0">
                    <a:solidFill>
                      <a:srgbClr val="000000"/>
                    </a:solidFill>
                    <a:sym typeface="Gill Sans" charset="0"/>
                  </a:rPr>
                  <a:t> Object-oriented solution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x-none" sz="1400" dirty="0">
                    <a:solidFill>
                      <a:srgbClr val="000000"/>
                    </a:solidFill>
                    <a:sym typeface="Gill Sans" charset="0"/>
                  </a:rPr>
                  <a:t> No type field to check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x-none" sz="1400" dirty="0">
                    <a:solidFill>
                      <a:srgbClr val="000000"/>
                    </a:solidFill>
                    <a:sym typeface="Gill Sans" charset="0"/>
                  </a:rPr>
                  <a:t> No duplicate code</a:t>
                </a:r>
              </a:p>
            </p:txBody>
          </p:sp>
          <p:sp>
            <p:nvSpPr>
              <p:cNvPr id="21" name="Rectangle 16"/>
              <p:cNvSpPr>
                <a:spLocks noChangeArrowheads="1"/>
              </p:cNvSpPr>
              <p:nvPr/>
            </p:nvSpPr>
            <p:spPr bwMode="auto">
              <a:xfrm>
                <a:off x="3364" y="3350"/>
                <a:ext cx="1590" cy="454"/>
              </a:xfrm>
              <a:prstGeom prst="rect">
                <a:avLst/>
              </a:prstGeom>
              <a:solidFill>
                <a:srgbClr val="CDC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3595" tIns="41797" rIns="83595" bIns="41797"/>
              <a:lstStyle>
                <a:lvl1pPr defTabSz="457200">
                  <a:spcBef>
                    <a:spcPct val="20000"/>
                  </a:spcBef>
                  <a:buClr>
                    <a:schemeClr val="bg2"/>
                  </a:buClr>
                  <a:buSzPct val="70000"/>
                  <a:buFont typeface="Wingdings" charset="2"/>
                  <a:buChar char="o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37931725" indent="-37474525" defTabSz="4572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charset="2"/>
                  <a:buChar char="n"/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spcBef>
                    <a:spcPct val="20000"/>
                  </a:spcBef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spcBef>
                    <a:spcPct val="20000"/>
                  </a:spcBef>
                  <a:defRPr sz="12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spcBef>
                    <a:spcPct val="20000"/>
                  </a:spcBef>
                  <a:defRPr sz="900">
                    <a:solidFill>
                      <a:schemeClr val="tx1"/>
                    </a:solidFill>
                    <a:latin typeface="Arial" charset="0"/>
                  </a:defRPr>
                </a:lvl5pPr>
                <a:lvl6pPr marL="457200" fontAlgn="base">
                  <a:spcBef>
                    <a:spcPct val="2000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charset="0"/>
                  </a:defRPr>
                </a:lvl6pPr>
                <a:lvl7pPr marL="914400" fontAlgn="base">
                  <a:spcBef>
                    <a:spcPct val="2000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charset="0"/>
                  </a:defRPr>
                </a:lvl7pPr>
                <a:lvl8pPr marL="1371600" fontAlgn="base">
                  <a:spcBef>
                    <a:spcPct val="2000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charset="0"/>
                  </a:defRPr>
                </a:lvl8pPr>
                <a:lvl9pPr marL="1828800" fontAlgn="base">
                  <a:spcBef>
                    <a:spcPct val="2000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x-none" sz="1400" dirty="0">
                    <a:solidFill>
                      <a:srgbClr val="000000"/>
                    </a:solidFill>
                    <a:sym typeface="Gill Sans" charset="0"/>
                  </a:rPr>
                  <a:t>Does Rick have an Instrument </a:t>
                </a:r>
                <a:br>
                  <a:rPr lang="en-US" altLang="x-none" sz="1400" dirty="0">
                    <a:solidFill>
                      <a:srgbClr val="000000"/>
                    </a:solidFill>
                    <a:sym typeface="Gill Sans" charset="0"/>
                  </a:rPr>
                </a:br>
                <a:r>
                  <a:rPr lang="en-US" altLang="x-none" sz="1400" dirty="0">
                    <a:solidFill>
                      <a:srgbClr val="000000"/>
                    </a:solidFill>
                    <a:sym typeface="Gill Sans" charset="0"/>
                  </a:rPr>
                  <a:t>in the inventory?</a:t>
                </a:r>
              </a:p>
            </p:txBody>
          </p:sp>
          <p:sp>
            <p:nvSpPr>
              <p:cNvPr id="22" name="Line 25"/>
              <p:cNvSpPr>
                <a:spLocks noChangeShapeType="1"/>
              </p:cNvSpPr>
              <p:nvPr/>
            </p:nvSpPr>
            <p:spPr bwMode="auto">
              <a:xfrm>
                <a:off x="807" y="3804"/>
                <a:ext cx="4147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6675097" y="6136029"/>
            <a:ext cx="155478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x-none" sz="800" b="1" dirty="0">
                <a:solidFill>
                  <a:schemeClr val="bg1">
                    <a:lumMod val="65000"/>
                  </a:schemeClr>
                </a:solidFill>
              </a:rPr>
              <a:t>Head First Object-Oriented </a:t>
            </a:r>
          </a:p>
          <a:p>
            <a:r>
              <a:rPr lang="en-US" altLang="x-none" sz="800" b="1" dirty="0">
                <a:solidFill>
                  <a:schemeClr val="bg1">
                    <a:lumMod val="65000"/>
                  </a:schemeClr>
                </a:solidFill>
              </a:rPr>
              <a:t>Analysis &amp; Design</a:t>
            </a:r>
            <a:endParaRPr lang="en-US" altLang="x-none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x-none" sz="800" dirty="0">
                <a:solidFill>
                  <a:schemeClr val="bg1">
                    <a:lumMod val="65000"/>
                  </a:schemeClr>
                </a:solidFill>
              </a:rPr>
              <a:t>by Brett D. McLaughlin, et al.</a:t>
            </a:r>
          </a:p>
          <a:p>
            <a:r>
              <a:rPr lang="en-US" altLang="x-none" sz="800" dirty="0">
                <a:solidFill>
                  <a:schemeClr val="bg1">
                    <a:lumMod val="65000"/>
                  </a:schemeClr>
                </a:solidFill>
              </a:rPr>
              <a:t>O’Reilly, 2006.</a:t>
            </a:r>
            <a:endParaRPr lang="en-US" altLang="x-none" sz="8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646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F1E7A-55C0-AD45-BE46-ACB2490B7182}" type="slidenum">
              <a:rPr lang="en-US" altLang="x-none"/>
              <a:pPr/>
              <a:t>12</a:t>
            </a:fld>
            <a:endParaRPr lang="en-US" altLang="x-none"/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New </a:t>
            </a:r>
            <a:r>
              <a:rPr lang="en-US" altLang="x-none" b="1" dirty="0">
                <a:latin typeface="Courier New" charset="0"/>
              </a:rPr>
              <a:t>Instrument</a:t>
            </a:r>
            <a:r>
              <a:rPr lang="en-US" altLang="x-none" dirty="0"/>
              <a:t> Base Class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78533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 dirty="0"/>
              <a:t>Add a new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Instrument</a:t>
            </a:r>
            <a:r>
              <a:rPr lang="en-US" altLang="x-none" dirty="0"/>
              <a:t> base class.</a:t>
            </a:r>
          </a:p>
          <a:p>
            <a:pPr lvl="4">
              <a:lnSpc>
                <a:spcPct val="90000"/>
              </a:lnSpc>
            </a:pPr>
            <a:endParaRPr lang="en-US" altLang="x-none" dirty="0"/>
          </a:p>
          <a:p>
            <a:pPr lvl="1">
              <a:lnSpc>
                <a:spcPct val="90000"/>
              </a:lnSpc>
            </a:pPr>
            <a:r>
              <a:rPr lang="en-US" altLang="x-none" dirty="0"/>
              <a:t>Make the existing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Guitar</a:t>
            </a:r>
            <a:r>
              <a:rPr lang="en-US" altLang="x-none" dirty="0"/>
              <a:t> class and </a:t>
            </a:r>
            <a:br>
              <a:rPr lang="en-US" altLang="x-none" dirty="0"/>
            </a:br>
            <a:r>
              <a:rPr lang="en-US" altLang="x-none" dirty="0"/>
              <a:t>a new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Mandolin</a:t>
            </a:r>
            <a:r>
              <a:rPr lang="en-US" altLang="x-none" dirty="0"/>
              <a:t> class subclasses </a:t>
            </a:r>
            <a:br>
              <a:rPr lang="en-US" altLang="x-none" dirty="0"/>
            </a:br>
            <a:r>
              <a:rPr lang="en-US" altLang="x-none" dirty="0"/>
              <a:t>of the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Instrument</a:t>
            </a:r>
            <a:r>
              <a:rPr lang="en-US" altLang="x-none" dirty="0"/>
              <a:t> class.</a:t>
            </a:r>
          </a:p>
          <a:p>
            <a:pPr lvl="4">
              <a:lnSpc>
                <a:spcPct val="90000"/>
              </a:lnSpc>
            </a:pPr>
            <a:endParaRPr lang="en-US" altLang="x-none" dirty="0"/>
          </a:p>
          <a:p>
            <a:pPr>
              <a:lnSpc>
                <a:spcPct val="90000"/>
              </a:lnSpc>
            </a:pPr>
            <a:r>
              <a:rPr lang="en-US" altLang="x-none" dirty="0"/>
              <a:t>Change the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Inventory</a:t>
            </a:r>
            <a:r>
              <a:rPr lang="en-US" altLang="x-none" dirty="0"/>
              <a:t> class to contain </a:t>
            </a:r>
            <a:br>
              <a:rPr lang="en-US" altLang="x-none" dirty="0"/>
            </a:br>
            <a:r>
              <a:rPr lang="en-US" altLang="x-none" dirty="0"/>
              <a:t>a list of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Instrument</a:t>
            </a:r>
            <a:r>
              <a:rPr lang="en-US" altLang="x-none" dirty="0"/>
              <a:t> objects instead of </a:t>
            </a:r>
            <a:br>
              <a:rPr lang="en-US" altLang="x-none" dirty="0"/>
            </a:br>
            <a:r>
              <a:rPr lang="en-US" altLang="x-none" dirty="0"/>
              <a:t>only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Guitar</a:t>
            </a:r>
            <a:r>
              <a:rPr lang="en-US" altLang="x-none" dirty="0"/>
              <a:t> objects.</a:t>
            </a:r>
          </a:p>
          <a:p>
            <a:pPr lvl="5">
              <a:lnSpc>
                <a:spcPct val="90000"/>
              </a:lnSpc>
            </a:pPr>
            <a:endParaRPr lang="en-US" altLang="x-none" dirty="0"/>
          </a:p>
          <a:p>
            <a:pPr>
              <a:lnSpc>
                <a:spcPct val="90000"/>
              </a:lnSpc>
            </a:pPr>
            <a:r>
              <a:rPr lang="en-US" altLang="x-none" dirty="0"/>
              <a:t>Each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Instrument</a:t>
            </a:r>
            <a:r>
              <a:rPr lang="en-US" altLang="x-none" dirty="0"/>
              <a:t> object can be either a </a:t>
            </a:r>
            <a:br>
              <a:rPr lang="en-US" altLang="x-none" dirty="0"/>
            </a:b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Guitar</a:t>
            </a:r>
            <a:r>
              <a:rPr lang="en-US" altLang="x-none" dirty="0"/>
              <a:t> object or a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Mandolin</a:t>
            </a:r>
            <a:r>
              <a:rPr lang="en-US" altLang="x-none" dirty="0"/>
              <a:t> object.</a:t>
            </a:r>
          </a:p>
          <a:p>
            <a:pPr lvl="4">
              <a:lnSpc>
                <a:spcPct val="90000"/>
              </a:lnSpc>
            </a:pPr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485909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F1E7A-55C0-AD45-BE46-ACB2490B7182}" type="slidenum">
              <a:rPr lang="en-US" altLang="x-none"/>
              <a:pPr/>
              <a:t>13</a:t>
            </a:fld>
            <a:endParaRPr lang="en-US" altLang="x-none"/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New </a:t>
            </a:r>
            <a:r>
              <a:rPr lang="en-US" altLang="x-none" b="1" dirty="0">
                <a:latin typeface="Courier New" charset="0"/>
              </a:rPr>
              <a:t>Instrument</a:t>
            </a:r>
            <a:r>
              <a:rPr lang="en-US" altLang="x-none" dirty="0"/>
              <a:t> Class</a:t>
            </a:r>
            <a:r>
              <a:rPr lang="en-US" altLang="x-none" i="1" dirty="0"/>
              <a:t>, cont’d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968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 dirty="0"/>
              <a:t>It doesn’t make sense to create </a:t>
            </a:r>
            <a:br>
              <a:rPr lang="en-US" altLang="x-none" dirty="0"/>
            </a:b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Instrument</a:t>
            </a:r>
            <a:r>
              <a:rPr lang="en-US" altLang="x-none" dirty="0"/>
              <a:t> objects directly.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Create only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Guitar</a:t>
            </a:r>
            <a:r>
              <a:rPr lang="en-US" altLang="x-none" dirty="0"/>
              <a:t> and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Mandolin</a:t>
            </a:r>
            <a:r>
              <a:rPr lang="en-US" altLang="x-none" dirty="0"/>
              <a:t> objects.</a:t>
            </a:r>
          </a:p>
          <a:p>
            <a:pPr lvl="4">
              <a:lnSpc>
                <a:spcPct val="90000"/>
              </a:lnSpc>
            </a:pPr>
            <a:endParaRPr lang="en-US" altLang="x-none" dirty="0"/>
          </a:p>
          <a:p>
            <a:pPr>
              <a:lnSpc>
                <a:spcPct val="90000"/>
              </a:lnSpc>
            </a:pPr>
            <a:r>
              <a:rPr lang="en-US" altLang="x-none" dirty="0"/>
              <a:t>Make the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Instrument</a:t>
            </a:r>
            <a:r>
              <a:rPr lang="en-US" altLang="x-none" dirty="0"/>
              <a:t> class </a:t>
            </a:r>
            <a:r>
              <a:rPr lang="en-US" altLang="x-none" dirty="0">
                <a:solidFill>
                  <a:srgbClr val="B23C00"/>
                </a:solidFill>
              </a:rPr>
              <a:t>abstract</a:t>
            </a:r>
            <a:r>
              <a:rPr lang="en-US" altLang="x-none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You cannot instantiate an abstract class directly.</a:t>
            </a:r>
          </a:p>
          <a:p>
            <a:pPr lvl="4">
              <a:lnSpc>
                <a:spcPct val="90000"/>
              </a:lnSpc>
            </a:pPr>
            <a:endParaRPr lang="en-US" altLang="x-none" dirty="0"/>
          </a:p>
          <a:p>
            <a:pPr>
              <a:lnSpc>
                <a:spcPct val="90000"/>
              </a:lnSpc>
            </a:pPr>
            <a:r>
              <a:rPr lang="en-US" altLang="x-none" dirty="0"/>
              <a:t>Make the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Instrument</a:t>
            </a:r>
            <a:r>
              <a:rPr lang="en-US" altLang="x-none" dirty="0"/>
              <a:t> class the</a:t>
            </a:r>
            <a:r>
              <a:rPr lang="en-US" altLang="x-none" b="1" dirty="0"/>
              <a:t> </a:t>
            </a:r>
            <a:br>
              <a:rPr lang="en-US" altLang="x-none" b="1" dirty="0"/>
            </a:br>
            <a:r>
              <a:rPr lang="en-US" altLang="x-none" dirty="0">
                <a:solidFill>
                  <a:srgbClr val="B23C00"/>
                </a:solidFill>
              </a:rPr>
              <a:t>abstract base class</a:t>
            </a:r>
            <a:r>
              <a:rPr lang="en-US" altLang="x-none" dirty="0"/>
              <a:t> of the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Guitar</a:t>
            </a:r>
            <a:r>
              <a:rPr lang="en-US" altLang="x-none" dirty="0"/>
              <a:t> </a:t>
            </a:r>
            <a:br>
              <a:rPr lang="en-US" altLang="x-none" dirty="0"/>
            </a:br>
            <a:r>
              <a:rPr lang="en-US" altLang="x-none" dirty="0"/>
              <a:t>and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Mandolin</a:t>
            </a:r>
            <a:r>
              <a:rPr lang="en-US" altLang="x-none" dirty="0"/>
              <a:t> subclasses.</a:t>
            </a:r>
          </a:p>
        </p:txBody>
      </p:sp>
    </p:spTree>
    <p:extLst>
      <p:ext uri="{BB962C8B-B14F-4D97-AF65-F5344CB8AC3E}">
        <p14:creationId xmlns:p14="http://schemas.microsoft.com/office/powerpoint/2010/main" val="3641862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794A-1088-0B4E-9CB4-640B9C9A5DB5}" type="slidenum">
              <a:rPr lang="en-US" altLang="x-none"/>
              <a:pPr/>
              <a:t>14</a:t>
            </a:fld>
            <a:endParaRPr lang="en-US" altLang="x-none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Abstract Classes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dirty="0"/>
              <a:t>An abstract class is a </a:t>
            </a:r>
            <a:r>
              <a:rPr lang="en-US" altLang="x-none" u="sng" dirty="0"/>
              <a:t>placeholder</a:t>
            </a:r>
            <a:r>
              <a:rPr lang="en-US" altLang="x-none" dirty="0"/>
              <a:t> for the </a:t>
            </a:r>
            <a:br>
              <a:rPr lang="en-US" altLang="x-none" dirty="0"/>
            </a:br>
            <a:r>
              <a:rPr lang="en-US" altLang="x-none" dirty="0"/>
              <a:t>actual implementation classes.</a:t>
            </a:r>
          </a:p>
          <a:p>
            <a:pPr lvl="4"/>
            <a:endParaRPr lang="en-US" altLang="x-none" dirty="0"/>
          </a:p>
          <a:p>
            <a:r>
              <a:rPr lang="en-US" altLang="x-none" dirty="0"/>
              <a:t>The abstract class </a:t>
            </a:r>
            <a:r>
              <a:rPr lang="en-US" altLang="x-none" u="sng" dirty="0"/>
              <a:t>defines the behavior</a:t>
            </a:r>
            <a:r>
              <a:rPr lang="en-US" altLang="x-none" dirty="0"/>
              <a:t>, </a:t>
            </a:r>
            <a:br>
              <a:rPr lang="en-US" altLang="x-none" dirty="0"/>
            </a:br>
            <a:r>
              <a:rPr lang="en-US" altLang="x-none" dirty="0"/>
              <a:t>and the subclasses </a:t>
            </a:r>
            <a:r>
              <a:rPr lang="en-US" altLang="x-none" u="sng" dirty="0"/>
              <a:t>implement that behavior</a:t>
            </a:r>
            <a:r>
              <a:rPr lang="en-US" altLang="x-none" dirty="0"/>
              <a:t>.</a:t>
            </a:r>
          </a:p>
          <a:p>
            <a:pPr lvl="3"/>
            <a:endParaRPr lang="en-US" altLang="x-none" dirty="0"/>
          </a:p>
          <a:p>
            <a:r>
              <a:rPr lang="en-US" altLang="x-none" dirty="0"/>
              <a:t>The abstract class encapsulates </a:t>
            </a:r>
            <a:br>
              <a:rPr lang="en-US" altLang="x-none" dirty="0"/>
            </a:br>
            <a:r>
              <a:rPr lang="en-US" altLang="x-none" u="sng" dirty="0"/>
              <a:t>shared behavior</a:t>
            </a:r>
            <a:r>
              <a:rPr lang="en-US" altLang="x-none" dirty="0"/>
              <a:t> and defines the </a:t>
            </a:r>
            <a:br>
              <a:rPr lang="en-US" altLang="x-none" dirty="0"/>
            </a:br>
            <a:r>
              <a:rPr lang="en-US" altLang="x-none" u="sng" dirty="0"/>
              <a:t>protocol</a:t>
            </a:r>
            <a:r>
              <a:rPr lang="en-US" altLang="x-none" dirty="0"/>
              <a:t> (API) for all its subclasses.</a:t>
            </a:r>
          </a:p>
        </p:txBody>
      </p:sp>
    </p:spTree>
    <p:extLst>
      <p:ext uri="{BB962C8B-B14F-4D97-AF65-F5344CB8AC3E}">
        <p14:creationId xmlns:p14="http://schemas.microsoft.com/office/powerpoint/2010/main" val="2301279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D3A8-8C91-B14B-8569-C9770E97A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C++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9BA90-B388-E74B-977A-B4EB9D8C6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785330"/>
          </a:xfrm>
        </p:spPr>
        <p:txBody>
          <a:bodyPr/>
          <a:lstStyle/>
          <a:p>
            <a:r>
              <a:rPr lang="en-US" dirty="0"/>
              <a:t>An abstract C++ class contains at least one </a:t>
            </a:r>
            <a:r>
              <a:rPr lang="en-US" dirty="0">
                <a:solidFill>
                  <a:srgbClr val="B23C00"/>
                </a:solidFill>
              </a:rPr>
              <a:t>pure virtual function</a:t>
            </a:r>
            <a:r>
              <a:rPr lang="en-US" dirty="0"/>
              <a:t> as a member.</a:t>
            </a:r>
          </a:p>
          <a:p>
            <a:pPr lvl="1"/>
            <a:r>
              <a:rPr lang="en-US" dirty="0"/>
              <a:t>A pure virtual function is an abstract function.</a:t>
            </a:r>
          </a:p>
          <a:p>
            <a:pPr lvl="1"/>
            <a:r>
              <a:rPr lang="en-US" dirty="0"/>
              <a:t>Example: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subclass of an abstract class </a:t>
            </a:r>
            <a:r>
              <a:rPr lang="en-US" u="sng" dirty="0"/>
              <a:t>defines</a:t>
            </a:r>
            <a:r>
              <a:rPr lang="en-US" dirty="0"/>
              <a:t> the pure abstract function (provides its code) .</a:t>
            </a:r>
          </a:p>
          <a:p>
            <a:pPr lvl="1"/>
            <a:r>
              <a:rPr lang="en-US" dirty="0"/>
              <a:t>Otherwise, the subclass is also abstract.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AA976-BB96-7444-A9FE-3C84BBA71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C13912-8AB9-0246-B67F-DF5EEC9622C6}"/>
              </a:ext>
            </a:extLst>
          </p:cNvPr>
          <p:cNvSpPr txBox="1"/>
          <p:nvPr/>
        </p:nvSpPr>
        <p:spPr>
          <a:xfrm>
            <a:off x="900161" y="3139486"/>
            <a:ext cx="7343677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AnAbstractClass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public: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virtual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void f(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0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  // a pure abstract function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... // other functions, not necessarily pure abstract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230344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8120" y="6221198"/>
            <a:ext cx="548679" cy="457200"/>
          </a:xfrm>
        </p:spPr>
        <p:txBody>
          <a:bodyPr/>
          <a:lstStyle/>
          <a:p>
            <a:fld id="{2AF89348-ECB0-3742-BC57-229EE5BBE8AF}" type="slidenum">
              <a:rPr lang="en-US" altLang="x-none"/>
              <a:pPr/>
              <a:t>16</a:t>
            </a:fld>
            <a:endParaRPr lang="en-US" altLang="x-none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New </a:t>
            </a:r>
            <a:r>
              <a:rPr lang="en-US" altLang="x-none" b="1">
                <a:latin typeface="Courier New" charset="0"/>
              </a:rPr>
              <a:t>Instrument</a:t>
            </a:r>
            <a:r>
              <a:rPr lang="en-US" altLang="x-none"/>
              <a:t> Class</a:t>
            </a:r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43781" y="1457825"/>
            <a:ext cx="9052511" cy="5262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Instrument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Instrument(string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serial_number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double price,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InstrumentSpec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*spec)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: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serial_number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serial_number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), price(price), spec(spec)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{}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virtual ~Instrument() = 0;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string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get_serial_number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{ return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serial_number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double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get_price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{ return price; }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void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set_price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float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new_price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 { price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new_price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InstrumentSpec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get_spec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{ return spec; }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private: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string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serial_number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double price;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InstrumentSpec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*spec;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inline Instrument::~Instrument() {}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F2A20E-FECF-9F4D-9778-B3B38BD17002}"/>
              </a:ext>
            </a:extLst>
          </p:cNvPr>
          <p:cNvSpPr txBox="1"/>
          <p:nvPr/>
        </p:nvSpPr>
        <p:spPr>
          <a:xfrm>
            <a:off x="7589487" y="1261666"/>
            <a:ext cx="1327608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Instrument.h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B71CDB-8232-5648-8D45-D680FDB513E6}"/>
              </a:ext>
            </a:extLst>
          </p:cNvPr>
          <p:cNvSpPr txBox="1"/>
          <p:nvPr/>
        </p:nvSpPr>
        <p:spPr>
          <a:xfrm>
            <a:off x="3858100" y="2774746"/>
            <a:ext cx="45801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We want 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Instrument</a:t>
            </a:r>
            <a:r>
              <a:rPr lang="en-US" sz="1400" dirty="0">
                <a:solidFill>
                  <a:srgbClr val="0033CC"/>
                </a:solidFill>
              </a:rPr>
              <a:t> to be abstract, so it must have</a:t>
            </a:r>
          </a:p>
          <a:p>
            <a:r>
              <a:rPr lang="en-US" sz="1400" dirty="0">
                <a:solidFill>
                  <a:srgbClr val="0033CC"/>
                </a:solidFill>
              </a:rPr>
              <a:t>at least one one </a:t>
            </a:r>
            <a:r>
              <a:rPr lang="en-US" sz="1400" u="sng" dirty="0">
                <a:solidFill>
                  <a:srgbClr val="0033CC"/>
                </a:solidFill>
              </a:rPr>
              <a:t>abstract member function</a:t>
            </a:r>
            <a:r>
              <a:rPr lang="en-US" sz="1400" dirty="0">
                <a:solidFill>
                  <a:srgbClr val="0033CC"/>
                </a:solidFill>
              </a:rPr>
              <a:t>.  None of its </a:t>
            </a:r>
          </a:p>
          <a:p>
            <a:r>
              <a:rPr lang="en-US" sz="1400" dirty="0">
                <a:solidFill>
                  <a:srgbClr val="0033CC"/>
                </a:solidFill>
              </a:rPr>
              <a:t>other member functions can be abstract, so let’s just</a:t>
            </a:r>
          </a:p>
          <a:p>
            <a:r>
              <a:rPr lang="en-US" sz="1400" dirty="0">
                <a:solidFill>
                  <a:srgbClr val="0033CC"/>
                </a:solidFill>
              </a:rPr>
              <a:t>make its </a:t>
            </a:r>
            <a:r>
              <a:rPr lang="en-US" sz="1400" u="sng" dirty="0">
                <a:solidFill>
                  <a:srgbClr val="0033CC"/>
                </a:solidFill>
              </a:rPr>
              <a:t>destructor</a:t>
            </a:r>
            <a:r>
              <a:rPr lang="en-US" sz="1400" dirty="0">
                <a:solidFill>
                  <a:srgbClr val="0033CC"/>
                </a:solidFill>
              </a:rPr>
              <a:t> abstract.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03E512-202D-DA48-BBA6-FF0D0F7A008F}"/>
              </a:ext>
            </a:extLst>
          </p:cNvPr>
          <p:cNvSpPr txBox="1"/>
          <p:nvPr/>
        </p:nvSpPr>
        <p:spPr>
          <a:xfrm>
            <a:off x="4609859" y="6039342"/>
            <a:ext cx="3802579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We usually define abstract member functions </a:t>
            </a:r>
          </a:p>
          <a:p>
            <a:r>
              <a:rPr lang="en-US" sz="1400" dirty="0">
                <a:solidFill>
                  <a:srgbClr val="0033CC"/>
                </a:solidFill>
              </a:rPr>
              <a:t>in the subclasses. But even an abstract class </a:t>
            </a:r>
          </a:p>
          <a:p>
            <a:r>
              <a:rPr lang="en-US" sz="1400" dirty="0">
                <a:solidFill>
                  <a:srgbClr val="0033CC"/>
                </a:solidFill>
              </a:rPr>
              <a:t>must define its own destructor.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AC8EC2-AA5E-2149-B982-A2C9A2AF8160}"/>
              </a:ext>
            </a:extLst>
          </p:cNvPr>
          <p:cNvSpPr txBox="1"/>
          <p:nvPr/>
        </p:nvSpPr>
        <p:spPr>
          <a:xfrm>
            <a:off x="3383293" y="5221639"/>
            <a:ext cx="158729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All instruments </a:t>
            </a:r>
          </a:p>
          <a:p>
            <a:r>
              <a:rPr lang="en-US" dirty="0">
                <a:solidFill>
                  <a:srgbClr val="0033CC"/>
                </a:solidFill>
              </a:rPr>
              <a:t>have these.</a:t>
            </a:r>
          </a:p>
        </p:txBody>
      </p:sp>
    </p:spTree>
    <p:extLst>
      <p:ext uri="{BB962C8B-B14F-4D97-AF65-F5344CB8AC3E}">
        <p14:creationId xmlns:p14="http://schemas.microsoft.com/office/powerpoint/2010/main" val="389171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EAFC-2D1E-9B45-84E6-AAAC9964A6E5}" type="slidenum">
              <a:rPr lang="en-US" altLang="x-none"/>
              <a:pPr/>
              <a:t>17</a:t>
            </a:fld>
            <a:endParaRPr lang="en-US" altLang="x-none"/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New </a:t>
            </a:r>
            <a:r>
              <a:rPr lang="en-US" altLang="x-none" b="1">
                <a:latin typeface="Courier New" charset="0"/>
              </a:rPr>
              <a:t>InstrumentSpec</a:t>
            </a:r>
            <a:r>
              <a:rPr lang="en-US" altLang="x-none"/>
              <a:t> Class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dirty="0"/>
              <a:t>Add a new </a:t>
            </a:r>
            <a:r>
              <a:rPr lang="en-US" altLang="x-none" b="1" dirty="0" err="1">
                <a:solidFill>
                  <a:srgbClr val="008000"/>
                </a:solidFill>
                <a:latin typeface="Courier New" charset="0"/>
              </a:rPr>
              <a:t>InstrumentSpec</a:t>
            </a:r>
            <a:r>
              <a:rPr lang="en-US" altLang="x-none" dirty="0"/>
              <a:t> class.</a:t>
            </a:r>
          </a:p>
          <a:p>
            <a:pPr lvl="4"/>
            <a:endParaRPr lang="en-US" altLang="x-none" dirty="0"/>
          </a:p>
          <a:p>
            <a:pPr lvl="1"/>
            <a:r>
              <a:rPr lang="en-US" altLang="x-none" dirty="0"/>
              <a:t>Base class for the </a:t>
            </a:r>
            <a:r>
              <a:rPr lang="en-US" altLang="x-none" b="1" dirty="0" err="1">
                <a:solidFill>
                  <a:srgbClr val="0033CC"/>
                </a:solidFill>
                <a:latin typeface="Courier New" charset="0"/>
              </a:rPr>
              <a:t>GuitarSpec</a:t>
            </a:r>
            <a:r>
              <a:rPr lang="en-US" altLang="x-none" dirty="0"/>
              <a:t> </a:t>
            </a:r>
            <a:br>
              <a:rPr lang="en-US" altLang="x-none" dirty="0"/>
            </a:br>
            <a:r>
              <a:rPr lang="en-US" altLang="x-none" dirty="0"/>
              <a:t>and </a:t>
            </a:r>
            <a:r>
              <a:rPr lang="en-US" altLang="x-none" b="1" dirty="0" err="1">
                <a:solidFill>
                  <a:srgbClr val="0033CC"/>
                </a:solidFill>
                <a:latin typeface="Courier New" charset="0"/>
              </a:rPr>
              <a:t>MandolinSpec</a:t>
            </a:r>
            <a:r>
              <a:rPr lang="en-US" altLang="x-none" dirty="0"/>
              <a:t> subclasses.</a:t>
            </a:r>
          </a:p>
          <a:p>
            <a:pPr lvl="5"/>
            <a:endParaRPr lang="en-US" altLang="x-none" dirty="0"/>
          </a:p>
          <a:p>
            <a:pPr lvl="1"/>
            <a:r>
              <a:rPr lang="en-US" altLang="x-none" dirty="0"/>
              <a:t>Also make </a:t>
            </a:r>
            <a:r>
              <a:rPr lang="en-US" altLang="x-none" b="1" dirty="0" err="1">
                <a:solidFill>
                  <a:srgbClr val="008000"/>
                </a:solidFill>
                <a:latin typeface="Courier New" charset="0"/>
              </a:rPr>
              <a:t>InstrumentSpec</a:t>
            </a:r>
            <a:r>
              <a:rPr lang="en-US" altLang="x-none" dirty="0"/>
              <a:t> abstract, </a:t>
            </a:r>
            <a:br>
              <a:rPr lang="en-US" altLang="x-none" dirty="0"/>
            </a:br>
            <a:r>
              <a:rPr lang="en-US" altLang="x-none" dirty="0"/>
              <a:t>since we only want to create </a:t>
            </a:r>
            <a:r>
              <a:rPr lang="en-US" altLang="x-none" b="1" dirty="0" err="1">
                <a:solidFill>
                  <a:srgbClr val="0033CC"/>
                </a:solidFill>
                <a:latin typeface="Courier New" charset="0"/>
              </a:rPr>
              <a:t>GuitarSpec</a:t>
            </a:r>
            <a:r>
              <a:rPr lang="en-US" altLang="x-none" dirty="0"/>
              <a:t> </a:t>
            </a:r>
            <a:br>
              <a:rPr lang="en-US" altLang="x-none" dirty="0"/>
            </a:br>
            <a:r>
              <a:rPr lang="en-US" altLang="x-none" dirty="0"/>
              <a:t>and </a:t>
            </a:r>
            <a:r>
              <a:rPr lang="en-US" altLang="x-none" b="1" dirty="0" err="1">
                <a:solidFill>
                  <a:srgbClr val="0033CC"/>
                </a:solidFill>
                <a:latin typeface="Courier New" charset="0"/>
              </a:rPr>
              <a:t>MandolinSpec</a:t>
            </a:r>
            <a:r>
              <a:rPr lang="en-US" altLang="x-none" dirty="0"/>
              <a:t> objects. </a:t>
            </a:r>
          </a:p>
          <a:p>
            <a:pPr lvl="4"/>
            <a:endParaRPr lang="en-US" altLang="x-none" dirty="0"/>
          </a:p>
          <a:p>
            <a:r>
              <a:rPr lang="en-US" altLang="x-none" dirty="0"/>
              <a:t>Therefore, the abstract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Instrument</a:t>
            </a:r>
            <a:r>
              <a:rPr lang="en-US" altLang="x-none" dirty="0"/>
              <a:t> class </a:t>
            </a:r>
            <a:br>
              <a:rPr lang="en-US" altLang="x-none" dirty="0"/>
            </a:br>
            <a:r>
              <a:rPr lang="en-US" altLang="x-none" dirty="0"/>
              <a:t>will have a one-to-one association with the abstract </a:t>
            </a:r>
            <a:r>
              <a:rPr lang="en-US" altLang="x-none" b="1" dirty="0" err="1">
                <a:solidFill>
                  <a:srgbClr val="008000"/>
                </a:solidFill>
                <a:latin typeface="Courier New" charset="0"/>
              </a:rPr>
              <a:t>InstrumentSpec</a:t>
            </a:r>
            <a:r>
              <a:rPr lang="en-US" altLang="x-none" dirty="0"/>
              <a:t> class.</a:t>
            </a:r>
          </a:p>
        </p:txBody>
      </p:sp>
    </p:spTree>
    <p:extLst>
      <p:ext uri="{BB962C8B-B14F-4D97-AF65-F5344CB8AC3E}">
        <p14:creationId xmlns:p14="http://schemas.microsoft.com/office/powerpoint/2010/main" val="1678638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3C67-350A-644B-A320-160E1251761D}" type="slidenum">
              <a:rPr lang="en-US" altLang="x-none"/>
              <a:pPr/>
              <a:t>18</a:t>
            </a:fld>
            <a:endParaRPr lang="en-US" altLang="x-none"/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New </a:t>
            </a:r>
            <a:r>
              <a:rPr lang="en-US" altLang="x-none" b="1">
                <a:latin typeface="Courier New" charset="0"/>
              </a:rPr>
              <a:t>InstrumentSpec</a:t>
            </a:r>
            <a:r>
              <a:rPr lang="en-US" altLang="x-none"/>
              <a:t> Class</a:t>
            </a: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1188757" y="1234464"/>
            <a:ext cx="5763116" cy="54476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12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InstrumentSpec</a:t>
            </a:r>
            <a:endParaRPr lang="en-US" sz="1200" b="1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InstrumentSpec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(Builder builder, string model, Type type,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Wood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back_wood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Wood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top_wood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: model(model), builder(builder), type(type),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back_wood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back_wood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top_wood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top_wood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{}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2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virtual ~</a:t>
            </a:r>
            <a:r>
              <a:rPr lang="en-US" sz="12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InstrumentSpec</a:t>
            </a:r>
            <a:r>
              <a:rPr lang="en-US" sz="12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= 0;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Builder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get_builder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{ return builder; 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string 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get_model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  { return model; 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Type   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get_type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{ return type; 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Wood   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get_back_wood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 return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back_wood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Wood   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get_top_wood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{ return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top_wood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2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 matches(</a:t>
            </a:r>
            <a:r>
              <a:rPr lang="en-US" sz="12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InstrumentSpec</a:t>
            </a:r>
            <a:r>
              <a:rPr lang="en-US" sz="12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2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other_spec</a:t>
            </a:r>
            <a:r>
              <a:rPr lang="en-US" sz="12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private: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string model;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Builder builder;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Type type;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Wood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back_wood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top_wood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string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to_lower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(string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inline </a:t>
            </a:r>
            <a:r>
              <a:rPr lang="en-US" sz="12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InstrumentSpec</a:t>
            </a:r>
            <a:r>
              <a:rPr lang="en-US" sz="12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::~</a:t>
            </a:r>
            <a:r>
              <a:rPr lang="en-US" sz="12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InstrumentSpec</a:t>
            </a:r>
            <a:r>
              <a:rPr lang="en-US" sz="12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{}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70315" y="4983463"/>
            <a:ext cx="251383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x-none" sz="1400" dirty="0">
                <a:solidFill>
                  <a:srgbClr val="0033CC"/>
                </a:solidFill>
              </a:rPr>
              <a:t>Common </a:t>
            </a:r>
            <a:r>
              <a:rPr lang="en-US" altLang="x-none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InstrumentSpec</a:t>
            </a:r>
            <a:r>
              <a:rPr lang="en-US" altLang="x-none" sz="1400" dirty="0">
                <a:solidFill>
                  <a:srgbClr val="0033CC"/>
                </a:solidFill>
              </a:rPr>
              <a:t> </a:t>
            </a:r>
          </a:p>
          <a:p>
            <a:r>
              <a:rPr lang="en-US" altLang="x-none" sz="1400" dirty="0">
                <a:solidFill>
                  <a:srgbClr val="0033CC"/>
                </a:solidFill>
              </a:rPr>
              <a:t>base class attributes.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5DCB58-B896-4442-B0FE-FF27D9964B64}"/>
              </a:ext>
            </a:extLst>
          </p:cNvPr>
          <p:cNvSpPr txBox="1"/>
          <p:nvPr/>
        </p:nvSpPr>
        <p:spPr>
          <a:xfrm>
            <a:off x="5394951" y="1352785"/>
            <a:ext cx="1794081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InstrumentSpec.h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D22F2A-0578-7B44-9CAF-D64223F41CCB}"/>
              </a:ext>
            </a:extLst>
          </p:cNvPr>
          <p:cNvSpPr txBox="1"/>
          <p:nvPr/>
        </p:nvSpPr>
        <p:spPr>
          <a:xfrm>
            <a:off x="4480561" y="2697488"/>
            <a:ext cx="229306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We use the same trick to make</a:t>
            </a:r>
          </a:p>
          <a:p>
            <a:r>
              <a:rPr lang="en-US" sz="12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InstrumentSpec</a:t>
            </a:r>
            <a:r>
              <a:rPr lang="en-US" sz="1200" dirty="0">
                <a:solidFill>
                  <a:srgbClr val="0033CC"/>
                </a:solidFill>
              </a:rPr>
              <a:t> abstract.</a:t>
            </a:r>
          </a:p>
        </p:txBody>
      </p:sp>
    </p:spTree>
    <p:extLst>
      <p:ext uri="{BB962C8B-B14F-4D97-AF65-F5344CB8AC3E}">
        <p14:creationId xmlns:p14="http://schemas.microsoft.com/office/powerpoint/2010/main" val="2756336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984B-65CE-F54C-AD46-0A7C68A311B7}" type="slidenum">
              <a:rPr lang="en-US" altLang="x-none"/>
              <a:pPr/>
              <a:t>19</a:t>
            </a:fld>
            <a:endParaRPr lang="en-US" altLang="x-none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New </a:t>
            </a:r>
            <a:r>
              <a:rPr lang="en-US" altLang="x-none" b="1">
                <a:latin typeface="Courier New" charset="0"/>
              </a:rPr>
              <a:t>InstrumentSpec</a:t>
            </a:r>
            <a:r>
              <a:rPr lang="en-US" altLang="x-none"/>
              <a:t> Class</a:t>
            </a:r>
            <a:r>
              <a:rPr lang="en-US" altLang="x-none" i="1"/>
              <a:t>, cont’d</a:t>
            </a:r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226660" y="2077656"/>
            <a:ext cx="8686705" cy="26314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bool </a:t>
            </a:r>
            <a:r>
              <a:rPr lang="en-US" sz="1500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InstrumentSpec</a:t>
            </a:r>
            <a:r>
              <a:rPr lang="en-US" sz="15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::matches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500" b="1" dirty="0" err="1">
                <a:latin typeface="Courier New" charset="0"/>
                <a:ea typeface="Courier New" charset="0"/>
                <a:cs typeface="Courier New" charset="0"/>
              </a:rPr>
              <a:t>InstrumentSpec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 *</a:t>
            </a:r>
            <a:r>
              <a:rPr lang="en-US" sz="1500" b="1" dirty="0" err="1">
                <a:latin typeface="Courier New" charset="0"/>
                <a:ea typeface="Courier New" charset="0"/>
                <a:cs typeface="Courier New" charset="0"/>
              </a:rPr>
              <a:t>other_spec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    if (</a:t>
            </a:r>
            <a:r>
              <a:rPr lang="en-US" sz="15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builder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 != </a:t>
            </a:r>
            <a:r>
              <a:rPr lang="en-US" sz="1500" b="1" dirty="0" err="1">
                <a:latin typeface="Courier New" charset="0"/>
                <a:ea typeface="Courier New" charset="0"/>
                <a:cs typeface="Courier New" charset="0"/>
              </a:rPr>
              <a:t>other_spec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-&gt;builder) return false;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    if (   (</a:t>
            </a:r>
            <a:r>
              <a:rPr lang="en-US" sz="15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model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 != "")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        &amp;&amp; (</a:t>
            </a:r>
            <a:r>
              <a:rPr lang="en-US" sz="1500" b="1" dirty="0" err="1">
                <a:latin typeface="Courier New" charset="0"/>
                <a:ea typeface="Courier New" charset="0"/>
                <a:cs typeface="Courier New" charset="0"/>
              </a:rPr>
              <a:t>to_lower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(model) != </a:t>
            </a:r>
            <a:r>
              <a:rPr lang="en-US" sz="1500" b="1" dirty="0" err="1">
                <a:latin typeface="Courier New" charset="0"/>
                <a:ea typeface="Courier New" charset="0"/>
                <a:cs typeface="Courier New" charset="0"/>
              </a:rPr>
              <a:t>to_lower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500" b="1" dirty="0" err="1">
                <a:latin typeface="Courier New" charset="0"/>
                <a:ea typeface="Courier New" charset="0"/>
                <a:cs typeface="Courier New" charset="0"/>
              </a:rPr>
              <a:t>other_spec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-&gt;model))) return false;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    if (</a:t>
            </a:r>
            <a:r>
              <a:rPr lang="en-US" sz="15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type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 != </a:t>
            </a:r>
            <a:r>
              <a:rPr lang="en-US" sz="1500" b="1" dirty="0" err="1">
                <a:latin typeface="Courier New" charset="0"/>
                <a:ea typeface="Courier New" charset="0"/>
                <a:cs typeface="Courier New" charset="0"/>
              </a:rPr>
              <a:t>other_spec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-&gt;type) return false;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    if (</a:t>
            </a:r>
            <a:r>
              <a:rPr lang="en-US" sz="1500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back_wood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 != </a:t>
            </a:r>
            <a:r>
              <a:rPr lang="en-US" sz="1500" b="1" dirty="0" err="1">
                <a:latin typeface="Courier New" charset="0"/>
                <a:ea typeface="Courier New" charset="0"/>
                <a:cs typeface="Courier New" charset="0"/>
              </a:rPr>
              <a:t>other_spec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-&gt;</a:t>
            </a:r>
            <a:r>
              <a:rPr lang="en-US" sz="1500" b="1" dirty="0" err="1">
                <a:latin typeface="Courier New" charset="0"/>
                <a:ea typeface="Courier New" charset="0"/>
                <a:cs typeface="Courier New" charset="0"/>
              </a:rPr>
              <a:t>back_wood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) return false;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    if (</a:t>
            </a:r>
            <a:r>
              <a:rPr lang="en-US" sz="1500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top_wood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 != </a:t>
            </a:r>
            <a:r>
              <a:rPr lang="en-US" sz="1500" b="1" dirty="0" err="1">
                <a:latin typeface="Courier New" charset="0"/>
                <a:ea typeface="Courier New" charset="0"/>
                <a:cs typeface="Courier New" charset="0"/>
              </a:rPr>
              <a:t>other_spec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-&gt;</a:t>
            </a:r>
            <a:r>
              <a:rPr lang="en-US" sz="1500" b="1" dirty="0" err="1">
                <a:latin typeface="Courier New" charset="0"/>
                <a:ea typeface="Courier New" charset="0"/>
                <a:cs typeface="Courier New" charset="0"/>
              </a:rPr>
              <a:t>top_wood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) return false;</a:t>
            </a:r>
          </a:p>
          <a:p>
            <a:endParaRPr lang="en-US" sz="15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    return true;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145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363"/>
          </a:xfrm>
          <a:noFill/>
          <a:ln/>
        </p:spPr>
        <p:txBody>
          <a:bodyPr/>
          <a:lstStyle/>
          <a:p>
            <a:r>
              <a:rPr lang="en-US" altLang="x-none" dirty="0"/>
              <a:t>Match </a:t>
            </a:r>
            <a:r>
              <a:rPr lang="en-US" altLang="x-none" dirty="0">
                <a:solidFill>
                  <a:srgbClr val="B23C00"/>
                </a:solidFill>
              </a:rPr>
              <a:t>base class attributes</a:t>
            </a:r>
            <a:r>
              <a:rPr lang="en-US" altLang="x-none" dirty="0"/>
              <a:t> only.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CBDC90-DCD4-C34F-8742-4A386CE026B9}"/>
              </a:ext>
            </a:extLst>
          </p:cNvPr>
          <p:cNvSpPr txBox="1"/>
          <p:nvPr/>
        </p:nvSpPr>
        <p:spPr>
          <a:xfrm>
            <a:off x="7040853" y="1953766"/>
            <a:ext cx="2010487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InstrumentSpec.cpp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795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E99E-3601-8746-9610-AC76908BD2B2}" type="slidenum">
              <a:rPr lang="en-US" altLang="x-none"/>
              <a:pPr/>
              <a:t>2</a:t>
            </a:fld>
            <a:endParaRPr lang="en-US" altLang="x-none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Key Points Regarding Good Design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dirty="0"/>
              <a:t>There is </a:t>
            </a:r>
            <a:r>
              <a:rPr lang="en-US" altLang="x-none" u="sng" dirty="0"/>
              <a:t>no magic formula</a:t>
            </a:r>
            <a:r>
              <a:rPr lang="en-US" altLang="x-none" dirty="0"/>
              <a:t>.</a:t>
            </a:r>
          </a:p>
          <a:p>
            <a:pPr lvl="1"/>
            <a:r>
              <a:rPr lang="en-US" altLang="x-none" dirty="0"/>
              <a:t>Every good design is achieved after a journey.</a:t>
            </a:r>
          </a:p>
          <a:p>
            <a:pPr lvl="4"/>
            <a:endParaRPr lang="en-US" altLang="x-none" dirty="0"/>
          </a:p>
          <a:p>
            <a:r>
              <a:rPr lang="en-US" altLang="x-none" dirty="0"/>
              <a:t>It’s an </a:t>
            </a:r>
            <a:r>
              <a:rPr lang="en-US" altLang="x-none" u="sng" dirty="0"/>
              <a:t>iterative process</a:t>
            </a:r>
            <a:r>
              <a:rPr lang="en-US" altLang="x-none" dirty="0"/>
              <a:t>.</a:t>
            </a:r>
          </a:p>
          <a:p>
            <a:pPr lvl="1"/>
            <a:r>
              <a:rPr lang="en-US" altLang="x-none" dirty="0"/>
              <a:t>Start with a workable initial design.</a:t>
            </a:r>
          </a:p>
          <a:p>
            <a:pPr lvl="1"/>
            <a:r>
              <a:rPr lang="en-US" altLang="x-none" dirty="0"/>
              <a:t>Each iteration builds upon </a:t>
            </a:r>
            <a:r>
              <a:rPr lang="en-US" altLang="x-none" u="sng" dirty="0"/>
              <a:t>working code</a:t>
            </a:r>
            <a:r>
              <a:rPr lang="en-US" altLang="x-none" dirty="0"/>
              <a:t> </a:t>
            </a:r>
            <a:br>
              <a:rPr lang="en-US" altLang="x-none" dirty="0"/>
            </a:br>
            <a:r>
              <a:rPr lang="en-US" altLang="x-none" dirty="0"/>
              <a:t>to improve the design.</a:t>
            </a:r>
          </a:p>
        </p:txBody>
      </p:sp>
    </p:spTree>
    <p:extLst>
      <p:ext uri="{BB962C8B-B14F-4D97-AF65-F5344CB8AC3E}">
        <p14:creationId xmlns:p14="http://schemas.microsoft.com/office/powerpoint/2010/main" val="978350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68A8-D5CA-4240-8083-7DF79F74DAC0}" type="slidenum">
              <a:rPr lang="en-US" altLang="x-none"/>
              <a:pPr/>
              <a:t>20</a:t>
            </a:fld>
            <a:endParaRPr lang="en-US" altLang="x-none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Revised </a:t>
            </a:r>
            <a:r>
              <a:rPr lang="en-US" altLang="x-none" b="1">
                <a:latin typeface="Courier New" charset="0"/>
              </a:rPr>
              <a:t>Inventory</a:t>
            </a:r>
            <a:r>
              <a:rPr lang="en-US" altLang="x-none"/>
              <a:t> Class</a:t>
            </a: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838445" y="1500072"/>
            <a:ext cx="7467109" cy="40318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Inventory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Inventory() {}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void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add_instrument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(string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serial_number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double price,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</a:t>
            </a:r>
            <a:r>
              <a:rPr lang="en-US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InstrumentSpec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*spec);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Instrument *get(string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serial_number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vector&lt;Guitar *&gt;   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search(</a:t>
            </a:r>
            <a:r>
              <a:rPr lang="en-US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GuitarSpec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*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search_spec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vector&lt;Mandolin *&gt; 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search(</a:t>
            </a:r>
            <a:r>
              <a:rPr lang="en-US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MandolinSpec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search_spec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private: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vector&lt;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Instrument *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inventory;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B1F868-8A55-1345-8086-CB20B9A32351}"/>
              </a:ext>
            </a:extLst>
          </p:cNvPr>
          <p:cNvSpPr txBox="1"/>
          <p:nvPr/>
        </p:nvSpPr>
        <p:spPr>
          <a:xfrm>
            <a:off x="7315170" y="1330795"/>
            <a:ext cx="1185709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Inventory.h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592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68A8-D5CA-4240-8083-7DF79F74DAC0}" type="slidenum">
              <a:rPr lang="en-US" altLang="x-none"/>
              <a:pPr/>
              <a:t>21</a:t>
            </a:fld>
            <a:endParaRPr lang="en-US" altLang="x-none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Revised </a:t>
            </a:r>
            <a:r>
              <a:rPr lang="en-US" altLang="x-none" b="1" dirty="0">
                <a:latin typeface="Courier New" charset="0"/>
              </a:rPr>
              <a:t>Inventory</a:t>
            </a:r>
            <a:r>
              <a:rPr lang="en-US" altLang="x-none" dirty="0"/>
              <a:t> Class</a:t>
            </a:r>
            <a:r>
              <a:rPr lang="en-US" altLang="x-none" i="1" dirty="0"/>
              <a:t>, cont’d</a:t>
            </a: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274367" y="1310194"/>
            <a:ext cx="8824852" cy="452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void </a:t>
            </a:r>
            <a:r>
              <a:rPr lang="en-US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Inventory::</a:t>
            </a:r>
            <a:r>
              <a:rPr lang="en-US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add_instrument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(string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serial_number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, double price,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                             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InstrumentSpec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*spec)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Instrument *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instrument =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nullptr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br>
              <a:rPr lang="en-US" b="1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if (</a:t>
            </a:r>
            <a:r>
              <a:rPr lang="en-US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typeid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(spec) == </a:t>
            </a:r>
            <a:r>
              <a:rPr lang="en-US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typeid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GuitarSpec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))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{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    instrument = </a:t>
            </a:r>
            <a:r>
              <a:rPr lang="en-US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new Guitar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serial_number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, price,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                            </a:t>
            </a:r>
            <a:r>
              <a:rPr lang="en-US" b="1" dirty="0" err="1">
                <a:solidFill>
                  <a:srgbClr val="D883FF"/>
                </a:solidFill>
                <a:latin typeface="Courier New" charset="0"/>
                <a:ea typeface="Courier New" charset="0"/>
                <a:cs typeface="Courier New" charset="0"/>
              </a:rPr>
              <a:t>dynamic_cast</a:t>
            </a:r>
            <a:r>
              <a:rPr lang="en-US" b="1" dirty="0">
                <a:solidFill>
                  <a:srgbClr val="D883FF"/>
                </a:solidFill>
                <a:latin typeface="Courier New" charset="0"/>
                <a:ea typeface="Courier New" charset="0"/>
                <a:cs typeface="Courier New" charset="0"/>
              </a:rPr>
              <a:t>&lt;</a:t>
            </a:r>
            <a:r>
              <a:rPr lang="en-US" b="1" dirty="0" err="1">
                <a:solidFill>
                  <a:srgbClr val="D883FF"/>
                </a:solidFill>
                <a:latin typeface="Courier New" charset="0"/>
                <a:ea typeface="Courier New" charset="0"/>
                <a:cs typeface="Courier New" charset="0"/>
              </a:rPr>
              <a:t>GuitarSpec</a:t>
            </a:r>
            <a:r>
              <a:rPr lang="en-US" b="1" dirty="0">
                <a:solidFill>
                  <a:srgbClr val="D883FF"/>
                </a:solidFill>
                <a:latin typeface="Courier New" charset="0"/>
                <a:ea typeface="Courier New" charset="0"/>
                <a:cs typeface="Courier New" charset="0"/>
              </a:rPr>
              <a:t> *&gt;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(spec));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else if (</a:t>
            </a:r>
            <a:r>
              <a:rPr lang="en-US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typeid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(spec) == </a:t>
            </a:r>
            <a:r>
              <a:rPr lang="en-US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typeid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MandolinSpec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))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{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    instrument = </a:t>
            </a:r>
            <a:r>
              <a:rPr lang="en-US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new Mandolin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serial_number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, price,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                              </a:t>
            </a:r>
            <a:r>
              <a:rPr lang="en-US" b="1" dirty="0" err="1">
                <a:solidFill>
                  <a:srgbClr val="D883FF"/>
                </a:solidFill>
                <a:latin typeface="Courier New" charset="0"/>
                <a:ea typeface="Courier New" charset="0"/>
                <a:cs typeface="Courier New" charset="0"/>
              </a:rPr>
              <a:t>dynamic_cast</a:t>
            </a:r>
            <a:r>
              <a:rPr lang="en-US" b="1" dirty="0">
                <a:solidFill>
                  <a:srgbClr val="D883FF"/>
                </a:solidFill>
                <a:latin typeface="Courier New" charset="0"/>
                <a:ea typeface="Courier New" charset="0"/>
                <a:cs typeface="Courier New" charset="0"/>
              </a:rPr>
              <a:t>&lt;</a:t>
            </a:r>
            <a:r>
              <a:rPr lang="en-US" b="1" dirty="0" err="1">
                <a:solidFill>
                  <a:srgbClr val="D883FF"/>
                </a:solidFill>
                <a:latin typeface="Courier New" charset="0"/>
                <a:ea typeface="Courier New" charset="0"/>
                <a:cs typeface="Courier New" charset="0"/>
              </a:rPr>
              <a:t>MandolinSpec</a:t>
            </a:r>
            <a:r>
              <a:rPr lang="en-US" b="1" dirty="0">
                <a:solidFill>
                  <a:srgbClr val="D883FF"/>
                </a:solidFill>
                <a:latin typeface="Courier New" charset="0"/>
                <a:ea typeface="Courier New" charset="0"/>
                <a:cs typeface="Courier New" charset="0"/>
              </a:rPr>
              <a:t> *&gt;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(spec));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inventory.push_back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(instrument);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EE0A9A-55EC-4F4F-A977-23A26474330A}"/>
              </a:ext>
            </a:extLst>
          </p:cNvPr>
          <p:cNvSpPr txBox="1"/>
          <p:nvPr/>
        </p:nvSpPr>
        <p:spPr>
          <a:xfrm>
            <a:off x="7406609" y="5623536"/>
            <a:ext cx="1402115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Inventory.cpp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EBF85D-7318-0044-A351-A9323814F4D6}"/>
              </a:ext>
            </a:extLst>
          </p:cNvPr>
          <p:cNvSpPr txBox="1"/>
          <p:nvPr/>
        </p:nvSpPr>
        <p:spPr>
          <a:xfrm>
            <a:off x="5698254" y="2240293"/>
            <a:ext cx="2714205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The </a:t>
            </a:r>
            <a:r>
              <a:rPr lang="en-US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typeid</a:t>
            </a:r>
            <a:r>
              <a:rPr lang="en-US" sz="1400" dirty="0">
                <a:solidFill>
                  <a:srgbClr val="0033CC"/>
                </a:solidFill>
              </a:rPr>
              <a:t> operator returns a </a:t>
            </a:r>
          </a:p>
          <a:p>
            <a:r>
              <a:rPr lang="en-US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type_info</a:t>
            </a:r>
            <a:r>
              <a:rPr lang="en-US" sz="1400" dirty="0">
                <a:solidFill>
                  <a:srgbClr val="0033CC"/>
                </a:solidFill>
              </a:rPr>
              <a:t> object which holds </a:t>
            </a:r>
            <a:br>
              <a:rPr lang="en-US" sz="1400" dirty="0">
                <a:solidFill>
                  <a:srgbClr val="0033CC"/>
                </a:solidFill>
              </a:rPr>
            </a:br>
            <a:r>
              <a:rPr lang="en-US" sz="1400" dirty="0">
                <a:solidFill>
                  <a:srgbClr val="0033CC"/>
                </a:solidFill>
              </a:rPr>
              <a:t>information about a type.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8308F3-57A8-8C4D-880B-C029A1290EBB}"/>
              </a:ext>
            </a:extLst>
          </p:cNvPr>
          <p:cNvSpPr txBox="1"/>
          <p:nvPr/>
        </p:nvSpPr>
        <p:spPr>
          <a:xfrm>
            <a:off x="823001" y="5554683"/>
            <a:ext cx="399333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We can do this because the </a:t>
            </a:r>
            <a:r>
              <a:rPr lang="en-US" sz="14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inventory</a:t>
            </a:r>
            <a:r>
              <a:rPr lang="en-US" sz="1400" dirty="0">
                <a:solidFill>
                  <a:srgbClr val="0033CC"/>
                </a:solidFill>
              </a:rPr>
              <a:t> vector </a:t>
            </a:r>
          </a:p>
          <a:p>
            <a:r>
              <a:rPr lang="en-US" sz="1400" dirty="0">
                <a:solidFill>
                  <a:srgbClr val="0033CC"/>
                </a:solidFill>
              </a:rPr>
              <a:t>contains pointers to </a:t>
            </a:r>
            <a:r>
              <a:rPr lang="en-US" sz="14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Instrument</a:t>
            </a:r>
            <a:r>
              <a:rPr lang="en-US" sz="1400" dirty="0">
                <a:solidFill>
                  <a:srgbClr val="0033CC"/>
                </a:solidFill>
              </a:rPr>
              <a:t> objects.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80A2AD-44D5-524E-B451-F313AB8994A9}"/>
              </a:ext>
            </a:extLst>
          </p:cNvPr>
          <p:cNvSpPr txBox="1"/>
          <p:nvPr/>
        </p:nvSpPr>
        <p:spPr>
          <a:xfrm>
            <a:off x="6764254" y="3583388"/>
            <a:ext cx="194636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</a:rPr>
              <a:t>Why the type casting?</a:t>
            </a:r>
          </a:p>
        </p:txBody>
      </p:sp>
    </p:spTree>
    <p:extLst>
      <p:ext uri="{BB962C8B-B14F-4D97-AF65-F5344CB8AC3E}">
        <p14:creationId xmlns:p14="http://schemas.microsoft.com/office/powerpoint/2010/main" val="33088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365806" y="1681168"/>
            <a:ext cx="8412388" cy="5047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list&lt;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Guitar</a:t>
            </a:r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 *&gt; Inventory::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search(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GuitarSpec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*</a:t>
            </a:r>
            <a:r>
              <a:rPr lang="en-US" sz="1400" b="1" dirty="0" err="1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search_spec</a:t>
            </a:r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    list&lt;Guitar *&gt; </a:t>
            </a:r>
            <a:r>
              <a:rPr lang="en-US" sz="1400" b="1" dirty="0" err="1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matching_guitars</a:t>
            </a:r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    list&lt;Instrument *&gt;::iterator it;</a:t>
            </a:r>
          </a:p>
          <a:p>
            <a:endParaRPr lang="en-US" sz="1400" b="1" dirty="0">
              <a:latin typeface="Courier New" panose="02070309020205020404" pitchFamily="49" charset="0"/>
              <a:ea typeface="Courier New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    for (it = </a:t>
            </a:r>
            <a:r>
              <a:rPr lang="en-US" sz="1400" b="1" dirty="0" err="1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inventory.begin</a:t>
            </a:r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(); it != </a:t>
            </a:r>
            <a:r>
              <a:rPr lang="en-US" sz="1400" b="1" dirty="0" err="1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inventory.end</a:t>
            </a:r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(); it++)</a:t>
            </a:r>
          </a:p>
          <a:p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        Guitar *guitar = </a:t>
            </a:r>
            <a:r>
              <a:rPr lang="en-US" sz="1400" b="1" dirty="0" err="1">
                <a:solidFill>
                  <a:srgbClr val="D883FF"/>
                </a:solidFill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dynamic_cast</a:t>
            </a:r>
            <a:r>
              <a:rPr lang="en-US" sz="1400" b="1" dirty="0">
                <a:solidFill>
                  <a:srgbClr val="D883FF"/>
                </a:solidFill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&lt;Guitar *&gt;</a:t>
            </a:r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(*it);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if (guitar !=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GuitarSpec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guitar_spec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  </a:t>
            </a:r>
            <a:r>
              <a:rPr lang="en-US" sz="1400" b="1" dirty="0" err="1">
                <a:solidFill>
                  <a:srgbClr val="D88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dynamic_cast</a:t>
            </a:r>
            <a:r>
              <a:rPr lang="en-US" sz="1400" b="1" dirty="0">
                <a:solidFill>
                  <a:srgbClr val="D88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b="1" dirty="0" err="1">
                <a:solidFill>
                  <a:srgbClr val="D88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GuitarSpec</a:t>
            </a:r>
            <a:r>
              <a:rPr lang="en-US" sz="1400" b="1" dirty="0">
                <a:solidFill>
                  <a:srgbClr val="D88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*&gt;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(guitar-&gt;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get_spec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if 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guitar_spec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-&gt;matches(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search_spec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matching_guitars.push_back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(guitar);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}</a:t>
            </a:r>
          </a:p>
          <a:p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    }</a:t>
            </a:r>
            <a:b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ea typeface="Courier New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    return </a:t>
            </a:r>
            <a:r>
              <a:rPr lang="en-US" sz="1400" b="1" dirty="0" err="1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matching_guitars</a:t>
            </a:r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BCEF-B378-7D49-9086-F45D7216F4C7}" type="slidenum">
              <a:rPr lang="en-US" altLang="x-none"/>
              <a:pPr/>
              <a:t>22</a:t>
            </a:fld>
            <a:endParaRPr lang="en-US" altLang="x-none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Revised </a:t>
            </a:r>
            <a:r>
              <a:rPr lang="en-US" altLang="x-none" b="1">
                <a:latin typeface="Courier New" charset="0"/>
              </a:rPr>
              <a:t>Inventory</a:t>
            </a:r>
            <a:r>
              <a:rPr lang="en-US" altLang="x-none"/>
              <a:t> Class</a:t>
            </a:r>
            <a:r>
              <a:rPr lang="en-US" altLang="x-none" i="1"/>
              <a:t>, cont’d</a:t>
            </a: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457200" y="1112857"/>
            <a:ext cx="8229600" cy="4873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charset="0"/>
              <a:buChar char="o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377950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827213" indent="-4381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2971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x-none" kern="0" dirty="0"/>
              <a:t>Search for guitars.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2ECC7E-A263-514D-AC94-E4365EC96ABB}"/>
              </a:ext>
            </a:extLst>
          </p:cNvPr>
          <p:cNvSpPr txBox="1"/>
          <p:nvPr/>
        </p:nvSpPr>
        <p:spPr>
          <a:xfrm>
            <a:off x="7223731" y="1425744"/>
            <a:ext cx="1402115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Inventory.cpp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CDC978-87CD-4E4C-9CE9-B61A0AAB7837}"/>
              </a:ext>
            </a:extLst>
          </p:cNvPr>
          <p:cNvSpPr txBox="1"/>
          <p:nvPr/>
        </p:nvSpPr>
        <p:spPr>
          <a:xfrm>
            <a:off x="3840488" y="3541801"/>
            <a:ext cx="246574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F0000"/>
                </a:solidFill>
              </a:rPr>
              <a:t>Why all the type casting?</a:t>
            </a:r>
          </a:p>
        </p:txBody>
      </p:sp>
    </p:spTree>
    <p:extLst>
      <p:ext uri="{BB962C8B-B14F-4D97-AF65-F5344CB8AC3E}">
        <p14:creationId xmlns:p14="http://schemas.microsoft.com/office/powerpoint/2010/main" val="1620741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237319" y="1679949"/>
            <a:ext cx="8669361" cy="5047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list&lt;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Mandolin</a:t>
            </a:r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 *&gt; Inventory::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search(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MandolinSpec</a:t>
            </a:r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 *</a:t>
            </a:r>
            <a:r>
              <a:rPr lang="en-US" sz="1400" b="1" dirty="0" err="1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search_spec</a:t>
            </a:r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    list&lt;Mandolin *&gt; </a:t>
            </a:r>
            <a:r>
              <a:rPr lang="en-US" sz="1400" b="1" dirty="0" err="1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matching_mandolins</a:t>
            </a:r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    list&lt;Instrument *&gt;::iterator it;</a:t>
            </a:r>
          </a:p>
          <a:p>
            <a:b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</a:br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    for (it = </a:t>
            </a:r>
            <a:r>
              <a:rPr lang="en-US" sz="1400" b="1" dirty="0" err="1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inventory.begin</a:t>
            </a:r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(); it != </a:t>
            </a:r>
            <a:r>
              <a:rPr lang="en-US" sz="1400" b="1" dirty="0" err="1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inventory.end</a:t>
            </a:r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(); it++)</a:t>
            </a:r>
          </a:p>
          <a:p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       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Mandolin *mandolin = </a:t>
            </a:r>
            <a:r>
              <a:rPr lang="en-US" sz="1400" b="1" dirty="0" err="1">
                <a:solidFill>
                  <a:srgbClr val="D88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dynamic_cast</a:t>
            </a:r>
            <a:r>
              <a:rPr lang="en-US" sz="1400" b="1" dirty="0">
                <a:solidFill>
                  <a:srgbClr val="D88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&lt;Mandolin *&gt;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(*it);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if (mandolin !=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MandolinSpec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mandolin_spec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  </a:t>
            </a:r>
            <a:r>
              <a:rPr lang="en-US" sz="1400" b="1" dirty="0" err="1">
                <a:solidFill>
                  <a:srgbClr val="D88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dynamic_cast</a:t>
            </a:r>
            <a:r>
              <a:rPr lang="en-US" sz="1400" b="1" dirty="0">
                <a:solidFill>
                  <a:srgbClr val="D88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b="1" dirty="0" err="1">
                <a:solidFill>
                  <a:srgbClr val="D88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MandolinSpec</a:t>
            </a:r>
            <a:r>
              <a:rPr lang="en-US" sz="1400" b="1" dirty="0">
                <a:solidFill>
                  <a:srgbClr val="D88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*&gt;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(mandolin-&gt;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get_spec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if 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mandolin_spec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-&gt;matches(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search_spec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matching_mandolins.push_back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(mandolin);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}</a:t>
            </a:r>
          </a:p>
          <a:p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    }</a:t>
            </a:r>
            <a:b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ea typeface="Courier New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    return </a:t>
            </a:r>
            <a:r>
              <a:rPr lang="en-US" sz="1400" b="1" dirty="0" err="1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matching_mandolins</a:t>
            </a:r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BCEF-B378-7D49-9086-F45D7216F4C7}" type="slidenum">
              <a:rPr lang="en-US" altLang="x-none"/>
              <a:pPr/>
              <a:t>23</a:t>
            </a:fld>
            <a:endParaRPr lang="en-US" altLang="x-none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Revised </a:t>
            </a:r>
            <a:r>
              <a:rPr lang="en-US" altLang="x-none" b="1">
                <a:latin typeface="Courier New" charset="0"/>
              </a:rPr>
              <a:t>Inventory</a:t>
            </a:r>
            <a:r>
              <a:rPr lang="en-US" altLang="x-none"/>
              <a:t> Class</a:t>
            </a:r>
            <a:r>
              <a:rPr lang="en-US" altLang="x-none" i="1"/>
              <a:t>, cont’d</a:t>
            </a:r>
          </a:p>
        </p:txBody>
      </p:sp>
      <p:sp>
        <p:nvSpPr>
          <p:cNvPr id="148487" name="Text Box 7"/>
          <p:cNvSpPr txBox="1">
            <a:spLocks noChangeArrowheads="1"/>
          </p:cNvSpPr>
          <p:nvPr/>
        </p:nvSpPr>
        <p:spPr bwMode="auto">
          <a:xfrm>
            <a:off x="4790291" y="2016984"/>
            <a:ext cx="316785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x-none" u="sng" dirty="0">
                <a:solidFill>
                  <a:srgbClr val="0033CC"/>
                </a:solidFill>
              </a:rPr>
              <a:t>Overloaded</a:t>
            </a:r>
            <a:r>
              <a:rPr lang="en-US" altLang="x-none" dirty="0">
                <a:solidFill>
                  <a:srgbClr val="0033CC"/>
                </a:solidFill>
              </a:rPr>
              <a:t> </a:t>
            </a:r>
            <a:r>
              <a:rPr lang="en-US" altLang="x-none" b="1" dirty="0">
                <a:solidFill>
                  <a:srgbClr val="C00000"/>
                </a:solidFill>
                <a:latin typeface="Courier New" charset="0"/>
              </a:rPr>
              <a:t>search(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)</a:t>
            </a:r>
            <a:r>
              <a:rPr lang="en-US" altLang="x-none" dirty="0">
                <a:solidFill>
                  <a:srgbClr val="0033CC"/>
                </a:solidFill>
              </a:rPr>
              <a:t> functions</a:t>
            </a:r>
          </a:p>
          <a:p>
            <a:r>
              <a:rPr lang="en-US" altLang="x-none" dirty="0">
                <a:solidFill>
                  <a:srgbClr val="0033CC"/>
                </a:solidFill>
              </a:rPr>
              <a:t>for guitars and mandolins.</a:t>
            </a: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457200" y="1143025"/>
            <a:ext cx="8229600" cy="4873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charset="0"/>
              <a:buChar char="o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377950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827213" indent="-4381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2971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x-none" kern="0" dirty="0"/>
              <a:t>Search for mandolins.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23DEE7-58AF-DD48-B59A-38A1452CA878}"/>
              </a:ext>
            </a:extLst>
          </p:cNvPr>
          <p:cNvSpPr txBox="1"/>
          <p:nvPr/>
        </p:nvSpPr>
        <p:spPr>
          <a:xfrm>
            <a:off x="7284684" y="1487267"/>
            <a:ext cx="1402115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Inventory.cpp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CBC194-D1B4-524C-80DD-64248E851696}"/>
              </a:ext>
            </a:extLst>
          </p:cNvPr>
          <p:cNvSpPr txBox="1"/>
          <p:nvPr/>
        </p:nvSpPr>
        <p:spPr>
          <a:xfrm>
            <a:off x="3908479" y="3523569"/>
            <a:ext cx="246574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F0000"/>
                </a:solidFill>
              </a:rPr>
              <a:t>Why all the type casting?</a:t>
            </a:r>
          </a:p>
        </p:txBody>
      </p:sp>
    </p:spTree>
    <p:extLst>
      <p:ext uri="{BB962C8B-B14F-4D97-AF65-F5344CB8AC3E}">
        <p14:creationId xmlns:p14="http://schemas.microsoft.com/office/powerpoint/2010/main" val="3350989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D552A-3914-C441-9B08-5C354A3B7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C++ Type Casting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CCA95-2584-A646-B923-11E9A7155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4937706"/>
          </a:xfrm>
        </p:spPr>
        <p:txBody>
          <a:bodyPr/>
          <a:lstStyle/>
          <a:p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static_cast</a:t>
            </a:r>
            <a:endParaRPr lang="en-US" b="1" dirty="0">
              <a:solidFill>
                <a:srgbClr val="0033CC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Normal or ordinary </a:t>
            </a:r>
            <a:r>
              <a:rPr lang="en-US" u="sng" dirty="0"/>
              <a:t>type conversion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such as from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dirty="0"/>
              <a:t> to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 (with truncation).</a:t>
            </a:r>
          </a:p>
          <a:p>
            <a:pPr lvl="1"/>
            <a:r>
              <a:rPr lang="en-US" dirty="0"/>
              <a:t>Example: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n =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static_cast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&lt;int&gt;(x);</a:t>
            </a:r>
          </a:p>
          <a:p>
            <a:pPr lvl="4"/>
            <a:endParaRPr lang="en-US" dirty="0"/>
          </a:p>
          <a:p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dynamic_cast</a:t>
            </a:r>
            <a:endParaRPr lang="en-US" b="1" dirty="0">
              <a:solidFill>
                <a:srgbClr val="0033CC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Cast from a </a:t>
            </a:r>
            <a:r>
              <a:rPr lang="en-US" u="sng" dirty="0"/>
              <a:t>base class to a derived subclass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Use to handle polymorphism.</a:t>
            </a:r>
          </a:p>
          <a:p>
            <a:pPr lvl="1"/>
            <a:r>
              <a:rPr lang="en-US" dirty="0"/>
              <a:t>Return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dirty="0"/>
              <a:t> if the cast fails.</a:t>
            </a:r>
          </a:p>
          <a:p>
            <a:pPr lvl="4"/>
            <a:endParaRPr lang="en-US" dirty="0"/>
          </a:p>
          <a:p>
            <a:r>
              <a:rPr lang="en-US" dirty="0"/>
              <a:t>Old fashioned C-style casting</a:t>
            </a:r>
          </a:p>
          <a:p>
            <a:pPr lvl="1"/>
            <a:r>
              <a:rPr lang="en-US" dirty="0"/>
              <a:t>Most powerful and general, but </a:t>
            </a:r>
            <a:r>
              <a:rPr lang="en-US" u="sng" dirty="0"/>
              <a:t>unsafe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28D9BD-9BD2-6447-B834-C30F907FA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58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072B-110F-1047-8B53-EF0020405EAA}" type="slidenum">
              <a:rPr lang="en-US" altLang="x-none"/>
              <a:pPr/>
              <a:t>25</a:t>
            </a:fld>
            <a:endParaRPr lang="en-US" altLang="x-none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b="1" dirty="0">
                <a:latin typeface="Courier New" charset="0"/>
              </a:rPr>
              <a:t>Guitar</a:t>
            </a:r>
            <a:r>
              <a:rPr lang="en-US" altLang="x-none" dirty="0"/>
              <a:t> and </a:t>
            </a:r>
            <a:r>
              <a:rPr lang="en-US" altLang="x-none" b="1" dirty="0">
                <a:latin typeface="Courier New" charset="0"/>
              </a:rPr>
              <a:t>Mandolin</a:t>
            </a:r>
            <a:r>
              <a:rPr lang="en-US" altLang="x-none" dirty="0"/>
              <a:t> Classes</a:t>
            </a:r>
          </a:p>
        </p:txBody>
      </p:sp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365806" y="1254705"/>
            <a:ext cx="8229510" cy="26314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#include &lt;string&gt;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#include "</a:t>
            </a:r>
            <a:r>
              <a:rPr lang="en-US" sz="1500" b="1" dirty="0" err="1">
                <a:latin typeface="Courier New" charset="0"/>
                <a:ea typeface="Courier New" charset="0"/>
                <a:cs typeface="Courier New" charset="0"/>
              </a:rPr>
              <a:t>Instrument.h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"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#include "</a:t>
            </a:r>
            <a:r>
              <a:rPr lang="en-US" sz="1500" b="1" dirty="0" err="1">
                <a:latin typeface="Courier New" charset="0"/>
                <a:ea typeface="Courier New" charset="0"/>
                <a:cs typeface="Courier New" charset="0"/>
              </a:rPr>
              <a:t>GuitarSpec.h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"</a:t>
            </a:r>
          </a:p>
          <a:p>
            <a:endParaRPr lang="en-US" sz="15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using namespace </a:t>
            </a:r>
            <a:r>
              <a:rPr lang="en-US" sz="1500" b="1" dirty="0" err="1">
                <a:latin typeface="Courier New" charset="0"/>
                <a:ea typeface="Courier New" charset="0"/>
                <a:cs typeface="Courier New" charset="0"/>
              </a:rPr>
              <a:t>std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endParaRPr lang="en-US" sz="15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5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class Guitar : public Instrument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public: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    Guitar(string </a:t>
            </a:r>
            <a:r>
              <a:rPr lang="en-US" sz="1500" b="1" dirty="0" err="1">
                <a:latin typeface="Courier New" charset="0"/>
                <a:ea typeface="Courier New" charset="0"/>
                <a:cs typeface="Courier New" charset="0"/>
              </a:rPr>
              <a:t>serial_number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, double price, </a:t>
            </a:r>
            <a:r>
              <a:rPr lang="en-US" sz="1500" b="1" dirty="0" err="1">
                <a:latin typeface="Courier New" charset="0"/>
                <a:ea typeface="Courier New" charset="0"/>
                <a:cs typeface="Courier New" charset="0"/>
              </a:rPr>
              <a:t>GuitarSpec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 *spec);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};</a:t>
            </a:r>
          </a:p>
        </p:txBody>
      </p:sp>
      <p:sp>
        <p:nvSpPr>
          <p:cNvPr id="149509" name="Text Box 5"/>
          <p:cNvSpPr txBox="1">
            <a:spLocks noChangeArrowheads="1"/>
          </p:cNvSpPr>
          <p:nvPr/>
        </p:nvSpPr>
        <p:spPr bwMode="auto">
          <a:xfrm>
            <a:off x="365806" y="4069073"/>
            <a:ext cx="8229510" cy="26314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#include &lt;string&gt;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#include "</a:t>
            </a:r>
            <a:r>
              <a:rPr lang="en-US" sz="1500" b="1" dirty="0" err="1">
                <a:latin typeface="Courier New" charset="0"/>
                <a:ea typeface="Courier New" charset="0"/>
                <a:cs typeface="Courier New" charset="0"/>
              </a:rPr>
              <a:t>Instrument.h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"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#include "</a:t>
            </a:r>
            <a:r>
              <a:rPr lang="en-US" sz="1500" b="1" dirty="0" err="1">
                <a:latin typeface="Courier New" charset="0"/>
                <a:ea typeface="Courier New" charset="0"/>
                <a:cs typeface="Courier New" charset="0"/>
              </a:rPr>
              <a:t>MandolinSpec.h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"</a:t>
            </a:r>
          </a:p>
          <a:p>
            <a:br>
              <a:rPr lang="en-US" sz="1500" b="1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using namespace </a:t>
            </a:r>
            <a:r>
              <a:rPr lang="en-US" sz="1500" b="1" dirty="0" err="1">
                <a:latin typeface="Courier New" charset="0"/>
                <a:ea typeface="Courier New" charset="0"/>
                <a:cs typeface="Courier New" charset="0"/>
              </a:rPr>
              <a:t>std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endParaRPr lang="en-US" sz="15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5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class Mandolin : public Instrument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public: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    Mandolin(string </a:t>
            </a:r>
            <a:r>
              <a:rPr lang="en-US" sz="1500" b="1" dirty="0" err="1">
                <a:latin typeface="Courier New" charset="0"/>
                <a:ea typeface="Courier New" charset="0"/>
                <a:cs typeface="Courier New" charset="0"/>
              </a:rPr>
              <a:t>serial_number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, double price, </a:t>
            </a:r>
            <a:r>
              <a:rPr lang="en-US" sz="1500" b="1" dirty="0" err="1">
                <a:latin typeface="Courier New" charset="0"/>
                <a:ea typeface="Courier New" charset="0"/>
                <a:cs typeface="Courier New" charset="0"/>
              </a:rPr>
              <a:t>MandolinSpec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 *spec);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};</a:t>
            </a:r>
          </a:p>
        </p:txBody>
      </p:sp>
      <p:sp>
        <p:nvSpPr>
          <p:cNvPr id="149511" name="Text Box 7"/>
          <p:cNvSpPr txBox="1">
            <a:spLocks noChangeArrowheads="1"/>
          </p:cNvSpPr>
          <p:nvPr/>
        </p:nvSpPr>
        <p:spPr bwMode="auto">
          <a:xfrm>
            <a:off x="3566171" y="3703317"/>
            <a:ext cx="2733675" cy="590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rgbClr val="0033CC"/>
                </a:solidFill>
              </a:rPr>
              <a:t>What’s the difference</a:t>
            </a:r>
          </a:p>
          <a:p>
            <a:r>
              <a:rPr lang="en-US" altLang="x-none">
                <a:solidFill>
                  <a:srgbClr val="0033CC"/>
                </a:solidFill>
              </a:rPr>
              <a:t>between these two classes?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B29AEA-6893-D044-85B1-D288D5B58DB9}"/>
              </a:ext>
            </a:extLst>
          </p:cNvPr>
          <p:cNvSpPr txBox="1"/>
          <p:nvPr/>
        </p:nvSpPr>
        <p:spPr>
          <a:xfrm>
            <a:off x="7960315" y="1417342"/>
            <a:ext cx="904287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Guitar.h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B0A209-D2E1-F442-B9B7-F659C5F3695C}"/>
              </a:ext>
            </a:extLst>
          </p:cNvPr>
          <p:cNvSpPr txBox="1"/>
          <p:nvPr/>
        </p:nvSpPr>
        <p:spPr>
          <a:xfrm>
            <a:off x="7678059" y="4236737"/>
            <a:ext cx="1186543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Mandolin.h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82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3035" y="1387841"/>
            <a:ext cx="6506909" cy="30469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12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GuitarSpec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public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InstrumentSpec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GuitarSpec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(Builder builder, string model, Type type,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string_count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Wood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back_wood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Wood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top_wood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: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InstrumentSpec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(builder, model, type,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back_wood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top_wood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</a:t>
            </a:r>
            <a:r>
              <a:rPr lang="en-US" sz="12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string_count</a:t>
            </a:r>
            <a:r>
              <a:rPr lang="en-US" sz="12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string_count</a:t>
            </a:r>
            <a:r>
              <a:rPr lang="en-US" sz="12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{}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get_string_count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 return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string_count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bool matches(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InstrumentSpec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other_spec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private: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2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string_count</a:t>
            </a:r>
            <a:r>
              <a:rPr lang="en-US" sz="12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68903" y="3742673"/>
            <a:ext cx="6506909" cy="30469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12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MandolinSpec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public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InstrumentSpec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MandolinSpec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(Builder builder, string model, Type type,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Style style, Wood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back_wood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Wood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top_wood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: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InstrumentSpec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(builder, model, type,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back_wood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top_wood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</a:t>
            </a:r>
            <a:r>
              <a:rPr lang="en-US" sz="12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style(style)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{}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Style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get_style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 return style; }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bool matches(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InstrumentSpec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other_spec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private:</a:t>
            </a:r>
          </a:p>
          <a:p>
            <a:r>
              <a:rPr lang="en-US" sz="12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Style style;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b="1" dirty="0" err="1">
                <a:latin typeface="Courier New" charset="0"/>
              </a:rPr>
              <a:t>GuitarSpec</a:t>
            </a:r>
            <a:r>
              <a:rPr lang="en-US" altLang="x-none" dirty="0"/>
              <a:t> and </a:t>
            </a:r>
            <a:r>
              <a:rPr lang="en-US" altLang="x-none" b="1" dirty="0" err="1">
                <a:latin typeface="Courier New" charset="0"/>
              </a:rPr>
              <a:t>MandolinSpec</a:t>
            </a:r>
            <a:r>
              <a:rPr lang="en-US" altLang="x-none" dirty="0"/>
              <a:t> Classes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14502" y="5257780"/>
            <a:ext cx="1672253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BR" sz="1200" b="1" dirty="0" err="1">
                <a:latin typeface="Courier New" charset="0"/>
                <a:ea typeface="Courier New" charset="0"/>
                <a:cs typeface="Courier New" charset="0"/>
              </a:rPr>
              <a:t>enum</a:t>
            </a:r>
            <a:r>
              <a:rPr lang="pt-BR" sz="12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pt-BR" sz="1200" b="1" dirty="0" err="1">
                <a:latin typeface="Courier New" charset="0"/>
                <a:ea typeface="Courier New" charset="0"/>
                <a:cs typeface="Courier New" charset="0"/>
              </a:rPr>
              <a:t>class</a:t>
            </a:r>
            <a:r>
              <a:rPr lang="pt-BR" sz="12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pt-BR" sz="1200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Style</a:t>
            </a:r>
            <a:endParaRPr lang="pt-BR" sz="1200" b="1" dirty="0">
              <a:solidFill>
                <a:srgbClr val="B23C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pt-BR" sz="12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pt-BR" sz="1200" b="1" dirty="0">
                <a:latin typeface="Courier New" charset="0"/>
                <a:ea typeface="Courier New" charset="0"/>
                <a:cs typeface="Courier New" charset="0"/>
              </a:rPr>
              <a:t>    A, </a:t>
            </a:r>
            <a:r>
              <a:rPr lang="pt-BR" sz="1200" b="1" dirty="0" err="1">
                <a:latin typeface="Courier New" charset="0"/>
                <a:ea typeface="Courier New" charset="0"/>
                <a:cs typeface="Courier New" charset="0"/>
              </a:rPr>
              <a:t>F</a:t>
            </a:r>
            <a:r>
              <a:rPr lang="pt-BR" sz="1200" b="1" dirty="0">
                <a:latin typeface="Courier New" charset="0"/>
                <a:ea typeface="Courier New" charset="0"/>
                <a:cs typeface="Courier New" charset="0"/>
              </a:rPr>
              <a:t>,</a:t>
            </a:r>
          </a:p>
          <a:p>
            <a:r>
              <a:rPr lang="pt-BR" sz="1200" b="1" dirty="0">
                <a:latin typeface="Courier New" charset="0"/>
                <a:ea typeface="Courier New" charset="0"/>
                <a:cs typeface="Courier New" charset="0"/>
              </a:rPr>
              <a:t>};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A54EC1-E2CE-364D-8335-7DDCC2ED9E1C}"/>
              </a:ext>
            </a:extLst>
          </p:cNvPr>
          <p:cNvSpPr txBox="1"/>
          <p:nvPr/>
        </p:nvSpPr>
        <p:spPr>
          <a:xfrm>
            <a:off x="5303512" y="1218564"/>
            <a:ext cx="1382110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GuitarSpec.h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843D49-5624-7E48-9C7A-B61B3EE6DC4A}"/>
              </a:ext>
            </a:extLst>
          </p:cNvPr>
          <p:cNvSpPr txBox="1"/>
          <p:nvPr/>
        </p:nvSpPr>
        <p:spPr>
          <a:xfrm>
            <a:off x="7116273" y="3581290"/>
            <a:ext cx="1653017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MandolinSpec.h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7A6420-39F3-C24B-B605-3C70E2A8D9B1}"/>
              </a:ext>
            </a:extLst>
          </p:cNvPr>
          <p:cNvSpPr txBox="1"/>
          <p:nvPr/>
        </p:nvSpPr>
        <p:spPr>
          <a:xfrm>
            <a:off x="8028866" y="5622977"/>
            <a:ext cx="811441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Style.h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816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928" y="4251951"/>
            <a:ext cx="8840882" cy="24468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5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bool </a:t>
            </a:r>
            <a:r>
              <a:rPr lang="en-US" sz="1500" b="1" dirty="0" err="1">
                <a:solidFill>
                  <a:srgbClr val="B23C00"/>
                </a:solidFill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MandolinSpec</a:t>
            </a:r>
            <a:r>
              <a:rPr lang="en-US" sz="1500" b="1" dirty="0">
                <a:solidFill>
                  <a:srgbClr val="B23C00"/>
                </a:solidFill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::matches</a:t>
            </a:r>
            <a:r>
              <a:rPr lang="en-US" sz="15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(</a:t>
            </a:r>
            <a:r>
              <a:rPr lang="en-US" sz="1500" b="1" dirty="0" err="1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InstrumentSpec</a:t>
            </a:r>
            <a:r>
              <a:rPr lang="en-US" sz="15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 *</a:t>
            </a:r>
            <a:r>
              <a:rPr lang="en-US" sz="1500" b="1" dirty="0" err="1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other_spec</a:t>
            </a:r>
            <a:r>
              <a:rPr lang="en-US" sz="15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5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5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    if (</a:t>
            </a:r>
            <a:r>
              <a:rPr lang="en-US" sz="1500" b="1" dirty="0" err="1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typeid</a:t>
            </a:r>
            <a:r>
              <a:rPr lang="en-US" sz="15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(</a:t>
            </a:r>
            <a:r>
              <a:rPr lang="en-US" sz="1500" b="1" dirty="0" err="1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other_spec</a:t>
            </a:r>
            <a:r>
              <a:rPr lang="en-US" sz="15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) != </a:t>
            </a:r>
            <a:r>
              <a:rPr lang="en-US" sz="1500" b="1" dirty="0" err="1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typeid</a:t>
            </a:r>
            <a:r>
              <a:rPr lang="en-US" sz="15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(</a:t>
            </a:r>
            <a:r>
              <a:rPr lang="en-US" sz="1500" b="1" dirty="0" err="1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MandolinSpec</a:t>
            </a:r>
            <a:r>
              <a:rPr lang="en-US" sz="15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)) return false;</a:t>
            </a:r>
            <a:br>
              <a:rPr lang="en-US" sz="15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</a:br>
            <a:r>
              <a:rPr lang="en-US" sz="15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    </a:t>
            </a:r>
            <a:r>
              <a:rPr lang="en-US" sz="1500" b="1" dirty="0">
                <a:solidFill>
                  <a:srgbClr val="0033CC"/>
                </a:solidFill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if (!</a:t>
            </a:r>
            <a:r>
              <a:rPr lang="en-US" sz="1500" b="1" dirty="0" err="1">
                <a:solidFill>
                  <a:srgbClr val="0033CC"/>
                </a:solidFill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InstrumentSpec</a:t>
            </a:r>
            <a:r>
              <a:rPr lang="en-US" sz="1500" b="1" dirty="0">
                <a:solidFill>
                  <a:srgbClr val="0033CC"/>
                </a:solidFill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::matches(</a:t>
            </a:r>
            <a:r>
              <a:rPr lang="en-US" sz="1500" b="1" dirty="0" err="1">
                <a:solidFill>
                  <a:srgbClr val="0033CC"/>
                </a:solidFill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other_spec</a:t>
            </a:r>
            <a:r>
              <a:rPr lang="en-US" sz="1500" b="1" dirty="0">
                <a:solidFill>
                  <a:srgbClr val="0033CC"/>
                </a:solidFill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)) return false;</a:t>
            </a:r>
          </a:p>
          <a:p>
            <a:endParaRPr lang="en-US" sz="1500" b="1" dirty="0">
              <a:latin typeface="Courier New" panose="02070309020205020404" pitchFamily="49" charset="0"/>
              <a:ea typeface="Courier New" charset="0"/>
              <a:cs typeface="Courier New" panose="02070309020205020404" pitchFamily="49" charset="0"/>
            </a:endParaRPr>
          </a:p>
          <a:p>
            <a:r>
              <a:rPr lang="en-US" sz="15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    </a:t>
            </a:r>
            <a:r>
              <a:rPr lang="en-US" sz="1500" b="1" dirty="0" err="1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MandolinSpec</a:t>
            </a:r>
            <a:r>
              <a:rPr lang="en-US" sz="15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 *</a:t>
            </a:r>
            <a:r>
              <a:rPr lang="en-US" sz="1500" b="1" dirty="0" err="1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mandolin_spec</a:t>
            </a:r>
            <a:r>
              <a:rPr lang="en-US" sz="15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 = </a:t>
            </a:r>
            <a:r>
              <a:rPr lang="en-US" sz="1500" b="1" dirty="0" err="1">
                <a:solidFill>
                  <a:srgbClr val="D883FF"/>
                </a:solidFill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dynamic_cast</a:t>
            </a:r>
            <a:r>
              <a:rPr lang="en-US" sz="1500" b="1" dirty="0">
                <a:solidFill>
                  <a:srgbClr val="D883FF"/>
                </a:solidFill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&lt;</a:t>
            </a:r>
            <a:r>
              <a:rPr lang="en-US" sz="1500" b="1" dirty="0" err="1">
                <a:solidFill>
                  <a:srgbClr val="D883FF"/>
                </a:solidFill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MandolinSpec</a:t>
            </a:r>
            <a:r>
              <a:rPr lang="en-US" sz="1500" b="1" dirty="0">
                <a:solidFill>
                  <a:srgbClr val="D883FF"/>
                </a:solidFill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 *&gt;</a:t>
            </a:r>
            <a:r>
              <a:rPr lang="en-US" sz="15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(</a:t>
            </a:r>
            <a:r>
              <a:rPr lang="en-US" sz="1500" b="1" dirty="0" err="1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other_spec</a:t>
            </a:r>
            <a:r>
              <a:rPr lang="en-US" sz="15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);</a:t>
            </a:r>
          </a:p>
          <a:p>
            <a:endParaRPr lang="en-US" sz="1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(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mandolin_spec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!= 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&amp;&amp; </a:t>
            </a:r>
            <a:r>
              <a:rPr lang="en-US" sz="15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(style == </a:t>
            </a:r>
            <a:r>
              <a:rPr lang="en-US" sz="15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mandolin_spec</a:t>
            </a:r>
            <a:r>
              <a:rPr lang="en-US" sz="15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-&gt;style);</a:t>
            </a:r>
          </a:p>
          <a:p>
            <a:r>
              <a:rPr lang="en-US" sz="15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2773-D0A2-CC47-BE9A-A73A46434A3D}" type="slidenum">
              <a:rPr lang="en-US" altLang="x-none"/>
              <a:pPr/>
              <a:t>27</a:t>
            </a:fld>
            <a:endParaRPr lang="en-US" altLang="x-none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2800" b="1" dirty="0" err="1">
                <a:latin typeface="Courier New" charset="0"/>
              </a:rPr>
              <a:t>GuitarSpec</a:t>
            </a:r>
            <a:r>
              <a:rPr lang="en-US" altLang="x-none" sz="2800" dirty="0"/>
              <a:t> and </a:t>
            </a:r>
            <a:r>
              <a:rPr lang="en-US" altLang="x-none" sz="2800" b="1" dirty="0" err="1">
                <a:latin typeface="Courier New" charset="0"/>
              </a:rPr>
              <a:t>MandolinSpec</a:t>
            </a:r>
            <a:r>
              <a:rPr lang="en-US" altLang="x-none" sz="2800" dirty="0"/>
              <a:t> Classes</a:t>
            </a:r>
            <a:r>
              <a:rPr lang="en-US" altLang="x-none" sz="2800" i="1" dirty="0"/>
              <a:t>, cont’d</a:t>
            </a:r>
          </a:p>
        </p:txBody>
      </p:sp>
      <p:sp>
        <p:nvSpPr>
          <p:cNvPr id="150532" name="Text Box 4"/>
          <p:cNvSpPr txBox="1">
            <a:spLocks noChangeArrowheads="1"/>
          </p:cNvSpPr>
          <p:nvPr/>
        </p:nvSpPr>
        <p:spPr bwMode="auto">
          <a:xfrm>
            <a:off x="182928" y="1417342"/>
            <a:ext cx="8148384" cy="2400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sz="15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bool </a:t>
            </a:r>
            <a:r>
              <a:rPr lang="en-US" sz="1500" b="1" dirty="0" err="1">
                <a:solidFill>
                  <a:srgbClr val="B23C00"/>
                </a:solidFill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GuitarSpec</a:t>
            </a:r>
            <a:r>
              <a:rPr lang="en-US" sz="1500" b="1" dirty="0">
                <a:solidFill>
                  <a:srgbClr val="B23C00"/>
                </a:solidFill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::matches</a:t>
            </a:r>
            <a:r>
              <a:rPr lang="en-US" sz="15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(</a:t>
            </a:r>
            <a:r>
              <a:rPr lang="en-US" sz="1500" b="1" dirty="0" err="1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InstrumentSpec</a:t>
            </a:r>
            <a:r>
              <a:rPr lang="en-US" sz="15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 *</a:t>
            </a:r>
            <a:r>
              <a:rPr lang="en-US" sz="1500" b="1" dirty="0" err="1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other_spec</a:t>
            </a:r>
            <a:r>
              <a:rPr lang="en-US" sz="15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5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5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    if (</a:t>
            </a:r>
            <a:r>
              <a:rPr lang="en-US" sz="1500" b="1" dirty="0" err="1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typeid</a:t>
            </a:r>
            <a:r>
              <a:rPr lang="en-US" sz="15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(</a:t>
            </a:r>
            <a:r>
              <a:rPr lang="en-US" sz="1500" b="1" dirty="0" err="1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other_spec</a:t>
            </a:r>
            <a:r>
              <a:rPr lang="en-US" sz="15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) != </a:t>
            </a:r>
            <a:r>
              <a:rPr lang="en-US" sz="1500" b="1" dirty="0" err="1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typeid</a:t>
            </a:r>
            <a:r>
              <a:rPr lang="en-US" sz="15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(</a:t>
            </a:r>
            <a:r>
              <a:rPr lang="en-US" sz="1500" b="1" dirty="0" err="1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GuitarSpec</a:t>
            </a:r>
            <a:r>
              <a:rPr lang="en-US" sz="15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)) return false;</a:t>
            </a:r>
          </a:p>
          <a:p>
            <a:r>
              <a:rPr lang="en-US" sz="15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    </a:t>
            </a:r>
            <a:r>
              <a:rPr lang="en-US" sz="1500" b="1" dirty="0">
                <a:solidFill>
                  <a:srgbClr val="0033CC"/>
                </a:solidFill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if (!</a:t>
            </a:r>
            <a:r>
              <a:rPr lang="en-US" sz="1500" b="1" dirty="0" err="1">
                <a:solidFill>
                  <a:srgbClr val="0033CC"/>
                </a:solidFill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InstrumentSpec</a:t>
            </a:r>
            <a:r>
              <a:rPr lang="en-US" sz="1500" b="1" dirty="0">
                <a:solidFill>
                  <a:srgbClr val="0033CC"/>
                </a:solidFill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::matches(</a:t>
            </a:r>
            <a:r>
              <a:rPr lang="en-US" sz="1500" b="1" dirty="0" err="1">
                <a:solidFill>
                  <a:srgbClr val="0033CC"/>
                </a:solidFill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other_spec</a:t>
            </a:r>
            <a:r>
              <a:rPr lang="en-US" sz="1500" b="1" dirty="0">
                <a:solidFill>
                  <a:srgbClr val="0033CC"/>
                </a:solidFill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)) return false;</a:t>
            </a:r>
          </a:p>
          <a:p>
            <a:endParaRPr lang="en-US" sz="1500" b="1" dirty="0">
              <a:solidFill>
                <a:srgbClr val="0033CC"/>
              </a:solidFill>
              <a:latin typeface="Courier New" panose="02070309020205020404" pitchFamily="49" charset="0"/>
              <a:ea typeface="Courier New" charset="0"/>
              <a:cs typeface="Courier New" panose="02070309020205020404" pitchFamily="49" charset="0"/>
            </a:endParaRPr>
          </a:p>
          <a:p>
            <a:r>
              <a:rPr lang="en-US" sz="15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    </a:t>
            </a:r>
            <a:r>
              <a:rPr lang="en-US" sz="1500" b="1" dirty="0" err="1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GuitarSpec</a:t>
            </a:r>
            <a:r>
              <a:rPr lang="en-US" sz="15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 *</a:t>
            </a:r>
            <a:r>
              <a:rPr lang="en-US" sz="1500" b="1" dirty="0" err="1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guitar_spec</a:t>
            </a:r>
            <a:r>
              <a:rPr lang="en-US" sz="15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 = </a:t>
            </a:r>
            <a:r>
              <a:rPr lang="en-US" sz="1500" b="1" dirty="0" err="1">
                <a:solidFill>
                  <a:srgbClr val="D883FF"/>
                </a:solidFill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dynamic_cast</a:t>
            </a:r>
            <a:r>
              <a:rPr lang="en-US" sz="1500" b="1" dirty="0">
                <a:solidFill>
                  <a:srgbClr val="D883FF"/>
                </a:solidFill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&lt;</a:t>
            </a:r>
            <a:r>
              <a:rPr lang="en-US" sz="1500" b="1" dirty="0" err="1">
                <a:solidFill>
                  <a:srgbClr val="D883FF"/>
                </a:solidFill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GuitarSpec</a:t>
            </a:r>
            <a:r>
              <a:rPr lang="en-US" sz="1500" b="1" dirty="0">
                <a:solidFill>
                  <a:srgbClr val="D883FF"/>
                </a:solidFill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 *&gt;</a:t>
            </a:r>
            <a:r>
              <a:rPr lang="en-US" sz="15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(</a:t>
            </a:r>
            <a:r>
              <a:rPr lang="en-US" sz="1500" b="1" dirty="0" err="1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other_spec</a:t>
            </a:r>
            <a:r>
              <a:rPr lang="en-US" sz="15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);</a:t>
            </a:r>
            <a:b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(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guitar_spec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!= 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5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&amp;&amp;</a:t>
            </a:r>
            <a:r>
              <a:rPr lang="en-US" sz="15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5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string_count</a:t>
            </a:r>
            <a:r>
              <a:rPr lang="en-US" sz="15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sz="15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guitar_spec</a:t>
            </a:r>
            <a:r>
              <a:rPr lang="en-US" sz="15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5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string_count</a:t>
            </a:r>
            <a:r>
              <a:rPr lang="en-US" sz="15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5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7132292" y="2137592"/>
            <a:ext cx="142859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x-none" sz="1400">
                <a:solidFill>
                  <a:srgbClr val="0033CC"/>
                </a:solidFill>
              </a:rPr>
              <a:t>Match base </a:t>
            </a:r>
          </a:p>
          <a:p>
            <a:r>
              <a:rPr lang="en-US" altLang="x-none" sz="1400" dirty="0">
                <a:solidFill>
                  <a:srgbClr val="0033CC"/>
                </a:solidFill>
              </a:rPr>
              <a:t>class attributes.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132292" y="4949531"/>
            <a:ext cx="142859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x-none" sz="1400">
                <a:solidFill>
                  <a:srgbClr val="0033CC"/>
                </a:solidFill>
              </a:rPr>
              <a:t>Match base </a:t>
            </a:r>
          </a:p>
          <a:p>
            <a:r>
              <a:rPr lang="en-US" altLang="x-none" sz="1400" dirty="0">
                <a:solidFill>
                  <a:srgbClr val="0033CC"/>
                </a:solidFill>
              </a:rPr>
              <a:t>class attributes.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16026" y="6094511"/>
            <a:ext cx="181626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B23C00"/>
                </a:solidFill>
              </a:rPr>
              <a:t>Type-specific match.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29834" y="3253727"/>
            <a:ext cx="181626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B23C00"/>
                </a:solidFill>
              </a:rPr>
              <a:t>Type-specific match.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849B68-5DC1-134E-A6E8-C6A8BB5E383E}"/>
              </a:ext>
            </a:extLst>
          </p:cNvPr>
          <p:cNvSpPr txBox="1"/>
          <p:nvPr/>
        </p:nvSpPr>
        <p:spPr>
          <a:xfrm>
            <a:off x="6539605" y="1269636"/>
            <a:ext cx="1598515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GuitarSpec.cpp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B619B8-0E47-A245-96FF-3D367550FC86}"/>
              </a:ext>
            </a:extLst>
          </p:cNvPr>
          <p:cNvSpPr txBox="1"/>
          <p:nvPr/>
        </p:nvSpPr>
        <p:spPr>
          <a:xfrm>
            <a:off x="6949414" y="4092910"/>
            <a:ext cx="1869423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MandolinSpec.cpp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6449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E0AF-FB2E-7043-9D33-D265EAF82B6C}" type="slidenum">
              <a:rPr lang="en-US" altLang="x-none"/>
              <a:pPr/>
              <a:t>28</a:t>
            </a:fld>
            <a:endParaRPr lang="en-US" altLang="x-none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Design for Rick’s Music</a:t>
            </a:r>
          </a:p>
        </p:txBody>
      </p:sp>
      <p:grpSp>
        <p:nvGrpSpPr>
          <p:cNvPr id="142340" name="Group 6"/>
          <p:cNvGrpSpPr>
            <a:grpSpLocks/>
          </p:cNvGrpSpPr>
          <p:nvPr/>
        </p:nvGrpSpPr>
        <p:grpSpPr bwMode="auto">
          <a:xfrm>
            <a:off x="92075" y="1306513"/>
            <a:ext cx="8959850" cy="4591050"/>
            <a:chOff x="433012" y="1858308"/>
            <a:chExt cx="12069036" cy="5841987"/>
          </a:xfrm>
        </p:grpSpPr>
        <p:pic>
          <p:nvPicPr>
            <p:cNvPr id="142341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012" y="1858308"/>
              <a:ext cx="5569867" cy="5841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42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4372" y="1858684"/>
              <a:ext cx="6507676" cy="5841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675097" y="6136029"/>
            <a:ext cx="155478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x-none" sz="800" b="1" dirty="0">
                <a:solidFill>
                  <a:schemeClr val="bg1">
                    <a:lumMod val="65000"/>
                  </a:schemeClr>
                </a:solidFill>
              </a:rPr>
              <a:t>Head First Object-Oriented </a:t>
            </a:r>
          </a:p>
          <a:p>
            <a:r>
              <a:rPr lang="en-US" altLang="x-none" sz="800" b="1" dirty="0">
                <a:solidFill>
                  <a:schemeClr val="bg1">
                    <a:lumMod val="65000"/>
                  </a:schemeClr>
                </a:solidFill>
              </a:rPr>
              <a:t>Analysis &amp; Design</a:t>
            </a:r>
            <a:endParaRPr lang="en-US" altLang="x-none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x-none" sz="800" dirty="0">
                <a:solidFill>
                  <a:schemeClr val="bg1">
                    <a:lumMod val="65000"/>
                  </a:schemeClr>
                </a:solidFill>
              </a:rPr>
              <a:t>by Brett D. McLaughlin, et al.</a:t>
            </a:r>
          </a:p>
          <a:p>
            <a:r>
              <a:rPr lang="en-US" altLang="x-none" sz="800" dirty="0">
                <a:solidFill>
                  <a:schemeClr val="bg1">
                    <a:lumMod val="65000"/>
                  </a:schemeClr>
                </a:solidFill>
              </a:rPr>
              <a:t>O’Reilly, 2006.</a:t>
            </a:r>
            <a:endParaRPr lang="en-US" altLang="x-none" sz="8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0560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738E-805E-A642-B7B8-223B8FC93C9B}" type="slidenum">
              <a:rPr lang="en-US" altLang="x-none"/>
              <a:pPr/>
              <a:t>29</a:t>
            </a:fld>
            <a:endParaRPr lang="en-US" altLang="x-none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Any Red Flags?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2133600"/>
          </a:xfrm>
        </p:spPr>
        <p:txBody>
          <a:bodyPr/>
          <a:lstStyle/>
          <a:p>
            <a:r>
              <a:rPr lang="en-US" altLang="x-none" dirty="0"/>
              <a:t>Duplicated code</a:t>
            </a:r>
          </a:p>
          <a:p>
            <a:pPr lvl="1"/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Guitar</a:t>
            </a:r>
            <a:r>
              <a:rPr lang="en-US" altLang="x-none" dirty="0"/>
              <a:t> and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Mandolin</a:t>
            </a:r>
            <a:r>
              <a:rPr lang="en-US" altLang="x-none" dirty="0"/>
              <a:t> classes</a:t>
            </a:r>
          </a:p>
          <a:p>
            <a:pPr lvl="1"/>
            <a:r>
              <a:rPr lang="en-US" altLang="x-none" b="1" dirty="0" err="1">
                <a:solidFill>
                  <a:srgbClr val="0033CC"/>
                </a:solidFill>
                <a:latin typeface="Courier New" charset="0"/>
              </a:rPr>
              <a:t>GuitarSpec</a:t>
            </a:r>
            <a:r>
              <a:rPr lang="en-US" altLang="x-none" dirty="0"/>
              <a:t> and </a:t>
            </a:r>
            <a:r>
              <a:rPr lang="en-US" altLang="x-none" b="1" dirty="0" err="1">
                <a:solidFill>
                  <a:srgbClr val="0033CC"/>
                </a:solidFill>
                <a:latin typeface="Courier New" charset="0"/>
              </a:rPr>
              <a:t>MandolinSpec</a:t>
            </a:r>
            <a:r>
              <a:rPr lang="en-US" altLang="x-none" dirty="0"/>
              <a:t> classes</a:t>
            </a:r>
          </a:p>
          <a:p>
            <a:pPr lvl="5"/>
            <a:endParaRPr lang="en-US" altLang="x-none" dirty="0"/>
          </a:p>
          <a:p>
            <a:r>
              <a:rPr lang="en-US" altLang="x-none" dirty="0"/>
              <a:t>Overloaded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Inventory::search()</a:t>
            </a:r>
            <a:r>
              <a:rPr lang="en-US" altLang="x-none" dirty="0"/>
              <a:t> functions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74366" y="3584145"/>
            <a:ext cx="8594019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list&lt;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Guitar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*&gt;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Inventory::search(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GuitarSpec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 *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search_spec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    ...</a:t>
            </a: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74367" y="4971841"/>
            <a:ext cx="8594019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list&lt;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Mandolin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*&gt;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Inventory::search(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MandolinSpec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 *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search_spec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    ...</a:t>
            </a: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E949A9-2E8A-8E44-9B0F-BCD227C0F7BD}"/>
              </a:ext>
            </a:extLst>
          </p:cNvPr>
          <p:cNvSpPr txBox="1"/>
          <p:nvPr/>
        </p:nvSpPr>
        <p:spPr>
          <a:xfrm>
            <a:off x="7589487" y="4685594"/>
            <a:ext cx="1402115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Inventory.cpp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82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9E99E-3601-8746-9610-AC76908BD2B2}" type="slidenum">
              <a:rPr lang="en-US" altLang="x-none"/>
              <a:pPr/>
              <a:t>3</a:t>
            </a:fld>
            <a:endParaRPr lang="en-US" altLang="x-none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Key Points Regarding Good Design</a:t>
            </a:r>
            <a:r>
              <a:rPr lang="en-US" altLang="x-none" i="1" dirty="0"/>
              <a:t>, cont’d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dirty="0"/>
              <a:t>One good design technique: </a:t>
            </a:r>
            <a:r>
              <a:rPr lang="en-US" altLang="x-none" u="sng" dirty="0"/>
              <a:t>encapsulation</a:t>
            </a:r>
            <a:r>
              <a:rPr lang="en-US" altLang="x-none" dirty="0"/>
              <a:t>.</a:t>
            </a:r>
          </a:p>
          <a:p>
            <a:pPr lvl="4"/>
            <a:endParaRPr lang="en-US" altLang="x-none" dirty="0"/>
          </a:p>
          <a:p>
            <a:pPr lvl="1"/>
            <a:r>
              <a:rPr lang="en-US" altLang="x-none" dirty="0"/>
              <a:t>Encapsulate the code that will vary.</a:t>
            </a:r>
          </a:p>
          <a:p>
            <a:pPr lvl="1"/>
            <a:r>
              <a:rPr lang="en-US" altLang="x-none" dirty="0"/>
              <a:t>Isolate the changes from the rest of the code.</a:t>
            </a:r>
          </a:p>
          <a:p>
            <a:pPr lvl="1"/>
            <a:r>
              <a:rPr lang="en-US" altLang="x-none" dirty="0"/>
              <a:t>Encapsulation supports code reliability and flexibility.</a:t>
            </a:r>
          </a:p>
          <a:p>
            <a:pPr lvl="5"/>
            <a:endParaRPr lang="en-US" altLang="x-none" dirty="0"/>
          </a:p>
          <a:p>
            <a:r>
              <a:rPr lang="en-US" altLang="x-none" dirty="0"/>
              <a:t>The </a:t>
            </a:r>
            <a:r>
              <a:rPr lang="en-US" altLang="x-none" u="sng" dirty="0"/>
              <a:t>design/code/test iterations</a:t>
            </a:r>
            <a:r>
              <a:rPr lang="en-US" altLang="x-none" dirty="0"/>
              <a:t> are part of the overall big picture to develop a software application.</a:t>
            </a:r>
          </a:p>
          <a:p>
            <a:pPr lvl="4"/>
            <a:endParaRPr lang="en-US" altLang="x-none" dirty="0"/>
          </a:p>
          <a:p>
            <a:pPr lvl="1"/>
            <a:r>
              <a:rPr lang="en-US" altLang="x-none" u="sng" dirty="0"/>
              <a:t>No “big bang”!</a:t>
            </a:r>
          </a:p>
        </p:txBody>
      </p:sp>
    </p:spTree>
    <p:extLst>
      <p:ext uri="{BB962C8B-B14F-4D97-AF65-F5344CB8AC3E}">
        <p14:creationId xmlns:p14="http://schemas.microsoft.com/office/powerpoint/2010/main" val="10591662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9AC5-0E7A-8F44-9206-FFD9C6F6843C}" type="slidenum">
              <a:rPr lang="en-US" altLang="x-none"/>
              <a:pPr/>
              <a:t>30</a:t>
            </a:fld>
            <a:endParaRPr lang="en-US" altLang="x-none"/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More Red Flags?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21675" cy="1036332"/>
          </a:xfrm>
        </p:spPr>
        <p:txBody>
          <a:bodyPr/>
          <a:lstStyle/>
          <a:p>
            <a:r>
              <a:rPr lang="en-US" altLang="x-none" dirty="0"/>
              <a:t>Serial type tests.</a:t>
            </a:r>
          </a:p>
          <a:p>
            <a:r>
              <a:rPr lang="en-US" altLang="x-none" dirty="0"/>
              <a:t>Type casts.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14336" y="2412629"/>
            <a:ext cx="7702750" cy="37548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void Inventory::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add_instrument</a:t>
            </a:r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(string </a:t>
            </a:r>
            <a:r>
              <a:rPr lang="en-US" sz="1400" b="1" dirty="0" err="1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serial_number</a:t>
            </a:r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, </a:t>
            </a:r>
          </a:p>
          <a:p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                               double price,</a:t>
            </a:r>
          </a:p>
          <a:p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                               </a:t>
            </a:r>
            <a:r>
              <a:rPr lang="en-US" sz="1400" b="1" dirty="0" err="1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InstrumentSpec</a:t>
            </a:r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 *spec)</a:t>
            </a:r>
          </a:p>
          <a:p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    ...</a:t>
            </a:r>
            <a:b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</a:b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if (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typeid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(spec) ==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typeid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GuitarSpec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instrument = new Guitar(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serial_number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price,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      </a:t>
            </a:r>
            <a:r>
              <a:rPr lang="en-US" sz="1400" b="1" dirty="0" err="1">
                <a:solidFill>
                  <a:srgbClr val="D88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dynamic_cast</a:t>
            </a:r>
            <a:r>
              <a:rPr lang="en-US" sz="1400" b="1" dirty="0">
                <a:solidFill>
                  <a:srgbClr val="D88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b="1" dirty="0" err="1">
                <a:solidFill>
                  <a:srgbClr val="D88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GuitarSpec</a:t>
            </a:r>
            <a:r>
              <a:rPr lang="en-US" sz="1400" b="1" dirty="0">
                <a:solidFill>
                  <a:srgbClr val="D88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*&gt;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(spec));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else if (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typeid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(spec) ==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typeid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MandolinSpec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instrument = new Mandolin(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serial_number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price,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        </a:t>
            </a:r>
            <a:r>
              <a:rPr lang="en-US" sz="1400" b="1" dirty="0" err="1">
                <a:solidFill>
                  <a:srgbClr val="D88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dynamic_cast</a:t>
            </a:r>
            <a:r>
              <a:rPr lang="en-US" sz="1400" b="1" dirty="0">
                <a:solidFill>
                  <a:srgbClr val="D88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b="1" dirty="0" err="1">
                <a:solidFill>
                  <a:srgbClr val="D88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MandolinSpec</a:t>
            </a:r>
            <a:r>
              <a:rPr lang="en-US" sz="1400" b="1" dirty="0">
                <a:solidFill>
                  <a:srgbClr val="D88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*&gt;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(spec));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    ...</a:t>
            </a:r>
          </a:p>
          <a:p>
            <a:r>
              <a:rPr lang="en-US" sz="14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90B265-EE1E-0A4B-BC83-9D494F469FDC}"/>
              </a:ext>
            </a:extLst>
          </p:cNvPr>
          <p:cNvSpPr txBox="1"/>
          <p:nvPr/>
        </p:nvSpPr>
        <p:spPr>
          <a:xfrm>
            <a:off x="6949414" y="2243352"/>
            <a:ext cx="1402115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Inventory.cpp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8503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E1E0-EA8D-7947-8E2D-0DF6BD8DB00C}" type="slidenum">
              <a:rPr lang="en-US" altLang="x-none"/>
              <a:pPr/>
              <a:t>31</a:t>
            </a:fld>
            <a:endParaRPr lang="en-US" altLang="x-none"/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Rick Wants More Instruments!</a:t>
            </a:r>
          </a:p>
        </p:txBody>
      </p:sp>
      <p:pic>
        <p:nvPicPr>
          <p:cNvPr id="15360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6400800" cy="504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5" name="Text Box 5"/>
          <p:cNvSpPr txBox="1">
            <a:spLocks noChangeArrowheads="1"/>
          </p:cNvSpPr>
          <p:nvPr/>
        </p:nvSpPr>
        <p:spPr bwMode="auto">
          <a:xfrm>
            <a:off x="6765925" y="3336925"/>
            <a:ext cx="1898650" cy="835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x-none" dirty="0">
                <a:solidFill>
                  <a:srgbClr val="0033CC"/>
                </a:solidFill>
              </a:rPr>
              <a:t>YIKES!</a:t>
            </a:r>
          </a:p>
          <a:p>
            <a:r>
              <a:rPr lang="en-US" altLang="x-none" dirty="0">
                <a:solidFill>
                  <a:srgbClr val="0033CC"/>
                </a:solidFill>
              </a:rPr>
              <a:t>Our design doesn’t</a:t>
            </a:r>
          </a:p>
          <a:p>
            <a:r>
              <a:rPr lang="en-US" altLang="x-none" b="1" dirty="0">
                <a:solidFill>
                  <a:srgbClr val="0033CC"/>
                </a:solidFill>
              </a:rPr>
              <a:t>scale</a:t>
            </a:r>
            <a:r>
              <a:rPr lang="en-US" altLang="x-none" dirty="0">
                <a:solidFill>
                  <a:srgbClr val="0033CC"/>
                </a:solidFill>
              </a:rPr>
              <a:t> very well ...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675097" y="6136029"/>
            <a:ext cx="155478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x-none" sz="800" b="1" dirty="0">
                <a:solidFill>
                  <a:schemeClr val="bg1">
                    <a:lumMod val="65000"/>
                  </a:schemeClr>
                </a:solidFill>
              </a:rPr>
              <a:t>Head First Object-Oriented </a:t>
            </a:r>
          </a:p>
          <a:p>
            <a:r>
              <a:rPr lang="en-US" altLang="x-none" sz="800" b="1" dirty="0">
                <a:solidFill>
                  <a:schemeClr val="bg1">
                    <a:lumMod val="65000"/>
                  </a:schemeClr>
                </a:solidFill>
              </a:rPr>
              <a:t>Analysis &amp; Design</a:t>
            </a:r>
            <a:endParaRPr lang="en-US" altLang="x-none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x-none" sz="800" dirty="0">
                <a:solidFill>
                  <a:schemeClr val="bg1">
                    <a:lumMod val="65000"/>
                  </a:schemeClr>
                </a:solidFill>
              </a:rPr>
              <a:t>by Brett D. McLaughlin, et al.</a:t>
            </a:r>
          </a:p>
          <a:p>
            <a:r>
              <a:rPr lang="en-US" altLang="x-none" sz="800" dirty="0">
                <a:solidFill>
                  <a:schemeClr val="bg1">
                    <a:lumMod val="65000"/>
                  </a:schemeClr>
                </a:solidFill>
              </a:rPr>
              <a:t>O’Reilly, 2006.</a:t>
            </a:r>
            <a:endParaRPr lang="en-US" altLang="x-none" sz="8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97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7EBF-4469-E949-9F68-DB218F766EBB}" type="slidenum">
              <a:rPr lang="en-US" altLang="x-none"/>
              <a:pPr/>
              <a:t>32</a:t>
            </a:fld>
            <a:endParaRPr lang="en-US" altLang="x-none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Our Design Doesn’t Scale Very Well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dirty="0"/>
              <a:t>For </a:t>
            </a:r>
            <a:r>
              <a:rPr lang="en-US" altLang="x-none" u="sng" dirty="0"/>
              <a:t>each</a:t>
            </a:r>
            <a:r>
              <a:rPr lang="en-US" altLang="x-none" dirty="0"/>
              <a:t> new instrument:</a:t>
            </a:r>
          </a:p>
          <a:p>
            <a:pPr lvl="4"/>
            <a:endParaRPr lang="en-US" altLang="x-none" dirty="0"/>
          </a:p>
          <a:p>
            <a:pPr lvl="1"/>
            <a:r>
              <a:rPr lang="en-US" altLang="x-none" dirty="0"/>
              <a:t>We need to </a:t>
            </a:r>
            <a:r>
              <a:rPr lang="en-US" altLang="x-none" u="sng" dirty="0"/>
              <a:t>add a subclass</a:t>
            </a:r>
            <a:r>
              <a:rPr lang="en-US" altLang="x-none" dirty="0"/>
              <a:t> of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Instrument</a:t>
            </a:r>
            <a:r>
              <a:rPr lang="en-US" altLang="x-none" dirty="0"/>
              <a:t>.</a:t>
            </a:r>
          </a:p>
          <a:p>
            <a:pPr lvl="5"/>
            <a:endParaRPr lang="en-US" altLang="x-none" dirty="0"/>
          </a:p>
          <a:p>
            <a:pPr lvl="1"/>
            <a:r>
              <a:rPr lang="en-US" altLang="x-none" dirty="0"/>
              <a:t>We need to </a:t>
            </a:r>
            <a:r>
              <a:rPr lang="en-US" altLang="x-none" u="sng" dirty="0"/>
              <a:t>add a subclass</a:t>
            </a:r>
            <a:r>
              <a:rPr lang="en-US" altLang="x-none" dirty="0"/>
              <a:t> of </a:t>
            </a:r>
            <a:r>
              <a:rPr lang="en-US" altLang="x-none" b="1" dirty="0" err="1">
                <a:solidFill>
                  <a:srgbClr val="0033CC"/>
                </a:solidFill>
                <a:latin typeface="Courier New" charset="0"/>
              </a:rPr>
              <a:t>InstrumentSpec</a:t>
            </a:r>
            <a:r>
              <a:rPr lang="en-US" altLang="x-none" dirty="0"/>
              <a:t>.</a:t>
            </a:r>
          </a:p>
          <a:p>
            <a:pPr lvl="5"/>
            <a:endParaRPr lang="en-US" altLang="x-none" dirty="0"/>
          </a:p>
          <a:p>
            <a:pPr lvl="1"/>
            <a:r>
              <a:rPr lang="en-US" altLang="x-none" dirty="0"/>
              <a:t>We need to </a:t>
            </a:r>
            <a:r>
              <a:rPr lang="en-US" altLang="x-none" u="sng" dirty="0"/>
              <a:t>add a new overloaded function</a:t>
            </a:r>
            <a:r>
              <a:rPr lang="en-US" altLang="x-none" dirty="0"/>
              <a:t> to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Inventory::search()</a:t>
            </a:r>
            <a:r>
              <a:rPr lang="en-US" altLang="x-none" dirty="0"/>
              <a:t> for the new instrument.</a:t>
            </a:r>
          </a:p>
          <a:p>
            <a:pPr lvl="5"/>
            <a:endParaRPr lang="en-US" altLang="x-none" dirty="0"/>
          </a:p>
          <a:p>
            <a:pPr lvl="1"/>
            <a:r>
              <a:rPr lang="en-US" altLang="x-none" dirty="0"/>
              <a:t>We need to </a:t>
            </a:r>
            <a:r>
              <a:rPr lang="en-US" altLang="x-none" u="sng" dirty="0"/>
              <a:t>add a new type test </a:t>
            </a:r>
            <a:br>
              <a:rPr lang="en-US" altLang="x-none" dirty="0">
                <a:solidFill>
                  <a:srgbClr val="B23C00"/>
                </a:solidFill>
              </a:rPr>
            </a:br>
            <a:r>
              <a:rPr lang="en-US" altLang="x-none" dirty="0"/>
              <a:t>and </a:t>
            </a:r>
            <a:r>
              <a:rPr lang="en-US" altLang="x-none" u="sng" dirty="0"/>
              <a:t>add a new type cast</a:t>
            </a:r>
            <a:r>
              <a:rPr lang="en-US" altLang="x-none" dirty="0">
                <a:solidFill>
                  <a:srgbClr val="B23C00"/>
                </a:solidFill>
              </a:rPr>
              <a:t> </a:t>
            </a:r>
            <a:r>
              <a:rPr lang="en-US" altLang="x-none" dirty="0"/>
              <a:t>in the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Inventory::</a:t>
            </a:r>
            <a:r>
              <a:rPr lang="en-US" altLang="x-none" b="1" dirty="0" err="1">
                <a:solidFill>
                  <a:srgbClr val="0033CC"/>
                </a:solidFill>
                <a:latin typeface="Courier New" charset="0"/>
              </a:rPr>
              <a:t>add_instrument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()</a:t>
            </a:r>
            <a:r>
              <a:rPr lang="en-US" altLang="x-none" dirty="0"/>
              <a:t> function.</a:t>
            </a:r>
          </a:p>
        </p:txBody>
      </p:sp>
    </p:spTree>
    <p:extLst>
      <p:ext uri="{BB962C8B-B14F-4D97-AF65-F5344CB8AC3E}">
        <p14:creationId xmlns:p14="http://schemas.microsoft.com/office/powerpoint/2010/main" val="25076769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EA6A4-DAC0-E441-B7C6-F25DBC1D33A8}" type="slidenum">
              <a:rPr lang="en-US" altLang="x-none"/>
              <a:pPr/>
              <a:t>33</a:t>
            </a:fld>
            <a:endParaRPr lang="en-US" altLang="x-none"/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Time to Revisit Our Design!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dirty="0"/>
              <a:t>Having all those </a:t>
            </a:r>
            <a:r>
              <a:rPr lang="en-US" altLang="x-none" b="1" dirty="0">
                <a:solidFill>
                  <a:srgbClr val="0033CC"/>
                </a:solidFill>
                <a:latin typeface="Courier New" charset="0"/>
              </a:rPr>
              <a:t>Instrument</a:t>
            </a:r>
            <a:r>
              <a:rPr lang="en-US" altLang="x-none" dirty="0"/>
              <a:t> and </a:t>
            </a:r>
            <a:r>
              <a:rPr lang="en-US" altLang="x-none" b="1" dirty="0" err="1">
                <a:solidFill>
                  <a:srgbClr val="0033CC"/>
                </a:solidFill>
                <a:latin typeface="Courier New" charset="0"/>
              </a:rPr>
              <a:t>InstrumentSpec</a:t>
            </a:r>
            <a:r>
              <a:rPr lang="en-US" altLang="x-none" dirty="0"/>
              <a:t> subtypes may not </a:t>
            </a:r>
            <a:br>
              <a:rPr lang="en-US" altLang="x-none" dirty="0"/>
            </a:br>
            <a:r>
              <a:rPr lang="en-US" altLang="x-none" dirty="0"/>
              <a:t>be such a good idea after all.</a:t>
            </a:r>
          </a:p>
          <a:p>
            <a:pPr lvl="4"/>
            <a:endParaRPr lang="en-US" altLang="x-non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FF074B-736A-4B46-AB77-693F859F81BF}"/>
              </a:ext>
            </a:extLst>
          </p:cNvPr>
          <p:cNvSpPr txBox="1"/>
          <p:nvPr/>
        </p:nvSpPr>
        <p:spPr>
          <a:xfrm>
            <a:off x="2530415" y="2971805"/>
            <a:ext cx="408316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0033CC"/>
                </a:solidFill>
              </a:rPr>
              <a:t>More than simply refactoring this time,</a:t>
            </a:r>
          </a:p>
          <a:p>
            <a:pPr algn="ctr"/>
            <a:r>
              <a:rPr lang="en-US" sz="1800" dirty="0">
                <a:solidFill>
                  <a:srgbClr val="0033CC"/>
                </a:solidFill>
              </a:rPr>
              <a:t>since we need to add functionality.</a:t>
            </a:r>
          </a:p>
        </p:txBody>
      </p:sp>
    </p:spTree>
    <p:extLst>
      <p:ext uri="{BB962C8B-B14F-4D97-AF65-F5344CB8AC3E}">
        <p14:creationId xmlns:p14="http://schemas.microsoft.com/office/powerpoint/2010/main" val="24923872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EA6A4-DAC0-E441-B7C6-F25DBC1D33A8}" type="slidenum">
              <a:rPr lang="en-US" altLang="x-none"/>
              <a:pPr/>
              <a:t>34</a:t>
            </a:fld>
            <a:endParaRPr lang="en-US" altLang="x-none"/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Time to Revisit Our Design! </a:t>
            </a:r>
            <a:r>
              <a:rPr lang="en-US" altLang="x-none" i="1" dirty="0"/>
              <a:t>cont’d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dirty="0"/>
              <a:t>What </a:t>
            </a:r>
            <a:r>
              <a:rPr lang="en-US" altLang="x-none" u="sng" dirty="0"/>
              <a:t>changes</a:t>
            </a:r>
            <a:r>
              <a:rPr lang="en-US" altLang="x-none" dirty="0"/>
              <a:t> among different kinds </a:t>
            </a:r>
            <a:br>
              <a:rPr lang="en-US" altLang="x-none" dirty="0"/>
            </a:br>
            <a:r>
              <a:rPr lang="en-US" altLang="x-none" dirty="0"/>
              <a:t>of instruments?</a:t>
            </a:r>
          </a:p>
          <a:p>
            <a:pPr lvl="4"/>
            <a:endParaRPr lang="en-US" altLang="x-none" dirty="0"/>
          </a:p>
          <a:p>
            <a:pPr lvl="1"/>
            <a:r>
              <a:rPr lang="en-US" altLang="x-none" dirty="0"/>
              <a:t>attribute sets</a:t>
            </a:r>
          </a:p>
          <a:p>
            <a:pPr lvl="1"/>
            <a:r>
              <a:rPr lang="en-US" altLang="x-none" dirty="0"/>
              <a:t>matching algorithm</a:t>
            </a:r>
          </a:p>
          <a:p>
            <a:pPr marL="471487" lvl="1" indent="0">
              <a:buNone/>
            </a:pPr>
            <a:endParaRPr lang="en-US" altLang="x-none" dirty="0"/>
          </a:p>
          <a:p>
            <a:r>
              <a:rPr lang="en-US" altLang="x-none" dirty="0"/>
              <a:t>What </a:t>
            </a:r>
            <a:r>
              <a:rPr lang="en-US" altLang="x-none" u="sng" dirty="0"/>
              <a:t>doesn’t change</a:t>
            </a:r>
            <a:r>
              <a:rPr lang="en-US" altLang="x-none" dirty="0"/>
              <a:t>?</a:t>
            </a:r>
          </a:p>
          <a:p>
            <a:pPr lvl="4"/>
            <a:endParaRPr lang="en-US" altLang="x-none" dirty="0"/>
          </a:p>
          <a:p>
            <a:pPr lvl="1"/>
            <a:r>
              <a:rPr lang="en-US" altLang="x-none" dirty="0"/>
              <a:t>kind of instrument</a:t>
            </a:r>
          </a:p>
          <a:p>
            <a:pPr lvl="1"/>
            <a:r>
              <a:rPr lang="en-US" altLang="x-none" dirty="0"/>
              <a:t>serial number</a:t>
            </a:r>
          </a:p>
          <a:p>
            <a:pPr lvl="1"/>
            <a:r>
              <a:rPr lang="en-US" altLang="x-none" dirty="0"/>
              <a:t>price</a:t>
            </a:r>
          </a:p>
        </p:txBody>
      </p:sp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4216385" y="1783098"/>
            <a:ext cx="4750018" cy="1600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x-none" sz="1800" dirty="0">
                <a:solidFill>
                  <a:srgbClr val="0033CC"/>
                </a:solidFill>
              </a:rPr>
              <a:t>Different kinds of instruments </a:t>
            </a:r>
          </a:p>
          <a:p>
            <a:r>
              <a:rPr lang="en-US" altLang="x-none" sz="1800" dirty="0">
                <a:solidFill>
                  <a:srgbClr val="0033CC"/>
                </a:solidFill>
              </a:rPr>
              <a:t>have different sets of attributes.</a:t>
            </a:r>
          </a:p>
          <a:p>
            <a:r>
              <a:rPr lang="en-US" altLang="x-none" sz="800" dirty="0">
                <a:solidFill>
                  <a:srgbClr val="0033CC"/>
                </a:solidFill>
              </a:rPr>
              <a:t> </a:t>
            </a:r>
          </a:p>
          <a:p>
            <a:r>
              <a:rPr lang="en-US" altLang="x-none" sz="1800" u="sng" dirty="0">
                <a:solidFill>
                  <a:srgbClr val="0033CC"/>
                </a:solidFill>
              </a:rPr>
              <a:t>Examples</a:t>
            </a:r>
            <a:r>
              <a:rPr lang="en-US" altLang="x-none" sz="1800" dirty="0">
                <a:solidFill>
                  <a:srgbClr val="0033CC"/>
                </a:solidFill>
              </a:rPr>
              <a:t>:</a:t>
            </a:r>
          </a:p>
          <a:p>
            <a:r>
              <a:rPr lang="en-US" altLang="x-none" sz="1800" dirty="0">
                <a:solidFill>
                  <a:srgbClr val="0033CC"/>
                </a:solidFill>
              </a:rPr>
              <a:t>Guitars have the number of strings attribute, </a:t>
            </a:r>
          </a:p>
          <a:p>
            <a:r>
              <a:rPr lang="en-US" altLang="x-none" sz="1800" dirty="0">
                <a:solidFill>
                  <a:srgbClr val="0033CC"/>
                </a:solidFill>
              </a:rPr>
              <a:t>and mandolins have the style attribute.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CA1A5013-660C-444A-BCD3-B808BC11A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244" y="4709146"/>
            <a:ext cx="3835409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x-none" sz="1800" dirty="0">
                <a:solidFill>
                  <a:srgbClr val="0033CC"/>
                </a:solidFill>
              </a:rPr>
              <a:t>Every instrument has these.</a:t>
            </a:r>
          </a:p>
          <a:p>
            <a:r>
              <a:rPr lang="en-US" altLang="x-none" sz="1800" dirty="0">
                <a:solidFill>
                  <a:srgbClr val="0033CC"/>
                </a:solidFill>
              </a:rPr>
              <a:t>An instrument’s kind, serial number,</a:t>
            </a:r>
          </a:p>
          <a:p>
            <a:r>
              <a:rPr lang="en-US" altLang="x-none" sz="1800" dirty="0">
                <a:solidFill>
                  <a:srgbClr val="0033CC"/>
                </a:solidFill>
              </a:rPr>
              <a:t>and price don’t change.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9AAF3462-6F93-3E4D-9915-6F0234898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7514" y="3520439"/>
            <a:ext cx="2347759" cy="646331"/>
          </a:xfrm>
          <a:prstGeom prst="rect">
            <a:avLst/>
          </a:prstGeom>
          <a:solidFill>
            <a:srgbClr val="0033CC"/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x-none" sz="1800" dirty="0">
                <a:solidFill>
                  <a:srgbClr val="FFFF00"/>
                </a:solidFill>
              </a:rPr>
              <a:t>What should we do </a:t>
            </a:r>
          </a:p>
          <a:p>
            <a:r>
              <a:rPr lang="en-US" altLang="x-none" sz="1800" dirty="0">
                <a:solidFill>
                  <a:srgbClr val="FFFF00"/>
                </a:solidFill>
              </a:rPr>
              <a:t>with stuff that varies?</a:t>
            </a:r>
          </a:p>
        </p:txBody>
      </p:sp>
    </p:spTree>
    <p:extLst>
      <p:ext uri="{BB962C8B-B14F-4D97-AF65-F5344CB8AC3E}">
        <p14:creationId xmlns:p14="http://schemas.microsoft.com/office/powerpoint/2010/main" val="98008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6" grpId="0" animBg="1"/>
      <p:bldP spid="6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7548-F766-7643-AC88-AAF1EEE6BF40}" type="slidenum">
              <a:rPr lang="en-US" altLang="x-none"/>
              <a:pPr/>
              <a:t>35</a:t>
            </a:fld>
            <a:endParaRPr lang="en-US" altLang="x-none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Encapsulation to the Rescue?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dirty="0"/>
              <a:t>Can we </a:t>
            </a:r>
            <a:r>
              <a:rPr lang="en-US" altLang="x-none" u="sng" dirty="0"/>
              <a:t>encapsulate</a:t>
            </a:r>
            <a:r>
              <a:rPr lang="en-US" altLang="x-none" dirty="0"/>
              <a:t> all the </a:t>
            </a:r>
            <a:br>
              <a:rPr lang="en-US" altLang="x-none" dirty="0"/>
            </a:br>
            <a:r>
              <a:rPr lang="en-US" altLang="x-none" u="sng" dirty="0"/>
              <a:t>various</a:t>
            </a:r>
            <a:r>
              <a:rPr lang="en-US" altLang="x-none" dirty="0"/>
              <a:t> instrument attributes </a:t>
            </a:r>
            <a:br>
              <a:rPr lang="en-US" altLang="x-none" dirty="0"/>
            </a:br>
            <a:r>
              <a:rPr lang="en-US" altLang="x-none" dirty="0"/>
              <a:t>and the </a:t>
            </a:r>
            <a:r>
              <a:rPr lang="en-US" altLang="x-none" u="sng" dirty="0"/>
              <a:t>different</a:t>
            </a:r>
            <a:r>
              <a:rPr lang="en-US" altLang="x-none" dirty="0"/>
              <a:t> matching functions?</a:t>
            </a:r>
          </a:p>
          <a:p>
            <a:pPr lvl="4"/>
            <a:endParaRPr lang="en-US" altLang="x-none" dirty="0"/>
          </a:p>
          <a:p>
            <a:r>
              <a:rPr lang="en-US" altLang="x-none" dirty="0"/>
              <a:t>Something to ponder until the next class!</a:t>
            </a:r>
          </a:p>
        </p:txBody>
      </p:sp>
    </p:spTree>
    <p:extLst>
      <p:ext uri="{BB962C8B-B14F-4D97-AF65-F5344CB8AC3E}">
        <p14:creationId xmlns:p14="http://schemas.microsoft.com/office/powerpoint/2010/main" val="1012373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953E-A695-CB48-B94C-EE6BB8208128}" type="slidenum">
              <a:rPr lang="en-US" altLang="x-none"/>
              <a:pPr/>
              <a:t>4</a:t>
            </a:fld>
            <a:endParaRPr lang="en-US" altLang="x-none"/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Application Development Big Picture</a:t>
            </a:r>
          </a:p>
        </p:txBody>
      </p:sp>
      <p:pic>
        <p:nvPicPr>
          <p:cNvPr id="126980" name="Picture 4" descr="fig02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638" y="1508125"/>
            <a:ext cx="8504237" cy="394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981" name="Oval 5"/>
          <p:cNvSpPr>
            <a:spLocks noChangeArrowheads="1"/>
          </p:cNvSpPr>
          <p:nvPr/>
        </p:nvSpPr>
        <p:spPr bwMode="auto">
          <a:xfrm>
            <a:off x="3292475" y="2332038"/>
            <a:ext cx="3657600" cy="1828800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60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BFB5-020A-0842-8515-DF1B11D5A30D}" type="slidenum">
              <a:rPr lang="en-US" altLang="x-none"/>
              <a:pPr/>
              <a:t>5</a:t>
            </a:fld>
            <a:endParaRPr lang="en-US" altLang="x-none"/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Iterative Development</a:t>
            </a:r>
          </a:p>
        </p:txBody>
      </p:sp>
      <p:pic>
        <p:nvPicPr>
          <p:cNvPr id="128004" name="Picture 4" descr="fig02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563" y="1722438"/>
            <a:ext cx="877887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834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2094-A910-FD48-917F-03B0584483AE}" type="slidenum">
              <a:rPr lang="en-US" altLang="x-none"/>
              <a:pPr/>
              <a:t>6</a:t>
            </a:fld>
            <a:endParaRPr lang="en-US" altLang="x-none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Incremental Development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705225"/>
            <a:ext cx="8229600" cy="1644650"/>
          </a:xfrm>
        </p:spPr>
        <p:txBody>
          <a:bodyPr/>
          <a:lstStyle/>
          <a:p>
            <a:r>
              <a:rPr lang="en-US" altLang="x-none" dirty="0"/>
              <a:t>Each iteration adds functionality to </a:t>
            </a:r>
            <a:br>
              <a:rPr lang="en-US" altLang="x-none" dirty="0"/>
            </a:br>
            <a:r>
              <a:rPr lang="en-US" altLang="x-none" dirty="0">
                <a:solidFill>
                  <a:srgbClr val="B23C00"/>
                </a:solidFill>
              </a:rPr>
              <a:t>code that already works</a:t>
            </a:r>
            <a:r>
              <a:rPr lang="en-US" altLang="x-none" dirty="0"/>
              <a:t>.</a:t>
            </a:r>
          </a:p>
          <a:p>
            <a:r>
              <a:rPr lang="en-US" altLang="x-none" dirty="0"/>
              <a:t>No Big Bang!</a:t>
            </a:r>
          </a:p>
        </p:txBody>
      </p:sp>
      <p:sp>
        <p:nvSpPr>
          <p:cNvPr id="129028" name="Oval 5"/>
          <p:cNvSpPr>
            <a:spLocks/>
          </p:cNvSpPr>
          <p:nvPr/>
        </p:nvSpPr>
        <p:spPr bwMode="auto">
          <a:xfrm>
            <a:off x="846138" y="2824163"/>
            <a:ext cx="127000" cy="127000"/>
          </a:xfrm>
          <a:prstGeom prst="ellipse">
            <a:avLst/>
          </a:prstGeom>
          <a:solidFill>
            <a:schemeClr val="tx1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x-none" altLang="x-none" sz="2400">
              <a:ea typeface="ヒラギノ角ゴ ProN W3" charset="-128"/>
            </a:endParaRPr>
          </a:p>
        </p:txBody>
      </p:sp>
      <p:sp>
        <p:nvSpPr>
          <p:cNvPr id="129029" name="Text Box 6"/>
          <p:cNvSpPr txBox="1">
            <a:spLocks/>
          </p:cNvSpPr>
          <p:nvPr/>
        </p:nvSpPr>
        <p:spPr bwMode="auto">
          <a:xfrm>
            <a:off x="639763" y="2493963"/>
            <a:ext cx="5318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x-none" sz="1200" b="1">
                <a:ea typeface="ヒラギノ角ゴ ProN W3" charset="-128"/>
              </a:rPr>
              <a:t>Start</a:t>
            </a:r>
            <a:endParaRPr lang="en-US" altLang="x-none" sz="2400">
              <a:ea typeface="ヒラギノ角ゴ ProN W3" charset="-128"/>
            </a:endParaRPr>
          </a:p>
        </p:txBody>
      </p:sp>
      <p:sp>
        <p:nvSpPr>
          <p:cNvPr id="129030" name="Text Box 8"/>
          <p:cNvSpPr txBox="1">
            <a:spLocks/>
          </p:cNvSpPr>
          <p:nvPr/>
        </p:nvSpPr>
        <p:spPr bwMode="auto">
          <a:xfrm>
            <a:off x="7853363" y="1325563"/>
            <a:ext cx="522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x-none" sz="1200" b="1">
                <a:ea typeface="ヒラギノ角ゴ ProN W3" charset="-128"/>
              </a:rPr>
              <a:t>Goal</a:t>
            </a:r>
            <a:endParaRPr lang="en-US" altLang="x-none" sz="2400">
              <a:ea typeface="ヒラギノ角ゴ ProN W3" charset="-128"/>
            </a:endParaRPr>
          </a:p>
        </p:txBody>
      </p:sp>
      <p:grpSp>
        <p:nvGrpSpPr>
          <p:cNvPr id="129031" name="Group 17"/>
          <p:cNvGrpSpPr>
            <a:grpSpLocks/>
          </p:cNvGrpSpPr>
          <p:nvPr/>
        </p:nvGrpSpPr>
        <p:grpSpPr bwMode="auto">
          <a:xfrm>
            <a:off x="7729538" y="1630363"/>
            <a:ext cx="787400" cy="787400"/>
            <a:chOff x="4984" y="2352"/>
            <a:chExt cx="496" cy="496"/>
          </a:xfrm>
        </p:grpSpPr>
        <p:sp>
          <p:nvSpPr>
            <p:cNvPr id="129032" name="Oval 7"/>
            <p:cNvSpPr>
              <a:spLocks/>
            </p:cNvSpPr>
            <p:nvPr/>
          </p:nvSpPr>
          <p:spPr bwMode="auto">
            <a:xfrm>
              <a:off x="5200" y="2568"/>
              <a:ext cx="80" cy="80"/>
            </a:xfrm>
            <a:prstGeom prst="ellipse">
              <a:avLst/>
            </a:prstGeom>
            <a:solidFill>
              <a:srgbClr val="4C4C4C"/>
            </a:solidFill>
            <a:ln w="25400">
              <a:solidFill>
                <a:srgbClr val="4C4C4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x-none" altLang="x-none" sz="2400">
                <a:ea typeface="ヒラギノ角ゴ ProN W3" charset="-128"/>
              </a:endParaRPr>
            </a:p>
          </p:txBody>
        </p:sp>
        <p:sp>
          <p:nvSpPr>
            <p:cNvPr id="129033" name="Oval 9"/>
            <p:cNvSpPr>
              <a:spLocks/>
            </p:cNvSpPr>
            <p:nvPr/>
          </p:nvSpPr>
          <p:spPr bwMode="auto">
            <a:xfrm>
              <a:off x="5096" y="2464"/>
              <a:ext cx="280" cy="280"/>
            </a:xfrm>
            <a:prstGeom prst="ellipse">
              <a:avLst/>
            </a:prstGeom>
            <a:noFill/>
            <a:ln w="69850">
              <a:solidFill>
                <a:srgbClr val="4C4C4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x-none" altLang="x-none" sz="2400">
                <a:ea typeface="ヒラギノ角ゴ ProN W3" charset="-128"/>
              </a:endParaRPr>
            </a:p>
          </p:txBody>
        </p:sp>
        <p:sp>
          <p:nvSpPr>
            <p:cNvPr id="129034" name="Oval 10"/>
            <p:cNvSpPr>
              <a:spLocks/>
            </p:cNvSpPr>
            <p:nvPr/>
          </p:nvSpPr>
          <p:spPr bwMode="auto">
            <a:xfrm>
              <a:off x="4984" y="2352"/>
              <a:ext cx="496" cy="496"/>
            </a:xfrm>
            <a:prstGeom prst="ellipse">
              <a:avLst/>
            </a:prstGeom>
            <a:noFill/>
            <a:ln w="69850">
              <a:solidFill>
                <a:srgbClr val="4C4C4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x-none" altLang="x-none" sz="2400">
                <a:ea typeface="ヒラギノ角ゴ ProN W3" charset="-128"/>
              </a:endParaRPr>
            </a:p>
          </p:txBody>
        </p:sp>
      </p:grpSp>
      <p:sp>
        <p:nvSpPr>
          <p:cNvPr id="129035" name="Line 22"/>
          <p:cNvSpPr>
            <a:spLocks noChangeShapeType="1"/>
          </p:cNvSpPr>
          <p:nvPr/>
        </p:nvSpPr>
        <p:spPr bwMode="auto">
          <a:xfrm flipV="1">
            <a:off x="1074738" y="2659063"/>
            <a:ext cx="406400" cy="203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6" name="Line 23"/>
          <p:cNvSpPr>
            <a:spLocks noChangeShapeType="1"/>
          </p:cNvSpPr>
          <p:nvPr/>
        </p:nvSpPr>
        <p:spPr bwMode="auto">
          <a:xfrm>
            <a:off x="1465263" y="2659063"/>
            <a:ext cx="561975" cy="21113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7" name="Line 24"/>
          <p:cNvSpPr>
            <a:spLocks noChangeShapeType="1"/>
          </p:cNvSpPr>
          <p:nvPr/>
        </p:nvSpPr>
        <p:spPr bwMode="auto">
          <a:xfrm flipV="1">
            <a:off x="2014538" y="2532063"/>
            <a:ext cx="685800" cy="3429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8" name="Line 25"/>
          <p:cNvSpPr>
            <a:spLocks noChangeShapeType="1"/>
          </p:cNvSpPr>
          <p:nvPr/>
        </p:nvSpPr>
        <p:spPr bwMode="auto">
          <a:xfrm>
            <a:off x="2681288" y="2538413"/>
            <a:ext cx="628650" cy="2349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9" name="Line 26"/>
          <p:cNvSpPr>
            <a:spLocks noChangeShapeType="1"/>
          </p:cNvSpPr>
          <p:nvPr/>
        </p:nvSpPr>
        <p:spPr bwMode="auto">
          <a:xfrm flipV="1">
            <a:off x="3281363" y="2506663"/>
            <a:ext cx="600075" cy="27463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40" name="Line 27"/>
          <p:cNvSpPr>
            <a:spLocks noChangeShapeType="1"/>
          </p:cNvSpPr>
          <p:nvPr/>
        </p:nvSpPr>
        <p:spPr bwMode="auto">
          <a:xfrm>
            <a:off x="3862388" y="2493963"/>
            <a:ext cx="1339850" cy="5969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41" name="Line 28"/>
          <p:cNvSpPr>
            <a:spLocks noChangeShapeType="1"/>
          </p:cNvSpPr>
          <p:nvPr/>
        </p:nvSpPr>
        <p:spPr bwMode="auto">
          <a:xfrm flipV="1">
            <a:off x="5202238" y="2519363"/>
            <a:ext cx="787400" cy="5651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42" name="Line 29"/>
          <p:cNvSpPr>
            <a:spLocks noChangeShapeType="1"/>
          </p:cNvSpPr>
          <p:nvPr/>
        </p:nvSpPr>
        <p:spPr bwMode="auto">
          <a:xfrm>
            <a:off x="5972175" y="2519363"/>
            <a:ext cx="1020763" cy="3810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43" name="Line 30"/>
          <p:cNvSpPr>
            <a:spLocks noChangeShapeType="1"/>
          </p:cNvSpPr>
          <p:nvPr/>
        </p:nvSpPr>
        <p:spPr bwMode="auto">
          <a:xfrm flipV="1">
            <a:off x="6972300" y="2125663"/>
            <a:ext cx="592138" cy="774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44" name="Line 31"/>
          <p:cNvSpPr>
            <a:spLocks noChangeShapeType="1"/>
          </p:cNvSpPr>
          <p:nvPr/>
        </p:nvSpPr>
        <p:spPr bwMode="auto">
          <a:xfrm flipV="1">
            <a:off x="7551738" y="2036763"/>
            <a:ext cx="584200" cy="889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9045" name="Picture 35" descr="iter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75" y="2801938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46" name="Picture 36" descr="iter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5200" y="2184400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47" name="Picture 37" descr="iter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3000" y="2743200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48" name="Picture 38" descr="iter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6725" y="2159000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49" name="Picture 39" descr="iter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2887663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50" name="Picture 40" descr="iter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463" y="1812925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51" name="Freeform 42"/>
          <p:cNvSpPr>
            <a:spLocks/>
          </p:cNvSpPr>
          <p:nvPr/>
        </p:nvSpPr>
        <p:spPr bwMode="auto">
          <a:xfrm>
            <a:off x="1062038" y="2062163"/>
            <a:ext cx="6992937" cy="871537"/>
          </a:xfrm>
          <a:custGeom>
            <a:avLst/>
            <a:gdLst>
              <a:gd name="T0" fmla="*/ 0 w 4405"/>
              <a:gd name="T1" fmla="*/ 795338 h 549"/>
              <a:gd name="T2" fmla="*/ 25400 w 4405"/>
              <a:gd name="T3" fmla="*/ 787400 h 549"/>
              <a:gd name="T4" fmla="*/ 50800 w 4405"/>
              <a:gd name="T5" fmla="*/ 769938 h 549"/>
              <a:gd name="T6" fmla="*/ 134938 w 4405"/>
              <a:gd name="T7" fmla="*/ 744538 h 549"/>
              <a:gd name="T8" fmla="*/ 271463 w 4405"/>
              <a:gd name="T9" fmla="*/ 693738 h 549"/>
              <a:gd name="T10" fmla="*/ 439738 w 4405"/>
              <a:gd name="T11" fmla="*/ 701675 h 549"/>
              <a:gd name="T12" fmla="*/ 693738 w 4405"/>
              <a:gd name="T13" fmla="*/ 752475 h 549"/>
              <a:gd name="T14" fmla="*/ 1058863 w 4405"/>
              <a:gd name="T15" fmla="*/ 736600 h 549"/>
              <a:gd name="T16" fmla="*/ 1135063 w 4405"/>
              <a:gd name="T17" fmla="*/ 701675 h 549"/>
              <a:gd name="T18" fmla="*/ 1185863 w 4405"/>
              <a:gd name="T19" fmla="*/ 685800 h 549"/>
              <a:gd name="T20" fmla="*/ 1236663 w 4405"/>
              <a:gd name="T21" fmla="*/ 650875 h 549"/>
              <a:gd name="T22" fmla="*/ 1287463 w 4405"/>
              <a:gd name="T23" fmla="*/ 635000 h 549"/>
              <a:gd name="T24" fmla="*/ 1414463 w 4405"/>
              <a:gd name="T25" fmla="*/ 574675 h 549"/>
              <a:gd name="T26" fmla="*/ 1600200 w 4405"/>
              <a:gd name="T27" fmla="*/ 508000 h 549"/>
              <a:gd name="T28" fmla="*/ 1922463 w 4405"/>
              <a:gd name="T29" fmla="*/ 566738 h 549"/>
              <a:gd name="T30" fmla="*/ 2159000 w 4405"/>
              <a:gd name="T31" fmla="*/ 625475 h 549"/>
              <a:gd name="T32" fmla="*/ 2387600 w 4405"/>
              <a:gd name="T33" fmla="*/ 668338 h 549"/>
              <a:gd name="T34" fmla="*/ 2667000 w 4405"/>
              <a:gd name="T35" fmla="*/ 642938 h 549"/>
              <a:gd name="T36" fmla="*/ 2786063 w 4405"/>
              <a:gd name="T37" fmla="*/ 600075 h 549"/>
              <a:gd name="T38" fmla="*/ 3022600 w 4405"/>
              <a:gd name="T39" fmla="*/ 617538 h 549"/>
              <a:gd name="T40" fmla="*/ 3276600 w 4405"/>
              <a:gd name="T41" fmla="*/ 650875 h 549"/>
              <a:gd name="T42" fmla="*/ 3436938 w 4405"/>
              <a:gd name="T43" fmla="*/ 719138 h 549"/>
              <a:gd name="T44" fmla="*/ 3522663 w 4405"/>
              <a:gd name="T45" fmla="*/ 762000 h 549"/>
              <a:gd name="T46" fmla="*/ 3598863 w 4405"/>
              <a:gd name="T47" fmla="*/ 795338 h 549"/>
              <a:gd name="T48" fmla="*/ 3860800 w 4405"/>
              <a:gd name="T49" fmla="*/ 871538 h 549"/>
              <a:gd name="T50" fmla="*/ 3929063 w 4405"/>
              <a:gd name="T51" fmla="*/ 863600 h 549"/>
              <a:gd name="T52" fmla="*/ 3987800 w 4405"/>
              <a:gd name="T53" fmla="*/ 846138 h 549"/>
              <a:gd name="T54" fmla="*/ 4106863 w 4405"/>
              <a:gd name="T55" fmla="*/ 863600 h 549"/>
              <a:gd name="T56" fmla="*/ 4191000 w 4405"/>
              <a:gd name="T57" fmla="*/ 838200 h 549"/>
              <a:gd name="T58" fmla="*/ 4224338 w 4405"/>
              <a:gd name="T59" fmla="*/ 828675 h 549"/>
              <a:gd name="T60" fmla="*/ 4478338 w 4405"/>
              <a:gd name="T61" fmla="*/ 752475 h 549"/>
              <a:gd name="T62" fmla="*/ 4665663 w 4405"/>
              <a:gd name="T63" fmla="*/ 719138 h 549"/>
              <a:gd name="T64" fmla="*/ 4808538 w 4405"/>
              <a:gd name="T65" fmla="*/ 660400 h 549"/>
              <a:gd name="T66" fmla="*/ 5062538 w 4405"/>
              <a:gd name="T67" fmla="*/ 592138 h 549"/>
              <a:gd name="T68" fmla="*/ 5156200 w 4405"/>
              <a:gd name="T69" fmla="*/ 609600 h 549"/>
              <a:gd name="T70" fmla="*/ 5207000 w 4405"/>
              <a:gd name="T71" fmla="*/ 625475 h 549"/>
              <a:gd name="T72" fmla="*/ 5341938 w 4405"/>
              <a:gd name="T73" fmla="*/ 693738 h 549"/>
              <a:gd name="T74" fmla="*/ 5529263 w 4405"/>
              <a:gd name="T75" fmla="*/ 744538 h 549"/>
              <a:gd name="T76" fmla="*/ 5808663 w 4405"/>
              <a:gd name="T77" fmla="*/ 711200 h 549"/>
              <a:gd name="T78" fmla="*/ 5900738 w 4405"/>
              <a:gd name="T79" fmla="*/ 592138 h 549"/>
              <a:gd name="T80" fmla="*/ 6027738 w 4405"/>
              <a:gd name="T81" fmla="*/ 414338 h 549"/>
              <a:gd name="T82" fmla="*/ 6146800 w 4405"/>
              <a:gd name="T83" fmla="*/ 185738 h 549"/>
              <a:gd name="T84" fmla="*/ 6596063 w 4405"/>
              <a:gd name="T85" fmla="*/ 0 h 549"/>
              <a:gd name="T86" fmla="*/ 6832600 w 4405"/>
              <a:gd name="T87" fmla="*/ 15875 h 549"/>
              <a:gd name="T88" fmla="*/ 6992938 w 4405"/>
              <a:gd name="T89" fmla="*/ 50800 h 54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405"/>
              <a:gd name="T136" fmla="*/ 0 h 549"/>
              <a:gd name="T137" fmla="*/ 4405 w 4405"/>
              <a:gd name="T138" fmla="*/ 549 h 549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405" h="549">
                <a:moveTo>
                  <a:pt x="0" y="501"/>
                </a:moveTo>
                <a:cubicBezTo>
                  <a:pt x="5" y="499"/>
                  <a:pt x="11" y="498"/>
                  <a:pt x="16" y="496"/>
                </a:cubicBezTo>
                <a:cubicBezTo>
                  <a:pt x="21" y="493"/>
                  <a:pt x="26" y="487"/>
                  <a:pt x="32" y="485"/>
                </a:cubicBezTo>
                <a:cubicBezTo>
                  <a:pt x="47" y="478"/>
                  <a:pt x="68" y="474"/>
                  <a:pt x="85" y="469"/>
                </a:cubicBezTo>
                <a:cubicBezTo>
                  <a:pt x="109" y="452"/>
                  <a:pt x="141" y="443"/>
                  <a:pt x="171" y="437"/>
                </a:cubicBezTo>
                <a:cubicBezTo>
                  <a:pt x="206" y="438"/>
                  <a:pt x="241" y="438"/>
                  <a:pt x="277" y="442"/>
                </a:cubicBezTo>
                <a:cubicBezTo>
                  <a:pt x="329" y="446"/>
                  <a:pt x="382" y="468"/>
                  <a:pt x="437" y="474"/>
                </a:cubicBezTo>
                <a:cubicBezTo>
                  <a:pt x="515" y="495"/>
                  <a:pt x="589" y="476"/>
                  <a:pt x="667" y="464"/>
                </a:cubicBezTo>
                <a:cubicBezTo>
                  <a:pt x="684" y="457"/>
                  <a:pt x="698" y="449"/>
                  <a:pt x="715" y="442"/>
                </a:cubicBezTo>
                <a:cubicBezTo>
                  <a:pt x="725" y="437"/>
                  <a:pt x="747" y="432"/>
                  <a:pt x="747" y="432"/>
                </a:cubicBezTo>
                <a:cubicBezTo>
                  <a:pt x="757" y="424"/>
                  <a:pt x="766" y="413"/>
                  <a:pt x="779" y="410"/>
                </a:cubicBezTo>
                <a:cubicBezTo>
                  <a:pt x="789" y="406"/>
                  <a:pt x="811" y="400"/>
                  <a:pt x="811" y="400"/>
                </a:cubicBezTo>
                <a:cubicBezTo>
                  <a:pt x="834" y="384"/>
                  <a:pt x="864" y="371"/>
                  <a:pt x="891" y="362"/>
                </a:cubicBezTo>
                <a:cubicBezTo>
                  <a:pt x="919" y="333"/>
                  <a:pt x="969" y="325"/>
                  <a:pt x="1008" y="320"/>
                </a:cubicBezTo>
                <a:cubicBezTo>
                  <a:pt x="1076" y="330"/>
                  <a:pt x="1143" y="341"/>
                  <a:pt x="1211" y="357"/>
                </a:cubicBezTo>
                <a:cubicBezTo>
                  <a:pt x="1261" y="368"/>
                  <a:pt x="1309" y="386"/>
                  <a:pt x="1360" y="394"/>
                </a:cubicBezTo>
                <a:cubicBezTo>
                  <a:pt x="1404" y="410"/>
                  <a:pt x="1456" y="415"/>
                  <a:pt x="1504" y="421"/>
                </a:cubicBezTo>
                <a:cubicBezTo>
                  <a:pt x="1562" y="416"/>
                  <a:pt x="1620" y="408"/>
                  <a:pt x="1680" y="405"/>
                </a:cubicBezTo>
                <a:cubicBezTo>
                  <a:pt x="1710" y="399"/>
                  <a:pt x="1726" y="392"/>
                  <a:pt x="1755" y="378"/>
                </a:cubicBezTo>
                <a:cubicBezTo>
                  <a:pt x="1810" y="407"/>
                  <a:pt x="1816" y="392"/>
                  <a:pt x="1904" y="389"/>
                </a:cubicBezTo>
                <a:cubicBezTo>
                  <a:pt x="1953" y="377"/>
                  <a:pt x="2015" y="394"/>
                  <a:pt x="2064" y="410"/>
                </a:cubicBezTo>
                <a:cubicBezTo>
                  <a:pt x="2088" y="427"/>
                  <a:pt x="2135" y="443"/>
                  <a:pt x="2165" y="453"/>
                </a:cubicBezTo>
                <a:cubicBezTo>
                  <a:pt x="2203" y="478"/>
                  <a:pt x="2184" y="470"/>
                  <a:pt x="2219" y="480"/>
                </a:cubicBezTo>
                <a:cubicBezTo>
                  <a:pt x="2234" y="489"/>
                  <a:pt x="2249" y="495"/>
                  <a:pt x="2267" y="501"/>
                </a:cubicBezTo>
                <a:cubicBezTo>
                  <a:pt x="2313" y="532"/>
                  <a:pt x="2379" y="532"/>
                  <a:pt x="2432" y="549"/>
                </a:cubicBezTo>
                <a:cubicBezTo>
                  <a:pt x="2446" y="547"/>
                  <a:pt x="2460" y="546"/>
                  <a:pt x="2475" y="544"/>
                </a:cubicBezTo>
                <a:cubicBezTo>
                  <a:pt x="2487" y="541"/>
                  <a:pt x="2512" y="533"/>
                  <a:pt x="2512" y="533"/>
                </a:cubicBezTo>
                <a:cubicBezTo>
                  <a:pt x="2544" y="549"/>
                  <a:pt x="2547" y="549"/>
                  <a:pt x="2587" y="544"/>
                </a:cubicBezTo>
                <a:cubicBezTo>
                  <a:pt x="2604" y="538"/>
                  <a:pt x="2622" y="533"/>
                  <a:pt x="2640" y="528"/>
                </a:cubicBezTo>
                <a:cubicBezTo>
                  <a:pt x="2646" y="525"/>
                  <a:pt x="2661" y="522"/>
                  <a:pt x="2661" y="522"/>
                </a:cubicBezTo>
                <a:cubicBezTo>
                  <a:pt x="2709" y="491"/>
                  <a:pt x="2768" y="493"/>
                  <a:pt x="2821" y="474"/>
                </a:cubicBezTo>
                <a:cubicBezTo>
                  <a:pt x="2862" y="432"/>
                  <a:pt x="2825" y="462"/>
                  <a:pt x="2939" y="453"/>
                </a:cubicBezTo>
                <a:cubicBezTo>
                  <a:pt x="2970" y="450"/>
                  <a:pt x="2999" y="422"/>
                  <a:pt x="3029" y="416"/>
                </a:cubicBezTo>
                <a:cubicBezTo>
                  <a:pt x="3083" y="403"/>
                  <a:pt x="3134" y="381"/>
                  <a:pt x="3189" y="373"/>
                </a:cubicBezTo>
                <a:cubicBezTo>
                  <a:pt x="3252" y="380"/>
                  <a:pt x="3212" y="372"/>
                  <a:pt x="3248" y="384"/>
                </a:cubicBezTo>
                <a:cubicBezTo>
                  <a:pt x="3258" y="387"/>
                  <a:pt x="3280" y="394"/>
                  <a:pt x="3280" y="394"/>
                </a:cubicBezTo>
                <a:cubicBezTo>
                  <a:pt x="3305" y="411"/>
                  <a:pt x="3334" y="429"/>
                  <a:pt x="3365" y="437"/>
                </a:cubicBezTo>
                <a:cubicBezTo>
                  <a:pt x="3402" y="455"/>
                  <a:pt x="3441" y="464"/>
                  <a:pt x="3483" y="469"/>
                </a:cubicBezTo>
                <a:cubicBezTo>
                  <a:pt x="3542" y="465"/>
                  <a:pt x="3601" y="465"/>
                  <a:pt x="3659" y="448"/>
                </a:cubicBezTo>
                <a:cubicBezTo>
                  <a:pt x="3686" y="428"/>
                  <a:pt x="3696" y="398"/>
                  <a:pt x="3717" y="373"/>
                </a:cubicBezTo>
                <a:cubicBezTo>
                  <a:pt x="3745" y="338"/>
                  <a:pt x="3776" y="301"/>
                  <a:pt x="3797" y="261"/>
                </a:cubicBezTo>
                <a:cubicBezTo>
                  <a:pt x="3814" y="226"/>
                  <a:pt x="3843" y="145"/>
                  <a:pt x="3872" y="117"/>
                </a:cubicBezTo>
                <a:cubicBezTo>
                  <a:pt x="3948" y="40"/>
                  <a:pt x="4049" y="9"/>
                  <a:pt x="4155" y="0"/>
                </a:cubicBezTo>
                <a:cubicBezTo>
                  <a:pt x="4177" y="1"/>
                  <a:pt x="4267" y="3"/>
                  <a:pt x="4304" y="10"/>
                </a:cubicBezTo>
                <a:cubicBezTo>
                  <a:pt x="4337" y="15"/>
                  <a:pt x="4370" y="32"/>
                  <a:pt x="4405" y="32"/>
                </a:cubicBezTo>
              </a:path>
            </a:pathLst>
          </a:custGeom>
          <a:noFill/>
          <a:ln w="25400">
            <a:solidFill>
              <a:schemeClr val="bg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x-none" altLang="x-none" sz="2400">
              <a:ea typeface="ヒラギノ角ゴ ProN W3" charset="-128"/>
            </a:endParaRPr>
          </a:p>
        </p:txBody>
      </p:sp>
      <p:grpSp>
        <p:nvGrpSpPr>
          <p:cNvPr id="129052" name="Group 50"/>
          <p:cNvGrpSpPr>
            <a:grpSpLocks/>
          </p:cNvGrpSpPr>
          <p:nvPr/>
        </p:nvGrpSpPr>
        <p:grpSpPr bwMode="auto">
          <a:xfrm>
            <a:off x="5775325" y="4210050"/>
            <a:ext cx="2271713" cy="2144713"/>
            <a:chOff x="3155" y="1281"/>
            <a:chExt cx="1184" cy="1146"/>
          </a:xfrm>
        </p:grpSpPr>
        <p:pic>
          <p:nvPicPr>
            <p:cNvPr id="129053" name="Picture 45" descr="bigba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5" y="1402"/>
              <a:ext cx="1170" cy="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9054" name="Oval 47"/>
            <p:cNvSpPr>
              <a:spLocks/>
            </p:cNvSpPr>
            <p:nvPr/>
          </p:nvSpPr>
          <p:spPr bwMode="auto">
            <a:xfrm>
              <a:off x="3193" y="1281"/>
              <a:ext cx="1146" cy="1146"/>
            </a:xfrm>
            <a:prstGeom prst="ellipse">
              <a:avLst/>
            </a:prstGeom>
            <a:noFill/>
            <a:ln w="1270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x-none" altLang="x-none" sz="2400">
                <a:ea typeface="ヒラギノ角ゴ ProN W3" charset="-128"/>
              </a:endParaRPr>
            </a:p>
          </p:txBody>
        </p:sp>
        <p:sp>
          <p:nvSpPr>
            <p:cNvPr id="129055" name="Line 48"/>
            <p:cNvSpPr>
              <a:spLocks noChangeShapeType="1"/>
            </p:cNvSpPr>
            <p:nvPr/>
          </p:nvSpPr>
          <p:spPr bwMode="auto">
            <a:xfrm>
              <a:off x="3378" y="1419"/>
              <a:ext cx="828" cy="790"/>
            </a:xfrm>
            <a:prstGeom prst="line">
              <a:avLst/>
            </a:prstGeom>
            <a:noFill/>
            <a:ln w="1270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394183" y="5519162"/>
            <a:ext cx="155478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x-none" sz="800" b="1" dirty="0">
                <a:solidFill>
                  <a:schemeClr val="bg1">
                    <a:lumMod val="65000"/>
                  </a:schemeClr>
                </a:solidFill>
              </a:rPr>
              <a:t>Head First Object-Oriented </a:t>
            </a:r>
          </a:p>
          <a:p>
            <a:r>
              <a:rPr lang="en-US" altLang="x-none" sz="800" b="1" dirty="0">
                <a:solidFill>
                  <a:schemeClr val="bg1">
                    <a:lumMod val="65000"/>
                  </a:schemeClr>
                </a:solidFill>
              </a:rPr>
              <a:t>Analysis &amp; Design</a:t>
            </a:r>
            <a:endParaRPr lang="en-US" altLang="x-none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x-none" sz="800" dirty="0">
                <a:solidFill>
                  <a:schemeClr val="bg1">
                    <a:lumMod val="65000"/>
                  </a:schemeClr>
                </a:solidFill>
              </a:rPr>
              <a:t>by Brett D. McLaughlin, et al.</a:t>
            </a:r>
          </a:p>
          <a:p>
            <a:r>
              <a:rPr lang="en-US" altLang="x-none" sz="800" dirty="0">
                <a:solidFill>
                  <a:schemeClr val="bg1">
                    <a:lumMod val="65000"/>
                  </a:schemeClr>
                </a:solidFill>
              </a:rPr>
              <a:t>O’Reilly, 2006.</a:t>
            </a:r>
            <a:endParaRPr lang="en-US" altLang="x-none" sz="8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540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421D-F5E6-CC47-8AAE-2257E4B7C3E9}" type="slidenum">
              <a:rPr lang="en-US" altLang="x-none"/>
              <a:pPr/>
              <a:t>7</a:t>
            </a:fld>
            <a:endParaRPr lang="en-US" altLang="x-none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Rick’s Guitar Application</a:t>
            </a:r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6263312" y="2819622"/>
            <a:ext cx="2194832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x-none" sz="2000">
                <a:solidFill>
                  <a:srgbClr val="0033CC"/>
                </a:solidFill>
              </a:rPr>
              <a:t>What made us </a:t>
            </a:r>
          </a:p>
          <a:p>
            <a:pPr algn="ctr"/>
            <a:r>
              <a:rPr lang="en-US" altLang="x-none" sz="2000">
                <a:solidFill>
                  <a:srgbClr val="0033CC"/>
                </a:solidFill>
              </a:rPr>
              <a:t>believe that this </a:t>
            </a:r>
          </a:p>
          <a:p>
            <a:pPr algn="ctr"/>
            <a:r>
              <a:rPr lang="en-US" altLang="x-none" sz="2000">
                <a:solidFill>
                  <a:srgbClr val="0033CC"/>
                </a:solidFill>
              </a:rPr>
              <a:t>is a good design?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7360728" y="5663625"/>
            <a:ext cx="155478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x-none" sz="800" b="1" dirty="0">
                <a:solidFill>
                  <a:schemeClr val="bg1">
                    <a:lumMod val="65000"/>
                  </a:schemeClr>
                </a:solidFill>
              </a:rPr>
              <a:t>Head First Object-Oriented </a:t>
            </a:r>
          </a:p>
          <a:p>
            <a:r>
              <a:rPr lang="en-US" altLang="x-none" sz="800" b="1" dirty="0">
                <a:solidFill>
                  <a:schemeClr val="bg1">
                    <a:lumMod val="65000"/>
                  </a:schemeClr>
                </a:solidFill>
              </a:rPr>
              <a:t>Analysis &amp; Design</a:t>
            </a:r>
            <a:endParaRPr lang="en-US" altLang="x-none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x-none" sz="800" dirty="0">
                <a:solidFill>
                  <a:schemeClr val="bg1">
                    <a:lumMod val="65000"/>
                  </a:schemeClr>
                </a:solidFill>
              </a:rPr>
              <a:t>by Brett D. McLaughlin, et al.</a:t>
            </a:r>
          </a:p>
          <a:p>
            <a:r>
              <a:rPr lang="en-US" altLang="x-none" sz="800" dirty="0">
                <a:solidFill>
                  <a:schemeClr val="bg1">
                    <a:lumMod val="65000"/>
                  </a:schemeClr>
                </a:solidFill>
              </a:rPr>
              <a:t>O’Reilly, 2006.</a:t>
            </a:r>
            <a:endParaRPr lang="en-US" altLang="x-none" sz="800" b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E9AEEE2-CE52-C946-BCDE-A5AAEFB73D49}"/>
              </a:ext>
            </a:extLst>
          </p:cNvPr>
          <p:cNvGrpSpPr/>
          <p:nvPr/>
        </p:nvGrpSpPr>
        <p:grpSpPr>
          <a:xfrm>
            <a:off x="1371635" y="1231900"/>
            <a:ext cx="5899150" cy="5473700"/>
            <a:chOff x="1371635" y="1231900"/>
            <a:chExt cx="5899150" cy="5473700"/>
          </a:xfrm>
        </p:grpSpPr>
        <p:grpSp>
          <p:nvGrpSpPr>
            <p:cNvPr id="133126" name="Group 6"/>
            <p:cNvGrpSpPr>
              <a:grpSpLocks/>
            </p:cNvGrpSpPr>
            <p:nvPr/>
          </p:nvGrpSpPr>
          <p:grpSpPr bwMode="auto">
            <a:xfrm>
              <a:off x="1371635" y="1231900"/>
              <a:ext cx="5899150" cy="5473700"/>
              <a:chOff x="1065" y="777"/>
              <a:chExt cx="3716" cy="3448"/>
            </a:xfrm>
          </p:grpSpPr>
          <p:pic>
            <p:nvPicPr>
              <p:cNvPr id="133124" name="Picture 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5" y="777"/>
                <a:ext cx="3716" cy="3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125" name="Line 5"/>
              <p:cNvSpPr>
                <a:spLocks noChangeShapeType="1"/>
              </p:cNvSpPr>
              <p:nvPr/>
            </p:nvSpPr>
            <p:spPr bwMode="auto">
              <a:xfrm>
                <a:off x="2515" y="783"/>
                <a:ext cx="14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5322352" y="4092925"/>
              <a:ext cx="979755" cy="2308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matches(): bool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9DAA2CD-8AB6-224F-BD65-2027592DBFAE}"/>
                </a:ext>
              </a:extLst>
            </p:cNvPr>
            <p:cNvSpPr txBox="1"/>
            <p:nvPr/>
          </p:nvSpPr>
          <p:spPr>
            <a:xfrm>
              <a:off x="4376595" y="5784405"/>
              <a:ext cx="1007007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600" b="1" dirty="0"/>
                <a:t>operator &lt;&lt;(): </a:t>
              </a:r>
              <a:r>
                <a:rPr lang="en-US" sz="600" b="1" dirty="0" err="1"/>
                <a:t>ostream</a:t>
              </a:r>
              <a:endParaRPr lang="en-US" sz="600" b="1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5296DF7-FE26-754D-9891-B1537DDB2491}"/>
                </a:ext>
              </a:extLst>
            </p:cNvPr>
            <p:cNvSpPr txBox="1"/>
            <p:nvPr/>
          </p:nvSpPr>
          <p:spPr>
            <a:xfrm>
              <a:off x="3443998" y="5461408"/>
              <a:ext cx="1036563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600" b="1" dirty="0"/>
                <a:t>operator &lt;&lt;(): </a:t>
              </a:r>
              <a:r>
                <a:rPr lang="en-US" sz="600" b="1" dirty="0" err="1"/>
                <a:t>ostream</a:t>
              </a:r>
              <a:endParaRPr lang="en-US" sz="6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A397C2A-E57F-064A-8C0D-7207CDA31294}"/>
                </a:ext>
              </a:extLst>
            </p:cNvPr>
            <p:cNvSpPr txBox="1"/>
            <p:nvPr/>
          </p:nvSpPr>
          <p:spPr>
            <a:xfrm>
              <a:off x="2552344" y="5142960"/>
              <a:ext cx="1036563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600" b="1" dirty="0"/>
                <a:t>operator &lt;&lt;(): </a:t>
              </a:r>
              <a:r>
                <a:rPr lang="en-US" sz="600" b="1" dirty="0" err="1"/>
                <a:t>ostream</a:t>
              </a:r>
              <a:endParaRPr lang="en-US" sz="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7206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94219-7B5A-1C43-9DE1-7BA72ED2F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Design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64740-F885-484B-ABD1-E7895173C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Bug fixes:</a:t>
            </a:r>
          </a:p>
          <a:p>
            <a:pPr lvl="1"/>
            <a:r>
              <a:rPr lang="en-US" dirty="0"/>
              <a:t>Made string comparisons non-case-sensitive.</a:t>
            </a:r>
          </a:p>
          <a:p>
            <a:pPr lvl="1"/>
            <a:r>
              <a:rPr lang="en-US" dirty="0"/>
              <a:t>Found more than at most one guitar match.</a:t>
            </a:r>
          </a:p>
          <a:p>
            <a:r>
              <a:rPr lang="en-US" dirty="0"/>
              <a:t>Replaced most strings with enumerations.</a:t>
            </a:r>
          </a:p>
          <a:p>
            <a:r>
              <a:rPr lang="en-US" dirty="0"/>
              <a:t>Successfully encapsulated changes </a:t>
            </a:r>
            <a:br>
              <a:rPr lang="en-US" dirty="0"/>
            </a:br>
            <a:r>
              <a:rPr lang="en-US" dirty="0"/>
              <a:t>to the guitar specifications.</a:t>
            </a:r>
          </a:p>
          <a:p>
            <a:pPr lvl="1"/>
            <a:r>
              <a:rPr lang="en-US" dirty="0"/>
              <a:t>Changes don’t affect other classes.</a:t>
            </a:r>
          </a:p>
          <a:p>
            <a:pPr lvl="1"/>
            <a:r>
              <a:rPr lang="en-US" dirty="0"/>
              <a:t>Delegated comparisons to the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GuitarSpec</a:t>
            </a:r>
            <a:r>
              <a:rPr lang="en-US" dirty="0"/>
              <a:t> class.</a:t>
            </a:r>
          </a:p>
          <a:p>
            <a:pPr lvl="1"/>
            <a:r>
              <a:rPr lang="en-US" dirty="0"/>
              <a:t>Reduced complexity of the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Inventory</a:t>
            </a:r>
            <a:r>
              <a:rPr lang="en-US" dirty="0"/>
              <a:t> class.</a:t>
            </a:r>
          </a:p>
          <a:p>
            <a:r>
              <a:rPr lang="en-US" dirty="0"/>
              <a:t>Loosely-coupled, coherent classes.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5BC88D-7949-BB4D-AA59-9F1B97264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9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9CFE-D996-3E4C-94EF-4965F182FA38}" type="slidenum">
              <a:rPr lang="en-US" altLang="x-none"/>
              <a:pPr/>
              <a:t>9</a:t>
            </a:fld>
            <a:endParaRPr lang="en-US" altLang="x-none"/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A Major New Requirement!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1"/>
            <a:ext cx="5668963" cy="2225038"/>
          </a:xfrm>
        </p:spPr>
        <p:txBody>
          <a:bodyPr/>
          <a:lstStyle/>
          <a:p>
            <a:r>
              <a:rPr lang="en-US" altLang="x-none" dirty="0"/>
              <a:t>Rick changes the name of his shop to “Rick’s Music”.</a:t>
            </a:r>
          </a:p>
          <a:p>
            <a:pPr lvl="4"/>
            <a:endParaRPr lang="en-US" altLang="x-none" dirty="0"/>
          </a:p>
          <a:p>
            <a:r>
              <a:rPr lang="en-US" altLang="x-none" dirty="0"/>
              <a:t>He adds mandolins to the </a:t>
            </a:r>
            <a:br>
              <a:rPr lang="en-US" altLang="x-none" dirty="0"/>
            </a:br>
            <a:r>
              <a:rPr lang="en-US" altLang="x-none" dirty="0"/>
              <a:t>type of instruments he sells.</a:t>
            </a:r>
          </a:p>
        </p:txBody>
      </p:sp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3775" y="1325563"/>
            <a:ext cx="2430463" cy="498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403B9F-C6F3-1A42-8F85-E305C1E18BBE}"/>
              </a:ext>
            </a:extLst>
          </p:cNvPr>
          <p:cNvSpPr txBox="1"/>
          <p:nvPr/>
        </p:nvSpPr>
        <p:spPr>
          <a:xfrm>
            <a:off x="639762" y="3668880"/>
            <a:ext cx="5115503" cy="16927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x-none" sz="2400" dirty="0">
                <a:solidFill>
                  <a:srgbClr val="0033CC"/>
                </a:solidFill>
              </a:rPr>
              <a:t>How easily can our software design </a:t>
            </a:r>
          </a:p>
          <a:p>
            <a:pPr algn="ctr"/>
            <a:r>
              <a:rPr lang="en-US" altLang="x-none" sz="2400" dirty="0">
                <a:solidFill>
                  <a:srgbClr val="0033CC"/>
                </a:solidFill>
              </a:rPr>
              <a:t>accommodate this change?</a:t>
            </a:r>
          </a:p>
          <a:p>
            <a:pPr algn="ctr"/>
            <a:r>
              <a:rPr lang="en-US" altLang="x-none" sz="800" dirty="0">
                <a:solidFill>
                  <a:srgbClr val="0033CC"/>
                </a:solidFill>
              </a:rPr>
              <a:t> </a:t>
            </a:r>
          </a:p>
          <a:p>
            <a:pPr algn="ctr"/>
            <a:r>
              <a:rPr lang="en-US" altLang="x-none" sz="2400" dirty="0">
                <a:solidFill>
                  <a:srgbClr val="0033CC"/>
                </a:solidFill>
              </a:rPr>
              <a:t>What design modifications</a:t>
            </a:r>
          </a:p>
          <a:p>
            <a:pPr algn="ctr"/>
            <a:r>
              <a:rPr lang="en-US" altLang="x-none" sz="2400" dirty="0">
                <a:solidFill>
                  <a:srgbClr val="0033CC"/>
                </a:solidFill>
              </a:rPr>
              <a:t>can we make?</a:t>
            </a:r>
          </a:p>
        </p:txBody>
      </p:sp>
    </p:spTree>
    <p:extLst>
      <p:ext uri="{BB962C8B-B14F-4D97-AF65-F5344CB8AC3E}">
        <p14:creationId xmlns:p14="http://schemas.microsoft.com/office/powerpoint/2010/main" val="48118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24362</TotalTime>
  <Words>3838</Words>
  <Application>Microsoft Macintosh PowerPoint</Application>
  <PresentationFormat>On-screen Show (4:3)</PresentationFormat>
  <Paragraphs>530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Courier New</vt:lpstr>
      <vt:lpstr>Times New Roman</vt:lpstr>
      <vt:lpstr>Wingdings</vt:lpstr>
      <vt:lpstr>Quadrant</vt:lpstr>
      <vt:lpstr>CMPE 135 Object-Oriented Analysis and Design February 9 Class Meeting</vt:lpstr>
      <vt:lpstr>Key Points Regarding Good Design</vt:lpstr>
      <vt:lpstr>Key Points Regarding Good Design, cont’d</vt:lpstr>
      <vt:lpstr>Application Development Big Picture</vt:lpstr>
      <vt:lpstr>Iterative Development</vt:lpstr>
      <vt:lpstr>Incremental Development</vt:lpstr>
      <vt:lpstr>Rick’s Guitar Application</vt:lpstr>
      <vt:lpstr>Our Design Improvements</vt:lpstr>
      <vt:lpstr>A Major New Requirement!</vt:lpstr>
      <vt:lpstr>Possible Design Changes for Mandolins</vt:lpstr>
      <vt:lpstr>Possible Mandolin Solutions, cont’d</vt:lpstr>
      <vt:lpstr>New Instrument Base Class</vt:lpstr>
      <vt:lpstr>New Instrument Class, cont’d</vt:lpstr>
      <vt:lpstr>Abstract Classes</vt:lpstr>
      <vt:lpstr>Abstract C++ Classes</vt:lpstr>
      <vt:lpstr>New Instrument Class</vt:lpstr>
      <vt:lpstr>New InstrumentSpec Class</vt:lpstr>
      <vt:lpstr>New InstrumentSpec Class</vt:lpstr>
      <vt:lpstr>New InstrumentSpec Class, cont’d</vt:lpstr>
      <vt:lpstr>Revised Inventory Class</vt:lpstr>
      <vt:lpstr>Revised Inventory Class, cont’d</vt:lpstr>
      <vt:lpstr>Revised Inventory Class, cont’d</vt:lpstr>
      <vt:lpstr>Revised Inventory Class, cont’d</vt:lpstr>
      <vt:lpstr>Modern C++ Type Casting</vt:lpstr>
      <vt:lpstr>Guitar and Mandolin Classes</vt:lpstr>
      <vt:lpstr>GuitarSpec and MandolinSpec Classes</vt:lpstr>
      <vt:lpstr>GuitarSpec and MandolinSpec Classes, cont’d</vt:lpstr>
      <vt:lpstr>Design for Rick’s Music</vt:lpstr>
      <vt:lpstr>Any Red Flags?</vt:lpstr>
      <vt:lpstr>More Red Flags?</vt:lpstr>
      <vt:lpstr>Rick Wants More Instruments!</vt:lpstr>
      <vt:lpstr>Our Design Doesn’t Scale Very Well</vt:lpstr>
      <vt:lpstr>Time to Revisit Our Design!</vt:lpstr>
      <vt:lpstr>Time to Revisit Our Design! cont’d</vt:lpstr>
      <vt:lpstr>Encapsulation to the Rescue?</vt:lpstr>
    </vt:vector>
  </TitlesOfParts>
  <Company>Apropos Logic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153: Concepts of Compiler Design</dc:title>
  <dc:creator>Ronald Mak</dc:creator>
  <cp:lastModifiedBy>Ron Mak</cp:lastModifiedBy>
  <cp:revision>362</cp:revision>
  <dcterms:created xsi:type="dcterms:W3CDTF">2008-01-12T03:52:55Z</dcterms:created>
  <dcterms:modified xsi:type="dcterms:W3CDTF">2021-02-09T04:12:40Z</dcterms:modified>
</cp:coreProperties>
</file>