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4" r:id="rId3"/>
    <p:sldId id="336" r:id="rId4"/>
    <p:sldId id="340" r:id="rId5"/>
    <p:sldId id="341" r:id="rId6"/>
    <p:sldId id="368" r:id="rId7"/>
    <p:sldId id="369" r:id="rId8"/>
    <p:sldId id="370" r:id="rId9"/>
    <p:sldId id="371" r:id="rId10"/>
    <p:sldId id="372" r:id="rId11"/>
    <p:sldId id="342" r:id="rId12"/>
    <p:sldId id="343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8F0000"/>
    <a:srgbClr val="DEF0F2"/>
    <a:srgbClr val="F2E5D0"/>
    <a:srgbClr val="464646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0" autoAdjust="0"/>
    <p:restoredTop sz="86364" autoAdjust="0"/>
  </p:normalViewPr>
  <p:slideViewPr>
    <p:cSldViewPr>
      <p:cViewPr varScale="1">
        <p:scale>
          <a:sx n="173" d="100"/>
          <a:sy n="173" d="100"/>
        </p:scale>
        <p:origin x="184" y="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35/assignments/1/FormalReportRubrics.pdf" TargetMode="External"/><Relationship Id="rId2" Type="http://schemas.openxmlformats.org/officeDocument/2006/relationships/hyperlink" Target="http://www.cs.sjsu.edu/~mak/CMPE135/assignments/1/UseCaseForm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 February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Elicitation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Result: A </a:t>
            </a:r>
            <a:r>
              <a:rPr lang="en-US" dirty="0">
                <a:solidFill>
                  <a:srgbClr val="B23C00"/>
                </a:solidFill>
              </a:rPr>
              <a:t>Functional Specification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written in a </a:t>
            </a:r>
            <a:r>
              <a:rPr lang="en-US" u="sng" dirty="0"/>
              <a:t>non-technical language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so that the customers can read </a:t>
            </a:r>
            <a:br>
              <a:rPr lang="en-US" dirty="0"/>
            </a:br>
            <a:r>
              <a:rPr lang="en-US" dirty="0"/>
              <a:t>and understand it.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No implementation details</a:t>
            </a:r>
            <a:r>
              <a:rPr lang="en-US" dirty="0"/>
              <a:t>!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Functional Specification should be implementation-independent.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9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B1E7-A6BF-B54B-A356-79F252553DCD}" type="slidenum">
              <a:rPr lang="en-US"/>
              <a:pPr/>
              <a:t>11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the Gap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Customers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Have a general idea of what the system should do.</a:t>
            </a:r>
          </a:p>
          <a:p>
            <a:pPr lvl="1"/>
            <a:r>
              <a:rPr lang="en-US" dirty="0"/>
              <a:t>Have little experience with software development.</a:t>
            </a:r>
          </a:p>
          <a:p>
            <a:pPr lvl="1"/>
            <a:r>
              <a:rPr lang="en-US" dirty="0"/>
              <a:t>Are experts in their domain.</a:t>
            </a:r>
          </a:p>
          <a:p>
            <a:pPr lvl="1"/>
            <a:endParaRPr lang="en-US" dirty="0"/>
          </a:p>
          <a:p>
            <a:r>
              <a:rPr lang="en-US" dirty="0"/>
              <a:t>Software developers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May have little knowledge of the application domain.</a:t>
            </a:r>
          </a:p>
          <a:p>
            <a:pPr lvl="1"/>
            <a:r>
              <a:rPr lang="en-US" dirty="0"/>
              <a:t>Have experience with software technology.</a:t>
            </a:r>
          </a:p>
          <a:p>
            <a:pPr lvl="1"/>
            <a:r>
              <a:rPr lang="en-US" dirty="0"/>
              <a:t>Are geeks with poor social skills.</a:t>
            </a:r>
          </a:p>
        </p:txBody>
      </p:sp>
    </p:spTree>
    <p:extLst>
      <p:ext uri="{BB962C8B-B14F-4D97-AF65-F5344CB8AC3E}">
        <p14:creationId xmlns:p14="http://schemas.microsoft.com/office/powerpoint/2010/main" val="14541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system (the application)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shall be able to do </a:t>
            </a:r>
            <a:r>
              <a:rPr lang="en-US" dirty="0"/>
              <a:t>or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allow users to do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The application shall use GPS </a:t>
            </a:r>
            <a:br>
              <a:rPr lang="en-US" i="1" dirty="0">
                <a:solidFill>
                  <a:srgbClr val="0033CC"/>
                </a:solidFill>
              </a:rPr>
            </a:br>
            <a:r>
              <a:rPr lang="en-US" i="1" dirty="0">
                <a:solidFill>
                  <a:srgbClr val="0033CC"/>
                </a:solidFill>
              </a:rPr>
              <a:t>to determine the user’s location.</a:t>
            </a:r>
            <a:endParaRPr lang="en-US" altLang="ja-JP" dirty="0">
              <a:solidFill>
                <a:srgbClr val="0033CC"/>
              </a:solidFill>
              <a:latin typeface="Arial"/>
            </a:endParaRPr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The application must default to the option </a:t>
            </a:r>
            <a:br>
              <a:rPr lang="en-US" i="1" dirty="0">
                <a:solidFill>
                  <a:srgbClr val="0033CC"/>
                </a:solidFill>
              </a:rPr>
            </a:br>
            <a:r>
              <a:rPr lang="en-US" i="1" dirty="0">
                <a:solidFill>
                  <a:srgbClr val="0033CC"/>
                </a:solidFill>
              </a:rPr>
              <a:t>most frequently chosen by the users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pPr lvl="5"/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The application must allow the user to choose between a text display or a graphics display.</a:t>
            </a: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The user shall be able to make </a:t>
            </a:r>
            <a:br>
              <a:rPr lang="en-US" i="1" dirty="0">
                <a:solidFill>
                  <a:srgbClr val="008000"/>
                </a:solidFill>
              </a:rPr>
            </a:br>
            <a:r>
              <a:rPr lang="en-US" i="1" dirty="0">
                <a:solidFill>
                  <a:srgbClr val="008000"/>
                </a:solidFill>
              </a:rPr>
              <a:t>an online withdrawal or deposit. </a:t>
            </a:r>
            <a:endParaRPr lang="en-US" altLang="ja-JP" i="1" dirty="0">
              <a:solidFill>
                <a:srgbClr val="008000"/>
              </a:solidFill>
            </a:endParaRPr>
          </a:p>
          <a:p>
            <a:pPr lvl="6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5937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Nonfunctional Requirements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Issues regarding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u="sng" dirty="0"/>
              <a:t>usability, reliability, performance, supportability</a:t>
            </a:r>
            <a:r>
              <a:rPr lang="en-US" dirty="0"/>
              <a:t>, etc.</a:t>
            </a:r>
          </a:p>
          <a:p>
            <a:pPr lvl="4"/>
            <a:endParaRPr lang="en-US" dirty="0"/>
          </a:p>
          <a:p>
            <a:pPr lvl="1"/>
            <a:r>
              <a:rPr lang="en-US" i="1" dirty="0"/>
              <a:t>The application must respond to user input </a:t>
            </a:r>
            <a:br>
              <a:rPr lang="en-US" i="1" dirty="0"/>
            </a:br>
            <a:r>
              <a:rPr lang="en-US" i="1" dirty="0"/>
              <a:t>within 5 seconds.</a:t>
            </a:r>
          </a:p>
          <a:p>
            <a:pPr lvl="1"/>
            <a:r>
              <a:rPr lang="en-US" i="1" dirty="0"/>
              <a:t>The application shall run on the Windows, Mac, </a:t>
            </a:r>
            <a:br>
              <a:rPr lang="en-US" i="1" dirty="0"/>
            </a:br>
            <a:r>
              <a:rPr lang="en-US" i="1" dirty="0"/>
              <a:t>and Linux platforms.</a:t>
            </a:r>
          </a:p>
          <a:p>
            <a:pPr lvl="1"/>
            <a:r>
              <a:rPr lang="en-US" i="1" dirty="0"/>
              <a:t>The new GUI must resemble the old GUI.</a:t>
            </a:r>
          </a:p>
          <a:p>
            <a:pPr lvl="1"/>
            <a:r>
              <a:rPr lang="en-US" i="1" dirty="0"/>
              <a:t>Error messages shall be displayed in English </a:t>
            </a:r>
            <a:br>
              <a:rPr lang="en-US" i="1" dirty="0"/>
            </a:br>
            <a:r>
              <a:rPr lang="en-US" i="1" dirty="0"/>
              <a:t>and Spanish.</a:t>
            </a:r>
            <a:endParaRPr lang="en-US" altLang="ja-JP" i="1" dirty="0"/>
          </a:p>
          <a:p>
            <a:pPr lvl="5"/>
            <a:endParaRPr lang="en-US" sz="1000" dirty="0"/>
          </a:p>
          <a:p>
            <a:r>
              <a:rPr lang="en-US" dirty="0">
                <a:solidFill>
                  <a:srgbClr val="B23C00"/>
                </a:solidFill>
              </a:rPr>
              <a:t>Constraints</a:t>
            </a:r>
            <a:r>
              <a:rPr lang="en-US" dirty="0"/>
              <a:t> that the system must meet.</a:t>
            </a:r>
          </a:p>
        </p:txBody>
      </p:sp>
    </p:spTree>
    <p:extLst>
      <p:ext uri="{BB962C8B-B14F-4D97-AF65-F5344CB8AC3E}">
        <p14:creationId xmlns:p14="http://schemas.microsoft.com/office/powerpoint/2010/main" val="35816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are Strong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u="sng" dirty="0"/>
              <a:t>strong declarative statements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with “shall” and “must”.</a:t>
            </a:r>
          </a:p>
          <a:p>
            <a:pPr lvl="5"/>
            <a:endParaRPr lang="en-US" dirty="0"/>
          </a:p>
          <a:p>
            <a:pPr lvl="1"/>
            <a:r>
              <a:rPr lang="en-US" i="1" dirty="0"/>
              <a:t>The application </a:t>
            </a:r>
            <a:r>
              <a:rPr lang="en-US" i="1" dirty="0">
                <a:solidFill>
                  <a:srgbClr val="B23C00"/>
                </a:solidFill>
              </a:rPr>
              <a:t>shall</a:t>
            </a:r>
            <a:r>
              <a:rPr lang="en-US" i="1" dirty="0"/>
              <a:t> use GPS to determine </a:t>
            </a:r>
            <a:br>
              <a:rPr lang="en-US" i="1" dirty="0"/>
            </a:br>
            <a:r>
              <a:rPr lang="en-US" i="1" dirty="0"/>
              <a:t>the user’s location.</a:t>
            </a:r>
            <a:endParaRPr lang="en-US" altLang="ja-JP" dirty="0"/>
          </a:p>
          <a:p>
            <a:pPr marL="2773363" lvl="6" indent="-469900">
              <a:buSzPct val="70000"/>
            </a:pPr>
            <a:endParaRPr lang="en-US" altLang="ja-JP" dirty="0"/>
          </a:p>
          <a:p>
            <a:pPr lvl="1"/>
            <a:r>
              <a:rPr lang="en-US" i="1" dirty="0"/>
              <a:t>The application </a:t>
            </a:r>
            <a:r>
              <a:rPr lang="en-US" i="1" dirty="0">
                <a:solidFill>
                  <a:srgbClr val="B23C00"/>
                </a:solidFill>
              </a:rPr>
              <a:t>must</a:t>
            </a:r>
            <a:r>
              <a:rPr lang="en-US" i="1" dirty="0"/>
              <a:t> respond to user input </a:t>
            </a:r>
            <a:br>
              <a:rPr lang="en-US" i="1" dirty="0"/>
            </a:br>
            <a:r>
              <a:rPr lang="en-US" i="1" dirty="0"/>
              <a:t>within 5 seconds.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1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all system features and constraints </a:t>
            </a:r>
            <a:br>
              <a:rPr lang="en-US" dirty="0"/>
            </a:br>
            <a:r>
              <a:rPr lang="en-US" dirty="0"/>
              <a:t>described by requirements?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Consistent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two requirements can contradict each other.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Clear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requirement must be unambiguous.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Correct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errors in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Realistic</a:t>
            </a:r>
          </a:p>
          <a:p>
            <a:pPr lvl="1"/>
            <a:r>
              <a:rPr lang="en-US" dirty="0"/>
              <a:t>Can the system be implemented?</a:t>
            </a:r>
          </a:p>
          <a:p>
            <a:pPr lvl="4"/>
            <a:endParaRPr lang="en-US" dirty="0"/>
          </a:p>
          <a:p>
            <a:r>
              <a:rPr lang="en-US" dirty="0"/>
              <a:t>Verifiable</a:t>
            </a:r>
          </a:p>
          <a:p>
            <a:pPr lvl="1"/>
            <a:r>
              <a:rPr lang="en-US" dirty="0"/>
              <a:t>Can the system be tested?</a:t>
            </a:r>
          </a:p>
          <a:p>
            <a:pPr lvl="4"/>
            <a:endParaRPr lang="en-US" dirty="0"/>
          </a:p>
          <a:p>
            <a:r>
              <a:rPr lang="en-US" dirty="0"/>
              <a:t>Traceable</a:t>
            </a:r>
          </a:p>
          <a:p>
            <a:pPr lvl="1"/>
            <a:r>
              <a:rPr lang="en-US" dirty="0"/>
              <a:t>Can each requirement be traced </a:t>
            </a:r>
            <a:br>
              <a:rPr lang="en-US" dirty="0"/>
            </a:br>
            <a:r>
              <a:rPr lang="en-US" dirty="0"/>
              <a:t>to an application function or constraint?</a:t>
            </a:r>
          </a:p>
          <a:p>
            <a:pPr lvl="1"/>
            <a:r>
              <a:rPr lang="en-US" dirty="0"/>
              <a:t>Can each application function or constraint </a:t>
            </a:r>
            <a:br>
              <a:rPr lang="en-US" dirty="0"/>
            </a:br>
            <a:r>
              <a:rPr lang="en-US" dirty="0"/>
              <a:t>be traced to a requirement?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1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Understandable</a:t>
            </a:r>
          </a:p>
          <a:p>
            <a:pPr lvl="1"/>
            <a:r>
              <a:rPr lang="en-US" dirty="0"/>
              <a:t>Requirements must be written in non-technical jargon-free language that is meaningful to </a:t>
            </a:r>
            <a:r>
              <a:rPr lang="en-US" u="sng" dirty="0"/>
              <a:t>both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application’s developers and the application’s customers.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6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future users of your application.</a:t>
            </a:r>
          </a:p>
          <a:p>
            <a:pPr lvl="5"/>
            <a:endParaRPr lang="en-US" dirty="0"/>
          </a:p>
          <a:p>
            <a:r>
              <a:rPr lang="en-US" dirty="0"/>
              <a:t>Observe how the users currently work.</a:t>
            </a:r>
          </a:p>
          <a:p>
            <a:pPr lvl="1"/>
            <a:r>
              <a:rPr lang="en-US" dirty="0"/>
              <a:t>Can you improve how they currently do things?</a:t>
            </a:r>
          </a:p>
          <a:p>
            <a:pPr lvl="1"/>
            <a:r>
              <a:rPr lang="en-US" dirty="0"/>
              <a:t>Can you make them more productive?</a:t>
            </a:r>
          </a:p>
          <a:p>
            <a:pPr lvl="6"/>
            <a:endParaRPr lang="en-US" dirty="0"/>
          </a:p>
          <a:p>
            <a:r>
              <a:rPr lang="en-US" u="sng" dirty="0"/>
              <a:t>Stated</a:t>
            </a:r>
            <a:r>
              <a:rPr lang="en-US" dirty="0"/>
              <a:t> requirements</a:t>
            </a:r>
          </a:p>
          <a:p>
            <a:pPr lvl="1"/>
            <a:r>
              <a:rPr lang="en-US" dirty="0"/>
              <a:t>The customer tells you want he or she wants.</a:t>
            </a:r>
          </a:p>
          <a:p>
            <a:pPr lvl="6"/>
            <a:endParaRPr lang="en-US" dirty="0"/>
          </a:p>
          <a:p>
            <a:r>
              <a:rPr lang="en-US" u="sng" dirty="0"/>
              <a:t>Implied</a:t>
            </a:r>
            <a:r>
              <a:rPr lang="en-US" dirty="0"/>
              <a:t> requirements</a:t>
            </a:r>
          </a:p>
          <a:p>
            <a:pPr lvl="1"/>
            <a:r>
              <a:rPr lang="en-US" dirty="0"/>
              <a:t>What do you think the customer wants?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Customers don’t always know what they want.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They will know more after you </a:t>
            </a:r>
            <a:br>
              <a:rPr lang="en-US" dirty="0"/>
            </a:br>
            <a:r>
              <a:rPr lang="en-US" dirty="0"/>
              <a:t>show them a prototype.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They will change their minds.</a:t>
            </a:r>
          </a:p>
          <a:p>
            <a:pPr lvl="4"/>
            <a:endParaRPr lang="en-US" dirty="0"/>
          </a:p>
          <a:p>
            <a:r>
              <a:rPr lang="en-US" dirty="0"/>
              <a:t>It’s an iterative process!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2C58-EBDD-A645-991A-4A4A686D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16E44-48AF-4349-A7CD-0D323EA9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80803-E594-7B41-AA74-ACBFB7EA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15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859-95A2-A44D-BBD7-1C2BA82E7687}" type="slidenum">
              <a:rPr lang="en-US"/>
              <a:pPr/>
              <a:t>20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developers force the customers</a:t>
            </a:r>
            <a:br>
              <a:rPr lang="en-US" dirty="0"/>
            </a:br>
            <a:r>
              <a:rPr lang="en-US" dirty="0"/>
              <a:t>to come up with the requirements too soon, they may make something up!</a:t>
            </a:r>
          </a:p>
          <a:p>
            <a:pPr lvl="4"/>
            <a:endParaRPr lang="en-US" dirty="0"/>
          </a:p>
          <a:p>
            <a:r>
              <a:rPr lang="en-US" dirty="0"/>
              <a:t>Such requirements will most likely be </a:t>
            </a:r>
            <a:br>
              <a:rPr lang="en-US" dirty="0"/>
            </a:br>
            <a:r>
              <a:rPr lang="en-US" u="sng" dirty="0"/>
              <a:t>wrong or incomplete</a:t>
            </a:r>
            <a:r>
              <a:rPr lang="en-US" dirty="0"/>
              <a:t> and lead you astray.</a:t>
            </a:r>
          </a:p>
        </p:txBody>
      </p:sp>
    </p:spTree>
    <p:extLst>
      <p:ext uri="{BB962C8B-B14F-4D97-AF65-F5344CB8AC3E}">
        <p14:creationId xmlns:p14="http://schemas.microsoft.com/office/powerpoint/2010/main" val="887006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use case</a:t>
            </a:r>
            <a:r>
              <a:rPr lang="en-US" dirty="0"/>
              <a:t> describes a </a:t>
            </a:r>
            <a:r>
              <a:rPr lang="en-US" u="sng" dirty="0"/>
              <a:t>single task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your application must allow an actor to accomplish </a:t>
            </a:r>
            <a:br>
              <a:rPr lang="en-US" dirty="0"/>
            </a:br>
            <a:r>
              <a:rPr lang="en-US" dirty="0"/>
              <a:t>or a </a:t>
            </a:r>
            <a:r>
              <a:rPr lang="en-US" u="sng" dirty="0"/>
              <a:t>single goal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an actor must achieve.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are </a:t>
            </a:r>
            <a:r>
              <a:rPr lang="en-US" u="sng" dirty="0"/>
              <a:t>external agents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interact or communicate with the application.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 </a:t>
            </a:r>
            <a:r>
              <a:rPr lang="en-US" dirty="0"/>
              <a:t>= role abstraction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 actor can be a person or another application.</a:t>
            </a:r>
          </a:p>
        </p:txBody>
      </p:sp>
    </p:spTree>
    <p:extLst>
      <p:ext uri="{BB962C8B-B14F-4D97-AF65-F5344CB8AC3E}">
        <p14:creationId xmlns:p14="http://schemas.microsoft.com/office/powerpoint/2010/main" val="662810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Uses cases are an important way for the developers of a software application and its customers to communicate: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u="sng" dirty="0"/>
              <a:t>What functionality</a:t>
            </a:r>
            <a:r>
              <a:rPr lang="en-US" dirty="0"/>
              <a:t> the application must have.</a:t>
            </a:r>
          </a:p>
          <a:p>
            <a:pPr lvl="1">
              <a:lnSpc>
                <a:spcPct val="80000"/>
              </a:lnSpc>
            </a:pPr>
            <a:r>
              <a:rPr lang="en-US" u="sng" dirty="0"/>
              <a:t>What steps</a:t>
            </a:r>
            <a:r>
              <a:rPr lang="en-US" dirty="0"/>
              <a:t> to achieve the functionality.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An application’s use cases capture the bulk </a:t>
            </a:r>
            <a:br>
              <a:rPr lang="en-US" dirty="0"/>
            </a:br>
            <a:r>
              <a:rPr lang="en-US" dirty="0"/>
              <a:t>of the customer’s understanding of what the application is supposed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r>
              <a:rPr lang="en-US" i="1" dirty="0"/>
              <a:t>, cont’d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includes: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complete sequence of actions or events </a:t>
            </a:r>
            <a:br>
              <a:rPr lang="en-US" dirty="0"/>
            </a:br>
            <a:r>
              <a:rPr lang="en-US" dirty="0"/>
              <a:t>from the point of view of an actor.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primary sequence</a:t>
            </a:r>
            <a:r>
              <a:rPr 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Any</a:t>
            </a:r>
            <a:r>
              <a:rPr lang="en-US" dirty="0">
                <a:solidFill>
                  <a:srgbClr val="B23C00"/>
                </a:solidFill>
              </a:rPr>
              <a:t> alternate sequences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exception paths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sequence is </a:t>
            </a:r>
            <a:r>
              <a:rPr lang="en-US" u="sng" dirty="0"/>
              <a:t>triggered by an actor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Focus on </a:t>
            </a:r>
            <a:r>
              <a:rPr lang="en-US" u="sng" dirty="0"/>
              <a:t>what</a:t>
            </a:r>
            <a:r>
              <a:rPr lang="en-US" dirty="0"/>
              <a:t> the application must do, </a:t>
            </a:r>
            <a:br>
              <a:rPr lang="en-US" dirty="0"/>
            </a:br>
            <a:r>
              <a:rPr lang="en-US" u="sng" dirty="0"/>
              <a:t>not how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do it.</a:t>
            </a:r>
            <a:endParaRPr lang="en-US" sz="300" dirty="0"/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use case treats the application </a:t>
            </a:r>
            <a:br>
              <a:rPr lang="en-US" dirty="0"/>
            </a:br>
            <a:r>
              <a:rPr lang="en-US" dirty="0"/>
              <a:t>as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black box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A81-7726-0C46-B048-AE3ADA299888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298680" y="1417638"/>
            <a:ext cx="1644650" cy="44815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4663805" y="1509713"/>
            <a:ext cx="914400" cy="4297362"/>
            <a:chOff x="3053" y="951"/>
            <a:chExt cx="576" cy="2707"/>
          </a:xfrm>
        </p:grpSpPr>
        <p:sp>
          <p:nvSpPr>
            <p:cNvPr id="143365" name="Oval 5"/>
            <p:cNvSpPr>
              <a:spLocks noChangeArrowheads="1"/>
            </p:cNvSpPr>
            <p:nvPr/>
          </p:nvSpPr>
          <p:spPr bwMode="auto">
            <a:xfrm>
              <a:off x="3053" y="187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in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66" name="Oval 6"/>
            <p:cNvSpPr>
              <a:spLocks noChangeArrowheads="1"/>
            </p:cNvSpPr>
            <p:nvPr/>
          </p:nvSpPr>
          <p:spPr bwMode="auto">
            <a:xfrm>
              <a:off x="3053" y="3255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Display </a:t>
              </a:r>
            </a:p>
            <a:p>
              <a:pPr algn="ctr"/>
              <a:r>
                <a:rPr lang="en-US" sz="1400"/>
                <a:t>balance</a:t>
              </a:r>
            </a:p>
          </p:txBody>
        </p:sp>
        <p:sp>
          <p:nvSpPr>
            <p:cNvPr id="143367" name="Oval 7"/>
            <p:cNvSpPr>
              <a:spLocks noChangeArrowheads="1"/>
            </p:cNvSpPr>
            <p:nvPr/>
          </p:nvSpPr>
          <p:spPr bwMode="auto">
            <a:xfrm>
              <a:off x="3053" y="1412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/>
                <a:t>Shut down</a:t>
              </a:r>
            </a:p>
            <a:p>
              <a:pPr algn="ctr"/>
              <a:r>
                <a:rPr lang="en-US" sz="1400" dirty="0"/>
                <a:t>ATM</a:t>
              </a:r>
            </a:p>
          </p:txBody>
        </p:sp>
        <p:sp>
          <p:nvSpPr>
            <p:cNvPr id="143368" name="Oval 8"/>
            <p:cNvSpPr>
              <a:spLocks noChangeArrowheads="1"/>
            </p:cNvSpPr>
            <p:nvPr/>
          </p:nvSpPr>
          <p:spPr bwMode="auto">
            <a:xfrm>
              <a:off x="3053" y="951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Start up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9" name="Oval 9"/>
            <p:cNvSpPr>
              <a:spLocks noChangeArrowheads="1"/>
            </p:cNvSpPr>
            <p:nvPr/>
          </p:nvSpPr>
          <p:spPr bwMode="auto">
            <a:xfrm>
              <a:off x="3053" y="233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out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70" name="Oval 10"/>
            <p:cNvSpPr>
              <a:spLocks noChangeArrowheads="1"/>
            </p:cNvSpPr>
            <p:nvPr/>
          </p:nvSpPr>
          <p:spPr bwMode="auto">
            <a:xfrm>
              <a:off x="3053" y="2794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Withdraw</a:t>
              </a:r>
            </a:p>
            <a:p>
              <a:pPr algn="ctr"/>
              <a:r>
                <a:rPr lang="en-US" sz="1400"/>
                <a:t>cash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1920605" y="1874838"/>
            <a:ext cx="6257925" cy="3840162"/>
            <a:chOff x="1325" y="1181"/>
            <a:chExt cx="3942" cy="2419"/>
          </a:xfrm>
        </p:grpSpPr>
        <p:grpSp>
          <p:nvGrpSpPr>
            <p:cNvPr id="143372" name="Group 12"/>
            <p:cNvGrpSpPr>
              <a:grpSpLocks/>
            </p:cNvGrpSpPr>
            <p:nvPr/>
          </p:nvGrpSpPr>
          <p:grpSpPr bwMode="auto">
            <a:xfrm>
              <a:off x="1498" y="2562"/>
              <a:ext cx="230" cy="404"/>
              <a:chOff x="634" y="1238"/>
              <a:chExt cx="230" cy="404"/>
            </a:xfrm>
          </p:grpSpPr>
          <p:sp>
            <p:nvSpPr>
              <p:cNvPr id="143373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4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78" name="Group 18"/>
            <p:cNvGrpSpPr>
              <a:grpSpLocks/>
            </p:cNvGrpSpPr>
            <p:nvPr/>
          </p:nvGrpSpPr>
          <p:grpSpPr bwMode="auto">
            <a:xfrm>
              <a:off x="4954" y="2966"/>
              <a:ext cx="230" cy="404"/>
              <a:chOff x="634" y="1238"/>
              <a:chExt cx="230" cy="404"/>
            </a:xfrm>
          </p:grpSpPr>
          <p:sp>
            <p:nvSpPr>
              <p:cNvPr id="143379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0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1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2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3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84" name="Group 24"/>
            <p:cNvGrpSpPr>
              <a:grpSpLocks/>
            </p:cNvGrpSpPr>
            <p:nvPr/>
          </p:nvGrpSpPr>
          <p:grpSpPr bwMode="auto">
            <a:xfrm>
              <a:off x="1498" y="1181"/>
              <a:ext cx="230" cy="404"/>
              <a:chOff x="634" y="1238"/>
              <a:chExt cx="230" cy="404"/>
            </a:xfrm>
          </p:grpSpPr>
          <p:sp>
            <p:nvSpPr>
              <p:cNvPr id="143385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6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7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8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9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390" name="Text Box 30"/>
            <p:cNvSpPr txBox="1">
              <a:spLocks noChangeArrowheads="1"/>
            </p:cNvSpPr>
            <p:nvPr/>
          </p:nvSpPr>
          <p:spPr bwMode="auto">
            <a:xfrm>
              <a:off x="1325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143391" name="Text Box 31"/>
            <p:cNvSpPr txBox="1">
              <a:spLocks noChangeArrowheads="1"/>
            </p:cNvSpPr>
            <p:nvPr/>
          </p:nvSpPr>
          <p:spPr bwMode="auto">
            <a:xfrm>
              <a:off x="1325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4896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</p:grpSp>
      <p:grpSp>
        <p:nvGrpSpPr>
          <p:cNvPr id="143393" name="Group 33"/>
          <p:cNvGrpSpPr>
            <a:grpSpLocks/>
          </p:cNvGrpSpPr>
          <p:nvPr/>
        </p:nvGrpSpPr>
        <p:grpSpPr bwMode="auto">
          <a:xfrm>
            <a:off x="2652442" y="1874838"/>
            <a:ext cx="4937125" cy="3565525"/>
            <a:chOff x="1786" y="1181"/>
            <a:chExt cx="3110" cy="2246"/>
          </a:xfrm>
        </p:grpSpPr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 flipV="1">
              <a:off x="1786" y="1181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5" name="Line 35"/>
            <p:cNvSpPr>
              <a:spLocks noChangeShapeType="1"/>
            </p:cNvSpPr>
            <p:nvPr/>
          </p:nvSpPr>
          <p:spPr bwMode="auto">
            <a:xfrm>
              <a:off x="1786" y="1469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6" name="Line 36"/>
            <p:cNvSpPr>
              <a:spLocks noChangeShapeType="1"/>
            </p:cNvSpPr>
            <p:nvPr/>
          </p:nvSpPr>
          <p:spPr bwMode="auto">
            <a:xfrm flipV="1">
              <a:off x="1786" y="2102"/>
              <a:ext cx="1267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Line 37"/>
            <p:cNvSpPr>
              <a:spLocks noChangeShapeType="1"/>
            </p:cNvSpPr>
            <p:nvPr/>
          </p:nvSpPr>
          <p:spPr bwMode="auto">
            <a:xfrm flipV="1">
              <a:off x="1786" y="2506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8" name="Line 38"/>
            <p:cNvSpPr>
              <a:spLocks noChangeShapeType="1"/>
            </p:cNvSpPr>
            <p:nvPr/>
          </p:nvSpPr>
          <p:spPr bwMode="auto">
            <a:xfrm>
              <a:off x="1786" y="2794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1786" y="2909"/>
              <a:ext cx="1267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0" name="Line 40"/>
            <p:cNvSpPr>
              <a:spLocks noChangeShapeType="1"/>
            </p:cNvSpPr>
            <p:nvPr/>
          </p:nvSpPr>
          <p:spPr bwMode="auto">
            <a:xfrm>
              <a:off x="3629" y="2966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1" name="Line 41"/>
            <p:cNvSpPr>
              <a:spLocks noChangeShapeType="1"/>
            </p:cNvSpPr>
            <p:nvPr/>
          </p:nvSpPr>
          <p:spPr bwMode="auto">
            <a:xfrm flipV="1">
              <a:off x="3629" y="3254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2" name="Group 42"/>
          <p:cNvGrpSpPr>
            <a:grpSpLocks/>
          </p:cNvGrpSpPr>
          <p:nvPr/>
        </p:nvGrpSpPr>
        <p:grpSpPr bwMode="auto">
          <a:xfrm>
            <a:off x="5943333" y="1508125"/>
            <a:ext cx="2546351" cy="369888"/>
            <a:chOff x="3859" y="950"/>
            <a:chExt cx="1604" cy="233"/>
          </a:xfrm>
        </p:grpSpPr>
        <p:sp>
          <p:nvSpPr>
            <p:cNvPr id="143403" name="Line 43"/>
            <p:cNvSpPr>
              <a:spLocks noChangeShapeType="1"/>
            </p:cNvSpPr>
            <p:nvPr/>
          </p:nvSpPr>
          <p:spPr bwMode="auto">
            <a:xfrm>
              <a:off x="3859" y="1065"/>
              <a:ext cx="346" cy="1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4" name="Text Box 44"/>
            <p:cNvSpPr txBox="1">
              <a:spLocks noChangeArrowheads="1"/>
            </p:cNvSpPr>
            <p:nvPr/>
          </p:nvSpPr>
          <p:spPr bwMode="auto">
            <a:xfrm>
              <a:off x="4205" y="950"/>
              <a:ext cx="1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 boundary</a:t>
              </a:r>
            </a:p>
          </p:txBody>
        </p:sp>
      </p:grpSp>
      <p:grpSp>
        <p:nvGrpSpPr>
          <p:cNvPr id="143408" name="Group 48"/>
          <p:cNvGrpSpPr>
            <a:grpSpLocks/>
          </p:cNvGrpSpPr>
          <p:nvPr/>
        </p:nvGrpSpPr>
        <p:grpSpPr bwMode="auto">
          <a:xfrm>
            <a:off x="549005" y="2149475"/>
            <a:ext cx="1646237" cy="369888"/>
            <a:chOff x="691" y="2102"/>
            <a:chExt cx="1037" cy="233"/>
          </a:xfrm>
        </p:grpSpPr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>
              <a:off x="1152" y="2218"/>
              <a:ext cx="57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691" y="2102"/>
              <a:ext cx="4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actor</a:t>
              </a:r>
            </a:p>
          </p:txBody>
        </p:sp>
      </p:grpSp>
      <p:grpSp>
        <p:nvGrpSpPr>
          <p:cNvPr id="143411" name="Group 51"/>
          <p:cNvGrpSpPr>
            <a:grpSpLocks/>
          </p:cNvGrpSpPr>
          <p:nvPr/>
        </p:nvGrpSpPr>
        <p:grpSpPr bwMode="auto">
          <a:xfrm>
            <a:off x="549005" y="3429000"/>
            <a:ext cx="2652712" cy="369888"/>
            <a:chOff x="461" y="2160"/>
            <a:chExt cx="1671" cy="233"/>
          </a:xfrm>
        </p:grpSpPr>
        <p:sp>
          <p:nvSpPr>
            <p:cNvPr id="143412" name="Line 52"/>
            <p:cNvSpPr>
              <a:spLocks noChangeShapeType="1"/>
            </p:cNvSpPr>
            <p:nvPr/>
          </p:nvSpPr>
          <p:spPr bwMode="auto">
            <a:xfrm>
              <a:off x="2074" y="2275"/>
              <a:ext cx="58" cy="115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461" y="2160"/>
              <a:ext cx="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interaction</a:t>
              </a:r>
            </a:p>
          </p:txBody>
        </p:sp>
        <p:sp>
          <p:nvSpPr>
            <p:cNvPr id="143414" name="Line 54"/>
            <p:cNvSpPr>
              <a:spLocks noChangeShapeType="1"/>
            </p:cNvSpPr>
            <p:nvPr/>
          </p:nvSpPr>
          <p:spPr bwMode="auto">
            <a:xfrm flipH="1">
              <a:off x="1267" y="2275"/>
              <a:ext cx="80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8" name="Text Box 58"/>
          <p:cNvSpPr txBox="1">
            <a:spLocks noChangeArrowheads="1"/>
          </p:cNvSpPr>
          <p:nvPr/>
        </p:nvSpPr>
        <p:spPr bwMode="auto">
          <a:xfrm>
            <a:off x="274367" y="5440363"/>
            <a:ext cx="332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UML use case diagram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86435" y="1965325"/>
            <a:ext cx="2284109" cy="3292455"/>
            <a:chOff x="5669268" y="1965325"/>
            <a:chExt cx="2284109" cy="3292455"/>
          </a:xfrm>
        </p:grpSpPr>
        <p:grpSp>
          <p:nvGrpSpPr>
            <p:cNvPr id="143421" name="Group 61"/>
            <p:cNvGrpSpPr>
              <a:grpSpLocks/>
            </p:cNvGrpSpPr>
            <p:nvPr/>
          </p:nvGrpSpPr>
          <p:grpSpPr bwMode="auto">
            <a:xfrm>
              <a:off x="5761039" y="1965325"/>
              <a:ext cx="2192338" cy="1189038"/>
              <a:chOff x="3629" y="1238"/>
              <a:chExt cx="1381" cy="749"/>
            </a:xfrm>
          </p:grpSpPr>
          <p:sp>
            <p:nvSpPr>
              <p:cNvPr id="143406" name="Line 46"/>
              <p:cNvSpPr>
                <a:spLocks noChangeShapeType="1"/>
              </p:cNvSpPr>
              <p:nvPr/>
            </p:nvSpPr>
            <p:spPr bwMode="auto">
              <a:xfrm>
                <a:off x="3629" y="158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7" name="Text Box 47"/>
              <p:cNvSpPr txBox="1">
                <a:spLocks noChangeArrowheads="1"/>
              </p:cNvSpPr>
              <p:nvPr/>
            </p:nvSpPr>
            <p:spPr bwMode="auto">
              <a:xfrm>
                <a:off x="4205" y="1469"/>
                <a:ext cx="8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B23C00"/>
                    </a:solidFill>
                  </a:rPr>
                  <a:t>use cases</a:t>
                </a:r>
              </a:p>
            </p:txBody>
          </p:sp>
          <p:sp>
            <p:nvSpPr>
              <p:cNvPr id="143419" name="Line 59"/>
              <p:cNvSpPr>
                <a:spLocks noChangeShapeType="1"/>
              </p:cNvSpPr>
              <p:nvPr/>
            </p:nvSpPr>
            <p:spPr bwMode="auto">
              <a:xfrm flipH="1">
                <a:off x="3629" y="1584"/>
                <a:ext cx="576" cy="40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0" name="Line 60"/>
              <p:cNvSpPr>
                <a:spLocks noChangeShapeType="1"/>
              </p:cNvSpPr>
              <p:nvPr/>
            </p:nvSpPr>
            <p:spPr bwMode="auto">
              <a:xfrm flipH="1" flipV="1">
                <a:off x="3629" y="1238"/>
                <a:ext cx="576" cy="3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43407" idx="1"/>
            </p:cNvCxnSpPr>
            <p:nvPr/>
          </p:nvCxnSpPr>
          <p:spPr bwMode="auto">
            <a:xfrm flipH="1">
              <a:off x="5760707" y="2516982"/>
              <a:ext cx="914732" cy="1369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" name="Straight Arrow Connector 4"/>
            <p:cNvCxnSpPr>
              <a:stCxn id="143407" idx="1"/>
            </p:cNvCxnSpPr>
            <p:nvPr/>
          </p:nvCxnSpPr>
          <p:spPr bwMode="auto">
            <a:xfrm flipH="1">
              <a:off x="5669268" y="2516982"/>
              <a:ext cx="1006171" cy="2009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/>
            <p:cNvCxnSpPr>
              <a:stCxn id="143419" idx="0"/>
            </p:cNvCxnSpPr>
            <p:nvPr/>
          </p:nvCxnSpPr>
          <p:spPr bwMode="auto">
            <a:xfrm flipH="1">
              <a:off x="5669268" y="2514600"/>
              <a:ext cx="1006171" cy="27431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6402293" y="3313208"/>
            <a:ext cx="220284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When you draw a</a:t>
            </a:r>
          </a:p>
          <a:p>
            <a:r>
              <a:rPr lang="en-US" dirty="0">
                <a:solidFill>
                  <a:srgbClr val="0033CC"/>
                </a:solidFill>
              </a:rPr>
              <a:t>use case diagram,</a:t>
            </a:r>
          </a:p>
          <a:p>
            <a:r>
              <a:rPr lang="en-US" dirty="0">
                <a:solidFill>
                  <a:srgbClr val="0033CC"/>
                </a:solidFill>
              </a:rPr>
              <a:t>do not include the</a:t>
            </a:r>
          </a:p>
          <a:p>
            <a:r>
              <a:rPr lang="en-US" dirty="0">
                <a:solidFill>
                  <a:srgbClr val="0033CC"/>
                </a:solidFill>
              </a:rPr>
              <a:t>red labels and arrows.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A572A2-6F4F-414E-8C25-596F56E43F7E}"/>
              </a:ext>
            </a:extLst>
          </p:cNvPr>
          <p:cNvGrpSpPr/>
          <p:nvPr/>
        </p:nvGrpSpPr>
        <p:grpSpPr>
          <a:xfrm>
            <a:off x="549005" y="1234464"/>
            <a:ext cx="3932237" cy="553061"/>
            <a:chOff x="549005" y="1234464"/>
            <a:chExt cx="3932237" cy="553061"/>
          </a:xfrm>
        </p:grpSpPr>
        <p:grpSp>
          <p:nvGrpSpPr>
            <p:cNvPr id="143415" name="Group 55"/>
            <p:cNvGrpSpPr>
              <a:grpSpLocks/>
            </p:cNvGrpSpPr>
            <p:nvPr/>
          </p:nvGrpSpPr>
          <p:grpSpPr bwMode="auto">
            <a:xfrm>
              <a:off x="549005" y="1417638"/>
              <a:ext cx="3932237" cy="369887"/>
              <a:chOff x="461" y="893"/>
              <a:chExt cx="2477" cy="233"/>
            </a:xfrm>
          </p:grpSpPr>
          <p:sp>
            <p:nvSpPr>
              <p:cNvPr id="143416" name="Line 56"/>
              <p:cNvSpPr>
                <a:spLocks noChangeShapeType="1"/>
              </p:cNvSpPr>
              <p:nvPr/>
            </p:nvSpPr>
            <p:spPr bwMode="auto">
              <a:xfrm>
                <a:off x="1037" y="1008"/>
                <a:ext cx="1901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7" name="Text Box 57"/>
              <p:cNvSpPr txBox="1">
                <a:spLocks noChangeArrowheads="1"/>
              </p:cNvSpPr>
              <p:nvPr/>
            </p:nvSpPr>
            <p:spPr bwMode="auto">
              <a:xfrm>
                <a:off x="461" y="893"/>
                <a:ext cx="61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B23C00"/>
                    </a:solidFill>
                  </a:rPr>
                  <a:t>system</a:t>
                </a: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4075A10-B418-304E-8C18-5293E8C7588E}"/>
                </a:ext>
              </a:extLst>
            </p:cNvPr>
            <p:cNvSpPr txBox="1"/>
            <p:nvPr/>
          </p:nvSpPr>
          <p:spPr>
            <a:xfrm>
              <a:off x="1627962" y="1234464"/>
              <a:ext cx="1811714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B23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B23C00"/>
                  </a:solidFill>
                </a:rPr>
                <a:t>system = application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721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 Case Description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Withdraw Cash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>
                <a:solidFill>
                  <a:srgbClr val="000000"/>
                </a:solidFill>
              </a:rPr>
              <a:t>Customer withdraws cash from ATM.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Summary</a:t>
            </a:r>
            <a:r>
              <a:rPr lang="en-US" dirty="0">
                <a:solidFill>
                  <a:srgbClr val="CC3300"/>
                </a:solidFill>
              </a:rPr>
              <a:t>:</a:t>
            </a:r>
            <a:r>
              <a:rPr lang="en-US" dirty="0"/>
              <a:t> A customer who has logged in can withdraw up to $500 cash in $20 bills.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customer and the bank</a:t>
            </a:r>
          </a:p>
        </p:txBody>
      </p:sp>
    </p:spTree>
    <p:extLst>
      <p:ext uri="{BB962C8B-B14F-4D97-AF65-F5344CB8AC3E}">
        <p14:creationId xmlns:p14="http://schemas.microsoft.com/office/powerpoint/2010/main" val="3217003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26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Preconditions: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The ATM has been started up.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Start up ATM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inserted a valid bank card.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entered a correct PIN.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Trigger: </a:t>
            </a:r>
            <a:r>
              <a:rPr lang="en-US" dirty="0"/>
              <a:t>The customer selects the </a:t>
            </a:r>
            <a:br>
              <a:rPr lang="en-US" dirty="0"/>
            </a:br>
            <a:r>
              <a:rPr lang="ja-JP" altLang="en-US" dirty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 option.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7DA43CB-3CD3-B148-BAFC-D64CEF262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293" y="1325903"/>
            <a:ext cx="5669219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What must be true </a:t>
            </a:r>
            <a:r>
              <a:rPr lang="en-US" sz="2000" u="sng" dirty="0">
                <a:solidFill>
                  <a:srgbClr val="0033CC"/>
                </a:solidFill>
              </a:rPr>
              <a:t>before</a:t>
            </a:r>
            <a:r>
              <a:rPr lang="en-US" sz="2000" dirty="0">
                <a:solidFill>
                  <a:srgbClr val="0033CC"/>
                </a:solidFill>
              </a:rPr>
              <a:t> the use case happens.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44F-D1D1-1F43-A9F8-6E755C2F7853}"/>
              </a:ext>
            </a:extLst>
          </p:cNvPr>
          <p:cNvSpPr txBox="1"/>
          <p:nvPr/>
        </p:nvSpPr>
        <p:spPr>
          <a:xfrm>
            <a:off x="5486390" y="2240293"/>
            <a:ext cx="1828780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Another use case.</a:t>
            </a:r>
          </a:p>
        </p:txBody>
      </p:sp>
    </p:spTree>
    <p:extLst>
      <p:ext uri="{BB962C8B-B14F-4D97-AF65-F5344CB8AC3E}">
        <p14:creationId xmlns:p14="http://schemas.microsoft.com/office/powerpoint/2010/main" val="41872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C4A-3A75-D24C-84FA-7827224B2212}" type="slidenum">
              <a:rPr lang="en-US"/>
              <a:pPr/>
              <a:t>27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Primary sequence:</a:t>
            </a:r>
          </a:p>
          <a:p>
            <a:pPr marL="2360613" lvl="4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prompts the customer for the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chooses from a list of amounts </a:t>
            </a:r>
            <a:br>
              <a:rPr lang="en-US" dirty="0"/>
            </a:br>
            <a:r>
              <a:rPr lang="en-US" dirty="0"/>
              <a:t>or enters a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confirms and submits the amount.</a:t>
            </a:r>
          </a:p>
          <a:p>
            <a:pPr marL="1398588" lvl="2" indent="-457200"/>
            <a:r>
              <a:rPr lang="en-US" dirty="0"/>
              <a:t>(The ATM communicates with the bank </a:t>
            </a:r>
            <a:br>
              <a:rPr lang="en-US" dirty="0"/>
            </a:br>
            <a:r>
              <a:rPr lang="en-US" dirty="0"/>
              <a:t>to check the customer’s account.)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dispenses the amount in $20 bills.</a:t>
            </a:r>
          </a:p>
          <a:p>
            <a:pPr marL="1398588" lvl="2" indent="-457200"/>
            <a:r>
              <a:rPr lang="en-US" dirty="0"/>
              <a:t>(The bank deducts the amount </a:t>
            </a:r>
            <a:br>
              <a:rPr lang="en-US" dirty="0"/>
            </a:br>
            <a:r>
              <a:rPr lang="en-US" dirty="0"/>
              <a:t>from the customer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balance.)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displays the customer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balance </a:t>
            </a:r>
          </a:p>
          <a:p>
            <a:pPr lvl="2"/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Display balance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06244" y="1325903"/>
            <a:ext cx="294177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At most about 10 steps.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0707" y="5894277"/>
            <a:ext cx="1828780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Another use case.</a:t>
            </a:r>
          </a:p>
        </p:txBody>
      </p:sp>
    </p:spTree>
    <p:extLst>
      <p:ext uri="{BB962C8B-B14F-4D97-AF65-F5344CB8AC3E}">
        <p14:creationId xmlns:p14="http://schemas.microsoft.com/office/powerpoint/2010/main" val="4570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28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Alternate sequences: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3.1  The customer entered an amount </a:t>
            </a:r>
            <a:br>
              <a:rPr lang="en-US" dirty="0"/>
            </a:br>
            <a:r>
              <a:rPr lang="en-US" dirty="0"/>
              <a:t>that is not a multiple of $20.</a:t>
            </a:r>
          </a:p>
          <a:p>
            <a:pPr lvl="2"/>
            <a:r>
              <a:rPr lang="en-US" dirty="0"/>
              <a:t>3.1.1 The system displays a message to the customer .</a:t>
            </a:r>
          </a:p>
          <a:p>
            <a:pPr lvl="2"/>
            <a:r>
              <a:rPr lang="en-US" dirty="0"/>
              <a:t>3.1.2. The system prompts the customer for a new amount.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3.2  The customer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bank balance is insufficient.</a:t>
            </a:r>
          </a:p>
          <a:p>
            <a:pPr lvl="2"/>
            <a:r>
              <a:rPr lang="en-US" dirty="0"/>
              <a:t>3.2.1  </a:t>
            </a: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882163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57200" y="1325903"/>
            <a:ext cx="8229600" cy="48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 err="1">
                <a:solidFill>
                  <a:srgbClr val="B23C00"/>
                </a:solidFill>
              </a:rPr>
              <a:t>Postconditions</a:t>
            </a:r>
            <a:r>
              <a:rPr lang="en-US" sz="2800" dirty="0">
                <a:solidFill>
                  <a:srgbClr val="B23C00"/>
                </a:solidFill>
              </a:rPr>
              <a:t>: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The customer</a:t>
            </a:r>
            <a:r>
              <a:rPr lang="en-US" sz="2800" dirty="0"/>
              <a:t> </a:t>
            </a:r>
            <a:r>
              <a:rPr lang="en-US" sz="2400" dirty="0"/>
              <a:t>receives the desired amount of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amount is deducted from the customer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400" dirty="0"/>
              <a:t> </a:t>
            </a:r>
            <a:r>
              <a:rPr lang="en-US" sz="2000" dirty="0"/>
              <a:t>sees the new account balance.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b="1" i="1" dirty="0"/>
              <a:t>OR:</a:t>
            </a:r>
            <a:r>
              <a:rPr lang="en-US" sz="2400" dirty="0"/>
              <a:t> The customer</a:t>
            </a:r>
            <a:r>
              <a:rPr lang="en-US" sz="2800" dirty="0"/>
              <a:t> </a:t>
            </a:r>
            <a:r>
              <a:rPr lang="en-US" sz="2400" dirty="0"/>
              <a:t>receives no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 is unchanged.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657611" y="1417342"/>
            <a:ext cx="5303462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What must be true </a:t>
            </a:r>
            <a:r>
              <a:rPr lang="en-US" sz="2000" u="sng" dirty="0">
                <a:solidFill>
                  <a:srgbClr val="0033CC"/>
                </a:solidFill>
              </a:rPr>
              <a:t>after</a:t>
            </a:r>
            <a:r>
              <a:rPr lang="en-US" sz="2000" dirty="0">
                <a:solidFill>
                  <a:srgbClr val="0033CC"/>
                </a:solidFill>
              </a:rPr>
              <a:t> the use case is done.</a:t>
            </a:r>
          </a:p>
        </p:txBody>
      </p:sp>
    </p:spTree>
    <p:extLst>
      <p:ext uri="{BB962C8B-B14F-4D97-AF65-F5344CB8AC3E}">
        <p14:creationId xmlns:p14="http://schemas.microsoft.com/office/powerpoint/2010/main" val="36899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Success!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whenever the guitar attributes change, we only have to modify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class.</a:t>
            </a:r>
          </a:p>
          <a:p>
            <a:pPr lvl="3"/>
            <a:endParaRPr lang="en-US" dirty="0"/>
          </a:p>
          <a:p>
            <a:r>
              <a:rPr lang="en-US" dirty="0"/>
              <a:t>No other classes need to change.</a:t>
            </a:r>
          </a:p>
          <a:p>
            <a:pPr lvl="1"/>
            <a:r>
              <a:rPr lang="en-US" dirty="0"/>
              <a:t>We don’t count the test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FindGuitarTester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1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EE9-0E42-3C4D-A2A2-B6DC657C4F23}" type="slidenum">
              <a:rPr lang="en-US"/>
              <a:pPr/>
              <a:t>30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Nonfunctional requirements: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system responds to each customer input </a:t>
            </a:r>
            <a:br>
              <a:rPr lang="en-US" dirty="0"/>
            </a:br>
            <a:r>
              <a:rPr lang="en-US" dirty="0"/>
              <a:t>within 15 seconds.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displays messages in either </a:t>
            </a:r>
            <a:br>
              <a:rPr lang="en-US" dirty="0"/>
            </a:br>
            <a:r>
              <a:rPr lang="en-US" dirty="0"/>
              <a:t>English or Spanish.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Glossary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= a person who wants to withdraw cash from the ATM.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bank </a:t>
            </a:r>
            <a:r>
              <a:rPr lang="en-US" dirty="0"/>
              <a:t>= a system that maintains customer accounts and balances.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7980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565D-6E02-6049-8D57-BD3C0A0E5F6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Description Guidelines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case names should be </a:t>
            </a:r>
            <a:r>
              <a:rPr lang="en-US" u="sng" dirty="0"/>
              <a:t>verb-object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name should describe an </a:t>
            </a:r>
            <a:r>
              <a:rPr lang="en-US" u="sng" dirty="0"/>
              <a:t>achievable goal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or </a:t>
            </a:r>
            <a:r>
              <a:rPr lang="en-US" u="sng" dirty="0"/>
              <a:t>doable task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(e.g., </a:t>
            </a:r>
            <a:r>
              <a:rPr lang="ja-JP" altLang="en-US" dirty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).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Keep use cases </a:t>
            </a:r>
            <a:r>
              <a:rPr lang="en-US" u="sng" dirty="0"/>
              <a:t>short, simple, and informal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Clients and users need to understand them.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GUI or implementation details.</a:t>
            </a:r>
          </a:p>
        </p:txBody>
      </p:sp>
    </p:spTree>
    <p:extLst>
      <p:ext uri="{BB962C8B-B14F-4D97-AF65-F5344CB8AC3E}">
        <p14:creationId xmlns:p14="http://schemas.microsoft.com/office/powerpoint/2010/main" val="4086997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32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Specification Primary Contents</a:t>
            </a:r>
          </a:p>
        </p:txBody>
      </p:sp>
      <p:pic>
        <p:nvPicPr>
          <p:cNvPr id="19456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91" y="1417638"/>
            <a:ext cx="6510420" cy="30171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297683" y="1691339"/>
            <a:ext cx="2103097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35075"/>
            <a:ext cx="8503827" cy="50285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Product name</a:t>
            </a:r>
          </a:p>
          <a:p>
            <a:pPr lvl="4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Clear problem </a:t>
            </a:r>
            <a:br>
              <a:rPr lang="en-US" sz="2400" dirty="0"/>
            </a:br>
            <a:r>
              <a:rPr lang="en-US" sz="2400" dirty="0"/>
              <a:t>statement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the </a:t>
            </a:r>
            <a:br>
              <a:rPr lang="en-US" sz="2000" dirty="0"/>
            </a:br>
            <a:r>
              <a:rPr lang="en-US" sz="2000" dirty="0"/>
              <a:t>problem?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your </a:t>
            </a:r>
            <a:br>
              <a:rPr lang="en-US" sz="2000" dirty="0"/>
            </a:br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dirty="0"/>
              <a:t>supposed to </a:t>
            </a:r>
            <a:br>
              <a:rPr lang="en-US" sz="2000" dirty="0"/>
            </a:br>
            <a:r>
              <a:rPr lang="en-US" sz="2000" dirty="0"/>
              <a:t>accomplish?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 cases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EC9-CB01-2048-95C5-96CF88E7EAFC}" type="slidenum">
              <a:rPr lang="en-US"/>
              <a:pPr/>
              <a:t>33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Team Assignment #1: Functional Specification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Each project team creates a </a:t>
            </a:r>
            <a:r>
              <a:rPr lang="en-US" dirty="0">
                <a:solidFill>
                  <a:srgbClr val="B23C00"/>
                </a:solidFill>
              </a:rPr>
              <a:t>Functional Specification</a:t>
            </a:r>
            <a:r>
              <a:rPr lang="en-US" dirty="0"/>
              <a:t> for your GUI-based project.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Product name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Problem statement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Objectives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6 functional requirements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4 nonfunctional requirements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case diagram with 6 use cases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You can let the computer be a separate actor.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case descriptions of 3 of your use cases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D93FB-B830-0644-A2AE-142BFC7025AD}"/>
              </a:ext>
            </a:extLst>
          </p:cNvPr>
          <p:cNvSpPr txBox="1"/>
          <p:nvPr/>
        </p:nvSpPr>
        <p:spPr>
          <a:xfrm>
            <a:off x="4480561" y="2253441"/>
            <a:ext cx="340349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Use your imagination!</a:t>
            </a:r>
          </a:p>
          <a:p>
            <a:r>
              <a:rPr lang="en-US" sz="1800" dirty="0">
                <a:solidFill>
                  <a:srgbClr val="0033CC"/>
                </a:solidFill>
              </a:rPr>
              <a:t>Your future assignments will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dirty="0">
                <a:solidFill>
                  <a:srgbClr val="0033CC"/>
                </a:solidFill>
              </a:rPr>
              <a:t>not be held to this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04932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Each team turns in one Functional Specification.</a:t>
            </a:r>
          </a:p>
          <a:p>
            <a:pPr lvl="1"/>
            <a:r>
              <a:rPr lang="en-US" dirty="0"/>
              <a:t>Microsoft Word document or PDF</a:t>
            </a:r>
          </a:p>
          <a:p>
            <a:pPr lvl="6"/>
            <a:endParaRPr lang="en-US" dirty="0"/>
          </a:p>
          <a:p>
            <a:r>
              <a:rPr lang="en-US" dirty="0"/>
              <a:t>Canvas: Assignment #1</a:t>
            </a:r>
            <a:endParaRPr lang="en-US" b="1" dirty="0"/>
          </a:p>
          <a:p>
            <a:r>
              <a:rPr lang="en-US" dirty="0"/>
              <a:t>Due Friday</a:t>
            </a:r>
            <a:r>
              <a:rPr lang="en-US"/>
              <a:t>, February 12</a:t>
            </a:r>
            <a:r>
              <a:rPr lang="en-US">
                <a:solidFill>
                  <a:srgbClr val="B23C00"/>
                </a:solidFill>
              </a:rPr>
              <a:t> </a:t>
            </a:r>
            <a:r>
              <a:rPr lang="en-US" dirty="0"/>
              <a:t>at 11:59 PM.</a:t>
            </a:r>
          </a:p>
          <a:p>
            <a:pPr lvl="5"/>
            <a:endParaRPr lang="en-US" dirty="0"/>
          </a:p>
          <a:p>
            <a:r>
              <a:rPr lang="en-US" dirty="0"/>
              <a:t>Use case description form:</a:t>
            </a:r>
            <a:br>
              <a:rPr lang="en-US" dirty="0"/>
            </a:br>
            <a:r>
              <a:rPr lang="en-US" sz="1600" dirty="0">
                <a:hlinkClick r:id="rId2"/>
              </a:rPr>
              <a:t>http://www.cs.sjsu.edu/~mak/CMPE135/assignments/1/UseCaseForm.docx</a:t>
            </a:r>
            <a:endParaRPr lang="en-US" sz="1600" dirty="0"/>
          </a:p>
          <a:p>
            <a:pPr lvl="4"/>
            <a:endParaRPr lang="en-US" dirty="0"/>
          </a:p>
          <a:p>
            <a:r>
              <a:rPr lang="en-US" dirty="0"/>
              <a:t>Formal report rubrics: </a:t>
            </a:r>
            <a:r>
              <a:rPr lang="en-US" sz="1600" dirty="0">
                <a:hlinkClick r:id="rId3"/>
              </a:rPr>
              <a:t>http://www.cs.sjsu.edu/~mak/CMPE135/assignments/1/FormalReportRubrics.pdf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your program works!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Fix bugs and minimize their occurrence.</a:t>
            </a:r>
          </a:p>
          <a:p>
            <a:pPr lvl="1"/>
            <a:r>
              <a:rPr lang="en-US" dirty="0"/>
              <a:t>Does your program do what the customer wants?</a:t>
            </a:r>
          </a:p>
          <a:p>
            <a:pPr lvl="5"/>
            <a:endParaRPr lang="en-US" dirty="0"/>
          </a:p>
          <a:p>
            <a:r>
              <a:rPr lang="en-US" dirty="0"/>
              <a:t>Apply good object-oriented principles.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Identify what changes and encapsulate it.</a:t>
            </a:r>
          </a:p>
          <a:p>
            <a:pPr lvl="1"/>
            <a:r>
              <a:rPr lang="en-US" dirty="0"/>
              <a:t>Isolate changes in one class from the other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Summary,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program </a:t>
            </a:r>
            <a:r>
              <a:rPr lang="en-US" u="sng" dirty="0"/>
              <a:t>flexible</a:t>
            </a:r>
            <a:r>
              <a:rPr lang="en-US" dirty="0"/>
              <a:t> and </a:t>
            </a:r>
            <a:r>
              <a:rPr lang="en-US" u="sng" dirty="0"/>
              <a:t>maintainable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it flexible so it can handle </a:t>
            </a:r>
            <a:br>
              <a:rPr lang="en-US" dirty="0"/>
            </a:br>
            <a:r>
              <a:rPr lang="en-US" dirty="0"/>
              <a:t>any changes in requirements.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Easy to modify the code </a:t>
            </a:r>
            <a:br>
              <a:rPr lang="en-US" dirty="0"/>
            </a:br>
            <a:r>
              <a:rPr lang="en-US" dirty="0"/>
              <a:t>whenever changes occur.</a:t>
            </a:r>
          </a:p>
          <a:p>
            <a:pPr lvl="5"/>
            <a:endParaRPr lang="en-US" dirty="0"/>
          </a:p>
          <a:p>
            <a:r>
              <a:rPr lang="en-US" u="sng" dirty="0"/>
              <a:t>Delegation</a:t>
            </a:r>
            <a:r>
              <a:rPr lang="en-US" dirty="0"/>
              <a:t> can help to encapsulate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Cohesion: </a:t>
            </a:r>
            <a:r>
              <a:rPr lang="en-US" dirty="0"/>
              <a:t>Each class handles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single well-defined task</a:t>
            </a:r>
            <a:r>
              <a:rPr lang="en-US" dirty="0"/>
              <a:t>. 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4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Loose Coupling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Loosely coupled: </a:t>
            </a:r>
            <a:r>
              <a:rPr lang="en-US" dirty="0"/>
              <a:t>Classes have </a:t>
            </a:r>
            <a:br>
              <a:rPr lang="en-US" dirty="0"/>
            </a:br>
            <a:r>
              <a:rPr lang="en-US" u="sng" dirty="0"/>
              <a:t>few dependencies</a:t>
            </a:r>
            <a:r>
              <a:rPr lang="en-US" dirty="0"/>
              <a:t> on each other.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  <a:r>
              <a:rPr lang="en-US" dirty="0"/>
              <a:t> doesn’t depend on</a:t>
            </a:r>
            <a:br>
              <a:rPr lang="en-US" dirty="0"/>
            </a:br>
            <a:r>
              <a:rPr lang="en-US" dirty="0"/>
              <a:t>how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implemented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Changes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dirty="0"/>
              <a:t> don’t require </a:t>
            </a:r>
            <a:br>
              <a:rPr lang="en-US" dirty="0"/>
            </a:br>
            <a:r>
              <a:rPr lang="en-US" dirty="0"/>
              <a:t>changes to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1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OOA&amp;D is about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05184"/>
          </a:xfrm>
        </p:spPr>
        <p:txBody>
          <a:bodyPr/>
          <a:lstStyle/>
          <a:p>
            <a:r>
              <a:rPr lang="en-US" dirty="0"/>
              <a:t>Customers are satisfied when their apps</a:t>
            </a:r>
            <a:r>
              <a:rPr lang="en-US" u="sng" dirty="0"/>
              <a:t> </a:t>
            </a:r>
          </a:p>
          <a:p>
            <a:pPr lvl="1"/>
            <a:r>
              <a:rPr lang="en-US" dirty="0"/>
              <a:t>work</a:t>
            </a:r>
          </a:p>
          <a:p>
            <a:pPr lvl="1"/>
            <a:r>
              <a:rPr lang="en-US" dirty="0"/>
              <a:t>keep working</a:t>
            </a:r>
          </a:p>
          <a:p>
            <a:pPr lvl="1"/>
            <a:r>
              <a:rPr lang="en-US" dirty="0"/>
              <a:t>can be easily upgraded</a:t>
            </a:r>
          </a:p>
          <a:p>
            <a:pPr lvl="4"/>
            <a:endParaRPr lang="en-US" dirty="0"/>
          </a:p>
          <a:p>
            <a:r>
              <a:rPr lang="en-US" dirty="0"/>
              <a:t>Programmers are satisfied when their apps </a:t>
            </a:r>
          </a:p>
          <a:p>
            <a:pPr lvl="1"/>
            <a:r>
              <a:rPr lang="en-US" dirty="0"/>
              <a:t>can be reused</a:t>
            </a:r>
          </a:p>
          <a:p>
            <a:pPr lvl="1"/>
            <a:r>
              <a:rPr lang="en-US" dirty="0"/>
              <a:t>are flexible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80159" y="4892024"/>
            <a:ext cx="47836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OOA&amp;D is about writing </a:t>
            </a:r>
            <a:r>
              <a:rPr lang="en-US" sz="2000" u="sng" dirty="0">
                <a:solidFill>
                  <a:srgbClr val="0033CC"/>
                </a:solidFill>
              </a:rPr>
              <a:t>great software</a:t>
            </a:r>
            <a:r>
              <a:rPr lang="en-US" sz="2000" dirty="0">
                <a:solidFill>
                  <a:srgbClr val="0033CC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6673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CAE1-ED2A-A44D-B5DF-4F2CFCE30635}" type="slidenum">
              <a:rPr lang="en-US"/>
              <a:pPr/>
              <a:t>9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Elicitation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Requires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u="sng" dirty="0"/>
              <a:t>communication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between the developers and customers.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/>
              <a:t>: users, clients, and stakeholders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Client</a:t>
            </a:r>
            <a:r>
              <a:rPr lang="en-US" dirty="0"/>
              <a:t>: who pays for your application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Stakeholder</a:t>
            </a:r>
            <a:r>
              <a:rPr lang="en-US" dirty="0"/>
              <a:t>: whoever else is interested in the success of your application (e.g., shareholders)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Customers can </a:t>
            </a:r>
            <a:r>
              <a:rPr lang="en-US" dirty="0">
                <a:solidFill>
                  <a:srgbClr val="B23C00"/>
                </a:solidFill>
              </a:rPr>
              <a:t>validate </a:t>
            </a:r>
            <a:r>
              <a:rPr lang="en-US" dirty="0"/>
              <a:t>the requirements.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Creates 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u="sng" dirty="0"/>
              <a:t>contract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between the customer</a:t>
            </a:r>
            <a:br>
              <a:rPr lang="en-US" dirty="0"/>
            </a:br>
            <a:r>
              <a:rPr lang="en-US" dirty="0"/>
              <a:t>and the developers.</a:t>
            </a:r>
          </a:p>
        </p:txBody>
      </p:sp>
    </p:spTree>
    <p:extLst>
      <p:ext uri="{BB962C8B-B14F-4D97-AF65-F5344CB8AC3E}">
        <p14:creationId xmlns:p14="http://schemas.microsoft.com/office/powerpoint/2010/main" val="68873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20180</TotalTime>
  <Words>1748</Words>
  <Application>Microsoft Macintosh PowerPoint</Application>
  <PresentationFormat>On-screen Show (4:3)</PresentationFormat>
  <Paragraphs>343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Courier New</vt:lpstr>
      <vt:lpstr>Times New Roman</vt:lpstr>
      <vt:lpstr>Wingdings</vt:lpstr>
      <vt:lpstr>Quadrant</vt:lpstr>
      <vt:lpstr>CMPE 135 Object-Oriented Analysis and Design  February 4 Class Meeting</vt:lpstr>
      <vt:lpstr>Teams?</vt:lpstr>
      <vt:lpstr>Encapsulation Success!</vt:lpstr>
      <vt:lpstr>Summary</vt:lpstr>
      <vt:lpstr>Summary, cont’d</vt:lpstr>
      <vt:lpstr>Cohesion</vt:lpstr>
      <vt:lpstr>Loose Coupling</vt:lpstr>
      <vt:lpstr>OOA&amp;D is about Satisfaction</vt:lpstr>
      <vt:lpstr>Requirements Elicitation</vt:lpstr>
      <vt:lpstr>Requirements Elicitation, cont’d</vt:lpstr>
      <vt:lpstr>Bridging the Gap</vt:lpstr>
      <vt:lpstr>Functional Requirements</vt:lpstr>
      <vt:lpstr>Nonfunctional Requirements</vt:lpstr>
      <vt:lpstr>Requirements are Strong Statements</vt:lpstr>
      <vt:lpstr>Requirements Must Be…</vt:lpstr>
      <vt:lpstr>Requirements Must Be, cont’d</vt:lpstr>
      <vt:lpstr>Requirements Must Be, cont’d</vt:lpstr>
      <vt:lpstr>How to Get Requirements</vt:lpstr>
      <vt:lpstr>How to Get Requirements, cont’d</vt:lpstr>
      <vt:lpstr>How to Get Requirements, cont’d</vt:lpstr>
      <vt:lpstr>Use Cases</vt:lpstr>
      <vt:lpstr>Use Cases, cont’d</vt:lpstr>
      <vt:lpstr>Use Cases, cont’d</vt:lpstr>
      <vt:lpstr>Example: Bank ATM System</vt:lpstr>
      <vt:lpstr>Example Use Case Description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Use Case Description Guidelines</vt:lpstr>
      <vt:lpstr>Functional Specification Primary Contents</vt:lpstr>
      <vt:lpstr>Team Assignment #1: Functional Specification</vt:lpstr>
      <vt:lpstr>Assignment #1,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308</cp:revision>
  <dcterms:created xsi:type="dcterms:W3CDTF">2008-01-12T03:52:55Z</dcterms:created>
  <dcterms:modified xsi:type="dcterms:W3CDTF">2021-02-04T09:22:07Z</dcterms:modified>
</cp:coreProperties>
</file>