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39"/>
  </p:notesMasterIdLst>
  <p:handoutMasterIdLst>
    <p:handoutMasterId r:id="rId40"/>
  </p:handoutMasterIdLst>
  <p:sldIdLst>
    <p:sldId id="256" r:id="rId2"/>
    <p:sldId id="377" r:id="rId3"/>
    <p:sldId id="337" r:id="rId4"/>
    <p:sldId id="366" r:id="rId5"/>
    <p:sldId id="376" r:id="rId6"/>
    <p:sldId id="367" r:id="rId7"/>
    <p:sldId id="302" r:id="rId8"/>
    <p:sldId id="368" r:id="rId9"/>
    <p:sldId id="369" r:id="rId10"/>
    <p:sldId id="303" r:id="rId11"/>
    <p:sldId id="370" r:id="rId12"/>
    <p:sldId id="371" r:id="rId13"/>
    <p:sldId id="304" r:id="rId14"/>
    <p:sldId id="316" r:id="rId15"/>
    <p:sldId id="306" r:id="rId16"/>
    <p:sldId id="307" r:id="rId17"/>
    <p:sldId id="327" r:id="rId18"/>
    <p:sldId id="308" r:id="rId19"/>
    <p:sldId id="309" r:id="rId20"/>
    <p:sldId id="310" r:id="rId21"/>
    <p:sldId id="311" r:id="rId22"/>
    <p:sldId id="374" r:id="rId23"/>
    <p:sldId id="372" r:id="rId24"/>
    <p:sldId id="373" r:id="rId25"/>
    <p:sldId id="378" r:id="rId26"/>
    <p:sldId id="329" r:id="rId27"/>
    <p:sldId id="331" r:id="rId28"/>
    <p:sldId id="332" r:id="rId29"/>
    <p:sldId id="333" r:id="rId30"/>
    <p:sldId id="379" r:id="rId31"/>
    <p:sldId id="312" r:id="rId32"/>
    <p:sldId id="334" r:id="rId33"/>
    <p:sldId id="313" r:id="rId34"/>
    <p:sldId id="335" r:id="rId35"/>
    <p:sldId id="314" r:id="rId36"/>
    <p:sldId id="380" r:id="rId37"/>
    <p:sldId id="336" r:id="rId3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008000"/>
    <a:srgbClr val="B23C00"/>
    <a:srgbClr val="8F0000"/>
    <a:srgbClr val="DEF0F2"/>
    <a:srgbClr val="F2E5D0"/>
    <a:srgbClr val="464646"/>
    <a:srgbClr val="CC99FF"/>
    <a:srgbClr val="99FF66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81" autoAdjust="0"/>
    <p:restoredTop sz="86364" autoAdjust="0"/>
  </p:normalViewPr>
  <p:slideViewPr>
    <p:cSldViewPr>
      <p:cViewPr varScale="1">
        <p:scale>
          <a:sx n="246" d="100"/>
          <a:sy n="246" d="100"/>
        </p:scale>
        <p:origin x="400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1BEC4D-AF1D-B244-858F-FC7BB69AC3F2}" type="datetimeFigureOut">
              <a:rPr lang="en-US" smtClean="0"/>
              <a:t>2/1/21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17C8AE-DEBD-E641-93E8-ED065F7FB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70497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5E68D8E-92B9-6647-9C13-3186C5B5146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35277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sz="1000" b="1"/>
            </a:lvl1pPr>
          </a:lstStyle>
          <a:p>
            <a:fld id="{91E6F249-8D10-7240-A07E-F66CEC252905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CMPE 135: Object-Oriented Analysis and Design © R. Mak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FDA5FC-E46B-9C44-BC74-948B74CFAE7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675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11163"/>
            <a:ext cx="2057400" cy="57197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11163"/>
            <a:ext cx="6019800" cy="57197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CMPE 135: Object-Oriented Analysis and Design © R. Mak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1E3472-7C7E-B14E-BFC5-D45A5C34A3D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890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D62B2D-F854-104A-9535-9A504E5923E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04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CMPE 135: Object-Oriented Analysis and Design © R. Mak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D3FEEA-E4EA-8B48-84AC-27AA886F7D9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908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CMPE 135: Object-Oriented Analysis and Design © R. Mak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F6CE3A-7281-7642-9900-6E16427813B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862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CMPE 135: Object-Oriented Analysis and Design © R. Mak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4CDA5C-119F-CC4B-9649-ABA59C0C102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635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CMPE 135: Object-Oriented Analysis and Design © R. Mak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50CE1F-3703-B242-8AD0-B0AC82B28EE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202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CMPE 135: Object-Oriented Analysis and Design © R. Mak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1431D7-A35E-FE4C-978D-A4C1DB31A32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584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CMPE 135: Object-Oriented Analysis and Design © R. Mak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074743-FE56-7945-B44C-593C2BC7280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686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CMPE 135: Object-Oriented Analysis and Design © R. Mak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885C50-577F-4141-9922-FD2248DB00C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552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38120" y="6248400"/>
            <a:ext cx="548679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FF516B7F-12E3-114E-9B55-66756E9F7A1D}" type="slidenum">
              <a:rPr lang="en-US"/>
              <a:pPr/>
              <a:t>‹#›</a:t>
            </a:fld>
            <a:endParaRPr lang="en-US" dirty="0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 userDrawn="1"/>
        </p:nvSpPr>
        <p:spPr>
          <a:xfrm>
            <a:off x="1097318" y="6263609"/>
            <a:ext cx="18004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Computer</a:t>
            </a:r>
            <a:r>
              <a:rPr lang="en-US" sz="1000" baseline="0" dirty="0"/>
              <a:t> Engineering Dept.</a:t>
            </a:r>
          </a:p>
          <a:p>
            <a:r>
              <a:rPr lang="en-US" sz="1000" baseline="0" dirty="0"/>
              <a:t>Spring 2021: February 2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228860" y="6263609"/>
            <a:ext cx="29642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CMPE 135: Object-Oriented</a:t>
            </a:r>
            <a:r>
              <a:rPr lang="en-US" sz="1000" baseline="0" dirty="0"/>
              <a:t> Analysis and Design</a:t>
            </a:r>
            <a:br>
              <a:rPr lang="en-US" sz="1000" baseline="0" dirty="0"/>
            </a:br>
            <a:r>
              <a:rPr lang="en-US" sz="1000" baseline="0" dirty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cs.sjsu.edu/~mak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x-none" sz="3200" dirty="0"/>
              <a:t>CMPE 135</a:t>
            </a:r>
            <a:br>
              <a:rPr lang="en-US" altLang="x-none" sz="3200" dirty="0"/>
            </a:br>
            <a:r>
              <a:rPr lang="en-US" altLang="x-none" sz="3200" dirty="0"/>
              <a:t>Object-Oriented Analysis and Design</a:t>
            </a:r>
            <a:br>
              <a:rPr lang="en-US" sz="3600" dirty="0"/>
            </a:br>
            <a:r>
              <a:rPr lang="en-US" sz="2400" dirty="0"/>
              <a:t>February 2 Class 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Engineering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br>
              <a:rPr lang="en-US" sz="1200" dirty="0"/>
            </a:br>
            <a:r>
              <a:rPr lang="en-US" dirty="0"/>
              <a:t>Spring 2021</a:t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1E6F249-8D10-7240-A07E-F66CEC252905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7" name="Picture 6" descr="Screen Shot 2015-08-23 at 4.03.00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4440" y="4617707"/>
            <a:ext cx="878610" cy="1188707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Iteration #2: Remove String Fields</a:t>
            </a:r>
            <a:r>
              <a:rPr lang="en-US" altLang="x-none" i="1" dirty="0"/>
              <a:t>, cont’</a:t>
            </a:r>
            <a:r>
              <a:rPr lang="en-US" altLang="x-none" dirty="0"/>
              <a:t>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75094-CFE5-6845-BA77-358456EEE977}" type="slidenum">
              <a:rPr lang="en-US" altLang="x-none" smtClean="0"/>
              <a:pPr/>
              <a:t>10</a:t>
            </a:fld>
            <a:endParaRPr lang="en-US" altLang="x-none"/>
          </a:p>
        </p:txBody>
      </p:sp>
      <p:sp>
        <p:nvSpPr>
          <p:cNvPr id="6" name="TextBox 5"/>
          <p:cNvSpPr txBox="1"/>
          <p:nvPr/>
        </p:nvSpPr>
        <p:spPr>
          <a:xfrm>
            <a:off x="1161756" y="1334349"/>
            <a:ext cx="7250703" cy="489364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Guitar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public: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Guitar(string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serial_number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double price,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</a:t>
            </a:r>
            <a:r>
              <a:rPr lang="en-US" sz="12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Builder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builder, string model, </a:t>
            </a:r>
            <a:r>
              <a:rPr lang="en-US" sz="12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type,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</a:t>
            </a:r>
            <a:r>
              <a:rPr lang="en-US" sz="12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Wood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back_wood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2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Wood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top_wood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: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serial_number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serial_number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), model(model), price(price),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builder(builder), type(type),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back_wood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back_wood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),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top_wood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top_wood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{}</a:t>
            </a:r>
            <a:b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string 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get_serial_number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{ return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serial_number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}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double 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get_price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{ return price; }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void   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set_price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(float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new_price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{ price =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new_price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}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Builder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get_builder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{ return builder; }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string 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get_model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{ return model; }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get_type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          { return type; }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Wood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get_back_wood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{ return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back_wood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}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Wood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get_top_wood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      { return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top_wood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}</a:t>
            </a:r>
          </a:p>
          <a:p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private: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string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serial_number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model;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double price;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Builder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builder;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type;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Wood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back_wood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top_wood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685945" y="1417342"/>
            <a:ext cx="904350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Guitar.h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43747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A435A1-B083-2E42-9F5D-D0B7CA65CF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Iteration #2: Remove String Fields</a:t>
            </a:r>
            <a:r>
              <a:rPr lang="en-US" altLang="x-none" i="1" dirty="0"/>
              <a:t>, cont’</a:t>
            </a:r>
            <a:r>
              <a:rPr lang="en-US" altLang="x-none" dirty="0"/>
              <a:t>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6CEDB5-809D-CE4D-9449-AE99949AE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4C7C2B5-28A0-5E44-A135-84F8BCA2E0DF}"/>
              </a:ext>
            </a:extLst>
          </p:cNvPr>
          <p:cNvSpPr txBox="1"/>
          <p:nvPr/>
        </p:nvSpPr>
        <p:spPr>
          <a:xfrm>
            <a:off x="914440" y="1310194"/>
            <a:ext cx="7713971" cy="477053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&lt;vector&gt;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"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Guitar.h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"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Builder.h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"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Type.h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"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Wood.h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using namespace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Inventory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Inventory() {}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void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add_guitar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(string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serial_number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double price,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    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Builder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builder, string model, 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type,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    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Wood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back_wood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Wood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top_wood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Guitar *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get_guitar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(string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serial_number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vector&lt;Guitar *&gt; search(Guitar *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ideal_guitar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BC0A352-2C09-884D-9716-3BBD9E4F04CF}"/>
              </a:ext>
            </a:extLst>
          </p:cNvPr>
          <p:cNvSpPr txBox="1"/>
          <p:nvPr/>
        </p:nvSpPr>
        <p:spPr>
          <a:xfrm>
            <a:off x="7680926" y="1444544"/>
            <a:ext cx="1185774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Inventory.h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04766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A435A1-B083-2E42-9F5D-D0B7CA65CF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Iteration #2: Remove String Fields</a:t>
            </a:r>
            <a:r>
              <a:rPr lang="en-US" altLang="x-none" i="1" dirty="0"/>
              <a:t>, cont’</a:t>
            </a:r>
            <a:r>
              <a:rPr lang="en-US" altLang="x-none" dirty="0"/>
              <a:t>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6CEDB5-809D-CE4D-9449-AE99949AE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4C7C2B5-28A0-5E44-A135-84F8BCA2E0DF}"/>
              </a:ext>
            </a:extLst>
          </p:cNvPr>
          <p:cNvSpPr txBox="1"/>
          <p:nvPr/>
        </p:nvSpPr>
        <p:spPr>
          <a:xfrm>
            <a:off x="653299" y="1451184"/>
            <a:ext cx="7837402" cy="280076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private: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vector&lt;Guitar *&gt; guitars;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string 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to_lower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(string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inline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string Inventory::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to_lower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(string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transform(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str.begin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str.end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str.begin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(), ::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tolower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BC0A352-2C09-884D-9716-3BBD9E4F04CF}"/>
              </a:ext>
            </a:extLst>
          </p:cNvPr>
          <p:cNvSpPr txBox="1"/>
          <p:nvPr/>
        </p:nvSpPr>
        <p:spPr>
          <a:xfrm>
            <a:off x="7473745" y="1245567"/>
            <a:ext cx="1185774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Inventory.h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85D3B92-5B08-4F44-A2B3-AEAE06FC7B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343390"/>
            <a:ext cx="8229600" cy="1828780"/>
          </a:xfrm>
        </p:spPr>
        <p:txBody>
          <a:bodyPr/>
          <a:lstStyle/>
          <a:p>
            <a:r>
              <a:rPr lang="en-US" dirty="0"/>
              <a:t>We add a small </a:t>
            </a:r>
            <a:r>
              <a:rPr lang="en-US" dirty="0">
                <a:solidFill>
                  <a:srgbClr val="C00000"/>
                </a:solidFill>
              </a:rPr>
              <a:t>inline function </a:t>
            </a:r>
            <a:r>
              <a:rPr lang="en-US" dirty="0"/>
              <a:t>that shifts </a:t>
            </a:r>
            <a:br>
              <a:rPr lang="en-US" dirty="0"/>
            </a:br>
            <a:r>
              <a:rPr lang="en-US" dirty="0"/>
              <a:t>all the letters of a string to lower case in order to perform </a:t>
            </a:r>
            <a:r>
              <a:rPr lang="en-US" u="sng" dirty="0"/>
              <a:t>case-insensitive string comparisons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Downshift both strings before comparing them.</a:t>
            </a:r>
          </a:p>
        </p:txBody>
      </p:sp>
    </p:spTree>
    <p:extLst>
      <p:ext uri="{BB962C8B-B14F-4D97-AF65-F5344CB8AC3E}">
        <p14:creationId xmlns:p14="http://schemas.microsoft.com/office/powerpoint/2010/main" val="17326955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Iteration #2: Return Multiple Matches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112250" y="6253244"/>
            <a:ext cx="548679" cy="457200"/>
          </a:xfrm>
        </p:spPr>
        <p:txBody>
          <a:bodyPr/>
          <a:lstStyle/>
          <a:p>
            <a:fld id="{6C575094-CFE5-6845-BA77-358456EEE977}" type="slidenum">
              <a:rPr lang="en-US" altLang="x-none" smtClean="0"/>
              <a:pPr/>
              <a:t>13</a:t>
            </a:fld>
            <a:endParaRPr lang="en-US" altLang="x-none"/>
          </a:p>
        </p:txBody>
      </p:sp>
      <p:sp>
        <p:nvSpPr>
          <p:cNvPr id="5" name="TextBox 4"/>
          <p:cNvSpPr txBox="1"/>
          <p:nvPr/>
        </p:nvSpPr>
        <p:spPr>
          <a:xfrm>
            <a:off x="1188757" y="1211604"/>
            <a:ext cx="5484194" cy="544764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008000"/>
                </a:solidFill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vector&lt;Guitar *&gt; </a:t>
            </a:r>
            <a:r>
              <a:rPr lang="en-US" sz="12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Inventory::search(Guitar *</a:t>
            </a:r>
            <a:r>
              <a:rPr lang="en-US" sz="1200" b="1" dirty="0" err="1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ideal_guitar</a:t>
            </a:r>
            <a:r>
              <a:rPr lang="en-US" sz="12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2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200" b="1" dirty="0">
                <a:solidFill>
                  <a:srgbClr val="B23C00"/>
                </a:solidFill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    </a:t>
            </a:r>
            <a:r>
              <a:rPr lang="en-US" sz="1200" b="1" dirty="0">
                <a:solidFill>
                  <a:srgbClr val="008000"/>
                </a:solidFill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vector&lt;Guitar *&gt; </a:t>
            </a:r>
            <a:r>
              <a:rPr lang="en-US" sz="1200" b="1" dirty="0" err="1">
                <a:solidFill>
                  <a:srgbClr val="008000"/>
                </a:solidFill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matching_guitars</a:t>
            </a:r>
            <a:r>
              <a:rPr lang="en-US" sz="1200" b="1" dirty="0">
                <a:solidFill>
                  <a:srgbClr val="008000"/>
                </a:solidFill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2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    vector&lt;Guitar *&gt;::iterator it;</a:t>
            </a:r>
            <a:br>
              <a:rPr lang="en-US" sz="12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</a:br>
            <a:endParaRPr lang="en-US" sz="1200" b="1" dirty="0">
              <a:latin typeface="Courier New" panose="02070309020205020404" pitchFamily="49" charset="0"/>
              <a:ea typeface="Courier New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    for (it = </a:t>
            </a:r>
            <a:r>
              <a:rPr lang="en-US" sz="1200" b="1" dirty="0" err="1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guitars.begin</a:t>
            </a:r>
            <a:r>
              <a:rPr lang="en-US" sz="12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(); it != </a:t>
            </a:r>
            <a:r>
              <a:rPr lang="en-US" sz="1200" b="1" dirty="0" err="1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guitars.end</a:t>
            </a:r>
            <a:r>
              <a:rPr lang="en-US" sz="12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(); it++)</a:t>
            </a:r>
          </a:p>
          <a:p>
            <a:r>
              <a:rPr lang="en-US" sz="12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sz="12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        Guitar *guitar = *it;</a:t>
            </a:r>
          </a:p>
          <a:p>
            <a:endParaRPr lang="en-US" sz="1200" b="1" dirty="0">
              <a:latin typeface="Courier New" panose="02070309020205020404" pitchFamily="49" charset="0"/>
              <a:ea typeface="Courier New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if (  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ideal_guitar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get_builder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!= guitar-&gt;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get_builder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()) continue;</a:t>
            </a:r>
            <a:b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if (  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to_lower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ideal_guitar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get_model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())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!=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to_lower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(guitar-&gt;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get_model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())) continue;</a:t>
            </a:r>
            <a:b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if (  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ideal_guitar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get_type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!= guitar-&gt;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get_type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()) continue;</a:t>
            </a:r>
            <a:b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if (  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ideal_guitar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get_back_wood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!= guitar-&gt;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get_back_wood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()) continue;</a:t>
            </a:r>
            <a:b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if (  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ideal_guitar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get_top_wood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!= guitar-&gt;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get_top_wood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()) continue;</a:t>
            </a:r>
          </a:p>
          <a:p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solidFill>
                  <a:srgbClr val="B23C00"/>
                </a:solidFill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        </a:t>
            </a:r>
            <a:r>
              <a:rPr lang="en-US" sz="1200" b="1" dirty="0" err="1">
                <a:solidFill>
                  <a:srgbClr val="008000"/>
                </a:solidFill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matching_guitars.push_back</a:t>
            </a:r>
            <a:r>
              <a:rPr lang="en-US" sz="1200" b="1" dirty="0">
                <a:solidFill>
                  <a:srgbClr val="008000"/>
                </a:solidFill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(guitar);</a:t>
            </a:r>
          </a:p>
          <a:p>
            <a:r>
              <a:rPr lang="en-US" sz="12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    }</a:t>
            </a:r>
            <a:br>
              <a:rPr lang="en-US" sz="12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</a:br>
            <a:endParaRPr lang="en-US" sz="1200" b="1" dirty="0">
              <a:latin typeface="Courier New" panose="02070309020205020404" pitchFamily="49" charset="0"/>
              <a:ea typeface="Courier New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    return </a:t>
            </a:r>
            <a:r>
              <a:rPr lang="en-US" sz="1200" b="1" dirty="0" err="1">
                <a:solidFill>
                  <a:srgbClr val="008000"/>
                </a:solidFill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matching_guitars</a:t>
            </a:r>
            <a:r>
              <a:rPr lang="en-US" sz="12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2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577829" y="6199372"/>
            <a:ext cx="1402179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chemeClr val="bg1"/>
                </a:solidFill>
              </a:rPr>
              <a:t>Inventory.cpp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1CA6BA2-5FE7-BD46-9AC7-19FF0BF34259}"/>
              </a:ext>
            </a:extLst>
          </p:cNvPr>
          <p:cNvSpPr txBox="1"/>
          <p:nvPr/>
        </p:nvSpPr>
        <p:spPr>
          <a:xfrm>
            <a:off x="6559983" y="3426767"/>
            <a:ext cx="1438214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033CC"/>
                </a:solidFill>
              </a:rPr>
              <a:t>Case-insensitive</a:t>
            </a:r>
            <a:br>
              <a:rPr lang="en-US" sz="1200" dirty="0">
                <a:solidFill>
                  <a:srgbClr val="0033CC"/>
                </a:solidFill>
              </a:rPr>
            </a:br>
            <a:r>
              <a:rPr lang="en-US" sz="1200" dirty="0">
                <a:solidFill>
                  <a:srgbClr val="0033CC"/>
                </a:solidFill>
              </a:rPr>
              <a:t>string comparison.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F0F883D-1276-AB49-B623-761EA262E029}"/>
              </a:ext>
            </a:extLst>
          </p:cNvPr>
          <p:cNvSpPr txBox="1"/>
          <p:nvPr/>
        </p:nvSpPr>
        <p:spPr>
          <a:xfrm>
            <a:off x="6559983" y="2932512"/>
            <a:ext cx="1539204" cy="2769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033CC"/>
                </a:solidFill>
              </a:rPr>
              <a:t>Builder comparison.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99424BA-DE4B-EA4B-AE47-C2952B84BC47}"/>
              </a:ext>
            </a:extLst>
          </p:cNvPr>
          <p:cNvSpPr txBox="1"/>
          <p:nvPr/>
        </p:nvSpPr>
        <p:spPr>
          <a:xfrm>
            <a:off x="6559983" y="4058859"/>
            <a:ext cx="1396088" cy="2769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033CC"/>
                </a:solidFill>
              </a:rPr>
              <a:t>Type comparison.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AB30F58-8888-D243-8A34-664A5CBED5CE}"/>
              </a:ext>
            </a:extLst>
          </p:cNvPr>
          <p:cNvSpPr txBox="1"/>
          <p:nvPr/>
        </p:nvSpPr>
        <p:spPr>
          <a:xfrm>
            <a:off x="6559983" y="4980781"/>
            <a:ext cx="1538050" cy="2769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033CC"/>
                </a:solidFill>
              </a:rPr>
              <a:t>Wood comparisons.</a:t>
            </a:r>
          </a:p>
        </p:txBody>
      </p:sp>
      <p:sp>
        <p:nvSpPr>
          <p:cNvPr id="7" name="Left Arrow 6">
            <a:extLst>
              <a:ext uri="{FF2B5EF4-FFF2-40B4-BE49-F238E27FC236}">
                <a16:creationId xmlns:a16="http://schemas.microsoft.com/office/drawing/2014/main" id="{6BA3CD03-0BEC-6448-9936-AD88CFF68E01}"/>
              </a:ext>
            </a:extLst>
          </p:cNvPr>
          <p:cNvSpPr/>
          <p:nvPr/>
        </p:nvSpPr>
        <p:spPr bwMode="auto">
          <a:xfrm>
            <a:off x="4846317" y="1588180"/>
            <a:ext cx="365756" cy="274317"/>
          </a:xfrm>
          <a:prstGeom prst="leftArrow">
            <a:avLst/>
          </a:prstGeom>
          <a:solidFill>
            <a:srgbClr val="008000"/>
          </a:solidFill>
          <a:ln w="9525" cap="flat" cmpd="sng" algn="ctr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11" name="Left Arrow 10">
            <a:extLst>
              <a:ext uri="{FF2B5EF4-FFF2-40B4-BE49-F238E27FC236}">
                <a16:creationId xmlns:a16="http://schemas.microsoft.com/office/drawing/2014/main" id="{5233880F-8467-2D49-8FCD-C4651C110993}"/>
              </a:ext>
            </a:extLst>
          </p:cNvPr>
          <p:cNvSpPr/>
          <p:nvPr/>
        </p:nvSpPr>
        <p:spPr bwMode="auto">
          <a:xfrm>
            <a:off x="5303512" y="5591908"/>
            <a:ext cx="365756" cy="274317"/>
          </a:xfrm>
          <a:prstGeom prst="leftArrow">
            <a:avLst/>
          </a:prstGeom>
          <a:solidFill>
            <a:srgbClr val="008000"/>
          </a:solidFill>
          <a:ln w="9525" cap="flat" cmpd="sng" algn="ctr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12" name="Left Arrow 11">
            <a:extLst>
              <a:ext uri="{FF2B5EF4-FFF2-40B4-BE49-F238E27FC236}">
                <a16:creationId xmlns:a16="http://schemas.microsoft.com/office/drawing/2014/main" id="{4EE3E586-B567-E549-937C-222852E47C69}"/>
              </a:ext>
            </a:extLst>
          </p:cNvPr>
          <p:cNvSpPr/>
          <p:nvPr/>
        </p:nvSpPr>
        <p:spPr bwMode="auto">
          <a:xfrm>
            <a:off x="3918997" y="6165345"/>
            <a:ext cx="365756" cy="274317"/>
          </a:xfrm>
          <a:prstGeom prst="leftArrow">
            <a:avLst/>
          </a:prstGeom>
          <a:solidFill>
            <a:srgbClr val="008000"/>
          </a:solidFill>
          <a:ln w="9525" cap="flat" cmpd="sng" algn="ctr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14" name="Left Arrow 13">
            <a:extLst>
              <a:ext uri="{FF2B5EF4-FFF2-40B4-BE49-F238E27FC236}">
                <a16:creationId xmlns:a16="http://schemas.microsoft.com/office/drawing/2014/main" id="{FDCB8263-7E21-E44E-ADFE-DEB3B4E89220}"/>
              </a:ext>
            </a:extLst>
          </p:cNvPr>
          <p:cNvSpPr/>
          <p:nvPr/>
        </p:nvSpPr>
        <p:spPr bwMode="auto">
          <a:xfrm rot="10800000">
            <a:off x="872429" y="1216221"/>
            <a:ext cx="365756" cy="274317"/>
          </a:xfrm>
          <a:prstGeom prst="leftArrow">
            <a:avLst/>
          </a:prstGeom>
          <a:solidFill>
            <a:srgbClr val="008000"/>
          </a:solidFill>
          <a:ln w="9525" cap="flat" cmpd="sng" algn="ctr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8760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Iteration #2: Return Multiple Matches</a:t>
            </a:r>
            <a:r>
              <a:rPr lang="en-US" altLang="x-none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097318" y="1211604"/>
            <a:ext cx="7066358" cy="55092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is-IS" sz="1100" b="1" dirty="0">
                <a:latin typeface="Courier New" charset="0"/>
                <a:ea typeface="Courier New" charset="0"/>
                <a:cs typeface="Courier New" charset="0"/>
              </a:rPr>
              <a:t>int main()</a:t>
            </a:r>
          </a:p>
          <a:p>
            <a:r>
              <a:rPr lang="is-IS" sz="11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is-IS" sz="1100" b="1" dirty="0">
                <a:latin typeface="Courier New" charset="0"/>
                <a:ea typeface="Courier New" charset="0"/>
                <a:cs typeface="Courier New" charset="0"/>
              </a:rPr>
              <a:t>    // Set up Rick's guitar inventory.</a:t>
            </a:r>
          </a:p>
          <a:p>
            <a:r>
              <a:rPr lang="is-IS" sz="1100" b="1" dirty="0">
                <a:latin typeface="Courier New" charset="0"/>
                <a:ea typeface="Courier New" charset="0"/>
                <a:cs typeface="Courier New" charset="0"/>
              </a:rPr>
              <a:t>    Inventory *inventory = new Inventory();</a:t>
            </a:r>
          </a:p>
          <a:p>
            <a:r>
              <a:rPr lang="is-IS" sz="1100" b="1" dirty="0">
                <a:latin typeface="Courier New" charset="0"/>
                <a:ea typeface="Courier New" charset="0"/>
                <a:cs typeface="Courier New" charset="0"/>
              </a:rPr>
              <a:t>    FindGuitarTester::initialize_inventory(inventory);</a:t>
            </a:r>
          </a:p>
          <a:p>
            <a:endParaRPr lang="is-IS" sz="11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is-IS" sz="1100" b="1" dirty="0">
                <a:latin typeface="Courier New" charset="0"/>
                <a:ea typeface="Courier New" charset="0"/>
                <a:cs typeface="Courier New" charset="0"/>
              </a:rPr>
              <a:t>    Guitar *what_erin_likes = new Guitar("", 0, Builder::FENDER,</a:t>
            </a:r>
          </a:p>
          <a:p>
            <a:r>
              <a:rPr lang="is-IS" sz="1100" b="1" dirty="0">
                <a:latin typeface="Courier New" charset="0"/>
                <a:ea typeface="Courier New" charset="0"/>
                <a:cs typeface="Courier New" charset="0"/>
              </a:rPr>
              <a:t>                                         "stratocastor", Type::ELECTRIC,</a:t>
            </a:r>
          </a:p>
          <a:p>
            <a:r>
              <a:rPr lang="is-IS" sz="1100" b="1" dirty="0">
                <a:latin typeface="Courier New" charset="0"/>
                <a:ea typeface="Courier New" charset="0"/>
                <a:cs typeface="Courier New" charset="0"/>
              </a:rPr>
              <a:t>                                         Wood::ALDER, Wood::ALDER);</a:t>
            </a:r>
          </a:p>
          <a:p>
            <a:r>
              <a:rPr lang="is-IS" sz="1100" b="1" dirty="0">
                <a:latin typeface="Courier New" charset="0"/>
                <a:ea typeface="Courier New" charset="0"/>
                <a:cs typeface="Courier New" charset="0"/>
              </a:rPr>
              <a:t>    list&lt;Guitar *&gt; matching_guitars = inventory-&gt;search(what_erin_likes);</a:t>
            </a:r>
          </a:p>
          <a:p>
            <a:endParaRPr lang="is-IS" sz="11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is-IS" sz="1100" b="1" dirty="0">
                <a:latin typeface="Courier New" charset="0"/>
                <a:ea typeface="Courier New" charset="0"/>
                <a:cs typeface="Courier New" charset="0"/>
              </a:rPr>
              <a:t>    if (matching_guitars.size() &gt; 0)</a:t>
            </a:r>
          </a:p>
          <a:p>
            <a:r>
              <a:rPr lang="is-IS" sz="1100" b="1" dirty="0">
                <a:latin typeface="Courier New" charset="0"/>
                <a:ea typeface="Courier New" charset="0"/>
                <a:cs typeface="Courier New" charset="0"/>
              </a:rPr>
              <a:t>    {</a:t>
            </a:r>
          </a:p>
          <a:p>
            <a:r>
              <a:rPr lang="is-IS" sz="1100" b="1" dirty="0">
                <a:latin typeface="Courier New" charset="0"/>
                <a:ea typeface="Courier New" charset="0"/>
                <a:cs typeface="Courier New" charset="0"/>
              </a:rPr>
              <a:t>        cout &lt;&lt; "Erin, you might like these guitars:" &lt;&lt; endl;</a:t>
            </a:r>
          </a:p>
          <a:p>
            <a:r>
              <a:rPr lang="is-IS" sz="1100" b="1" dirty="0">
                <a:latin typeface="Courier New" charset="0"/>
                <a:ea typeface="Courier New" charset="0"/>
                <a:cs typeface="Courier New" charset="0"/>
              </a:rPr>
              <a:t>        list&lt;Guitar *&gt;::iterator it;</a:t>
            </a:r>
          </a:p>
          <a:p>
            <a:r>
              <a:rPr lang="is-IS" sz="1100" b="1" dirty="0">
                <a:latin typeface="Courier New" charset="0"/>
                <a:ea typeface="Courier New" charset="0"/>
                <a:cs typeface="Courier New" charset="0"/>
              </a:rPr>
              <a:t>        for (it = matching_guitars.begin(); it != matching_guitars.end(); it++)</a:t>
            </a:r>
          </a:p>
          <a:p>
            <a:r>
              <a:rPr lang="is-IS" sz="1100" b="1" dirty="0">
                <a:latin typeface="Courier New" charset="0"/>
                <a:ea typeface="Courier New" charset="0"/>
                <a:cs typeface="Courier New" charset="0"/>
              </a:rPr>
              <a:t>        {</a:t>
            </a:r>
          </a:p>
          <a:p>
            <a:r>
              <a:rPr lang="is-IS" sz="1100" b="1" dirty="0">
                <a:latin typeface="Courier New" charset="0"/>
                <a:ea typeface="Courier New" charset="0"/>
                <a:cs typeface="Courier New" charset="0"/>
              </a:rPr>
              <a:t>            Guitar *guitar = *it;</a:t>
            </a:r>
          </a:p>
          <a:p>
            <a:r>
              <a:rPr lang="is-IS" sz="1100" b="1" dirty="0">
                <a:latin typeface="Courier New" charset="0"/>
                <a:ea typeface="Courier New" charset="0"/>
                <a:cs typeface="Courier New" charset="0"/>
              </a:rPr>
              <a:t>            cout &lt;&lt; guitar-&gt;get_builder() &lt;&lt; " "</a:t>
            </a:r>
          </a:p>
          <a:p>
            <a:r>
              <a:rPr lang="is-IS" sz="1100" b="1" dirty="0">
                <a:latin typeface="Courier New" charset="0"/>
                <a:ea typeface="Courier New" charset="0"/>
                <a:cs typeface="Courier New" charset="0"/>
              </a:rPr>
              <a:t>                 &lt;&lt; guitar-&gt;get_model() &lt;&lt; " "</a:t>
            </a:r>
          </a:p>
          <a:p>
            <a:r>
              <a:rPr lang="is-IS" sz="1100" b="1" dirty="0">
                <a:latin typeface="Courier New" charset="0"/>
                <a:ea typeface="Courier New" charset="0"/>
                <a:cs typeface="Courier New" charset="0"/>
              </a:rPr>
              <a:t>                 &lt;&lt; guitar-&gt;get_type() &lt;&lt; " guitar:\n   "</a:t>
            </a:r>
          </a:p>
          <a:p>
            <a:r>
              <a:rPr lang="is-IS" sz="1100" b="1" dirty="0">
                <a:latin typeface="Courier New" charset="0"/>
                <a:ea typeface="Courier New" charset="0"/>
                <a:cs typeface="Courier New" charset="0"/>
              </a:rPr>
              <a:t>                 &lt;&lt; guitar-&gt;get_back_wood() &lt;&lt; " back and sides,\n   "</a:t>
            </a:r>
          </a:p>
          <a:p>
            <a:r>
              <a:rPr lang="is-IS" sz="1100" b="1" dirty="0">
                <a:latin typeface="Courier New" charset="0"/>
                <a:ea typeface="Courier New" charset="0"/>
                <a:cs typeface="Courier New" charset="0"/>
              </a:rPr>
              <a:t>                 &lt;&lt; guitar-&gt;get_top_wood() &lt;&lt; " top.\nYou can have it for only $"</a:t>
            </a:r>
          </a:p>
          <a:p>
            <a:r>
              <a:rPr lang="is-IS" sz="1100" b="1" dirty="0">
                <a:latin typeface="Courier New" charset="0"/>
                <a:ea typeface="Courier New" charset="0"/>
                <a:cs typeface="Courier New" charset="0"/>
              </a:rPr>
              <a:t>                 &lt;&lt; guitar-&gt;get_price() &lt;&lt; "!" &lt;&lt; endl;</a:t>
            </a:r>
          </a:p>
          <a:p>
            <a:r>
              <a:rPr lang="is-IS" sz="1100" b="1" dirty="0">
                <a:latin typeface="Courier New" charset="0"/>
                <a:ea typeface="Courier New" charset="0"/>
                <a:cs typeface="Courier New" charset="0"/>
              </a:rPr>
              <a:t>            cout &lt;&lt; "  ----" &lt;&lt; endl;</a:t>
            </a:r>
          </a:p>
          <a:p>
            <a:r>
              <a:rPr lang="is-IS" sz="1100" b="1" dirty="0">
                <a:latin typeface="Courier New" charset="0"/>
                <a:ea typeface="Courier New" charset="0"/>
                <a:cs typeface="Courier New" charset="0"/>
              </a:rPr>
              <a:t>        }</a:t>
            </a:r>
          </a:p>
          <a:p>
            <a:r>
              <a:rPr lang="is-IS" sz="1100" b="1" dirty="0">
                <a:latin typeface="Courier New" charset="0"/>
                <a:ea typeface="Courier New" charset="0"/>
                <a:cs typeface="Courier New" charset="0"/>
              </a:rPr>
              <a:t>    }</a:t>
            </a:r>
          </a:p>
          <a:p>
            <a:r>
              <a:rPr lang="is-IS" sz="1100" b="1" dirty="0">
                <a:latin typeface="Courier New" charset="0"/>
                <a:ea typeface="Courier New" charset="0"/>
                <a:cs typeface="Courier New" charset="0"/>
              </a:rPr>
              <a:t>    else</a:t>
            </a:r>
          </a:p>
          <a:p>
            <a:r>
              <a:rPr lang="is-IS" sz="1100" b="1" dirty="0">
                <a:latin typeface="Courier New" charset="0"/>
                <a:ea typeface="Courier New" charset="0"/>
                <a:cs typeface="Courier New" charset="0"/>
              </a:rPr>
              <a:t>    {</a:t>
            </a:r>
          </a:p>
          <a:p>
            <a:r>
              <a:rPr lang="is-IS" sz="1100" b="1" dirty="0">
                <a:latin typeface="Courier New" charset="0"/>
                <a:ea typeface="Courier New" charset="0"/>
                <a:cs typeface="Courier New" charset="0"/>
              </a:rPr>
              <a:t>        cout &lt;&lt; "Sorry, Erin, we have nothing for you.";</a:t>
            </a:r>
          </a:p>
          <a:p>
            <a:r>
              <a:rPr lang="is-IS" sz="1100" b="1" dirty="0">
                <a:latin typeface="Courier New" charset="0"/>
                <a:ea typeface="Courier New" charset="0"/>
                <a:cs typeface="Courier New" charset="0"/>
              </a:rPr>
              <a:t>    }</a:t>
            </a:r>
          </a:p>
          <a:p>
            <a:r>
              <a:rPr lang="is-IS" sz="1100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506296" y="1325903"/>
            <a:ext cx="1906163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FindGuitarTest.cpp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8BE79546-48A7-CD4A-BCF3-D8FDBB857EB3}"/>
              </a:ext>
            </a:extLst>
          </p:cNvPr>
          <p:cNvSpPr/>
          <p:nvPr/>
        </p:nvSpPr>
        <p:spPr bwMode="auto">
          <a:xfrm>
            <a:off x="4591586" y="2364804"/>
            <a:ext cx="1221649" cy="274317"/>
          </a:xfrm>
          <a:prstGeom prst="ellipse">
            <a:avLst/>
          </a:prstGeom>
          <a:noFill/>
          <a:ln w="28575" cap="flat" cmpd="sng" algn="ctr">
            <a:solidFill>
              <a:srgbClr val="B23C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C32BAB1-290B-3540-B11D-6C22B8E356CE}"/>
              </a:ext>
            </a:extLst>
          </p:cNvPr>
          <p:cNvSpPr txBox="1"/>
          <p:nvPr/>
        </p:nvSpPr>
        <p:spPr>
          <a:xfrm>
            <a:off x="7191133" y="6147175"/>
            <a:ext cx="731290" cy="338554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B23C00"/>
                </a:solidFill>
              </a:rPr>
              <a:t>Demo</a:t>
            </a:r>
          </a:p>
        </p:txBody>
      </p:sp>
    </p:spTree>
    <p:extLst>
      <p:ext uri="{BB962C8B-B14F-4D97-AF65-F5344CB8AC3E}">
        <p14:creationId xmlns:p14="http://schemas.microsoft.com/office/powerpoint/2010/main" val="1581848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CE727-FB46-234A-9DA4-2E8D4938F4EC}" type="slidenum">
              <a:rPr lang="en-US" altLang="x-none"/>
              <a:pPr/>
              <a:t>15</a:t>
            </a:fld>
            <a:endParaRPr lang="en-US" altLang="x-none"/>
          </a:p>
        </p:txBody>
      </p:sp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Still More Challenges!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953000"/>
          </a:xfrm>
        </p:spPr>
        <p:txBody>
          <a:bodyPr/>
          <a:lstStyle/>
          <a:p>
            <a:r>
              <a:rPr lang="en-US" altLang="x-none" u="sng" dirty="0"/>
              <a:t>Customers don’t always know</a:t>
            </a:r>
            <a:r>
              <a:rPr lang="en-US" altLang="x-none" dirty="0"/>
              <a:t> </a:t>
            </a:r>
            <a:br>
              <a:rPr lang="en-US" altLang="x-none" dirty="0"/>
            </a:br>
            <a:r>
              <a:rPr lang="en-US" altLang="x-none" dirty="0"/>
              <a:t>all the attributes of the guitar they want.</a:t>
            </a:r>
          </a:p>
          <a:p>
            <a:pPr lvl="1"/>
            <a:r>
              <a:rPr lang="en-US" altLang="x-none" dirty="0"/>
              <a:t>Do we need </a:t>
            </a:r>
            <a:r>
              <a:rPr lang="en-US" altLang="x-none" u="sng" dirty="0"/>
              <a:t>wildcard</a:t>
            </a:r>
            <a:r>
              <a:rPr lang="en-US" altLang="x-none" dirty="0"/>
              <a:t> search fields?</a:t>
            </a:r>
          </a:p>
          <a:p>
            <a:pPr lvl="4"/>
            <a:endParaRPr lang="en-US" altLang="x-none" dirty="0"/>
          </a:p>
          <a:p>
            <a:r>
              <a:rPr lang="en-US" altLang="x-none" dirty="0"/>
              <a:t>Rick may decide to </a:t>
            </a:r>
            <a:r>
              <a:rPr lang="en-US" altLang="x-none" u="sng" dirty="0"/>
              <a:t>add more guitar attributes</a:t>
            </a:r>
            <a:r>
              <a:rPr lang="en-US" altLang="x-none" dirty="0"/>
              <a:t> </a:t>
            </a:r>
            <a:br>
              <a:rPr lang="en-US" altLang="x-none" dirty="0"/>
            </a:br>
            <a:r>
              <a:rPr lang="en-US" altLang="x-none" dirty="0"/>
              <a:t>to his inventory.</a:t>
            </a:r>
          </a:p>
          <a:p>
            <a:pPr lvl="1"/>
            <a:r>
              <a:rPr lang="en-US" altLang="x-none" dirty="0"/>
              <a:t>Example: Number of guitar strings</a:t>
            </a:r>
          </a:p>
          <a:p>
            <a:pPr lvl="4"/>
            <a:endParaRPr lang="en-US" altLang="x-none" dirty="0"/>
          </a:p>
          <a:p>
            <a:r>
              <a:rPr lang="en-US" altLang="x-none" dirty="0"/>
              <a:t>The</a:t>
            </a:r>
            <a:r>
              <a:rPr lang="en-US" altLang="x-none" dirty="0">
                <a:latin typeface="Courier New" charset="0"/>
              </a:rPr>
              <a:t> 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Inventory::search()</a:t>
            </a:r>
            <a:r>
              <a:rPr lang="en-US" altLang="x-none" dirty="0"/>
              <a:t> method</a:t>
            </a:r>
            <a:br>
              <a:rPr lang="en-US" altLang="x-none" b="1" dirty="0">
                <a:latin typeface="Courier New" charset="0"/>
              </a:rPr>
            </a:br>
            <a:r>
              <a:rPr lang="en-US" altLang="x-none" dirty="0"/>
              <a:t>is going to get messy really fast!</a:t>
            </a:r>
          </a:p>
          <a:p>
            <a:pPr lvl="1"/>
            <a:r>
              <a:rPr lang="en-US" altLang="x-none" dirty="0"/>
              <a:t>It will be </a:t>
            </a:r>
            <a:r>
              <a:rPr lang="en-US" altLang="x-none" u="sng" dirty="0"/>
              <a:t>difficult to maintain</a:t>
            </a:r>
            <a:r>
              <a:rPr lang="en-US" altLang="x-none" dirty="0"/>
              <a:t> </a:t>
            </a:r>
            <a:br>
              <a:rPr lang="en-US" altLang="x-none" dirty="0"/>
            </a:br>
            <a:r>
              <a:rPr lang="en-US" altLang="x-none" dirty="0"/>
              <a:t>if we add more guitar attributes.</a:t>
            </a:r>
          </a:p>
        </p:txBody>
      </p:sp>
    </p:spTree>
    <p:extLst>
      <p:ext uri="{BB962C8B-B14F-4D97-AF65-F5344CB8AC3E}">
        <p14:creationId xmlns:p14="http://schemas.microsoft.com/office/powerpoint/2010/main" val="150097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77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77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6AEC5-883B-7441-9FFA-A1B01723999F}" type="slidenum">
              <a:rPr lang="en-US" altLang="x-none"/>
              <a:pPr/>
              <a:t>16</a:t>
            </a:fld>
            <a:endParaRPr lang="en-US" altLang="x-none"/>
          </a:p>
        </p:txBody>
      </p:sp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Change and Complexity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3962380"/>
          </a:xfrm>
        </p:spPr>
        <p:txBody>
          <a:bodyPr/>
          <a:lstStyle/>
          <a:p>
            <a:r>
              <a:rPr lang="en-US" altLang="x-none" dirty="0"/>
              <a:t>The attributes of a guitar can </a:t>
            </a:r>
            <a:r>
              <a:rPr lang="en-US" altLang="x-none" u="sng" dirty="0"/>
              <a:t>change</a:t>
            </a:r>
            <a:r>
              <a:rPr lang="en-US" altLang="x-none" dirty="0"/>
              <a:t>.</a:t>
            </a:r>
          </a:p>
          <a:p>
            <a:pPr lvl="1"/>
            <a:r>
              <a:rPr lang="en-US" altLang="x-none" dirty="0"/>
              <a:t>Rick can decide to add, remove, or modify them.</a:t>
            </a:r>
          </a:p>
          <a:p>
            <a:pPr lvl="4"/>
            <a:endParaRPr lang="en-US" altLang="x-none" dirty="0"/>
          </a:p>
          <a:p>
            <a:r>
              <a:rPr lang="en-US" altLang="x-none" dirty="0"/>
              <a:t>The inventory search function can become </a:t>
            </a:r>
            <a:r>
              <a:rPr lang="en-US" altLang="x-none" u="sng" dirty="0"/>
              <a:t>complex</a:t>
            </a:r>
            <a:r>
              <a:rPr lang="en-US" altLang="x-none" dirty="0"/>
              <a:t>.</a:t>
            </a:r>
          </a:p>
          <a:p>
            <a:pPr lvl="4"/>
            <a:endParaRPr lang="en-US" altLang="x-none" dirty="0"/>
          </a:p>
          <a:p>
            <a:r>
              <a:rPr lang="en-US" altLang="x-none" b="1" dirty="0">
                <a:solidFill>
                  <a:srgbClr val="0033CC"/>
                </a:solidFill>
              </a:rPr>
              <a:t>Insight:</a:t>
            </a:r>
            <a:r>
              <a:rPr lang="en-US" altLang="x-none" b="1" dirty="0"/>
              <a:t> </a:t>
            </a:r>
            <a:r>
              <a:rPr lang="en-US" altLang="x-none" dirty="0"/>
              <a:t>The inventory keeps track of </a:t>
            </a:r>
            <a:r>
              <a:rPr lang="en-US" altLang="x-none" u="sng" dirty="0"/>
              <a:t>guitars</a:t>
            </a:r>
            <a:r>
              <a:rPr lang="en-US" altLang="x-none" dirty="0"/>
              <a:t>, </a:t>
            </a:r>
            <a:br>
              <a:rPr lang="en-US" altLang="x-none" dirty="0"/>
            </a:br>
            <a:r>
              <a:rPr lang="en-US" altLang="x-none" dirty="0"/>
              <a:t>not guitar attributes.</a:t>
            </a:r>
          </a:p>
          <a:p>
            <a:pPr lvl="4"/>
            <a:endParaRPr lang="en-US" altLang="x-none" dirty="0"/>
          </a:p>
          <a:p>
            <a:r>
              <a:rPr lang="en-US" altLang="x-none" dirty="0"/>
              <a:t>New design goal: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5DA6AC7-11BB-D24E-82AA-5674FBCB7737}"/>
              </a:ext>
            </a:extLst>
          </p:cNvPr>
          <p:cNvSpPr txBox="1"/>
          <p:nvPr/>
        </p:nvSpPr>
        <p:spPr>
          <a:xfrm>
            <a:off x="3931927" y="4778494"/>
            <a:ext cx="4600940" cy="7078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altLang="x-none" sz="2000" dirty="0">
                <a:solidFill>
                  <a:srgbClr val="0033CC"/>
                </a:solidFill>
              </a:rPr>
              <a:t>The inventory code should </a:t>
            </a:r>
            <a:r>
              <a:rPr lang="en-US" altLang="x-none" sz="2000" u="sng" dirty="0">
                <a:solidFill>
                  <a:srgbClr val="0033CC"/>
                </a:solidFill>
              </a:rPr>
              <a:t>not</a:t>
            </a:r>
            <a:r>
              <a:rPr lang="en-US" altLang="x-none" sz="2000" dirty="0">
                <a:solidFill>
                  <a:srgbClr val="0033CC"/>
                </a:solidFill>
              </a:rPr>
              <a:t> change </a:t>
            </a:r>
          </a:p>
          <a:p>
            <a:pPr algn="ctr"/>
            <a:r>
              <a:rPr lang="en-US" altLang="x-none" sz="2000" dirty="0">
                <a:solidFill>
                  <a:srgbClr val="0033CC"/>
                </a:solidFill>
              </a:rPr>
              <a:t>when the guitar </a:t>
            </a:r>
            <a:r>
              <a:rPr lang="en-US" altLang="x-none" sz="2000" u="sng" dirty="0">
                <a:solidFill>
                  <a:srgbClr val="0033CC"/>
                </a:solidFill>
              </a:rPr>
              <a:t>attributes</a:t>
            </a:r>
            <a:r>
              <a:rPr lang="en-US" altLang="x-none" sz="2000" dirty="0">
                <a:solidFill>
                  <a:srgbClr val="0033CC"/>
                </a:solidFill>
              </a:rPr>
              <a:t> change.</a:t>
            </a:r>
            <a:endParaRPr lang="en-US" sz="2000" dirty="0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5956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87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What’s Changing? </a:t>
            </a:r>
            <a:r>
              <a:rPr lang="en-US" altLang="x-none" i="1" dirty="0"/>
              <a:t>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2590795"/>
          </a:xfrm>
        </p:spPr>
        <p:txBody>
          <a:bodyPr/>
          <a:lstStyle/>
          <a:p>
            <a:r>
              <a:rPr lang="en-US" altLang="x-none" dirty="0"/>
              <a:t>If we </a:t>
            </a:r>
            <a:r>
              <a:rPr lang="en-US" altLang="x-none" u="sng" dirty="0"/>
              <a:t>encapsulate what changes</a:t>
            </a:r>
            <a:r>
              <a:rPr lang="en-US" altLang="x-none" dirty="0"/>
              <a:t>, we can </a:t>
            </a:r>
            <a:br>
              <a:rPr lang="en-US" altLang="x-none" dirty="0"/>
            </a:br>
            <a:r>
              <a:rPr lang="en-US" altLang="x-none" u="sng" dirty="0"/>
              <a:t>isolate the changes</a:t>
            </a:r>
            <a:r>
              <a:rPr lang="en-US" altLang="x-none" dirty="0"/>
              <a:t> from the rest of the code.</a:t>
            </a:r>
          </a:p>
          <a:p>
            <a:pPr lvl="5"/>
            <a:endParaRPr lang="en-US" altLang="x-none" dirty="0"/>
          </a:p>
          <a:p>
            <a:r>
              <a:rPr lang="en-US" altLang="x-none" dirty="0"/>
              <a:t>What changes? The guitar attributes.</a:t>
            </a:r>
          </a:p>
          <a:p>
            <a:pPr lvl="4"/>
            <a:endParaRPr lang="en-US" altLang="x-none" dirty="0"/>
          </a:p>
          <a:p>
            <a:r>
              <a:rPr lang="en-US" altLang="x-none" dirty="0"/>
              <a:t>A stronger design goal: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39A486C-49BC-784E-B8DB-7B613325167B}"/>
              </a:ext>
            </a:extLst>
          </p:cNvPr>
          <p:cNvSpPr txBox="1"/>
          <p:nvPr/>
        </p:nvSpPr>
        <p:spPr>
          <a:xfrm>
            <a:off x="2266720" y="3886195"/>
            <a:ext cx="4610558" cy="7078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altLang="x-none" sz="2000" dirty="0">
                <a:solidFill>
                  <a:srgbClr val="0033CC"/>
                </a:solidFill>
              </a:rPr>
              <a:t>When the guitar attributes change, </a:t>
            </a:r>
            <a:br>
              <a:rPr lang="en-US" altLang="x-none" sz="2000" dirty="0">
                <a:solidFill>
                  <a:srgbClr val="0033CC"/>
                </a:solidFill>
              </a:rPr>
            </a:br>
            <a:r>
              <a:rPr lang="en-US" altLang="x-none" sz="2000" dirty="0">
                <a:solidFill>
                  <a:srgbClr val="0033CC"/>
                </a:solidFill>
              </a:rPr>
              <a:t>the rest of the code should not change.</a:t>
            </a:r>
            <a:endParaRPr lang="en-US" sz="2000" dirty="0">
              <a:solidFill>
                <a:srgbClr val="0033CC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5CE6B23-C55B-C946-B3F3-FD451133FDB8}"/>
              </a:ext>
            </a:extLst>
          </p:cNvPr>
          <p:cNvSpPr txBox="1"/>
          <p:nvPr/>
        </p:nvSpPr>
        <p:spPr>
          <a:xfrm>
            <a:off x="2583313" y="4617707"/>
            <a:ext cx="397737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How can we accomplish this design goal?</a:t>
            </a:r>
          </a:p>
        </p:txBody>
      </p:sp>
    </p:spTree>
    <p:extLst>
      <p:ext uri="{BB962C8B-B14F-4D97-AF65-F5344CB8AC3E}">
        <p14:creationId xmlns:p14="http://schemas.microsoft.com/office/powerpoint/2010/main" val="788104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B8DD3-35E7-1642-8602-04CE3328BC19}" type="slidenum">
              <a:rPr lang="en-US" altLang="x-none"/>
              <a:pPr/>
              <a:t>18</a:t>
            </a:fld>
            <a:endParaRPr lang="en-US" altLang="x-none"/>
          </a:p>
        </p:txBody>
      </p:sp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The Solution: Encapsulation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x-none" dirty="0"/>
              <a:t>Create a new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 </a:t>
            </a:r>
            <a:r>
              <a:rPr lang="en-US" altLang="x-none" b="1" dirty="0" err="1">
                <a:solidFill>
                  <a:srgbClr val="0033CC"/>
                </a:solidFill>
                <a:latin typeface="Courier New" charset="0"/>
              </a:rPr>
              <a:t>GuitarSpec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 </a:t>
            </a:r>
            <a:r>
              <a:rPr lang="en-US" altLang="x-none" dirty="0"/>
              <a:t>class that </a:t>
            </a:r>
            <a:br>
              <a:rPr lang="en-US" altLang="x-none" dirty="0"/>
            </a:br>
            <a:r>
              <a:rPr lang="en-US" altLang="x-none" dirty="0"/>
              <a:t>represents the attributes of a guitar.</a:t>
            </a:r>
          </a:p>
          <a:p>
            <a:pPr lvl="4"/>
            <a:endParaRPr lang="en-US" altLang="x-none" dirty="0"/>
          </a:p>
          <a:p>
            <a:r>
              <a:rPr lang="en-US" altLang="x-none" dirty="0"/>
              <a:t>Only the </a:t>
            </a:r>
            <a:r>
              <a:rPr lang="en-US" altLang="x-none" b="1" dirty="0" err="1">
                <a:solidFill>
                  <a:srgbClr val="0033CC"/>
                </a:solidFill>
                <a:latin typeface="Courier New" charset="0"/>
              </a:rPr>
              <a:t>GuitarSpec</a:t>
            </a:r>
            <a:r>
              <a:rPr lang="en-US" altLang="x-none" b="1" dirty="0">
                <a:solidFill>
                  <a:srgbClr val="0033CC"/>
                </a:solidFill>
              </a:rPr>
              <a:t> </a:t>
            </a:r>
            <a:r>
              <a:rPr lang="en-US" altLang="x-none" dirty="0"/>
              <a:t>class should change </a:t>
            </a:r>
            <a:br>
              <a:rPr lang="en-US" altLang="x-none" dirty="0"/>
            </a:br>
            <a:r>
              <a:rPr lang="en-US" altLang="x-none" dirty="0"/>
              <a:t>if the attributes change.</a:t>
            </a:r>
          </a:p>
          <a:p>
            <a:pPr lvl="3"/>
            <a:endParaRPr lang="en-US" altLang="x-none" dirty="0"/>
          </a:p>
          <a:p>
            <a:r>
              <a:rPr lang="en-US" altLang="x-none" dirty="0"/>
              <a:t>Therefore, the </a:t>
            </a:r>
            <a:r>
              <a:rPr lang="en-US" altLang="x-none" b="1" dirty="0" err="1">
                <a:solidFill>
                  <a:srgbClr val="0033CC"/>
                </a:solidFill>
                <a:latin typeface="Courier New" charset="0"/>
              </a:rPr>
              <a:t>GuitarSpec</a:t>
            </a:r>
            <a:r>
              <a:rPr lang="en-US" altLang="x-none" b="1" dirty="0">
                <a:solidFill>
                  <a:srgbClr val="0033CC"/>
                </a:solidFill>
              </a:rPr>
              <a:t> </a:t>
            </a:r>
            <a:r>
              <a:rPr lang="en-US" altLang="x-none" dirty="0"/>
              <a:t>class </a:t>
            </a:r>
            <a:br>
              <a:rPr lang="en-US" altLang="x-none" dirty="0"/>
            </a:br>
            <a:r>
              <a:rPr lang="en-US" altLang="x-none" u="sng" dirty="0"/>
              <a:t>encapsulates the changes and</a:t>
            </a:r>
            <a:r>
              <a:rPr lang="en-US" altLang="x-none" dirty="0"/>
              <a:t> </a:t>
            </a:r>
            <a:br>
              <a:rPr lang="en-US" altLang="x-none" dirty="0"/>
            </a:br>
            <a:r>
              <a:rPr lang="en-US" altLang="x-none" u="sng" dirty="0"/>
              <a:t>isolates them from the rest of the code</a:t>
            </a:r>
            <a:r>
              <a:rPr lang="en-US" altLang="x-non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664165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DA114-206B-B442-A8C9-700324D6589F}" type="slidenum">
              <a:rPr lang="en-US" altLang="x-none"/>
              <a:pPr/>
              <a:t>19</a:t>
            </a:fld>
            <a:endParaRPr lang="en-US" altLang="x-none"/>
          </a:p>
        </p:txBody>
      </p:sp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Iteration #3: </a:t>
            </a:r>
            <a:r>
              <a:rPr lang="en-US" altLang="x-none" b="1" dirty="0" err="1">
                <a:latin typeface="Courier New" charset="0"/>
              </a:rPr>
              <a:t>GuitarSpec</a:t>
            </a:r>
            <a:r>
              <a:rPr lang="en-US" altLang="x-none" dirty="0"/>
              <a:t> Class </a:t>
            </a:r>
          </a:p>
        </p:txBody>
      </p:sp>
      <p:sp>
        <p:nvSpPr>
          <p:cNvPr id="4" name="Process 3"/>
          <p:cNvSpPr>
            <a:spLocks noChangeArrowheads="1"/>
          </p:cNvSpPr>
          <p:nvPr/>
        </p:nvSpPr>
        <p:spPr bwMode="auto">
          <a:xfrm>
            <a:off x="1097317" y="1413933"/>
            <a:ext cx="7040803" cy="5272869"/>
          </a:xfrm>
          <a:prstGeom prst="flowChartProcess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</p:spPr>
        <p:txBody>
          <a:bodyPr lIns="91421" tIns="45711" rIns="91421" bIns="45711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GuitarSpec</a:t>
            </a:r>
            <a:endParaRPr lang="en-US" b="1" dirty="0">
              <a:solidFill>
                <a:srgbClr val="B23C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GuitarSpec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(Builder builder, string model, Type type,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Wood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back_wood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Wood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top_wood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: model(model), builder(builder), type(type),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back_wood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back_wood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top_wood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top_wood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{}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Builder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get_builder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  { return builder; 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string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get_model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    { return model; 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Type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get_type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{ return type; 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Wood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get_back_wood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{ return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back_wood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 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Wood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get_top_wood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{ return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top_wood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 }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private: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string model;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Builder builder;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Type type;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Wood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back_wood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top_wood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030328" y="1244656"/>
            <a:ext cx="1382110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GuitarSpec.h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70131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Reminder: By Tomorrow, February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Form teams.</a:t>
            </a:r>
          </a:p>
          <a:p>
            <a:pPr lvl="4"/>
            <a:endParaRPr lang="en-US" dirty="0"/>
          </a:p>
          <a:p>
            <a:r>
              <a:rPr lang="en-US" dirty="0"/>
              <a:t>Submit to Canvas your team information.</a:t>
            </a:r>
          </a:p>
          <a:p>
            <a:pPr lvl="1"/>
            <a:r>
              <a:rPr lang="en-US" dirty="0"/>
              <a:t>team name</a:t>
            </a:r>
          </a:p>
          <a:p>
            <a:pPr lvl="1"/>
            <a:r>
              <a:rPr lang="en-US" dirty="0"/>
              <a:t>team members and email addresses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3675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59A1D-16A0-6C4C-BFA6-3F8042D196E6}" type="slidenum">
              <a:rPr lang="en-US" altLang="x-none"/>
              <a:pPr/>
              <a:t>20</a:t>
            </a:fld>
            <a:endParaRPr lang="en-US" altLang="x-none"/>
          </a:p>
        </p:txBody>
      </p:sp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Iteration #3: </a:t>
            </a:r>
            <a:r>
              <a:rPr lang="en-US" altLang="x-none" b="1" dirty="0" err="1">
                <a:latin typeface="Courier New" charset="0"/>
              </a:rPr>
              <a:t>GuitarSpec</a:t>
            </a:r>
            <a:r>
              <a:rPr lang="en-US" altLang="x-none" dirty="0"/>
              <a:t> Class</a:t>
            </a:r>
            <a:r>
              <a:rPr lang="en-US" altLang="x-none" i="1" dirty="0"/>
              <a:t>, cont’d </a:t>
            </a:r>
            <a:endParaRPr lang="en-US" altLang="x-none" dirty="0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971805"/>
            <a:ext cx="6492214" cy="2835270"/>
          </a:xfrm>
        </p:spPr>
        <p:txBody>
          <a:bodyPr/>
          <a:lstStyle/>
          <a:p>
            <a:r>
              <a:rPr lang="en-US" altLang="x-none" dirty="0"/>
              <a:t>This </a:t>
            </a:r>
            <a:r>
              <a:rPr lang="en-US" altLang="x-none" u="sng" dirty="0"/>
              <a:t>UML class diagram</a:t>
            </a:r>
            <a:r>
              <a:rPr lang="en-US" altLang="x-none" dirty="0"/>
              <a:t> shows that:</a:t>
            </a:r>
          </a:p>
          <a:p>
            <a:pPr lvl="4"/>
            <a:endParaRPr lang="en-US" altLang="x-none" dirty="0"/>
          </a:p>
          <a:p>
            <a:pPr lvl="1"/>
            <a:r>
              <a:rPr lang="en-US" altLang="x-none" dirty="0"/>
              <a:t>A 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Guitar</a:t>
            </a:r>
            <a:r>
              <a:rPr lang="en-US" altLang="x-none" dirty="0"/>
              <a:t> </a:t>
            </a:r>
            <a:r>
              <a:rPr lang="en-US" altLang="x-none" u="sng" dirty="0"/>
              <a:t>aggregates</a:t>
            </a:r>
            <a:r>
              <a:rPr lang="en-US" altLang="x-none" dirty="0"/>
              <a:t> a </a:t>
            </a:r>
            <a:r>
              <a:rPr lang="en-US" altLang="x-none" b="1" dirty="0" err="1">
                <a:solidFill>
                  <a:srgbClr val="0033CC"/>
                </a:solidFill>
                <a:latin typeface="Courier New" charset="0"/>
              </a:rPr>
              <a:t>GuitarSpec</a:t>
            </a:r>
            <a:r>
              <a:rPr lang="en-US" altLang="x-none" dirty="0"/>
              <a:t>.</a:t>
            </a:r>
          </a:p>
          <a:p>
            <a:pPr lvl="1"/>
            <a:r>
              <a:rPr lang="en-US" altLang="x-none" dirty="0"/>
              <a:t>A 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Guitar</a:t>
            </a:r>
            <a:r>
              <a:rPr lang="en-US" altLang="x-none" dirty="0"/>
              <a:t> </a:t>
            </a:r>
            <a:r>
              <a:rPr lang="en-US" altLang="x-none" u="sng" dirty="0"/>
              <a:t>has a</a:t>
            </a:r>
            <a:r>
              <a:rPr lang="en-US" altLang="x-none" dirty="0"/>
              <a:t> </a:t>
            </a:r>
            <a:r>
              <a:rPr lang="en-US" altLang="x-none" b="1" dirty="0" err="1">
                <a:solidFill>
                  <a:srgbClr val="0033CC"/>
                </a:solidFill>
                <a:latin typeface="Courier New" charset="0"/>
              </a:rPr>
              <a:t>GuitarSpec</a:t>
            </a:r>
            <a:r>
              <a:rPr lang="en-US" altLang="x-none" dirty="0"/>
              <a:t>.</a:t>
            </a:r>
          </a:p>
          <a:p>
            <a:pPr lvl="1"/>
            <a:r>
              <a:rPr lang="en-US" altLang="x-none" dirty="0"/>
              <a:t>A </a:t>
            </a:r>
            <a:r>
              <a:rPr lang="en-US" altLang="x-none" b="1" dirty="0" err="1">
                <a:solidFill>
                  <a:srgbClr val="0033CC"/>
                </a:solidFill>
                <a:latin typeface="Courier New" charset="0"/>
              </a:rPr>
              <a:t>GuitarSpec</a:t>
            </a:r>
            <a:r>
              <a:rPr lang="en-US" altLang="x-none" dirty="0"/>
              <a:t> is </a:t>
            </a:r>
            <a:r>
              <a:rPr lang="en-US" altLang="x-none" u="sng" dirty="0"/>
              <a:t>part of</a:t>
            </a:r>
            <a:r>
              <a:rPr lang="en-US" altLang="x-none" dirty="0"/>
              <a:t> a 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Guitar</a:t>
            </a:r>
            <a:r>
              <a:rPr lang="en-US" altLang="x-none" dirty="0"/>
              <a:t>.</a:t>
            </a:r>
          </a:p>
          <a:p>
            <a:pPr lvl="6"/>
            <a:endParaRPr lang="en-US" altLang="x-none" dirty="0"/>
          </a:p>
          <a:p>
            <a:pPr lvl="1"/>
            <a:r>
              <a:rPr lang="en-US" altLang="x-none" dirty="0"/>
              <a:t>The relationship is </a:t>
            </a:r>
            <a:r>
              <a:rPr lang="en-US" altLang="x-none" u="sng" dirty="0"/>
              <a:t>one-to-one</a:t>
            </a:r>
            <a:r>
              <a:rPr lang="en-US" altLang="x-none" dirty="0"/>
              <a:t>.</a:t>
            </a:r>
          </a:p>
        </p:txBody>
      </p:sp>
      <p:pic>
        <p:nvPicPr>
          <p:cNvPr id="121860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3401" y="1508125"/>
            <a:ext cx="5497947" cy="932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11">
            <a:extLst>
              <a:ext uri="{FF2B5EF4-FFF2-40B4-BE49-F238E27FC236}">
                <a16:creationId xmlns:a16="http://schemas.microsoft.com/office/drawing/2014/main" id="{416E1B79-9CA1-3141-91FB-6FD0EB3F8B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75097" y="6095338"/>
            <a:ext cx="1554783" cy="5847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r>
              <a:rPr lang="en-US" altLang="x-none" sz="800" b="1" dirty="0">
                <a:solidFill>
                  <a:schemeClr val="bg1">
                    <a:lumMod val="65000"/>
                  </a:schemeClr>
                </a:solidFill>
              </a:rPr>
              <a:t>Head First Object-Oriented </a:t>
            </a:r>
          </a:p>
          <a:p>
            <a:r>
              <a:rPr lang="en-US" altLang="x-none" sz="800" b="1" dirty="0">
                <a:solidFill>
                  <a:schemeClr val="bg1">
                    <a:lumMod val="65000"/>
                  </a:schemeClr>
                </a:solidFill>
              </a:rPr>
              <a:t>Analysis &amp; Design</a:t>
            </a:r>
            <a:endParaRPr lang="en-US" altLang="x-none" sz="80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altLang="x-none" sz="800" dirty="0">
                <a:solidFill>
                  <a:schemeClr val="bg1">
                    <a:lumMod val="65000"/>
                  </a:schemeClr>
                </a:solidFill>
              </a:rPr>
              <a:t>by Brett D. McLaughlin, et al.</a:t>
            </a:r>
          </a:p>
          <a:p>
            <a:r>
              <a:rPr lang="en-US" altLang="x-none" sz="800" dirty="0">
                <a:solidFill>
                  <a:schemeClr val="bg1">
                    <a:lumMod val="65000"/>
                  </a:schemeClr>
                </a:solidFill>
              </a:rPr>
              <a:t>O’Reilly, 2006.</a:t>
            </a:r>
            <a:endParaRPr lang="en-US" altLang="x-none" sz="800" b="1" dirty="0">
              <a:solidFill>
                <a:schemeClr val="bg1">
                  <a:lumMod val="65000"/>
                </a:schemeClr>
              </a:solidFill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A5926BA4-EE26-C643-A197-074D0A7F5642}"/>
              </a:ext>
            </a:extLst>
          </p:cNvPr>
          <p:cNvGrpSpPr/>
          <p:nvPr/>
        </p:nvGrpSpPr>
        <p:grpSpPr>
          <a:xfrm>
            <a:off x="6865329" y="3714016"/>
            <a:ext cx="1683476" cy="1269447"/>
            <a:chOff x="6865329" y="3531138"/>
            <a:chExt cx="1683476" cy="1269447"/>
          </a:xfrm>
        </p:grpSpPr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E60AD2F5-C82C-C541-8D5D-59A3259C61B8}"/>
                </a:ext>
              </a:extLst>
            </p:cNvPr>
            <p:cNvSpPr txBox="1"/>
            <p:nvPr/>
          </p:nvSpPr>
          <p:spPr>
            <a:xfrm>
              <a:off x="7301348" y="3873473"/>
              <a:ext cx="1247457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Equivalent</a:t>
              </a:r>
            </a:p>
            <a:p>
              <a:r>
                <a:rPr lang="en-US" dirty="0"/>
                <a:t>statements.</a:t>
              </a:r>
            </a:p>
          </p:txBody>
        </p:sp>
        <p:sp>
          <p:nvSpPr>
            <p:cNvPr id="3" name="Right Brace 2">
              <a:extLst>
                <a:ext uri="{FF2B5EF4-FFF2-40B4-BE49-F238E27FC236}">
                  <a16:creationId xmlns:a16="http://schemas.microsoft.com/office/drawing/2014/main" id="{470093CF-048E-DA49-A41B-E959694037FA}"/>
                </a:ext>
              </a:extLst>
            </p:cNvPr>
            <p:cNvSpPr/>
            <p:nvPr/>
          </p:nvSpPr>
          <p:spPr bwMode="auto">
            <a:xfrm>
              <a:off x="6865329" y="3531138"/>
              <a:ext cx="365756" cy="1269447"/>
            </a:xfrm>
            <a:prstGeom prst="rightBrace">
              <a:avLst>
                <a:gd name="adj1" fmla="val 8333"/>
                <a:gd name="adj2" fmla="val 51334"/>
              </a:avLst>
            </a:prstGeom>
            <a:noFill/>
            <a:ln w="28575" cap="flat" cmpd="sng" algn="ctr">
              <a:solidFill>
                <a:srgbClr val="0033CC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869890E8-448D-FF49-BB81-D07A3560F37B}"/>
              </a:ext>
            </a:extLst>
          </p:cNvPr>
          <p:cNvGrpSpPr/>
          <p:nvPr/>
        </p:nvGrpSpPr>
        <p:grpSpPr>
          <a:xfrm>
            <a:off x="3611892" y="2152096"/>
            <a:ext cx="2196208" cy="669945"/>
            <a:chOff x="3611892" y="2152096"/>
            <a:chExt cx="2196208" cy="669945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B2ACE171-D99D-6047-9F89-4594975A5B76}"/>
                </a:ext>
              </a:extLst>
            </p:cNvPr>
            <p:cNvSpPr txBox="1"/>
            <p:nvPr/>
          </p:nvSpPr>
          <p:spPr>
            <a:xfrm>
              <a:off x="4389122" y="2545042"/>
              <a:ext cx="1418978" cy="276999"/>
            </a:xfrm>
            <a:prstGeom prst="rect">
              <a:avLst/>
            </a:prstGeom>
            <a:noFill/>
            <a:ln>
              <a:solidFill>
                <a:srgbClr val="008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solidFill>
                    <a:srgbClr val="008000"/>
                  </a:solidFill>
                </a:rPr>
                <a:t>aggregation arrow</a:t>
              </a:r>
            </a:p>
          </p:txBody>
        </p:sp>
        <p:cxnSp>
          <p:nvCxnSpPr>
            <p:cNvPr id="9" name="Curved Connector 8">
              <a:extLst>
                <a:ext uri="{FF2B5EF4-FFF2-40B4-BE49-F238E27FC236}">
                  <a16:creationId xmlns:a16="http://schemas.microsoft.com/office/drawing/2014/main" id="{487ABA4D-E997-784A-8E20-240E47349A0B}"/>
                </a:ext>
              </a:extLst>
            </p:cNvPr>
            <p:cNvCxnSpPr>
              <a:cxnSpLocks/>
              <a:stCxn id="5" idx="1"/>
              <a:endCxn id="10" idx="4"/>
            </p:cNvCxnSpPr>
            <p:nvPr/>
          </p:nvCxnSpPr>
          <p:spPr bwMode="auto">
            <a:xfrm rot="10800000">
              <a:off x="3611892" y="2152096"/>
              <a:ext cx="777230" cy="531446"/>
            </a:xfrm>
            <a:prstGeom prst="curvedConnector2">
              <a:avLst/>
            </a:prstGeom>
            <a:solidFill>
              <a:schemeClr val="accent1"/>
            </a:solidFill>
            <a:ln w="9525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sp>
        <p:nvSpPr>
          <p:cNvPr id="10" name="Oval 9">
            <a:extLst>
              <a:ext uri="{FF2B5EF4-FFF2-40B4-BE49-F238E27FC236}">
                <a16:creationId xmlns:a16="http://schemas.microsoft.com/office/drawing/2014/main" id="{55AA75DA-1D9E-4943-B7C8-5EE4AEFA85BD}"/>
              </a:ext>
            </a:extLst>
          </p:cNvPr>
          <p:cNvSpPr/>
          <p:nvPr/>
        </p:nvSpPr>
        <p:spPr bwMode="auto">
          <a:xfrm>
            <a:off x="3566172" y="2057415"/>
            <a:ext cx="91439" cy="94681"/>
          </a:xfrm>
          <a:prstGeom prst="ellips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6395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C3BEC-71A0-7946-8C59-519FFD658DCD}" type="slidenum">
              <a:rPr lang="en-US" altLang="x-none"/>
              <a:pPr/>
              <a:t>21</a:t>
            </a:fld>
            <a:endParaRPr lang="en-US" altLang="x-none"/>
          </a:p>
        </p:txBody>
      </p:sp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Iteration #3: </a:t>
            </a:r>
            <a:r>
              <a:rPr lang="en-US" altLang="x-none" b="1" dirty="0" err="1">
                <a:latin typeface="Courier New" charset="0"/>
              </a:rPr>
              <a:t>GuitarSpec</a:t>
            </a:r>
            <a:r>
              <a:rPr lang="en-US" altLang="x-none" dirty="0"/>
              <a:t> Class</a:t>
            </a:r>
            <a:r>
              <a:rPr lang="en-US" altLang="x-none" i="1" dirty="0"/>
              <a:t>, cont’d </a:t>
            </a:r>
            <a:endParaRPr lang="en-US" altLang="x-none" dirty="0"/>
          </a:p>
        </p:txBody>
      </p:sp>
      <p:sp>
        <p:nvSpPr>
          <p:cNvPr id="5" name="Process 4"/>
          <p:cNvSpPr>
            <a:spLocks noChangeArrowheads="1"/>
          </p:cNvSpPr>
          <p:nvPr/>
        </p:nvSpPr>
        <p:spPr bwMode="auto">
          <a:xfrm>
            <a:off x="274367" y="1404265"/>
            <a:ext cx="8686705" cy="5272651"/>
          </a:xfrm>
          <a:prstGeom prst="flowChartProcess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</p:spPr>
        <p:txBody>
          <a:bodyPr lIns="91421" tIns="45711" rIns="91421" bIns="45711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Guitar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Guitar(string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serial_number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double price,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Builder builder, string model, Type type,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Wood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back_wood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Wood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top_wood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: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serial_number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serial_number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), price(price),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spec(new 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GuitarSpec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(builder, model, type, 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back_wood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top_wood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{}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string  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get_serial_number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{ return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serial_number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 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double  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get_price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{ return price; 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void    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set_price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(float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new_price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 { price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new_price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 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GuitarSpec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get_spec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          { return spec; }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private: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string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serial_number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double price;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GuitarSpec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*spec;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863804" y="1234988"/>
            <a:ext cx="904350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Guitar.h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A888D9A-531A-C14C-B4E8-4A3378421285}"/>
              </a:ext>
            </a:extLst>
          </p:cNvPr>
          <p:cNvSpPr txBox="1"/>
          <p:nvPr/>
        </p:nvSpPr>
        <p:spPr>
          <a:xfrm>
            <a:off x="2194586" y="1535031"/>
            <a:ext cx="3961341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Whenever we construct a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Guitar</a:t>
            </a:r>
            <a:r>
              <a:rPr lang="en-US" dirty="0">
                <a:solidFill>
                  <a:srgbClr val="0033CC"/>
                </a:solidFill>
              </a:rPr>
              <a:t> object,</a:t>
            </a:r>
          </a:p>
          <a:p>
            <a:r>
              <a:rPr lang="en-US" dirty="0">
                <a:solidFill>
                  <a:srgbClr val="0033CC"/>
                </a:solidFill>
              </a:rPr>
              <a:t>we also construct its 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GuitarSpec</a:t>
            </a:r>
            <a:r>
              <a:rPr lang="en-US" dirty="0">
                <a:solidFill>
                  <a:srgbClr val="0033CC"/>
                </a:solidFill>
              </a:rPr>
              <a:t> object.</a:t>
            </a:r>
          </a:p>
        </p:txBody>
      </p:sp>
    </p:spTree>
    <p:extLst>
      <p:ext uri="{BB962C8B-B14F-4D97-AF65-F5344CB8AC3E}">
        <p14:creationId xmlns:p14="http://schemas.microsoft.com/office/powerpoint/2010/main" val="19700397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DEDA67-E0A0-3A4C-87C7-A1B972DB1E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Iteration #3: </a:t>
            </a:r>
            <a:r>
              <a:rPr lang="en-US" altLang="x-none" b="1" dirty="0" err="1">
                <a:latin typeface="Courier New" charset="0"/>
              </a:rPr>
              <a:t>GuitarSpec</a:t>
            </a:r>
            <a:r>
              <a:rPr lang="en-US" altLang="x-none" dirty="0"/>
              <a:t> Class</a:t>
            </a:r>
            <a:r>
              <a:rPr lang="en-US" altLang="x-none" i="1" dirty="0"/>
              <a:t>, cont’d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746A14-19A9-324F-B606-ED07F71E5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C041221-0F50-3341-A9D2-DC98DF7CB6B0}"/>
              </a:ext>
            </a:extLst>
          </p:cNvPr>
          <p:cNvSpPr txBox="1"/>
          <p:nvPr/>
        </p:nvSpPr>
        <p:spPr>
          <a:xfrm>
            <a:off x="715014" y="1518553"/>
            <a:ext cx="7713971" cy="42780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Inventory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Inventory() {}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void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add_guitar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(string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serial_number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double price,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    Builder builder, string model, Type type,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    Wood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back_wood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Wood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top_wood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Guitar *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get_guitar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(string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serial_number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vector&lt;Guitar *&gt; search(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GuitarSpec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ideal_spec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private: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vector&lt;Guitar *&gt; guitars;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string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to_lower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(string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04C796-E0EE-EE4E-A4EC-CDD8B03A1478}"/>
              </a:ext>
            </a:extLst>
          </p:cNvPr>
          <p:cNvSpPr txBox="1"/>
          <p:nvPr/>
        </p:nvSpPr>
        <p:spPr>
          <a:xfrm>
            <a:off x="7406609" y="1349276"/>
            <a:ext cx="1185709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chemeClr val="bg1"/>
                </a:solidFill>
              </a:rPr>
              <a:t>Inventory.h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49967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499B3F-C9BA-BF47-9E81-287D9AAC4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Iteration #3: </a:t>
            </a:r>
            <a:r>
              <a:rPr lang="en-US" altLang="x-none" b="1" dirty="0" err="1">
                <a:latin typeface="Courier New" charset="0"/>
              </a:rPr>
              <a:t>GuitarSpec</a:t>
            </a:r>
            <a:r>
              <a:rPr lang="en-US" altLang="x-none" dirty="0"/>
              <a:t> Class</a:t>
            </a:r>
            <a:r>
              <a:rPr lang="en-US" altLang="x-none" i="1" dirty="0"/>
              <a:t>, cont’d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4FA9D3-D879-4944-9BD9-0C6354589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63196B9-2253-4743-A48D-05E84611C1A0}"/>
              </a:ext>
            </a:extLst>
          </p:cNvPr>
          <p:cNvSpPr txBox="1"/>
          <p:nvPr/>
        </p:nvSpPr>
        <p:spPr>
          <a:xfrm>
            <a:off x="1077972" y="1289442"/>
            <a:ext cx="6216766" cy="55092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vector&lt;Guitar *&gt; Inventory::search(</a:t>
            </a:r>
            <a:r>
              <a:rPr lang="en-US" sz="11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GuitarSpec</a:t>
            </a:r>
            <a:r>
              <a:rPr lang="en-US" sz="11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1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ideal_spec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vector&lt;Guitar *&gt; 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matching_guitars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1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for (Guitar *guitar : guitars)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1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GuitarSpec</a:t>
            </a:r>
            <a:r>
              <a:rPr lang="en-US" sz="11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1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guitar_spec</a:t>
            </a:r>
            <a:r>
              <a:rPr lang="en-US" sz="11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guitar-&gt;</a:t>
            </a:r>
            <a:r>
              <a:rPr lang="en-US" sz="11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get_spec</a:t>
            </a:r>
            <a:r>
              <a:rPr lang="en-US" sz="11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endParaRPr lang="en-US" sz="11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// Ignore serial number since that's unique.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// Ignore price since that's unique.</a:t>
            </a:r>
            <a:b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1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if (   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ideal_spec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get_builder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!= 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guitar_spec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get_builder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()) continue;</a:t>
            </a:r>
            <a:b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1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string model = 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to_lower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ideal_spec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get_model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if (   (</a:t>
            </a:r>
            <a:r>
              <a:rPr lang="en-US" sz="11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model != ""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&amp;&amp; (model != 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to_lower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guitar_spec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get_model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()))) continue;</a:t>
            </a:r>
          </a:p>
          <a:p>
            <a:endParaRPr lang="en-US" sz="11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if (   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ideal_spec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get_type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!= 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guitar_spec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get_type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()) continue;</a:t>
            </a:r>
            <a:b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1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if (   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ideal_spec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get_back_wood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!= 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guitar_spec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get_back_wood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()) continue;</a:t>
            </a:r>
          </a:p>
          <a:p>
            <a:endParaRPr lang="en-US" sz="11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if (   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ideal_spec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get_top_wood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!= 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guitar_spec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get_top_wood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()) continue;</a:t>
            </a:r>
            <a:b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1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matching_guitars.push_back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(guitar);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  <a:b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1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matching_guitars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6EB192B-E4CD-E34B-9F2B-ECE0D8A53A87}"/>
              </a:ext>
            </a:extLst>
          </p:cNvPr>
          <p:cNvSpPr txBox="1"/>
          <p:nvPr/>
        </p:nvSpPr>
        <p:spPr>
          <a:xfrm>
            <a:off x="5145885" y="6172170"/>
            <a:ext cx="1402179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chemeClr val="bg1"/>
                </a:solidFill>
              </a:rPr>
              <a:t>Inventory.cpp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255FBDF-24CF-CE4D-8899-29D464EBF8B9}"/>
              </a:ext>
            </a:extLst>
          </p:cNvPr>
          <p:cNvSpPr txBox="1"/>
          <p:nvPr/>
        </p:nvSpPr>
        <p:spPr>
          <a:xfrm>
            <a:off x="7238990" y="3648938"/>
            <a:ext cx="1438214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033CC"/>
                </a:solidFill>
              </a:rPr>
              <a:t>Case-insensitive</a:t>
            </a:r>
            <a:br>
              <a:rPr lang="en-US" sz="1200" dirty="0">
                <a:solidFill>
                  <a:srgbClr val="0033CC"/>
                </a:solidFill>
              </a:rPr>
            </a:br>
            <a:r>
              <a:rPr lang="en-US" sz="1200" dirty="0">
                <a:solidFill>
                  <a:srgbClr val="0033CC"/>
                </a:solidFill>
              </a:rPr>
              <a:t>string comparison.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A7B9573-B068-CC4D-A7F0-BEBA746A6B81}"/>
              </a:ext>
            </a:extLst>
          </p:cNvPr>
          <p:cNvSpPr txBox="1"/>
          <p:nvPr/>
        </p:nvSpPr>
        <p:spPr>
          <a:xfrm>
            <a:off x="7238990" y="3154683"/>
            <a:ext cx="1539204" cy="2769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033CC"/>
                </a:solidFill>
              </a:rPr>
              <a:t>Builder comparison.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0B44F49-E680-2544-8289-522920A21EA7}"/>
              </a:ext>
            </a:extLst>
          </p:cNvPr>
          <p:cNvSpPr txBox="1"/>
          <p:nvPr/>
        </p:nvSpPr>
        <p:spPr>
          <a:xfrm>
            <a:off x="7238990" y="4281030"/>
            <a:ext cx="1396088" cy="2769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033CC"/>
                </a:solidFill>
              </a:rPr>
              <a:t>Type comparison.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1F69763-5503-C248-8596-C1827E4F44FA}"/>
              </a:ext>
            </a:extLst>
          </p:cNvPr>
          <p:cNvSpPr txBox="1"/>
          <p:nvPr/>
        </p:nvSpPr>
        <p:spPr>
          <a:xfrm>
            <a:off x="7238990" y="5202952"/>
            <a:ext cx="1538050" cy="2769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033CC"/>
                </a:solidFill>
              </a:rPr>
              <a:t>Wood comparisons.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706454D-1E11-324B-9E01-224A6C5AF535}"/>
              </a:ext>
            </a:extLst>
          </p:cNvPr>
          <p:cNvSpPr txBox="1"/>
          <p:nvPr/>
        </p:nvSpPr>
        <p:spPr>
          <a:xfrm>
            <a:off x="182928" y="3833604"/>
            <a:ext cx="1410964" cy="2769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033CC"/>
                </a:solidFill>
              </a:rPr>
              <a:t>Possible </a:t>
            </a:r>
            <a:r>
              <a:rPr lang="en-US" sz="1200" dirty="0">
                <a:solidFill>
                  <a:srgbClr val="C00000"/>
                </a:solidFill>
              </a:rPr>
              <a:t>wildcard</a:t>
            </a:r>
            <a:r>
              <a:rPr lang="en-US" sz="1200" dirty="0">
                <a:solidFill>
                  <a:srgbClr val="0033CC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140669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9EDDF-CFD8-7642-8376-F9A3102A6F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Iteration #3: </a:t>
            </a:r>
            <a:r>
              <a:rPr lang="en-US" altLang="x-none" b="1" dirty="0" err="1">
                <a:latin typeface="Courier New" charset="0"/>
              </a:rPr>
              <a:t>GuitarSpec</a:t>
            </a:r>
            <a:r>
              <a:rPr lang="en-US" altLang="x-none" dirty="0"/>
              <a:t> Class</a:t>
            </a:r>
            <a:r>
              <a:rPr lang="en-US" altLang="x-none" i="1" dirty="0"/>
              <a:t>, cont’d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92EA15-D601-D148-AF9B-B593571E9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190A1BC-71F3-0B4B-A235-89CE52A39727}"/>
              </a:ext>
            </a:extLst>
          </p:cNvPr>
          <p:cNvSpPr txBox="1"/>
          <p:nvPr/>
        </p:nvSpPr>
        <p:spPr>
          <a:xfrm>
            <a:off x="97858" y="1528831"/>
            <a:ext cx="8948283" cy="107721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GuitarSpec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what_erin_likes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 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GuitarSpec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(Builder::FENDER, "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stratocastor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",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 Type::ELECTRIC, Wood::ALDER, Wood::ALDER);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vector&lt;Guitar *&gt;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matching_guitars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inventory-&gt;search(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what_erin_likes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9342287-627B-C448-92D9-724AA7A1BA30}"/>
              </a:ext>
            </a:extLst>
          </p:cNvPr>
          <p:cNvSpPr txBox="1"/>
          <p:nvPr/>
        </p:nvSpPr>
        <p:spPr>
          <a:xfrm>
            <a:off x="6949414" y="1359554"/>
            <a:ext cx="1906163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FindGuitarTest.cpp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664231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8BDE0A-4D79-AE47-8E99-B59EB9A89A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Better Design?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A7523E-3774-124C-98EA-00D5BE53B2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1493527"/>
          </a:xfrm>
        </p:spPr>
        <p:txBody>
          <a:bodyPr/>
          <a:lstStyle/>
          <a:p>
            <a:r>
              <a:rPr lang="en-US" dirty="0"/>
              <a:t>The goal of the new design was to encapsulate changes to the guitar specs so that if the specs change, no other code needs to change.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AE27FB-5709-6940-838A-18AD9C3EA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ACC4B6B-77BD-DE4F-B16B-F04B96ECBE10}"/>
              </a:ext>
            </a:extLst>
          </p:cNvPr>
          <p:cNvSpPr txBox="1"/>
          <p:nvPr/>
        </p:nvSpPr>
        <p:spPr>
          <a:xfrm>
            <a:off x="2749225" y="2967335"/>
            <a:ext cx="3645550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33CC"/>
                </a:solidFill>
              </a:rPr>
              <a:t>Did we achieve our goal?</a:t>
            </a:r>
          </a:p>
        </p:txBody>
      </p:sp>
    </p:spTree>
    <p:extLst>
      <p:ext uri="{BB962C8B-B14F-4D97-AF65-F5344CB8AC3E}">
        <p14:creationId xmlns:p14="http://schemas.microsoft.com/office/powerpoint/2010/main" val="424528095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Better Design? </a:t>
            </a:r>
            <a:r>
              <a:rPr lang="en-US" i="1" dirty="0"/>
              <a:t>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if Rick wants to add </a:t>
            </a:r>
            <a:r>
              <a:rPr lang="en-US" u="sng" dirty="0"/>
              <a:t>the number of strings </a:t>
            </a:r>
            <a:r>
              <a:rPr lang="en-US" dirty="0"/>
              <a:t>to the guitar attributes?</a:t>
            </a:r>
          </a:p>
          <a:p>
            <a:pPr lvl="4"/>
            <a:endParaRPr lang="en-US" dirty="0"/>
          </a:p>
          <a:p>
            <a:r>
              <a:rPr lang="en-US" dirty="0"/>
              <a:t>How will that change affect the code?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22422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Iteration #4: New Attribute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2894" y="1327883"/>
            <a:ext cx="9035476" cy="540147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GuitarSpec</a:t>
            </a:r>
            <a:endParaRPr lang="en-US" sz="15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private: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string model;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Builder builder;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Type type;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5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5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5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string_count</a:t>
            </a:r>
            <a:r>
              <a:rPr lang="en-US" sz="15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Wood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back_wood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top_wood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5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public: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GuitarSpec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(Builder builder, string model, Type type,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string_count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Wood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back_wood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Wood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top_wood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: model(model), builder(builder), type(type), </a:t>
            </a:r>
            <a:r>
              <a:rPr lang="en-US" sz="15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string_count</a:t>
            </a:r>
            <a:r>
              <a:rPr lang="en-US" sz="15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5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string_count</a:t>
            </a:r>
            <a:r>
              <a:rPr lang="en-US" sz="15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back_wood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back_wood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),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top_wood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top_wood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{}</a:t>
            </a:r>
          </a:p>
          <a:p>
            <a:b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Builder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get_builder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{ return builder; }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string 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get_model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{ return model; }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Type   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get_type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        { return type; }</a:t>
            </a:r>
          </a:p>
          <a:p>
            <a:r>
              <a:rPr lang="en-US" sz="15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5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5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    </a:t>
            </a:r>
            <a:r>
              <a:rPr lang="en-US" sz="15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get_string_count</a:t>
            </a:r>
            <a:r>
              <a:rPr lang="en-US" sz="15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sz="15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5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{ return </a:t>
            </a:r>
            <a:r>
              <a:rPr lang="en-US" sz="15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string_count</a:t>
            </a:r>
            <a:r>
              <a:rPr lang="en-US" sz="15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}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Wood   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get_back_wood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{ return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back_wood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}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Wood   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get_top_wood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    { return 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top_wood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}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498048" y="1221359"/>
            <a:ext cx="1382110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chemeClr val="bg1"/>
                </a:solidFill>
              </a:rPr>
              <a:t>GuitarSpec.h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884135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Iteration #4: New Attribute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1289" y="1417342"/>
            <a:ext cx="8701421" cy="42780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class Inventory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public: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Inventory();</a:t>
            </a:r>
            <a:br>
              <a:rPr lang="en-US" b="1" dirty="0">
                <a:latin typeface="Courier New" charset="0"/>
                <a:ea typeface="Courier New" charset="0"/>
                <a:cs typeface="Courier New" charset="0"/>
              </a:rPr>
            </a:br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void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add_guitar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(string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serial_number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, double price,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                Builder builder, string model, Type type,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                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string_count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, Wood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back_wood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, Wood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top_wood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);</a:t>
            </a:r>
          </a:p>
          <a:p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Guitar *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get_guitar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(string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serial_number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);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list&lt;Guitar *&gt; search(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GuitarSpec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*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ideal_spec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);</a:t>
            </a:r>
            <a:br>
              <a:rPr lang="en-US" b="1" dirty="0">
                <a:latin typeface="Courier New" charset="0"/>
                <a:ea typeface="Courier New" charset="0"/>
                <a:cs typeface="Courier New" charset="0"/>
              </a:rPr>
            </a:br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private: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list&lt;Guitar *&gt; guitars;</a:t>
            </a:r>
          </a:p>
          <a:p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string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to_lower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(string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str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);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};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545233" y="1248065"/>
            <a:ext cx="1185774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Inventory.h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545535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Iteration #4: New Attribute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418732" y="1325903"/>
            <a:ext cx="6306535" cy="452431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list&lt;Guitar *&gt; Inventory::search(</a:t>
            </a:r>
            <a:r>
              <a:rPr lang="en-US" sz="1400" b="1" dirty="0" err="1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GuitarSpec</a:t>
            </a:r>
            <a:r>
              <a:rPr lang="en-US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 *</a:t>
            </a:r>
            <a:r>
              <a:rPr lang="en-US" sz="1400" b="1" dirty="0" err="1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ideal_spec</a:t>
            </a:r>
            <a:r>
              <a:rPr lang="en-US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    list&lt;Guitar *&gt; </a:t>
            </a:r>
            <a:r>
              <a:rPr lang="en-US" sz="1400" b="1" dirty="0" err="1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matching_guitars</a:t>
            </a:r>
            <a:r>
              <a:rPr lang="en-US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    list&lt;Guitar *&gt;::iterator it;</a:t>
            </a:r>
            <a:br>
              <a:rPr lang="en-US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ea typeface="Courier New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    for (it = </a:t>
            </a:r>
            <a:r>
              <a:rPr lang="en-US" sz="1400" b="1" dirty="0" err="1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guitars.begin</a:t>
            </a:r>
            <a:r>
              <a:rPr lang="en-US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(); it != </a:t>
            </a:r>
            <a:r>
              <a:rPr lang="en-US" sz="1400" b="1" dirty="0" err="1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guitars.end</a:t>
            </a:r>
            <a:r>
              <a:rPr lang="en-US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(); it++)</a:t>
            </a:r>
          </a:p>
          <a:p>
            <a:r>
              <a:rPr lang="en-US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        Guitar *guitar = *it;</a:t>
            </a:r>
          </a:p>
          <a:p>
            <a:r>
              <a:rPr lang="en-US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GuitarSpec</a:t>
            </a:r>
            <a:r>
              <a:rPr lang="en-US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 *</a:t>
            </a:r>
            <a:r>
              <a:rPr lang="en-US" sz="1400" b="1" dirty="0" err="1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guitar_spec</a:t>
            </a:r>
            <a:r>
              <a:rPr lang="en-US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 = guitar-&gt;</a:t>
            </a:r>
            <a:r>
              <a:rPr lang="en-US" sz="1400" b="1" dirty="0" err="1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get_spec</a:t>
            </a:r>
            <a:r>
              <a:rPr lang="en-US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();</a:t>
            </a:r>
            <a:br>
              <a:rPr lang="en-US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ea typeface="Courier New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        ...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if (  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ideal_spec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get_string_count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    !=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guitar_spec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get_string_count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()) continue;</a:t>
            </a:r>
          </a:p>
          <a:p>
            <a:r>
              <a:rPr lang="en-US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        ...</a:t>
            </a:r>
          </a:p>
          <a:p>
            <a:endParaRPr lang="en-US" sz="1400" b="1" dirty="0">
              <a:latin typeface="Courier New" panose="02070309020205020404" pitchFamily="49" charset="0"/>
              <a:ea typeface="Courier New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matching_guitars.push_back</a:t>
            </a:r>
            <a:r>
              <a:rPr lang="en-US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(guitar);</a:t>
            </a:r>
          </a:p>
          <a:p>
            <a:r>
              <a:rPr lang="en-US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    }</a:t>
            </a:r>
          </a:p>
          <a:p>
            <a:endParaRPr lang="en-US" sz="1400" b="1" dirty="0">
              <a:latin typeface="Courier New" panose="02070309020205020404" pitchFamily="49" charset="0"/>
              <a:ea typeface="Courier New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    return </a:t>
            </a:r>
            <a:r>
              <a:rPr lang="en-US" sz="1400" b="1" dirty="0" err="1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matching_guitars</a:t>
            </a:r>
            <a:r>
              <a:rPr lang="en-US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583658" y="5362820"/>
            <a:ext cx="1402179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chemeClr val="bg1"/>
                </a:solidFill>
              </a:rPr>
              <a:t>Inventory.cpp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04008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6890C-6299-E04F-8CF5-6C9D0041689F}" type="slidenum">
              <a:rPr lang="en-US" altLang="x-none"/>
              <a:pPr/>
              <a:t>3</a:t>
            </a:fld>
            <a:endParaRPr lang="en-US" altLang="x-none"/>
          </a:p>
        </p:txBody>
      </p:sp>
      <p:pic>
        <p:nvPicPr>
          <p:cNvPr id="108548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75" y="1568450"/>
            <a:ext cx="8869363" cy="423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Example: Rick’s Guitars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08325" y="1295400"/>
            <a:ext cx="5578475" cy="1951038"/>
          </a:xfrm>
        </p:spPr>
        <p:txBody>
          <a:bodyPr/>
          <a:lstStyle/>
          <a:p>
            <a:r>
              <a:rPr lang="en-US" altLang="x-none" dirty="0">
                <a:solidFill>
                  <a:srgbClr val="B23C00"/>
                </a:solidFill>
              </a:rPr>
              <a:t>Inventory Management Application</a:t>
            </a:r>
            <a:r>
              <a:rPr lang="en-US" altLang="x-none" dirty="0">
                <a:solidFill>
                  <a:srgbClr val="0033CC"/>
                </a:solidFill>
              </a:rPr>
              <a:t> </a:t>
            </a:r>
            <a:r>
              <a:rPr lang="en-US" altLang="x-none" dirty="0"/>
              <a:t>for </a:t>
            </a:r>
            <a:r>
              <a:rPr lang="en-US" altLang="x-none" sz="2900" dirty="0"/>
              <a:t>Rick’s Guitars</a:t>
            </a:r>
          </a:p>
          <a:p>
            <a:pPr lvl="1"/>
            <a:r>
              <a:rPr lang="en-US" altLang="x-none" dirty="0"/>
              <a:t>Maintain a guitar inventory.</a:t>
            </a:r>
          </a:p>
          <a:p>
            <a:pPr lvl="1"/>
            <a:r>
              <a:rPr lang="en-US" altLang="x-none" dirty="0"/>
              <a:t>Locate guitars for customers.</a:t>
            </a:r>
          </a:p>
        </p:txBody>
      </p:sp>
      <p:grpSp>
        <p:nvGrpSpPr>
          <p:cNvPr id="108554" name="Group 10"/>
          <p:cNvGrpSpPr>
            <a:grpSpLocks/>
          </p:cNvGrpSpPr>
          <p:nvPr/>
        </p:nvGrpSpPr>
        <p:grpSpPr bwMode="auto">
          <a:xfrm>
            <a:off x="2743200" y="3611563"/>
            <a:ext cx="2759075" cy="1006475"/>
            <a:chOff x="1728" y="2275"/>
            <a:chExt cx="1738" cy="634"/>
          </a:xfrm>
        </p:grpSpPr>
        <p:sp>
          <p:nvSpPr>
            <p:cNvPr id="108549" name="Text Box 5"/>
            <p:cNvSpPr txBox="1">
              <a:spLocks noChangeArrowheads="1"/>
            </p:cNvSpPr>
            <p:nvPr/>
          </p:nvSpPr>
          <p:spPr bwMode="auto">
            <a:xfrm>
              <a:off x="2189" y="2275"/>
              <a:ext cx="1277" cy="214"/>
            </a:xfrm>
            <a:prstGeom prst="rect">
              <a:avLst/>
            </a:prstGeom>
            <a:noFill/>
            <a:ln w="317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x-none">
                  <a:solidFill>
                    <a:schemeClr val="folHlink"/>
                  </a:solidFill>
                </a:rPr>
                <a:t>UML class diagrams</a:t>
              </a:r>
            </a:p>
          </p:txBody>
        </p:sp>
        <p:sp>
          <p:nvSpPr>
            <p:cNvPr id="108550" name="Line 6"/>
            <p:cNvSpPr>
              <a:spLocks noChangeShapeType="1"/>
            </p:cNvSpPr>
            <p:nvPr/>
          </p:nvSpPr>
          <p:spPr bwMode="auto">
            <a:xfrm flipH="1">
              <a:off x="1728" y="2390"/>
              <a:ext cx="461" cy="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552" name="Line 8"/>
            <p:cNvSpPr>
              <a:spLocks noChangeShapeType="1"/>
            </p:cNvSpPr>
            <p:nvPr/>
          </p:nvSpPr>
          <p:spPr bwMode="auto">
            <a:xfrm>
              <a:off x="2822" y="2506"/>
              <a:ext cx="0" cy="403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8555" name="Text Box 11"/>
          <p:cNvSpPr txBox="1">
            <a:spLocks noChangeArrowheads="1"/>
          </p:cNvSpPr>
          <p:nvPr/>
        </p:nvSpPr>
        <p:spPr bwMode="auto">
          <a:xfrm>
            <a:off x="6675097" y="6095338"/>
            <a:ext cx="1554783" cy="5847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r>
              <a:rPr lang="en-US" altLang="x-none" sz="800" b="1" dirty="0">
                <a:solidFill>
                  <a:schemeClr val="bg1">
                    <a:lumMod val="65000"/>
                  </a:schemeClr>
                </a:solidFill>
              </a:rPr>
              <a:t>Head First Object-Oriented </a:t>
            </a:r>
          </a:p>
          <a:p>
            <a:r>
              <a:rPr lang="en-US" altLang="x-none" sz="800" b="1" dirty="0">
                <a:solidFill>
                  <a:schemeClr val="bg1">
                    <a:lumMod val="65000"/>
                  </a:schemeClr>
                </a:solidFill>
              </a:rPr>
              <a:t>Analysis &amp; Design</a:t>
            </a:r>
            <a:endParaRPr lang="en-US" altLang="x-none" sz="80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altLang="x-none" sz="800" dirty="0">
                <a:solidFill>
                  <a:schemeClr val="bg1">
                    <a:lumMod val="65000"/>
                  </a:schemeClr>
                </a:solidFill>
              </a:rPr>
              <a:t>by Brett D. McLaughlin, et al.</a:t>
            </a:r>
          </a:p>
          <a:p>
            <a:r>
              <a:rPr lang="en-US" altLang="x-none" sz="800" dirty="0">
                <a:solidFill>
                  <a:schemeClr val="bg1">
                    <a:lumMod val="65000"/>
                  </a:schemeClr>
                </a:solidFill>
              </a:rPr>
              <a:t>O’Reilly, 2006.</a:t>
            </a:r>
            <a:endParaRPr lang="en-US" altLang="x-none" sz="800" b="1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550707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77EBAD-781E-5446-B94F-B77791A5D4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Better Design? </a:t>
            </a:r>
            <a:r>
              <a:rPr lang="en-US" i="1" dirty="0"/>
              <a:t>cont’d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D1F342-F2C7-2946-B926-C556774148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After we added a new attribute (number of strings) to the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GuitarSpec</a:t>
            </a:r>
            <a:r>
              <a:rPr lang="en-US" dirty="0"/>
              <a:t> class, we </a:t>
            </a:r>
            <a:r>
              <a:rPr lang="en-US" u="sng" dirty="0"/>
              <a:t>still</a:t>
            </a:r>
            <a:r>
              <a:rPr lang="en-US" dirty="0"/>
              <a:t> had to make changes to the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Inventory</a:t>
            </a:r>
            <a:r>
              <a:rPr lang="en-US" dirty="0"/>
              <a:t> class.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3DF8B3-98FF-9145-845E-93493DD39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73F5BF2-D516-5344-A7E6-26902EA5039A}"/>
              </a:ext>
            </a:extLst>
          </p:cNvPr>
          <p:cNvSpPr txBox="1"/>
          <p:nvPr/>
        </p:nvSpPr>
        <p:spPr>
          <a:xfrm>
            <a:off x="2118443" y="2880366"/>
            <a:ext cx="4907113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33CC"/>
                </a:solidFill>
              </a:rPr>
              <a:t>What is the cause of this problem?</a:t>
            </a:r>
          </a:p>
        </p:txBody>
      </p:sp>
    </p:spTree>
    <p:extLst>
      <p:ext uri="{BB962C8B-B14F-4D97-AF65-F5344CB8AC3E}">
        <p14:creationId xmlns:p14="http://schemas.microsoft.com/office/powerpoint/2010/main" val="292136811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A7ED1-8AEF-7D45-A2C0-DE26148D5DCF}" type="slidenum">
              <a:rPr lang="en-US" altLang="x-none"/>
              <a:pPr/>
              <a:t>31</a:t>
            </a:fld>
            <a:endParaRPr lang="en-US" altLang="x-none"/>
          </a:p>
        </p:txBody>
      </p:sp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Time to Refactor Again!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5125" y="1295400"/>
            <a:ext cx="8412163" cy="3870941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x-none" dirty="0">
                <a:solidFill>
                  <a:srgbClr val="B23C00"/>
                </a:solidFill>
              </a:rPr>
              <a:t>Refactor</a:t>
            </a:r>
            <a:r>
              <a:rPr lang="en-US" altLang="x-none" dirty="0"/>
              <a:t>: To modify the structure of your code </a:t>
            </a:r>
            <a:r>
              <a:rPr lang="en-US" altLang="x-none" u="sng" dirty="0"/>
              <a:t>without</a:t>
            </a:r>
            <a:r>
              <a:rPr lang="en-US" altLang="x-none" dirty="0"/>
              <a:t> modifying its behavior in order to improve it in some way.</a:t>
            </a:r>
          </a:p>
          <a:p>
            <a:pPr lvl="5">
              <a:lnSpc>
                <a:spcPct val="90000"/>
              </a:lnSpc>
            </a:pPr>
            <a:endParaRPr lang="en-US" altLang="x-none" dirty="0"/>
          </a:p>
          <a:p>
            <a:pPr>
              <a:lnSpc>
                <a:spcPct val="90000"/>
              </a:lnSpc>
            </a:pPr>
            <a:r>
              <a:rPr lang="en-US" altLang="x-none" dirty="0"/>
              <a:t>If the guitar attributes change, such as adding the number of guitar strings, then the </a:t>
            </a:r>
            <a:r>
              <a:rPr lang="en-US" altLang="x-none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search() </a:t>
            </a:r>
            <a:r>
              <a:rPr lang="en-US" altLang="x-none" dirty="0"/>
              <a:t>member function of the </a:t>
            </a:r>
            <a:r>
              <a:rPr lang="en-US" altLang="x-none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Inventory</a:t>
            </a:r>
            <a:r>
              <a:rPr lang="en-US" altLang="x-none" dirty="0"/>
              <a:t> class needs to change.</a:t>
            </a:r>
          </a:p>
          <a:p>
            <a:pPr lvl="1">
              <a:lnSpc>
                <a:spcPct val="90000"/>
              </a:lnSpc>
            </a:pPr>
            <a:r>
              <a:rPr lang="en-US" altLang="x-none" dirty="0"/>
              <a:t>A change in the </a:t>
            </a:r>
            <a:r>
              <a:rPr lang="en-US" altLang="x-none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GuitarSpec</a:t>
            </a:r>
            <a:r>
              <a:rPr lang="en-US" altLang="x-none" dirty="0"/>
              <a:t> class “leaked” into the </a:t>
            </a:r>
            <a:r>
              <a:rPr lang="en-US" altLang="x-none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Inventory</a:t>
            </a:r>
            <a:r>
              <a:rPr lang="en-US" altLang="x-none" dirty="0"/>
              <a:t> class, forcing the latter also to change.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535BA04-CAD7-0942-A3E3-8E1FE1366FF3}"/>
              </a:ext>
            </a:extLst>
          </p:cNvPr>
          <p:cNvSpPr txBox="1"/>
          <p:nvPr/>
        </p:nvSpPr>
        <p:spPr>
          <a:xfrm>
            <a:off x="2475920" y="5253310"/>
            <a:ext cx="4190571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33CC"/>
                </a:solidFill>
              </a:rPr>
              <a:t>How can we fix this problem?</a:t>
            </a:r>
          </a:p>
        </p:txBody>
      </p:sp>
    </p:spTree>
    <p:extLst>
      <p:ext uri="{BB962C8B-B14F-4D97-AF65-F5344CB8AC3E}">
        <p14:creationId xmlns:p14="http://schemas.microsoft.com/office/powerpoint/2010/main" val="555544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2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2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Time to Refactor Again! </a:t>
            </a:r>
            <a:r>
              <a:rPr lang="en-US" altLang="x-none" i="1" dirty="0"/>
              <a:t>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x-none" dirty="0"/>
              <a:t>We need to move the guitar matching function </a:t>
            </a:r>
            <a:br>
              <a:rPr lang="en-US" altLang="x-none" dirty="0"/>
            </a:br>
            <a:r>
              <a:rPr lang="en-US" altLang="x-none" dirty="0"/>
              <a:t>out of the 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Inventory</a:t>
            </a:r>
            <a:r>
              <a:rPr lang="en-US" altLang="x-none" dirty="0"/>
              <a:t> class into the </a:t>
            </a:r>
            <a:r>
              <a:rPr lang="en-US" altLang="x-none" b="1" dirty="0" err="1">
                <a:solidFill>
                  <a:srgbClr val="0033CC"/>
                </a:solidFill>
                <a:latin typeface="Courier New" charset="0"/>
              </a:rPr>
              <a:t>GuitarSpec</a:t>
            </a:r>
            <a:r>
              <a:rPr lang="en-US" altLang="x-none" dirty="0"/>
              <a:t> class. </a:t>
            </a:r>
          </a:p>
          <a:p>
            <a:pPr lvl="1">
              <a:lnSpc>
                <a:spcPct val="90000"/>
              </a:lnSpc>
            </a:pPr>
            <a:r>
              <a:rPr lang="en-US" altLang="x-none" dirty="0"/>
              <a:t>This will </a:t>
            </a:r>
            <a:r>
              <a:rPr lang="en-US" altLang="x-none" u="sng" dirty="0"/>
              <a:t>encapsulate attribute changes</a:t>
            </a:r>
            <a:r>
              <a:rPr lang="en-US" altLang="x-none" dirty="0">
                <a:solidFill>
                  <a:srgbClr val="B23C00"/>
                </a:solidFill>
              </a:rPr>
              <a:t>, </a:t>
            </a:r>
            <a:r>
              <a:rPr lang="en-US" altLang="x-none" dirty="0"/>
              <a:t>including the </a:t>
            </a:r>
            <a:r>
              <a:rPr lang="en-US" altLang="x-none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search()</a:t>
            </a:r>
            <a:r>
              <a:rPr lang="en-US" altLang="x-none" dirty="0"/>
              <a:t> function, within the </a:t>
            </a:r>
            <a:r>
              <a:rPr lang="en-US" altLang="x-none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GuitarSpec</a:t>
            </a:r>
            <a:r>
              <a:rPr lang="en-US" altLang="x-none" dirty="0"/>
              <a:t> class.</a:t>
            </a:r>
          </a:p>
          <a:p>
            <a:pPr lvl="3">
              <a:lnSpc>
                <a:spcPct val="90000"/>
              </a:lnSpc>
            </a:pPr>
            <a:endParaRPr lang="en-US" altLang="x-none" dirty="0"/>
          </a:p>
          <a:p>
            <a:pPr>
              <a:lnSpc>
                <a:spcPct val="90000"/>
              </a:lnSpc>
            </a:pPr>
            <a:r>
              <a:rPr lang="en-US" altLang="x-none" dirty="0"/>
              <a:t>We then </a:t>
            </a:r>
            <a:r>
              <a:rPr lang="en-US" altLang="x-none" dirty="0">
                <a:solidFill>
                  <a:srgbClr val="B23C00"/>
                </a:solidFill>
              </a:rPr>
              <a:t>delegate</a:t>
            </a:r>
            <a:r>
              <a:rPr lang="en-US" altLang="x-none" dirty="0"/>
              <a:t> comparing two </a:t>
            </a:r>
            <a:r>
              <a:rPr lang="en-US" altLang="x-none" b="1" dirty="0" err="1">
                <a:solidFill>
                  <a:srgbClr val="0033CC"/>
                </a:solidFill>
                <a:latin typeface="Courier New" charset="0"/>
              </a:rPr>
              <a:t>GuitarSpec</a:t>
            </a:r>
            <a:r>
              <a:rPr lang="en-US" altLang="x-none" dirty="0"/>
              <a:t> objects to the </a:t>
            </a:r>
            <a:r>
              <a:rPr lang="en-US" altLang="x-none" b="1" dirty="0" err="1">
                <a:solidFill>
                  <a:srgbClr val="0033CC"/>
                </a:solidFill>
                <a:latin typeface="Courier New" charset="0"/>
              </a:rPr>
              <a:t>GuitarSpec</a:t>
            </a:r>
            <a:r>
              <a:rPr lang="en-US" altLang="x-none" dirty="0"/>
              <a:t> class itself.</a:t>
            </a:r>
          </a:p>
          <a:p>
            <a:pPr lvl="4">
              <a:lnSpc>
                <a:spcPct val="90000"/>
              </a:lnSpc>
            </a:pPr>
            <a:endParaRPr lang="en-US" altLang="x-none" dirty="0"/>
          </a:p>
          <a:p>
            <a:pPr>
              <a:lnSpc>
                <a:spcPct val="90000"/>
              </a:lnSpc>
            </a:pPr>
            <a:r>
              <a:rPr lang="en-US" altLang="x-none" dirty="0">
                <a:solidFill>
                  <a:srgbClr val="B23C00"/>
                </a:solidFill>
              </a:rPr>
              <a:t>Delegate</a:t>
            </a:r>
            <a:r>
              <a:rPr lang="en-US" altLang="x-none" dirty="0"/>
              <a:t>:</a:t>
            </a:r>
            <a:r>
              <a:rPr lang="en-US" altLang="x-none" dirty="0">
                <a:solidFill>
                  <a:srgbClr val="B23C00"/>
                </a:solidFill>
              </a:rPr>
              <a:t> </a:t>
            </a:r>
            <a:r>
              <a:rPr lang="en-US" altLang="x-none" dirty="0"/>
              <a:t>When an object needs to perform a task, it asks another object to perform the task on its behalf.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18027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A05A3-E100-7641-90E6-F2DEDF3BA05F}" type="slidenum">
              <a:rPr lang="en-US" altLang="x-none"/>
              <a:pPr/>
              <a:t>33</a:t>
            </a:fld>
            <a:endParaRPr lang="en-US" altLang="x-none"/>
          </a:p>
        </p:txBody>
      </p:sp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Iteration #5: Delegate Matching</a:t>
            </a:r>
            <a:endParaRPr lang="en-US" altLang="x-none" b="1" dirty="0">
              <a:latin typeface="Courier New" charset="0"/>
            </a:endParaRPr>
          </a:p>
        </p:txBody>
      </p:sp>
      <p:sp>
        <p:nvSpPr>
          <p:cNvPr id="6" name="Process 5"/>
          <p:cNvSpPr>
            <a:spLocks noChangeArrowheads="1"/>
          </p:cNvSpPr>
          <p:nvPr/>
        </p:nvSpPr>
        <p:spPr bwMode="auto">
          <a:xfrm>
            <a:off x="365806" y="1325902"/>
            <a:ext cx="7087021" cy="5379697"/>
          </a:xfrm>
          <a:prstGeom prst="flowChartProcess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</p:spPr>
        <p:txBody>
          <a:bodyPr lIns="91421" tIns="45711" rIns="91421" bIns="45711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class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GuitarSpec</a:t>
            </a:r>
            <a:endParaRPr lang="en-US" sz="14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public: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GuitarSpec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(Builder builder, string model, Type type,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              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string_count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, Wood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back_wood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, Wood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top_wood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);</a:t>
            </a:r>
          </a:p>
          <a:p>
            <a:endParaRPr lang="en-US" sz="14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    Builder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get_builder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()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const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    string 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get_model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()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const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    Type   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get_type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()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const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    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get_string_count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()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const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    Wood   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get_back_wood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()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const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    Wood   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get_top_wood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()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const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endParaRPr lang="en-US" sz="14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4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    bool matches(</a:t>
            </a:r>
            <a:r>
              <a:rPr lang="en-US" sz="14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GuitarSpec</a:t>
            </a:r>
            <a:r>
              <a:rPr lang="en-US" sz="14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 *</a:t>
            </a:r>
            <a:r>
              <a:rPr lang="en-US" sz="14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other_spec</a:t>
            </a:r>
            <a:r>
              <a:rPr lang="en-US" sz="14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);</a:t>
            </a:r>
          </a:p>
          <a:p>
            <a:endParaRPr lang="en-US" sz="14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private: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    string model;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    Builder builder;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    Type type;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string_count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    Wood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back_wood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,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top_wood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  <a:br>
              <a:rPr lang="en-US" sz="1400" b="1" dirty="0">
                <a:latin typeface="Courier New" charset="0"/>
                <a:ea typeface="Courier New" charset="0"/>
                <a:cs typeface="Courier New" charset="0"/>
              </a:rPr>
            </a:br>
            <a:endParaRPr lang="en-US" sz="14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    string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to_lower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(string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str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);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};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385455" y="1417342"/>
            <a:ext cx="1382110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GuitarSpec.h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8A773DB-6D4F-0548-B403-2893D192AFEC}"/>
              </a:ext>
            </a:extLst>
          </p:cNvPr>
          <p:cNvSpPr txBox="1"/>
          <p:nvPr/>
        </p:nvSpPr>
        <p:spPr>
          <a:xfrm>
            <a:off x="3840488" y="4526268"/>
            <a:ext cx="5125121" cy="138499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inline string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GuitarSpec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::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to_lower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(string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str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)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    transform(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str.begin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(),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str.end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(), 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             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str.begin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(), ::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tolower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);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    return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str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93246029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BD02CA99-393F-4F4A-8538-016988F6BA51}"/>
              </a:ext>
            </a:extLst>
          </p:cNvPr>
          <p:cNvSpPr txBox="1"/>
          <p:nvPr/>
        </p:nvSpPr>
        <p:spPr>
          <a:xfrm>
            <a:off x="591583" y="1500414"/>
            <a:ext cx="7960834" cy="30469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bool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GuitarSpec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::matches(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GuitarSpec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other_spec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if (builder !=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other_spec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-&gt;builder) return false;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if (   (model != "")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&amp;&amp; (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to_lower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(model)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!=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to_lower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other_spec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-&gt;model))) return false;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if (type !=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other_spec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-&gt;type) return false;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if 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string_count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!=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other_spec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string_count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 return false;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if 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back_wood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!=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other_spec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back_wood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 return false;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if 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top_wood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!=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other_spec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top_wood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 return false;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true;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Iteration #5: Delegate Matching</a:t>
            </a:r>
            <a:r>
              <a:rPr lang="en-US" altLang="x-none" i="1" dirty="0"/>
              <a:t>, cont’d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3318291" y="4131903"/>
            <a:ext cx="2507418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x-none" dirty="0">
                <a:solidFill>
                  <a:srgbClr val="0033CC"/>
                </a:solidFill>
              </a:rPr>
              <a:t>This code was originally</a:t>
            </a:r>
          </a:p>
          <a:p>
            <a:r>
              <a:rPr lang="en-US" altLang="x-none" dirty="0">
                <a:solidFill>
                  <a:srgbClr val="0033CC"/>
                </a:solidFill>
              </a:rPr>
              <a:t>in the 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search()</a:t>
            </a:r>
            <a:r>
              <a:rPr lang="en-US" altLang="x-none" dirty="0">
                <a:solidFill>
                  <a:srgbClr val="0033CC"/>
                </a:solidFill>
              </a:rPr>
              <a:t> function</a:t>
            </a:r>
          </a:p>
          <a:p>
            <a:r>
              <a:rPr lang="en-US" altLang="x-none" dirty="0">
                <a:solidFill>
                  <a:srgbClr val="0033CC"/>
                </a:solidFill>
              </a:rPr>
              <a:t>of class 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Inventory</a:t>
            </a:r>
            <a:r>
              <a:rPr lang="en-US" altLang="x-none" dirty="0">
                <a:solidFill>
                  <a:srgbClr val="0033CC"/>
                </a:solidFill>
              </a:rPr>
              <a:t>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813944" y="1331137"/>
            <a:ext cx="159851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GuitarSpec.cpp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615419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E336B-3EA1-5444-AE61-569127B40A27}" type="slidenum">
              <a:rPr lang="en-US" altLang="x-none"/>
              <a:pPr/>
              <a:t>35</a:t>
            </a:fld>
            <a:endParaRPr lang="en-US" altLang="x-none"/>
          </a:p>
        </p:txBody>
      </p:sp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>
          <a:xfrm>
            <a:off x="366713" y="411163"/>
            <a:ext cx="8412162" cy="655637"/>
          </a:xfrm>
        </p:spPr>
        <p:txBody>
          <a:bodyPr/>
          <a:lstStyle/>
          <a:p>
            <a:r>
              <a:rPr lang="en-US" altLang="x-none" dirty="0"/>
              <a:t>Iteration #5: Delegate Matching</a:t>
            </a:r>
            <a:r>
              <a:rPr lang="en-US" altLang="x-none" i="1" dirty="0"/>
              <a:t>, cont’d</a:t>
            </a:r>
            <a:endParaRPr lang="en-US" altLang="x-none" dirty="0"/>
          </a:p>
        </p:txBody>
      </p:sp>
      <p:sp>
        <p:nvSpPr>
          <p:cNvPr id="4" name="Process 3"/>
          <p:cNvSpPr>
            <a:spLocks noChangeArrowheads="1"/>
          </p:cNvSpPr>
          <p:nvPr/>
        </p:nvSpPr>
        <p:spPr bwMode="auto">
          <a:xfrm>
            <a:off x="960771" y="1529118"/>
            <a:ext cx="7224046" cy="4572000"/>
          </a:xfrm>
          <a:prstGeom prst="flowChartProcess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</p:spPr>
        <p:txBody>
          <a:bodyPr lIns="91421" tIns="45711" rIns="91421" bIns="45711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list&lt;Guitar *&gt; Inventory::search(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GuitarSpec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*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ideal_spec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)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list&lt;Guitar *&gt;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matching_guitars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list&lt;Guitar *&gt;::iterator it;</a:t>
            </a:r>
            <a:br>
              <a:rPr lang="en-US" b="1" dirty="0">
                <a:latin typeface="Courier New" charset="0"/>
                <a:ea typeface="Courier New" charset="0"/>
                <a:cs typeface="Courier New" charset="0"/>
              </a:rPr>
            </a:br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for (it =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guitars.begin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(); it !=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guitars.end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(); it++)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{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    Guitar *guitar = *it;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   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GuitarSpec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*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guitar_spec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= guitar-&gt;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get_spec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();</a:t>
            </a:r>
          </a:p>
          <a:p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    if (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guitar_spec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-&gt;matches(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ideal_spec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)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)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    {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       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matching_guitars.push_back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(guitar);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    }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}</a:t>
            </a:r>
            <a:br>
              <a:rPr lang="en-US" b="1" dirty="0">
                <a:latin typeface="Courier New" charset="0"/>
                <a:ea typeface="Courier New" charset="0"/>
                <a:cs typeface="Courier New" charset="0"/>
              </a:rPr>
            </a:br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return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matching_guitars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124933" name="Text Box 5"/>
          <p:cNvSpPr txBox="1">
            <a:spLocks noChangeArrowheads="1"/>
          </p:cNvSpPr>
          <p:nvPr/>
        </p:nvSpPr>
        <p:spPr bwMode="auto">
          <a:xfrm>
            <a:off x="5235833" y="5852965"/>
            <a:ext cx="3094117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x-none">
                <a:solidFill>
                  <a:srgbClr val="0033CC"/>
                </a:solidFill>
              </a:rPr>
              <a:t>This code is a lot easier to read!</a:t>
            </a:r>
          </a:p>
        </p:txBody>
      </p:sp>
      <p:sp>
        <p:nvSpPr>
          <p:cNvPr id="124935" name="Text Box 7"/>
          <p:cNvSpPr txBox="1">
            <a:spLocks noChangeArrowheads="1"/>
          </p:cNvSpPr>
          <p:nvPr/>
        </p:nvSpPr>
        <p:spPr bwMode="auto">
          <a:xfrm>
            <a:off x="5264687" y="4890913"/>
            <a:ext cx="3264035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x-none" dirty="0">
                <a:solidFill>
                  <a:srgbClr val="0033CC"/>
                </a:solidFill>
              </a:rPr>
              <a:t>Now 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Inventory::search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()</a:t>
            </a:r>
            <a:endParaRPr lang="en-US" altLang="x-none" dirty="0">
              <a:solidFill>
                <a:srgbClr val="0033CC"/>
              </a:solidFill>
            </a:endParaRPr>
          </a:p>
          <a:p>
            <a:r>
              <a:rPr lang="en-US" altLang="x-none" u="sng" dirty="0">
                <a:solidFill>
                  <a:srgbClr val="0033CC"/>
                </a:solidFill>
              </a:rPr>
              <a:t>delegates</a:t>
            </a:r>
            <a:r>
              <a:rPr lang="en-US" altLang="x-none" dirty="0">
                <a:solidFill>
                  <a:srgbClr val="B23C00"/>
                </a:solidFill>
              </a:rPr>
              <a:t> </a:t>
            </a:r>
            <a:r>
              <a:rPr lang="en-US" altLang="x-none" dirty="0">
                <a:solidFill>
                  <a:srgbClr val="0033CC"/>
                </a:solidFill>
              </a:rPr>
              <a:t>the matching algorithm </a:t>
            </a:r>
          </a:p>
          <a:p>
            <a:r>
              <a:rPr lang="en-US" altLang="x-none" dirty="0">
                <a:solidFill>
                  <a:srgbClr val="0033CC"/>
                </a:solidFill>
              </a:rPr>
              <a:t>to the </a:t>
            </a:r>
            <a:r>
              <a:rPr lang="en-US" altLang="x-none" b="1" dirty="0" err="1">
                <a:solidFill>
                  <a:srgbClr val="0033CC"/>
                </a:solidFill>
                <a:latin typeface="Courier New" charset="0"/>
              </a:rPr>
              <a:t>GuitarSpec</a:t>
            </a:r>
            <a:r>
              <a:rPr lang="en-US" altLang="x-none" dirty="0">
                <a:solidFill>
                  <a:srgbClr val="0033CC"/>
                </a:solidFill>
              </a:rPr>
              <a:t> object.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D6EF962-3526-A642-AE2F-C48ADBD01273}"/>
              </a:ext>
            </a:extLst>
          </p:cNvPr>
          <p:cNvSpPr txBox="1"/>
          <p:nvPr/>
        </p:nvSpPr>
        <p:spPr>
          <a:xfrm>
            <a:off x="7054778" y="1234464"/>
            <a:ext cx="1402179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chemeClr val="bg1"/>
                </a:solidFill>
              </a:rPr>
              <a:t>Inventory.cpp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568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49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49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49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49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33" grpId="0" animBg="1"/>
      <p:bldP spid="124935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FD3296-52D6-8248-A4C3-C5EF588695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Iteration #5: Delegate Matching</a:t>
            </a:r>
            <a:r>
              <a:rPr lang="en-US" altLang="x-none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6D3F02-A7AA-074F-A1DD-1F34174BC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00FE0A0-CB27-5243-946E-4F5B61243E6B}"/>
              </a:ext>
            </a:extLst>
          </p:cNvPr>
          <p:cNvSpPr txBox="1"/>
          <p:nvPr/>
        </p:nvSpPr>
        <p:spPr>
          <a:xfrm>
            <a:off x="653299" y="1508781"/>
            <a:ext cx="7837402" cy="15696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Inventory::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add_guitar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(string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serial_number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double price,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         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GuitarSpec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*spec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Guitar *guitar = new Guitar(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serial_number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price,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spec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guitars.push_back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(guitar);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45273F1-70CF-D64D-9577-1A604FCE40E6}"/>
              </a:ext>
            </a:extLst>
          </p:cNvPr>
          <p:cNvSpPr txBox="1"/>
          <p:nvPr/>
        </p:nvSpPr>
        <p:spPr>
          <a:xfrm>
            <a:off x="6857975" y="2909164"/>
            <a:ext cx="1402179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chemeClr val="bg1"/>
                </a:solidFill>
              </a:rPr>
              <a:t>Inventory.cpp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24510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Encapsulation Success!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Now whenever the guitar attributes change</a:t>
            </a:r>
            <a:r>
              <a:rPr lang="en-US"/>
              <a:t>, </a:t>
            </a:r>
            <a:br>
              <a:rPr lang="en-US"/>
            </a:br>
            <a:r>
              <a:rPr lang="en-US"/>
              <a:t>we only need </a:t>
            </a:r>
            <a:r>
              <a:rPr lang="en-US" dirty="0"/>
              <a:t>to modify the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GuitarSpec</a:t>
            </a:r>
            <a:r>
              <a:rPr lang="en-US" dirty="0">
                <a:solidFill>
                  <a:srgbClr val="0033CC"/>
                </a:solidFill>
              </a:rPr>
              <a:t> </a:t>
            </a:r>
            <a:r>
              <a:rPr lang="en-US" dirty="0"/>
              <a:t>class.</a:t>
            </a:r>
          </a:p>
          <a:p>
            <a:pPr lvl="3"/>
            <a:endParaRPr lang="en-US" dirty="0"/>
          </a:p>
          <a:p>
            <a:r>
              <a:rPr lang="en-US" dirty="0"/>
              <a:t>No other classes need to change.</a:t>
            </a:r>
          </a:p>
          <a:p>
            <a:pPr lvl="1"/>
            <a:r>
              <a:rPr lang="en-US" dirty="0"/>
              <a:t>We don’t count the test class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FindGuitarTester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6414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05F21-7F41-E849-BFA2-53F5AC4F0C73}" type="slidenum">
              <a:rPr lang="en-US" altLang="x-none"/>
              <a:pPr/>
              <a:t>4</a:t>
            </a:fld>
            <a:endParaRPr lang="en-US" altLang="x-none"/>
          </a:p>
        </p:txBody>
      </p:sp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Bugs!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1"/>
            <a:ext cx="8229600" cy="1036332"/>
          </a:xfrm>
        </p:spPr>
        <p:txBody>
          <a:bodyPr/>
          <a:lstStyle/>
          <a:p>
            <a:r>
              <a:rPr lang="en-US" altLang="x-none" dirty="0"/>
              <a:t>What bugs have you found?</a:t>
            </a:r>
          </a:p>
          <a:p>
            <a:r>
              <a:rPr lang="en-US" altLang="x-none" dirty="0"/>
              <a:t>How would you fix them?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272C71F-7B65-694C-BA06-C0F26AC26314}"/>
              </a:ext>
            </a:extLst>
          </p:cNvPr>
          <p:cNvSpPr txBox="1"/>
          <p:nvPr/>
        </p:nvSpPr>
        <p:spPr>
          <a:xfrm>
            <a:off x="2314009" y="3075057"/>
            <a:ext cx="4515981" cy="7078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solidFill>
                  <a:srgbClr val="0033CC"/>
                </a:solidFill>
              </a:rPr>
              <a:t>Other than these known bugs,</a:t>
            </a:r>
          </a:p>
          <a:p>
            <a:pPr algn="ctr"/>
            <a:r>
              <a:rPr lang="en-US" sz="2000" dirty="0">
                <a:solidFill>
                  <a:srgbClr val="0033CC"/>
                </a:solidFill>
              </a:rPr>
              <a:t>are there significant </a:t>
            </a:r>
            <a:r>
              <a:rPr lang="en-US" sz="2000" u="sng" dirty="0">
                <a:solidFill>
                  <a:srgbClr val="0033CC"/>
                </a:solidFill>
              </a:rPr>
              <a:t>design problems</a:t>
            </a:r>
            <a:r>
              <a:rPr lang="en-US" sz="2000" dirty="0">
                <a:solidFill>
                  <a:srgbClr val="0033CC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193083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499A0-D1FC-CC4E-B849-453D5F28D553}" type="slidenum">
              <a:rPr lang="en-US"/>
              <a:pPr/>
              <a:t>5</a:t>
            </a:fld>
            <a:endParaRPr lang="en-US"/>
          </a:p>
        </p:txBody>
      </p:sp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8308" name="Text Box 4"/>
          <p:cNvSpPr txBox="1">
            <a:spLocks noChangeArrowheads="1"/>
          </p:cNvSpPr>
          <p:nvPr/>
        </p:nvSpPr>
        <p:spPr bwMode="auto">
          <a:xfrm>
            <a:off x="3505200" y="2413000"/>
            <a:ext cx="2073275" cy="650875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600">
                <a:solidFill>
                  <a:schemeClr val="folHlink"/>
                </a:solidFill>
              </a:rPr>
              <a:t>Take roll!</a:t>
            </a:r>
          </a:p>
        </p:txBody>
      </p:sp>
    </p:spTree>
    <p:extLst>
      <p:ext uri="{BB962C8B-B14F-4D97-AF65-F5344CB8AC3E}">
        <p14:creationId xmlns:p14="http://schemas.microsoft.com/office/powerpoint/2010/main" val="26953409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DD64CD-945D-5641-8A49-AEAEBBE75A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Iteration #2: Remove String Fields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FA3E02-E867-3143-84F4-FD3B18AB72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only a </a:t>
            </a:r>
            <a:r>
              <a:rPr lang="en-US" u="sng" dirty="0"/>
              <a:t>limited number</a:t>
            </a:r>
            <a:r>
              <a:rPr lang="en-US" dirty="0"/>
              <a:t> each </a:t>
            </a:r>
            <a:br>
              <a:rPr lang="en-US" dirty="0"/>
            </a:br>
            <a:r>
              <a:rPr lang="en-US" dirty="0"/>
              <a:t>of guitar builders, types, and woods.</a:t>
            </a:r>
          </a:p>
          <a:p>
            <a:r>
              <a:rPr lang="en-US" dirty="0"/>
              <a:t>Therefore, using the string type for those attributes is </a:t>
            </a:r>
            <a:r>
              <a:rPr lang="en-US" u="sng" dirty="0"/>
              <a:t>too general and prone to errors</a:t>
            </a:r>
            <a:r>
              <a:rPr lang="en-US" dirty="0"/>
              <a:t>.</a:t>
            </a:r>
          </a:p>
          <a:p>
            <a:pPr lvl="5"/>
            <a:endParaRPr lang="en-US" dirty="0"/>
          </a:p>
          <a:p>
            <a:r>
              <a:rPr lang="en-US" dirty="0"/>
              <a:t>Use </a:t>
            </a:r>
            <a:r>
              <a:rPr lang="en-US" dirty="0">
                <a:solidFill>
                  <a:srgbClr val="B23C00"/>
                </a:solidFill>
              </a:rPr>
              <a:t>enumerated types</a:t>
            </a:r>
            <a:r>
              <a:rPr lang="en-US" dirty="0"/>
              <a:t> instead!</a:t>
            </a:r>
          </a:p>
          <a:p>
            <a:pPr lvl="1"/>
            <a:r>
              <a:rPr lang="en-US" dirty="0"/>
              <a:t>We’ll assume that model names keep changing, </a:t>
            </a:r>
            <a:br>
              <a:rPr lang="en-US" dirty="0"/>
            </a:br>
            <a:r>
              <a:rPr lang="en-US" dirty="0"/>
              <a:t>so we’ll keep that attribute as a string.</a:t>
            </a:r>
          </a:p>
          <a:p>
            <a:r>
              <a:rPr lang="en-US" dirty="0"/>
              <a:t>For each enumerated type, </a:t>
            </a:r>
            <a:br>
              <a:rPr lang="en-US" dirty="0"/>
            </a:br>
            <a:r>
              <a:rPr lang="en-US" dirty="0"/>
              <a:t>overload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operator &lt;&lt;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/>
              <a:t>to print </a:t>
            </a:r>
            <a:br>
              <a:rPr lang="en-US" dirty="0"/>
            </a:br>
            <a:r>
              <a:rPr lang="en-US" dirty="0"/>
              <a:t>an enumerated value as a string.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95B120-EE8C-3545-854A-D2D19CB8A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955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B7A7C-CD9E-824C-823E-8F048B2BEDA7}" type="slidenum">
              <a:rPr lang="en-US" altLang="x-none"/>
              <a:pPr/>
              <a:t>7</a:t>
            </a:fld>
            <a:endParaRPr lang="en-US" altLang="x-none"/>
          </a:p>
        </p:txBody>
      </p:sp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Iteration #2: Remove String Fields</a:t>
            </a:r>
            <a:r>
              <a:rPr lang="en-US" altLang="x-none" i="1" dirty="0"/>
              <a:t>, cont’d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72376" y="1232988"/>
            <a:ext cx="7165744" cy="50475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&lt;iostream&gt;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using namespace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enum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class 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Builder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FENDER, MARTIN, GIBSON, COLLINGS, OLSON, RYAN, PRS, ANY,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inline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ostream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&amp; 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operator &lt;&lt;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ostream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&amp;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ostr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Builder builder)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switch (builder)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case Builder::FENDER: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ostr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"Fender";   break;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case Builder::MARTIN: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ostr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"Martin";   break;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case Builder::GIBSON: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ostr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"Gibson";   break;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case Builder::COLLINGS: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ostr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"Collings"; break;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case Builder::OLSON: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ostr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"Olson";    break;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case Builder::RYAN: 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ostr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"Ryan";     break;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case Builder::PRS : 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ostr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"PRS";      break;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default:            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ostr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"Unspecified";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ostr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431165" y="1325903"/>
            <a:ext cx="981294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Builder.h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388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B7A7C-CD9E-824C-823E-8F048B2BEDA7}" type="slidenum">
              <a:rPr lang="en-US" altLang="x-none"/>
              <a:pPr/>
              <a:t>8</a:t>
            </a:fld>
            <a:endParaRPr lang="en-US" altLang="x-none"/>
          </a:p>
        </p:txBody>
      </p:sp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Iteration #2: Remove String Fields</a:t>
            </a:r>
            <a:r>
              <a:rPr lang="en-US" altLang="x-none" i="1" dirty="0"/>
              <a:t>, cont’d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38445" y="1325903"/>
            <a:ext cx="7467109" cy="452431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&lt;iostream&gt;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using namespace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enum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class 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ACOUSTIC, ELECTRIC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inline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ostream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&amp; 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operator &lt;&lt;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ostream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&amp;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ostr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Type type)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switch (type)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case Type::ACOUSTIC: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ostr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"acoustic"; break;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case Type::ELECTRIC: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ostr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"electric"; break;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default:         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ostr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"unspecified";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ostr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738042" y="1464982"/>
            <a:ext cx="80015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chemeClr val="bg1"/>
                </a:solidFill>
              </a:rPr>
              <a:t>Type.h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80574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B7A7C-CD9E-824C-823E-8F048B2BEDA7}" type="slidenum">
              <a:rPr lang="en-US" altLang="x-none"/>
              <a:pPr/>
              <a:t>9</a:t>
            </a:fld>
            <a:endParaRPr lang="en-US" altLang="x-none"/>
          </a:p>
        </p:txBody>
      </p:sp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Iteration #2: Remove String Fields</a:t>
            </a:r>
            <a:r>
              <a:rPr lang="en-US" altLang="x-none" i="1" dirty="0"/>
              <a:t>, cont’d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05879" y="1354753"/>
            <a:ext cx="7250703" cy="489364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&lt;iostream&gt;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using namespace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enum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class </a:t>
            </a:r>
            <a:r>
              <a:rPr lang="en-US" sz="12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Wood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INDIAN_ROSEWOOD, BRAZILIAN_ROSEWOOD, MAHOGANY, MAPLE,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COCOBOLO, CEDAR, ADIRONDACK, ALDER, SITKA,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inline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ostream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&amp; </a:t>
            </a:r>
            <a:r>
              <a:rPr lang="en-US" sz="12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operator &lt;&lt;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ostream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&amp;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ostr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Wood wood)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switch (wood)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case Wood::INDIAN_ROSEWOOD:   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ostr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"Indian Rosewood";     break;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case Wood::BRAZILIAN_ROSEWOOD: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ostr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"Brazilian Rosewood";  break;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case Wood::MAHOGANY:          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ostr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"Mahogany";            break;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case Wood::MAPLE:             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ostr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"Maple";               break;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case Wood::COCOBOLO:          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ostr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"Cocobolo";            break;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case Wood::CEDAR:             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ostr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"Cedar";               break;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case Wood::ADIRONDACK:        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ostr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"Adirondack";          break;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case Wood::ALDER:             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ostr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"Alder";               break;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case Wood::SITKA:             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ostr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"Sitka";               break;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default:                      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ostr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"unspecified";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ostr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583819" y="1508781"/>
            <a:ext cx="887872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Wood.h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7418075"/>
      </p:ext>
    </p:extLst>
  </p:cSld>
  <p:clrMapOvr>
    <a:masterClrMapping/>
  </p:clrMapOvr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19646</TotalTime>
  <Words>5494</Words>
  <Application>Microsoft Macintosh PowerPoint</Application>
  <PresentationFormat>On-screen Show (4:3)</PresentationFormat>
  <Paragraphs>578</Paragraphs>
  <Slides>37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2" baseType="lpstr">
      <vt:lpstr>Arial</vt:lpstr>
      <vt:lpstr>Courier New</vt:lpstr>
      <vt:lpstr>Times New Roman</vt:lpstr>
      <vt:lpstr>Wingdings</vt:lpstr>
      <vt:lpstr>Quadrant</vt:lpstr>
      <vt:lpstr>CMPE 135 Object-Oriented Analysis and Design February 2 Class Meeting</vt:lpstr>
      <vt:lpstr>Reminder: By Tomorrow, February 3</vt:lpstr>
      <vt:lpstr>Example: Rick’s Guitars</vt:lpstr>
      <vt:lpstr>Bugs!</vt:lpstr>
      <vt:lpstr>PowerPoint Presentation</vt:lpstr>
      <vt:lpstr>Iteration #2: Remove String Fields</vt:lpstr>
      <vt:lpstr>Iteration #2: Remove String Fields, cont’d</vt:lpstr>
      <vt:lpstr>Iteration #2: Remove String Fields, cont’d</vt:lpstr>
      <vt:lpstr>Iteration #2: Remove String Fields, cont’d</vt:lpstr>
      <vt:lpstr>Iteration #2: Remove String Fields, cont’d</vt:lpstr>
      <vt:lpstr>Iteration #2: Remove String Fields, cont’d</vt:lpstr>
      <vt:lpstr>Iteration #2: Remove String Fields, cont’d</vt:lpstr>
      <vt:lpstr>Iteration #2: Return Multiple Matches</vt:lpstr>
      <vt:lpstr>Iteration #2: Return Multiple Matches, cont’d</vt:lpstr>
      <vt:lpstr>Still More Challenges!</vt:lpstr>
      <vt:lpstr>Change and Complexity</vt:lpstr>
      <vt:lpstr>What’s Changing? cont’d</vt:lpstr>
      <vt:lpstr>The Solution: Encapsulation</vt:lpstr>
      <vt:lpstr>Iteration #3: GuitarSpec Class </vt:lpstr>
      <vt:lpstr>Iteration #3: GuitarSpec Class, cont’d </vt:lpstr>
      <vt:lpstr>Iteration #3: GuitarSpec Class, cont’d </vt:lpstr>
      <vt:lpstr>Iteration #3: GuitarSpec Class, cont’d </vt:lpstr>
      <vt:lpstr>Iteration #3: GuitarSpec Class, cont’d </vt:lpstr>
      <vt:lpstr>Iteration #3: GuitarSpec Class, cont’d </vt:lpstr>
      <vt:lpstr>A Better Design?</vt:lpstr>
      <vt:lpstr>A Better Design? cont’d</vt:lpstr>
      <vt:lpstr>Iteration #4: New Attribute</vt:lpstr>
      <vt:lpstr>Iteration #4: New Attribute, cont’d</vt:lpstr>
      <vt:lpstr>Iteration #4: New Attribute, cont’d</vt:lpstr>
      <vt:lpstr>A Better Design? cont’d</vt:lpstr>
      <vt:lpstr>Time to Refactor Again!</vt:lpstr>
      <vt:lpstr>Time to Refactor Again! cont’d</vt:lpstr>
      <vt:lpstr>Iteration #5: Delegate Matching</vt:lpstr>
      <vt:lpstr>Iteration #5: Delegate Matching, cont’d</vt:lpstr>
      <vt:lpstr>Iteration #5: Delegate Matching, cont’d</vt:lpstr>
      <vt:lpstr>Iteration #5: Delegate Matching, cont’d</vt:lpstr>
      <vt:lpstr>Encapsulation Success!</vt:lpstr>
    </vt:vector>
  </TitlesOfParts>
  <Company>Apropos Logic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153: Concepts of Compiler Design</dc:title>
  <dc:creator>Ronald Mak</dc:creator>
  <cp:lastModifiedBy>Ron Mak</cp:lastModifiedBy>
  <cp:revision>317</cp:revision>
  <dcterms:created xsi:type="dcterms:W3CDTF">2008-01-12T03:52:55Z</dcterms:created>
  <dcterms:modified xsi:type="dcterms:W3CDTF">2021-02-02T07:28:23Z</dcterms:modified>
</cp:coreProperties>
</file>