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256" r:id="rId2"/>
    <p:sldId id="348" r:id="rId3"/>
    <p:sldId id="313" r:id="rId4"/>
    <p:sldId id="369" r:id="rId5"/>
    <p:sldId id="370" r:id="rId6"/>
    <p:sldId id="371" r:id="rId7"/>
    <p:sldId id="372" r:id="rId8"/>
    <p:sldId id="366" r:id="rId9"/>
    <p:sldId id="306" r:id="rId10"/>
    <p:sldId id="368" r:id="rId11"/>
    <p:sldId id="389" r:id="rId12"/>
    <p:sldId id="351" r:id="rId13"/>
    <p:sldId id="395" r:id="rId14"/>
    <p:sldId id="391" r:id="rId15"/>
    <p:sldId id="397" r:id="rId16"/>
    <p:sldId id="272" r:id="rId17"/>
    <p:sldId id="396" r:id="rId18"/>
    <p:sldId id="394" r:id="rId19"/>
    <p:sldId id="319" r:id="rId20"/>
    <p:sldId id="356" r:id="rId21"/>
    <p:sldId id="320" r:id="rId22"/>
    <p:sldId id="357" r:id="rId23"/>
    <p:sldId id="321" r:id="rId24"/>
    <p:sldId id="358" r:id="rId25"/>
    <p:sldId id="359" r:id="rId26"/>
    <p:sldId id="360" r:id="rId27"/>
    <p:sldId id="361" r:id="rId28"/>
    <p:sldId id="322" r:id="rId29"/>
    <p:sldId id="323" r:id="rId30"/>
    <p:sldId id="338" r:id="rId31"/>
    <p:sldId id="344" r:id="rId32"/>
    <p:sldId id="325" r:id="rId33"/>
    <p:sldId id="362" r:id="rId34"/>
    <p:sldId id="364" r:id="rId35"/>
    <p:sldId id="365" r:id="rId36"/>
    <p:sldId id="328" r:id="rId37"/>
    <p:sldId id="373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CC"/>
    <a:srgbClr val="B23C00"/>
    <a:srgbClr val="FFFF99"/>
    <a:srgbClr val="CC99FF"/>
    <a:srgbClr val="99FF66"/>
    <a:srgbClr val="6699FF"/>
    <a:srgbClr val="B2B2B2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34" autoAdjust="0"/>
    <p:restoredTop sz="98450" autoAdjust="0"/>
  </p:normalViewPr>
  <p:slideViewPr>
    <p:cSldViewPr>
      <p:cViewPr>
        <p:scale>
          <a:sx n="230" d="100"/>
          <a:sy n="230" d="100"/>
        </p:scale>
        <p:origin x="-136" y="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51E4A-BF22-7547-A3CF-514369C79BB7}" type="datetimeFigureOut">
              <a:rPr lang="en-US" smtClean="0"/>
              <a:t>1/27/21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C9F7-100A-9447-81AD-7DF9FC15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67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13DE455-F6F3-4F4E-A0EB-B787F7D12FDB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DE455-F6F3-4F4E-A0EB-B787F7D12FD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116579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DE455-F6F3-4F4E-A0EB-B787F7D12FDB}" type="slidenum">
              <a:rPr lang="en-US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56185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x-none" altLang="x-none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x-none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  <a:prstGeom prst="rect">
            <a:avLst/>
          </a:prstGeom>
        </p:spPr>
        <p:txBody>
          <a:bodyPr/>
          <a:lstStyle>
            <a:lvl1pPr marL="0" indent="0">
              <a:buFont typeface="Wingdings" charset="2"/>
              <a:buNone/>
              <a:defRPr sz="2000"/>
            </a:lvl1pPr>
          </a:lstStyle>
          <a:p>
            <a:pPr lvl="0"/>
            <a:r>
              <a:rPr lang="en-US" altLang="x-none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87A21-E039-AC42-9909-E4579A660C35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8540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3E6A8-C093-C84F-8482-5134BB1D8BDB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11818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75094-CFE5-6845-BA77-358456EEE97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4944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B9DC1-1358-BC4B-B641-2C2A42F06E1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9428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74841-672B-DD4F-873B-241AE5DFC02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2332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FEF31-D98D-E64D-AE69-8E9E2BB968DD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95391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5950A-5284-F14A-8929-A5FDD999DDD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50764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C63D3-51DD-C944-8AEA-B749D334FBF6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1989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6BFE0-1B2C-0E4B-8A9D-BEB6E74EC3D9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74798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182913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40488" y="5257780"/>
            <a:ext cx="301781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F3A25-4381-F748-9D2C-5621C5E9A25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0131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9A191E7-2071-B34D-84F0-74D03C8C3C56}" type="slidenum">
              <a:rPr lang="en-US" altLang="x-none"/>
              <a:pPr/>
              <a:t>‹#›</a:t>
            </a:fld>
            <a:endParaRPr lang="en-US" altLang="x-none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January 28</a:t>
            </a:r>
            <a:endParaRPr lang="en-US" sz="1000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218363" y="6263609"/>
            <a:ext cx="2999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x-none" sz="1000" dirty="0"/>
              <a:t>CMPE 135: Object-Oriented Analysis and Design </a:t>
            </a:r>
          </a:p>
          <a:p>
            <a:pPr algn="ctr"/>
            <a:r>
              <a:rPr lang="en-US" altLang="x-none" sz="1000" dirty="0"/>
              <a:t>© R. </a:t>
            </a:r>
            <a:r>
              <a:rPr lang="en-US" altLang="x-none" sz="1000" dirty="0" err="1"/>
              <a:t>Mak</a:t>
            </a:r>
            <a:endParaRPr lang="en-US" altLang="x-none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CMPE135/index.html" TargetMode="External"/><Relationship Id="rId2" Type="http://schemas.openxmlformats.org/officeDocument/2006/relationships/hyperlink" Target="http://www.cs.sjsu.edu/~mak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3200" dirty="0"/>
              <a:t>CMPE 135</a:t>
            </a:r>
            <a:br>
              <a:rPr lang="en-US" altLang="x-none" sz="3200" dirty="0"/>
            </a:br>
            <a:r>
              <a:rPr lang="en-US" altLang="x-none" sz="3200" dirty="0"/>
              <a:t>Object-Oriented Analysis and Design</a:t>
            </a:r>
            <a:br>
              <a:rPr lang="en-US" altLang="x-none" sz="3600" dirty="0"/>
            </a:br>
            <a:r>
              <a:rPr lang="en-US" altLang="x-none" sz="2400" dirty="0"/>
              <a:t>January 28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x-none" dirty="0"/>
              <a:t>Department of Computer Engineering</a:t>
            </a:r>
            <a:br>
              <a:rPr lang="en-US" altLang="x-none" dirty="0"/>
            </a:br>
            <a:r>
              <a:rPr lang="en-US" altLang="x-none" dirty="0"/>
              <a:t>San Jose State University</a:t>
            </a:r>
            <a:br>
              <a:rPr lang="en-US" altLang="x-none" dirty="0"/>
            </a:br>
            <a:br>
              <a:rPr lang="en-US" altLang="x-none" sz="1000" dirty="0"/>
            </a:br>
            <a:r>
              <a:rPr lang="en-US" altLang="x-none" dirty="0"/>
              <a:t>Spring 2021</a:t>
            </a:r>
            <a:br>
              <a:rPr lang="en-US" altLang="x-none" dirty="0"/>
            </a:br>
            <a:r>
              <a:rPr lang="en-US" altLang="x-none" dirty="0"/>
              <a:t>Instructor: Ron Mak</a:t>
            </a:r>
          </a:p>
          <a:p>
            <a:pPr algn="ctr"/>
            <a:r>
              <a:rPr lang="en-US" altLang="x-none" dirty="0">
                <a:hlinkClick r:id="rId3"/>
              </a:rPr>
              <a:t>www.cs.sjsu.edu/~mak</a:t>
            </a:r>
            <a:endParaRPr lang="en-US" altLang="x-none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fld id="{5A7A4AD9-282A-1D42-BDC8-5281B49D17A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Textbooks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None!</a:t>
            </a:r>
          </a:p>
          <a:p>
            <a:pPr lvl="4"/>
            <a:endParaRPr lang="en-US" dirty="0"/>
          </a:p>
          <a:p>
            <a:r>
              <a:rPr lang="en-US" dirty="0"/>
              <a:t>Current textbooks on object-oriented analysis and design use Java programming examples.</a:t>
            </a:r>
          </a:p>
          <a:p>
            <a:pPr lvl="4"/>
            <a:endParaRPr lang="en-US" dirty="0"/>
          </a:p>
          <a:p>
            <a:r>
              <a:rPr lang="en-US" dirty="0"/>
              <a:t>This class will use C++.</a:t>
            </a:r>
          </a:p>
          <a:p>
            <a:pPr lvl="3"/>
            <a:endParaRPr lang="en-US" dirty="0"/>
          </a:p>
          <a:p>
            <a:r>
              <a:rPr lang="en-US" dirty="0"/>
              <a:t>You will receive reference material throughout the semester or access it on the internet.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85148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FF9D-4AD1-E847-9BE7-B46EB8CAFD8F}" type="slidenum">
              <a:rPr lang="en-US"/>
              <a:pPr/>
              <a:t>11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Teams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Projects will be done by small project teams.</a:t>
            </a:r>
          </a:p>
          <a:p>
            <a:pPr lvl="1"/>
            <a:r>
              <a:rPr lang="en-US" dirty="0"/>
              <a:t>Team assignments will help complete the projects.</a:t>
            </a:r>
          </a:p>
          <a:p>
            <a:pPr lvl="4"/>
            <a:endParaRPr lang="en-US" dirty="0"/>
          </a:p>
          <a:p>
            <a:r>
              <a:rPr lang="en-US" dirty="0"/>
              <a:t>Form your own teams of 4 members each.</a:t>
            </a:r>
          </a:p>
          <a:p>
            <a:pPr lvl="4"/>
            <a:endParaRPr lang="en-US" dirty="0"/>
          </a:p>
          <a:p>
            <a:r>
              <a:rPr lang="en-US" dirty="0"/>
              <a:t>Choose your team members wisely!</a:t>
            </a:r>
          </a:p>
          <a:p>
            <a:pPr lvl="1"/>
            <a:r>
              <a:rPr lang="en-US" dirty="0"/>
              <a:t>Be sure you’ll be able to meet and communicate </a:t>
            </a:r>
            <a:br>
              <a:rPr lang="en-US" dirty="0"/>
            </a:br>
            <a:r>
              <a:rPr lang="en-US" dirty="0"/>
              <a:t>with each other and work together well.</a:t>
            </a:r>
          </a:p>
          <a:p>
            <a:pPr lvl="1"/>
            <a:r>
              <a:rPr lang="en-US" dirty="0"/>
              <a:t>No moving from team to team.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Each team member will receive the same score </a:t>
            </a:r>
            <a:r>
              <a:rPr lang="en-US" dirty="0"/>
              <a:t>on each team assignment and team project.</a:t>
            </a:r>
          </a:p>
        </p:txBody>
      </p:sp>
    </p:spTree>
    <p:extLst>
      <p:ext uri="{BB962C8B-B14F-4D97-AF65-F5344CB8AC3E}">
        <p14:creationId xmlns:p14="http://schemas.microsoft.com/office/powerpoint/2010/main" val="3908094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Teams</a:t>
            </a:r>
            <a:r>
              <a:rPr lang="en-US" i="1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your team information into Canvas (under “Assignments/Miscellaneous”)</a:t>
            </a:r>
            <a:br>
              <a:rPr lang="en-US" dirty="0"/>
            </a:br>
            <a:r>
              <a:rPr lang="en-US" dirty="0"/>
              <a:t>by </a:t>
            </a:r>
            <a:r>
              <a:rPr lang="en-US" dirty="0">
                <a:solidFill>
                  <a:srgbClr val="B23C00"/>
                </a:solidFill>
              </a:rPr>
              <a:t>Wednesday, February 3</a:t>
            </a:r>
            <a:r>
              <a:rPr lang="en-US" dirty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Your team name</a:t>
            </a:r>
          </a:p>
          <a:p>
            <a:pPr lvl="1"/>
            <a:r>
              <a:rPr lang="en-US" dirty="0"/>
              <a:t>A list of team members and email addresses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61D1A6-6E3A-034E-9D03-8138A255D79D}"/>
              </a:ext>
            </a:extLst>
          </p:cNvPr>
          <p:cNvSpPr txBox="1"/>
          <p:nvPr/>
        </p:nvSpPr>
        <p:spPr>
          <a:xfrm>
            <a:off x="2932769" y="4069073"/>
            <a:ext cx="327846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Only one student per team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needs to submit team information.</a:t>
            </a:r>
          </a:p>
        </p:txBody>
      </p:sp>
    </p:spTree>
    <p:extLst>
      <p:ext uri="{BB962C8B-B14F-4D97-AF65-F5344CB8AC3E}">
        <p14:creationId xmlns:p14="http://schemas.microsoft.com/office/powerpoint/2010/main" val="809999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AC6AE-4B40-EC43-8D46-3A0658CEE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EE507-4A98-3342-951D-C9FC2068C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semester-long design project to develop a GUI-based application chosen by the team.</a:t>
            </a:r>
          </a:p>
          <a:p>
            <a:pPr lvl="1"/>
            <a:r>
              <a:rPr lang="en-US" dirty="0"/>
              <a:t>Team assignments during the semester will enable you to incrementally improve the app’s design.</a:t>
            </a:r>
          </a:p>
          <a:p>
            <a:pPr lvl="1"/>
            <a:r>
              <a:rPr lang="en-US" dirty="0"/>
              <a:t>Demonstrate the app to the class at the end of the semester.</a:t>
            </a:r>
          </a:p>
          <a:p>
            <a:pPr lvl="4"/>
            <a:endParaRPr lang="en-US" dirty="0"/>
          </a:p>
          <a:p>
            <a:r>
              <a:rPr lang="en-US" dirty="0"/>
              <a:t>Each team will write a short report (8 - 10 pp.) </a:t>
            </a:r>
          </a:p>
          <a:p>
            <a:pPr lvl="1"/>
            <a:r>
              <a:rPr lang="en-US" dirty="0"/>
              <a:t>Describe the design patterns and other OOAD techniques that the app used.</a:t>
            </a:r>
          </a:p>
          <a:p>
            <a:pPr lvl="1"/>
            <a:r>
              <a:rPr lang="en-US" dirty="0"/>
              <a:t>Include a high-level architecture description </a:t>
            </a:r>
            <a:br>
              <a:rPr lang="en-US" dirty="0"/>
            </a:br>
            <a:r>
              <a:rPr lang="en-US" dirty="0"/>
              <a:t>with UML diagrams.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73BC0-3425-F84E-9188-CDFC6ED64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226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42CD-3E8A-7144-B073-22D37694D12E}" type="slidenum">
              <a:rPr lang="en-US"/>
              <a:pPr/>
              <a:t>14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Individual Responsibilities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822325" y="2151063"/>
            <a:ext cx="7589838" cy="15906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14300" indent="15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algn="ctr"/>
            <a:r>
              <a:rPr lang="en-US" sz="2400">
                <a:solidFill>
                  <a:schemeClr val="folHlink"/>
                </a:solidFill>
              </a:rPr>
              <a:t>You are personally responsible for participating </a:t>
            </a:r>
            <a:br>
              <a:rPr lang="en-US" sz="2400">
                <a:solidFill>
                  <a:schemeClr val="folHlink"/>
                </a:solidFill>
              </a:rPr>
            </a:br>
            <a:r>
              <a:rPr lang="en-US" sz="2400">
                <a:solidFill>
                  <a:schemeClr val="folHlink"/>
                </a:solidFill>
              </a:rPr>
              <a:t>and contributing to your team</a:t>
            </a:r>
            <a:r>
              <a:rPr lang="en-US" sz="240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2400">
                <a:solidFill>
                  <a:schemeClr val="folHlink"/>
                </a:solidFill>
              </a:rPr>
              <a:t>s work, and for </a:t>
            </a:r>
            <a:br>
              <a:rPr lang="en-US" sz="2400">
                <a:solidFill>
                  <a:schemeClr val="folHlink"/>
                </a:solidFill>
              </a:rPr>
            </a:br>
            <a:r>
              <a:rPr lang="en-US" sz="2400">
                <a:solidFill>
                  <a:schemeClr val="folHlink"/>
                </a:solidFill>
              </a:rPr>
              <a:t>understanding each part of the work for every </a:t>
            </a:r>
            <a:br>
              <a:rPr lang="en-US" sz="2400">
                <a:solidFill>
                  <a:schemeClr val="folHlink"/>
                </a:solidFill>
              </a:rPr>
            </a:br>
            <a:r>
              <a:rPr lang="en-US" sz="2400">
                <a:solidFill>
                  <a:schemeClr val="folHlink"/>
                </a:solidFill>
              </a:rPr>
              <a:t>assignment whether or not you worked on that part.</a:t>
            </a:r>
          </a:p>
        </p:txBody>
      </p:sp>
    </p:spTree>
    <p:extLst>
      <p:ext uri="{BB962C8B-B14F-4D97-AF65-F5344CB8AC3E}">
        <p14:creationId xmlns:p14="http://schemas.microsoft.com/office/powerpoint/2010/main" val="93485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3680-C591-9948-9B2D-ABC4362CDBAA}" type="slidenum">
              <a:rPr lang="en-US"/>
              <a:pPr/>
              <a:t>15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Postmortem Assessment Report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the end of the semester, each student will </a:t>
            </a:r>
            <a:r>
              <a:rPr lang="en-US" u="sng" dirty="0"/>
              <a:t>individually</a:t>
            </a:r>
            <a:r>
              <a:rPr lang="en-US" dirty="0"/>
              <a:t> turn in a short (one page) report: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brief description of </a:t>
            </a:r>
            <a:r>
              <a:rPr lang="en-US" u="sng" dirty="0"/>
              <a:t>what you learned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in the course.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assessment of your </a:t>
            </a:r>
            <a:r>
              <a:rPr lang="en-US" u="sng" dirty="0"/>
              <a:t>personal accomplishments </a:t>
            </a:r>
            <a:br>
              <a:rPr lang="en-US" dirty="0"/>
            </a:br>
            <a:r>
              <a:rPr lang="en-US" dirty="0"/>
              <a:t>for your project team.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assessment of the contributions of each of </a:t>
            </a:r>
            <a:br>
              <a:rPr lang="en-US" dirty="0"/>
            </a:br>
            <a:r>
              <a:rPr lang="en-US" dirty="0"/>
              <a:t>your </a:t>
            </a:r>
            <a:r>
              <a:rPr lang="en-US" u="sng" dirty="0"/>
              <a:t>project team members</a:t>
            </a:r>
            <a:r>
              <a:rPr lang="en-US" dirty="0"/>
              <a:t>. </a:t>
            </a:r>
          </a:p>
          <a:p>
            <a:pPr lvl="5"/>
            <a:endParaRPr lang="en-US" dirty="0"/>
          </a:p>
          <a:p>
            <a:r>
              <a:rPr lang="en-US" dirty="0"/>
              <a:t>This report will be seen only by the instructor.</a:t>
            </a:r>
          </a:p>
        </p:txBody>
      </p:sp>
    </p:spTree>
    <p:extLst>
      <p:ext uri="{BB962C8B-B14F-4D97-AF65-F5344CB8AC3E}">
        <p14:creationId xmlns:p14="http://schemas.microsoft.com/office/powerpoint/2010/main" val="2729615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1472-C459-A34F-84AF-B644A09DA17F}" type="slidenum">
              <a:rPr lang="en-US"/>
              <a:pPr/>
              <a:t>16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Individual Overall Class Grade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35% assignments*</a:t>
            </a:r>
          </a:p>
          <a:p>
            <a:pPr>
              <a:lnSpc>
                <a:spcPct val="80000"/>
              </a:lnSpc>
            </a:pPr>
            <a:r>
              <a:rPr lang="en-US" dirty="0"/>
              <a:t>30% project*</a:t>
            </a:r>
          </a:p>
          <a:p>
            <a:pPr>
              <a:lnSpc>
                <a:spcPct val="80000"/>
              </a:lnSpc>
            </a:pPr>
            <a:r>
              <a:rPr lang="en-US" dirty="0"/>
              <a:t>15% midterm**</a:t>
            </a:r>
          </a:p>
          <a:p>
            <a:pPr>
              <a:lnSpc>
                <a:spcPct val="80000"/>
              </a:lnSpc>
            </a:pPr>
            <a:r>
              <a:rPr lang="en-US" dirty="0"/>
              <a:t>20% final**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 * team score</a:t>
            </a:r>
          </a:p>
          <a:p>
            <a:pPr lvl="2"/>
            <a:r>
              <a:rPr lang="en-US" sz="1400" dirty="0"/>
              <a:t>** individual score</a:t>
            </a:r>
          </a:p>
          <a:p>
            <a:r>
              <a:rPr lang="en-US" sz="2200" dirty="0"/>
              <a:t>During the semester, keep track of your progress in Canvas. </a:t>
            </a:r>
          </a:p>
          <a:p>
            <a:r>
              <a:rPr lang="en-US" sz="2200" dirty="0"/>
              <a:t>At the end of the semester, students with the median score will get the B- grade. </a:t>
            </a:r>
          </a:p>
          <a:p>
            <a:r>
              <a:rPr lang="en-US" sz="2200" dirty="0"/>
              <a:t>Higher and lower grades will then be assigned based on</a:t>
            </a:r>
            <a:br>
              <a:rPr lang="en-US" sz="2200" dirty="0"/>
            </a:br>
            <a:r>
              <a:rPr lang="en-US" sz="2200" dirty="0"/>
              <a:t>how the scores cluster above and below the median.</a:t>
            </a:r>
          </a:p>
          <a:p>
            <a:r>
              <a:rPr lang="en-US" sz="2200" dirty="0"/>
              <a:t>Therefore, your final class grade will be based primarily on your performance relative to the other students in the class.</a:t>
            </a:r>
            <a:endParaRPr lang="en-US" dirty="0"/>
          </a:p>
          <a:p>
            <a:pPr marL="0" marR="0" lvl="4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259965" y="1417342"/>
            <a:ext cx="4452566" cy="1631216"/>
          </a:xfrm>
          <a:prstGeom prst="rect">
            <a:avLst/>
          </a:prstGeom>
          <a:solidFill>
            <a:srgbClr val="FFFF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Your final class grade will be adjusted</a:t>
            </a:r>
            <a:br>
              <a:rPr lang="en-US" sz="2000" dirty="0">
                <a:solidFill>
                  <a:srgbClr val="0033CC"/>
                </a:solidFill>
              </a:rPr>
            </a:br>
            <a:r>
              <a:rPr lang="en-US" sz="2000" dirty="0">
                <a:solidFill>
                  <a:srgbClr val="0033CC"/>
                </a:solidFill>
              </a:rPr>
              <a:t>up or down depending on your </a:t>
            </a:r>
          </a:p>
          <a:p>
            <a:pPr algn="ctr"/>
            <a:r>
              <a:rPr lang="en-US" sz="2000" u="sng" dirty="0">
                <a:solidFill>
                  <a:srgbClr val="0033CC"/>
                </a:solidFill>
              </a:rPr>
              <a:t>level and quality of participation</a:t>
            </a:r>
            <a:r>
              <a:rPr lang="en-US" sz="2000" dirty="0">
                <a:solidFill>
                  <a:srgbClr val="0033CC"/>
                </a:solidFill>
              </a:rPr>
              <a:t>,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as reported by your 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teammates</a:t>
            </a:r>
            <a:r>
              <a:rPr lang="en-US" sz="2000" dirty="0">
                <a:solidFill>
                  <a:srgbClr val="0033CC"/>
                </a:solidFill>
                <a:latin typeface="Arial"/>
              </a:rPr>
              <a:t>’ </a:t>
            </a:r>
            <a:r>
              <a:rPr lang="en-US" sz="2000" dirty="0">
                <a:solidFill>
                  <a:srgbClr val="0033CC"/>
                </a:solidFill>
              </a:rPr>
              <a:t>postmortem reports.</a:t>
            </a:r>
          </a:p>
        </p:txBody>
      </p:sp>
    </p:spTree>
    <p:extLst>
      <p:ext uri="{BB962C8B-B14F-4D97-AF65-F5344CB8AC3E}">
        <p14:creationId xmlns:p14="http://schemas.microsoft.com/office/powerpoint/2010/main" val="125363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202AC-03A8-B44C-8227-86D66E29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Submit to Canvas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81E4C-7293-AA41-8FEA-CA1DEE9A7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6" y="1203961"/>
            <a:ext cx="8229600" cy="4053819"/>
          </a:xfrm>
        </p:spPr>
        <p:txBody>
          <a:bodyPr/>
          <a:lstStyle/>
          <a:p>
            <a:r>
              <a:rPr lang="en-US" dirty="0"/>
              <a:t>A signed copy of the Honesty Pledge.</a:t>
            </a:r>
          </a:p>
          <a:p>
            <a:pPr lvl="4"/>
            <a:endParaRPr lang="en-US" dirty="0"/>
          </a:p>
          <a:p>
            <a:r>
              <a:rPr lang="en-US" dirty="0"/>
              <a:t>A copy of your transcript with the </a:t>
            </a:r>
            <a:br>
              <a:rPr lang="en-US" dirty="0"/>
            </a:br>
            <a:r>
              <a:rPr lang="en-US" u="sng" dirty="0"/>
              <a:t>prerequisite courses highlighted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 majors: CS 46B (C- or better)</a:t>
            </a:r>
          </a:p>
          <a:p>
            <a:pPr lvl="1"/>
            <a:r>
              <a:rPr lang="en-US" dirty="0"/>
              <a:t>Others: CMPE 126 (C- or better)</a:t>
            </a:r>
          </a:p>
          <a:p>
            <a:pPr lvl="1"/>
            <a:r>
              <a:rPr lang="en-US" dirty="0"/>
              <a:t>Computer Engineering or Software Engineering majors only.</a:t>
            </a:r>
          </a:p>
          <a:p>
            <a:pPr lvl="4"/>
            <a:endParaRPr lang="en-US" dirty="0"/>
          </a:p>
          <a:p>
            <a:r>
              <a:rPr lang="en-US" dirty="0"/>
              <a:t>See “Assignments/Miscellaneous”.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35F69-EE01-B142-A820-97090A9B9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17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021D54-44C9-CC47-AEE1-C6203093A437}"/>
              </a:ext>
            </a:extLst>
          </p:cNvPr>
          <p:cNvSpPr txBox="1"/>
          <p:nvPr/>
        </p:nvSpPr>
        <p:spPr>
          <a:xfrm>
            <a:off x="3200415" y="5284084"/>
            <a:ext cx="3526928" cy="13388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33CC"/>
                </a:solidFill>
              </a:rPr>
              <a:t>These are required by the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Computer Engineering Department.</a:t>
            </a:r>
          </a:p>
          <a:p>
            <a:pPr algn="ctr"/>
            <a:r>
              <a:rPr lang="en-US" sz="900" dirty="0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I’m obligated to drop any student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who cannot show the prerequisite courses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on his or her transcript.</a:t>
            </a:r>
          </a:p>
        </p:txBody>
      </p:sp>
    </p:spTree>
    <p:extLst>
      <p:ext uri="{BB962C8B-B14F-4D97-AF65-F5344CB8AC3E}">
        <p14:creationId xmlns:p14="http://schemas.microsoft.com/office/powerpoint/2010/main" val="2969602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99A0-D1FC-CC4E-B849-453D5F28D553}" type="slidenum">
              <a:rPr lang="en-US"/>
              <a:pPr/>
              <a:t>18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folHlink"/>
                </a:solidFill>
              </a:rPr>
              <a:t>Take roll!</a:t>
            </a:r>
          </a:p>
        </p:txBody>
      </p:sp>
    </p:spTree>
    <p:extLst>
      <p:ext uri="{BB962C8B-B14F-4D97-AF65-F5344CB8AC3E}">
        <p14:creationId xmlns:p14="http://schemas.microsoft.com/office/powerpoint/2010/main" val="1031389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2477-34FA-0D4D-AB35-797F0E8E4E97}" type="slidenum">
              <a:rPr lang="en-US" altLang="x-none"/>
              <a:pPr/>
              <a:t>19</a:t>
            </a:fld>
            <a:endParaRPr lang="en-US" altLang="x-none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What Makes a Software Application Good?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It does what it’s supposed to do.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It’s well-designed.</a:t>
            </a:r>
          </a:p>
          <a:p>
            <a:pPr lvl="1"/>
            <a:r>
              <a:rPr lang="en-US" altLang="x-none" dirty="0"/>
              <a:t>reliable</a:t>
            </a:r>
          </a:p>
          <a:p>
            <a:pPr lvl="1"/>
            <a:r>
              <a:rPr lang="en-US" altLang="x-none" dirty="0"/>
              <a:t>robust</a:t>
            </a:r>
          </a:p>
          <a:p>
            <a:pPr lvl="1"/>
            <a:r>
              <a:rPr lang="en-US" altLang="x-none" dirty="0"/>
              <a:t>flexible</a:t>
            </a:r>
          </a:p>
          <a:p>
            <a:pPr lvl="1"/>
            <a:r>
              <a:rPr lang="en-US" altLang="x-none" dirty="0"/>
              <a:t>object-oriented architecture?</a:t>
            </a:r>
          </a:p>
          <a:p>
            <a:pPr lvl="1"/>
            <a:r>
              <a:rPr lang="en-US" altLang="x-none" dirty="0"/>
              <a:t>uses design patterns?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It’s easy to modify and maintain.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35525"/>
          </a:xfrm>
        </p:spPr>
        <p:txBody>
          <a:bodyPr/>
          <a:lstStyle/>
          <a:p>
            <a:r>
              <a:rPr lang="en-US" dirty="0"/>
              <a:t>Office hours</a:t>
            </a:r>
          </a:p>
          <a:p>
            <a:pPr lvl="1"/>
            <a:r>
              <a:rPr lang="en-US" dirty="0" err="1"/>
              <a:t>TuTh</a:t>
            </a:r>
            <a:r>
              <a:rPr lang="en-US" dirty="0"/>
              <a:t> 4:30 – 5:30 PM via Zoom</a:t>
            </a:r>
          </a:p>
          <a:p>
            <a:pPr lvl="1"/>
            <a:r>
              <a:rPr lang="en-US" dirty="0"/>
              <a:t>ENG 250 (but working from home)</a:t>
            </a:r>
          </a:p>
          <a:p>
            <a:pPr lvl="5"/>
            <a:endParaRPr lang="en-US" dirty="0"/>
          </a:p>
          <a:p>
            <a:r>
              <a:rPr lang="en-US" dirty="0"/>
              <a:t>Website</a:t>
            </a:r>
          </a:p>
          <a:p>
            <a:pPr lvl="1"/>
            <a:r>
              <a:rPr lang="en-US" dirty="0"/>
              <a:t>Faculty webpage: </a:t>
            </a:r>
            <a:r>
              <a:rPr lang="en-US" dirty="0">
                <a:hlinkClick r:id="rId2"/>
              </a:rPr>
              <a:t>http://www.cs.sjsu.edu/~mak/</a:t>
            </a:r>
            <a:endParaRPr lang="en-US" dirty="0"/>
          </a:p>
          <a:p>
            <a:pPr lvl="1"/>
            <a:r>
              <a:rPr lang="en-US" dirty="0"/>
              <a:t>Class webpage: </a:t>
            </a:r>
            <a:br>
              <a:rPr lang="en-US" dirty="0"/>
            </a:br>
            <a:r>
              <a:rPr lang="en-US" dirty="0">
                <a:hlinkClick r:id="rId3"/>
              </a:rPr>
              <a:t>http://www.cs.sjsu.edu/~mak/CMPE135/index.html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Syllabus</a:t>
            </a:r>
          </a:p>
          <a:p>
            <a:pPr lvl="1"/>
            <a:r>
              <a:rPr lang="en-US" dirty="0"/>
              <a:t>Assignments</a:t>
            </a:r>
          </a:p>
          <a:p>
            <a:pPr lvl="1"/>
            <a:r>
              <a:rPr lang="en-US" dirty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97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and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is becoming increasingly </a:t>
            </a:r>
            <a:r>
              <a:rPr lang="en-US" u="sng" dirty="0"/>
              <a:t>complex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Requirements are always </a:t>
            </a:r>
            <a:r>
              <a:rPr lang="en-US" u="sng" dirty="0"/>
              <a:t>changing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During requirements gathering.</a:t>
            </a:r>
          </a:p>
          <a:p>
            <a:pPr lvl="1"/>
            <a:r>
              <a:rPr lang="en-US" dirty="0"/>
              <a:t>During design.</a:t>
            </a:r>
          </a:p>
          <a:p>
            <a:pPr lvl="1"/>
            <a:r>
              <a:rPr lang="en-US" dirty="0"/>
              <a:t>During implementation.</a:t>
            </a:r>
          </a:p>
          <a:p>
            <a:pPr lvl="1"/>
            <a:r>
              <a:rPr lang="en-US" dirty="0"/>
              <a:t>After the product is already out in the field.</a:t>
            </a:r>
          </a:p>
          <a:p>
            <a:pPr lvl="4"/>
            <a:endParaRPr lang="en-US" dirty="0"/>
          </a:p>
          <a:p>
            <a:r>
              <a:rPr lang="en-US" dirty="0"/>
              <a:t>A key measure of good design is how well you </a:t>
            </a:r>
            <a:r>
              <a:rPr lang="en-US" u="sng" dirty="0"/>
              <a:t>manage change and complexity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6841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9989-6C9E-F646-BF99-4492246D44C8}" type="slidenum">
              <a:rPr lang="en-US" altLang="x-none"/>
              <a:pPr/>
              <a:t>21</a:t>
            </a:fld>
            <a:endParaRPr lang="en-US" altLang="x-none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Do You Achieve “Good Design”?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Sorry, there is </a:t>
            </a:r>
            <a:r>
              <a:rPr lang="en-US" altLang="x-none" u="sng" dirty="0"/>
              <a:t>no magic formula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Learning lots of object-oriented tools and techniques alone won’t give you good design.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Just using design principles and </a:t>
            </a:r>
            <a:br>
              <a:rPr lang="en-US" altLang="x-none" dirty="0"/>
            </a:br>
            <a:r>
              <a:rPr lang="en-US" altLang="x-none" dirty="0"/>
              <a:t>design patterns won’t give you good design.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For a nontrivial application, good design </a:t>
            </a:r>
            <a:br>
              <a:rPr lang="en-US" altLang="x-none" dirty="0"/>
            </a:br>
            <a:r>
              <a:rPr lang="en-US" altLang="x-none" dirty="0"/>
              <a:t>won’t simply “happen”.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89989-6C9E-F646-BF99-4492246D44C8}" type="slidenum">
              <a:rPr lang="en-US" altLang="x-none"/>
              <a:pPr/>
              <a:t>22</a:t>
            </a:fld>
            <a:endParaRPr lang="en-US" altLang="x-none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How Do You Achieve “Good Design”? </a:t>
            </a:r>
            <a:r>
              <a:rPr lang="en-US" altLang="x-none" i="1" dirty="0"/>
              <a:t>cont’d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Good design is reached after a journey.</a:t>
            </a:r>
          </a:p>
          <a:p>
            <a:pPr lvl="4"/>
            <a:endParaRPr lang="en-US" altLang="x-none" dirty="0">
              <a:solidFill>
                <a:srgbClr val="C00000"/>
              </a:solidFill>
            </a:endParaRPr>
          </a:p>
          <a:p>
            <a:r>
              <a:rPr lang="en-US" altLang="x-none" dirty="0"/>
              <a:t>Every programmer must take this trip </a:t>
            </a:r>
            <a:br>
              <a:rPr lang="en-US" altLang="x-none" dirty="0"/>
            </a:br>
            <a:r>
              <a:rPr lang="en-US" altLang="x-none" dirty="0"/>
              <a:t>for every application.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The journey can be longer for</a:t>
            </a:r>
            <a:br>
              <a:rPr lang="en-US" altLang="x-none" dirty="0"/>
            </a:br>
            <a:r>
              <a:rPr lang="en-US" altLang="x-none" dirty="0"/>
              <a:t>less-experienced programmers.</a:t>
            </a:r>
          </a:p>
          <a:p>
            <a:pPr lvl="1"/>
            <a:r>
              <a:rPr lang="en-US" altLang="x-none" dirty="0"/>
              <a:t>false starts</a:t>
            </a:r>
          </a:p>
          <a:p>
            <a:pPr lvl="1"/>
            <a:r>
              <a:rPr lang="en-US" altLang="x-none" dirty="0"/>
              <a:t>meandering</a:t>
            </a:r>
          </a:p>
          <a:p>
            <a:pPr lvl="1"/>
            <a:r>
              <a:rPr lang="en-US" altLang="x-none" dirty="0"/>
              <a:t>wrong paths</a:t>
            </a:r>
          </a:p>
          <a:p>
            <a:pPr lvl="1"/>
            <a:r>
              <a:rPr lang="en-US" altLang="x-none" dirty="0"/>
              <a:t>backtracking</a:t>
            </a:r>
          </a:p>
        </p:txBody>
      </p:sp>
    </p:spTree>
    <p:extLst>
      <p:ext uri="{BB962C8B-B14F-4D97-AF65-F5344CB8AC3E}">
        <p14:creationId xmlns:p14="http://schemas.microsoft.com/office/powerpoint/2010/main" val="993815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710A-99DC-5B48-A13B-04CB3C3E662A}" type="slidenum">
              <a:rPr lang="en-US" altLang="x-none"/>
              <a:pPr/>
              <a:t>23</a:t>
            </a:fld>
            <a:endParaRPr lang="en-US" altLang="x-none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It’s an Iterative Process</a:t>
            </a:r>
            <a:endParaRPr lang="en-US" altLang="x-none" i="1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Achieving good design is an </a:t>
            </a:r>
            <a:r>
              <a:rPr lang="en-US" altLang="x-none" u="sng" dirty="0"/>
              <a:t>iterative process</a:t>
            </a:r>
            <a:r>
              <a:rPr lang="en-US" altLang="x-none" dirty="0"/>
              <a:t>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As you’re developing the application, </a:t>
            </a:r>
            <a:br>
              <a:rPr lang="en-US" altLang="x-none" dirty="0"/>
            </a:br>
            <a:r>
              <a:rPr lang="en-US" altLang="x-none" dirty="0"/>
              <a:t>you will </a:t>
            </a:r>
            <a:r>
              <a:rPr lang="en-US" altLang="x-none" u="sng" dirty="0"/>
              <a:t>revisit your design</a:t>
            </a:r>
            <a:r>
              <a:rPr lang="en-US" altLang="x-none" dirty="0">
                <a:solidFill>
                  <a:srgbClr val="B23C00"/>
                </a:solidFill>
              </a:rPr>
              <a:t> </a:t>
            </a:r>
            <a:r>
              <a:rPr lang="en-US" altLang="x-none" dirty="0"/>
              <a:t>several times.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Even the very best programmers cannot achieve a perfect good design the first time every time.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The journey to good design requires that you make corrections, refinements, and other improvements along the way.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710A-99DC-5B48-A13B-04CB3C3E662A}" type="slidenum">
              <a:rPr lang="en-US" altLang="x-none"/>
              <a:pPr/>
              <a:t>24</a:t>
            </a:fld>
            <a:endParaRPr lang="en-US" altLang="x-none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It’s an Iterative Process</a:t>
            </a:r>
            <a:r>
              <a:rPr lang="en-US" altLang="x-none" i="1" dirty="0"/>
              <a:t>, cont’d</a:t>
            </a:r>
            <a:endParaRPr lang="en-US" altLang="x-none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The journeys will become shorter </a:t>
            </a:r>
            <a:br>
              <a:rPr lang="en-US" altLang="x-none" dirty="0"/>
            </a:br>
            <a:r>
              <a:rPr lang="en-US" altLang="x-none" dirty="0"/>
              <a:t>as you become more experienced.</a:t>
            </a:r>
          </a:p>
          <a:p>
            <a:pPr lvl="3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u="sng" dirty="0"/>
              <a:t>Practice, practice, practice</a:t>
            </a:r>
            <a:r>
              <a:rPr lang="en-US" altLang="x-none" dirty="0"/>
              <a:t>.</a:t>
            </a:r>
          </a:p>
          <a:p>
            <a:pPr lvl="3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Learn object-oriented tools and techniques.</a:t>
            </a:r>
          </a:p>
          <a:p>
            <a:pPr>
              <a:lnSpc>
                <a:spcPct val="90000"/>
              </a:lnSpc>
            </a:pPr>
            <a:r>
              <a:rPr lang="en-US" altLang="x-none" dirty="0"/>
              <a:t>Learn software design principles.</a:t>
            </a:r>
          </a:p>
          <a:p>
            <a:pPr>
              <a:lnSpc>
                <a:spcPct val="90000"/>
              </a:lnSpc>
            </a:pPr>
            <a:r>
              <a:rPr lang="en-US" altLang="x-none" dirty="0"/>
              <a:t>Learn when to use design patterns.</a:t>
            </a:r>
          </a:p>
          <a:p>
            <a:pPr lvl="3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u="sng" dirty="0"/>
              <a:t>More practice, practice, practice</a:t>
            </a:r>
            <a:r>
              <a:rPr lang="en-US" altLang="x-none" dirty="0">
                <a:solidFill>
                  <a:schemeClr val="folHlin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794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6E85-7FD2-5543-B834-F39F901723E4}" type="slidenum">
              <a:rPr lang="en-US" altLang="x-none"/>
              <a:pPr/>
              <a:t>25</a:t>
            </a:fld>
            <a:endParaRPr lang="en-US" altLang="x-none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Application Development Big Picture</a:t>
            </a:r>
          </a:p>
        </p:txBody>
      </p:sp>
      <p:pic>
        <p:nvPicPr>
          <p:cNvPr id="126980" name="Picture 4" descr="fig02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1508125"/>
            <a:ext cx="8504237" cy="394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72A4949E-AAC1-2244-A856-C2BE66D8CB75}"/>
              </a:ext>
            </a:extLst>
          </p:cNvPr>
          <p:cNvGrpSpPr/>
          <p:nvPr/>
        </p:nvGrpSpPr>
        <p:grpSpPr>
          <a:xfrm>
            <a:off x="731562" y="1326208"/>
            <a:ext cx="4206194" cy="1005830"/>
            <a:chOff x="731562" y="1326208"/>
            <a:chExt cx="4206194" cy="1005830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6C4A5165-B0A3-7B4D-8CCC-5BD3E069F91C}"/>
                </a:ext>
              </a:extLst>
            </p:cNvPr>
            <p:cNvSpPr/>
            <p:nvPr/>
          </p:nvSpPr>
          <p:spPr bwMode="auto">
            <a:xfrm>
              <a:off x="731562" y="1326208"/>
              <a:ext cx="4206194" cy="1005830"/>
            </a:xfrm>
            <a:prstGeom prst="ellipse">
              <a:avLst/>
            </a:prstGeom>
            <a:noFill/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2F66E2F-0740-454A-82D5-9C3F03B14219}"/>
                </a:ext>
              </a:extLst>
            </p:cNvPr>
            <p:cNvSpPr txBox="1"/>
            <p:nvPr/>
          </p:nvSpPr>
          <p:spPr>
            <a:xfrm>
              <a:off x="1280196" y="1829123"/>
              <a:ext cx="9460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</a:rPr>
                <a:t>Analysis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FB7ED1D-A27A-7749-A8CB-6029AF5CCA33}"/>
              </a:ext>
            </a:extLst>
          </p:cNvPr>
          <p:cNvGrpSpPr/>
          <p:nvPr/>
        </p:nvGrpSpPr>
        <p:grpSpPr>
          <a:xfrm>
            <a:off x="3292475" y="2332038"/>
            <a:ext cx="3657600" cy="1828800"/>
            <a:chOff x="3292475" y="2332038"/>
            <a:chExt cx="3657600" cy="1828800"/>
          </a:xfrm>
        </p:grpSpPr>
        <p:sp>
          <p:nvSpPr>
            <p:cNvPr id="126981" name="Oval 5"/>
            <p:cNvSpPr>
              <a:spLocks noChangeArrowheads="1"/>
            </p:cNvSpPr>
            <p:nvPr/>
          </p:nvSpPr>
          <p:spPr bwMode="auto">
            <a:xfrm>
              <a:off x="3292475" y="2332038"/>
              <a:ext cx="3657600" cy="1828800"/>
            </a:xfrm>
            <a:prstGeom prst="ellips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954C025-BD8C-A448-9BAB-E09D2B558936}"/>
                </a:ext>
              </a:extLst>
            </p:cNvPr>
            <p:cNvSpPr txBox="1"/>
            <p:nvPr/>
          </p:nvSpPr>
          <p:spPr>
            <a:xfrm>
              <a:off x="4526756" y="3746671"/>
              <a:ext cx="8210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Design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111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78E35-3E8E-9547-B65C-A16F72222B79}" type="slidenum">
              <a:rPr lang="en-US" altLang="x-none"/>
              <a:pPr/>
              <a:t>26</a:t>
            </a:fld>
            <a:endParaRPr lang="en-US" altLang="x-none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Iterative Development</a:t>
            </a:r>
          </a:p>
        </p:txBody>
      </p:sp>
      <p:pic>
        <p:nvPicPr>
          <p:cNvPr id="128004" name="Picture 4" descr="fig02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1722438"/>
            <a:ext cx="8778875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088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37608-6DA3-744D-B3F5-50D829BB094B}" type="slidenum">
              <a:rPr lang="en-US" altLang="x-none"/>
              <a:pPr/>
              <a:t>27</a:t>
            </a:fld>
            <a:endParaRPr lang="en-US" altLang="x-none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Incremental Development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05225"/>
            <a:ext cx="8229600" cy="1644650"/>
          </a:xfrm>
        </p:spPr>
        <p:txBody>
          <a:bodyPr/>
          <a:lstStyle/>
          <a:p>
            <a:r>
              <a:rPr lang="en-US" altLang="x-none" dirty="0"/>
              <a:t>Each iteration adds functionality to </a:t>
            </a:r>
            <a:br>
              <a:rPr lang="en-US" altLang="x-none" dirty="0"/>
            </a:br>
            <a:r>
              <a:rPr lang="en-US" altLang="x-none" u="sng" dirty="0"/>
              <a:t>code that already works</a:t>
            </a:r>
            <a:r>
              <a:rPr lang="en-US" altLang="x-none" dirty="0"/>
              <a:t>.</a:t>
            </a:r>
          </a:p>
          <a:p>
            <a:r>
              <a:rPr lang="en-US" altLang="x-none" dirty="0"/>
              <a:t>No Big Bang!</a:t>
            </a:r>
          </a:p>
        </p:txBody>
      </p:sp>
      <p:sp>
        <p:nvSpPr>
          <p:cNvPr id="129028" name="Oval 5"/>
          <p:cNvSpPr>
            <a:spLocks/>
          </p:cNvSpPr>
          <p:nvPr/>
        </p:nvSpPr>
        <p:spPr bwMode="auto">
          <a:xfrm>
            <a:off x="846138" y="2824163"/>
            <a:ext cx="127000" cy="127000"/>
          </a:xfrm>
          <a:prstGeom prst="ellipse">
            <a:avLst/>
          </a:prstGeom>
          <a:solidFill>
            <a:schemeClr val="tx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x-none" altLang="x-none" sz="2400">
              <a:ea typeface="ヒラギノ角ゴ ProN W3" charset="-128"/>
            </a:endParaRPr>
          </a:p>
        </p:txBody>
      </p:sp>
      <p:sp>
        <p:nvSpPr>
          <p:cNvPr id="129029" name="Text Box 6"/>
          <p:cNvSpPr txBox="1">
            <a:spLocks/>
          </p:cNvSpPr>
          <p:nvPr/>
        </p:nvSpPr>
        <p:spPr bwMode="auto">
          <a:xfrm>
            <a:off x="639763" y="2493963"/>
            <a:ext cx="5318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x-none" sz="1200" b="1">
                <a:ea typeface="ヒラギノ角ゴ ProN W3" charset="-128"/>
              </a:rPr>
              <a:t>Start</a:t>
            </a:r>
            <a:endParaRPr lang="en-US" altLang="x-none" sz="2400">
              <a:ea typeface="ヒラギノ角ゴ ProN W3" charset="-128"/>
            </a:endParaRPr>
          </a:p>
        </p:txBody>
      </p:sp>
      <p:sp>
        <p:nvSpPr>
          <p:cNvPr id="129030" name="Text Box 8"/>
          <p:cNvSpPr txBox="1">
            <a:spLocks/>
          </p:cNvSpPr>
          <p:nvPr/>
        </p:nvSpPr>
        <p:spPr bwMode="auto">
          <a:xfrm>
            <a:off x="7853363" y="1325563"/>
            <a:ext cx="5222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x-none" sz="1200" b="1">
                <a:ea typeface="ヒラギノ角ゴ ProN W3" charset="-128"/>
              </a:rPr>
              <a:t>Goal</a:t>
            </a:r>
            <a:endParaRPr lang="en-US" altLang="x-none" sz="2400">
              <a:ea typeface="ヒラギノ角ゴ ProN W3" charset="-128"/>
            </a:endParaRPr>
          </a:p>
        </p:txBody>
      </p:sp>
      <p:grpSp>
        <p:nvGrpSpPr>
          <p:cNvPr id="129031" name="Group 17"/>
          <p:cNvGrpSpPr>
            <a:grpSpLocks/>
          </p:cNvGrpSpPr>
          <p:nvPr/>
        </p:nvGrpSpPr>
        <p:grpSpPr bwMode="auto">
          <a:xfrm>
            <a:off x="7729538" y="1630363"/>
            <a:ext cx="787400" cy="787400"/>
            <a:chOff x="4984" y="2352"/>
            <a:chExt cx="496" cy="496"/>
          </a:xfrm>
        </p:grpSpPr>
        <p:sp>
          <p:nvSpPr>
            <p:cNvPr id="129032" name="Oval 7"/>
            <p:cNvSpPr>
              <a:spLocks/>
            </p:cNvSpPr>
            <p:nvPr/>
          </p:nvSpPr>
          <p:spPr bwMode="auto">
            <a:xfrm>
              <a:off x="5200" y="2568"/>
              <a:ext cx="80" cy="80"/>
            </a:xfrm>
            <a:prstGeom prst="ellipse">
              <a:avLst/>
            </a:prstGeom>
            <a:solidFill>
              <a:srgbClr val="4C4C4C"/>
            </a:solidFill>
            <a:ln w="25400">
              <a:solidFill>
                <a:srgbClr val="4C4C4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x-none" altLang="x-none" sz="2400">
                <a:ea typeface="ヒラギノ角ゴ ProN W3" charset="-128"/>
              </a:endParaRPr>
            </a:p>
          </p:txBody>
        </p:sp>
        <p:sp>
          <p:nvSpPr>
            <p:cNvPr id="129033" name="Oval 9"/>
            <p:cNvSpPr>
              <a:spLocks/>
            </p:cNvSpPr>
            <p:nvPr/>
          </p:nvSpPr>
          <p:spPr bwMode="auto">
            <a:xfrm>
              <a:off x="5096" y="2464"/>
              <a:ext cx="280" cy="280"/>
            </a:xfrm>
            <a:prstGeom prst="ellipse">
              <a:avLst/>
            </a:prstGeom>
            <a:noFill/>
            <a:ln w="69850">
              <a:solidFill>
                <a:srgbClr val="4C4C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x-none" altLang="x-none" sz="2400">
                <a:ea typeface="ヒラギノ角ゴ ProN W3" charset="-128"/>
              </a:endParaRPr>
            </a:p>
          </p:txBody>
        </p:sp>
        <p:sp>
          <p:nvSpPr>
            <p:cNvPr id="129034" name="Oval 10"/>
            <p:cNvSpPr>
              <a:spLocks/>
            </p:cNvSpPr>
            <p:nvPr/>
          </p:nvSpPr>
          <p:spPr bwMode="auto">
            <a:xfrm>
              <a:off x="4984" y="2352"/>
              <a:ext cx="496" cy="496"/>
            </a:xfrm>
            <a:prstGeom prst="ellipse">
              <a:avLst/>
            </a:prstGeom>
            <a:noFill/>
            <a:ln w="69850">
              <a:solidFill>
                <a:srgbClr val="4C4C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x-none" altLang="x-none" sz="2400">
                <a:ea typeface="ヒラギノ角ゴ ProN W3" charset="-128"/>
              </a:endParaRPr>
            </a:p>
          </p:txBody>
        </p:sp>
      </p:grpSp>
      <p:sp>
        <p:nvSpPr>
          <p:cNvPr id="129035" name="Line 22"/>
          <p:cNvSpPr>
            <a:spLocks noChangeShapeType="1"/>
          </p:cNvSpPr>
          <p:nvPr/>
        </p:nvSpPr>
        <p:spPr bwMode="auto">
          <a:xfrm flipV="1">
            <a:off x="1074738" y="2659063"/>
            <a:ext cx="406400" cy="203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6" name="Line 23"/>
          <p:cNvSpPr>
            <a:spLocks noChangeShapeType="1"/>
          </p:cNvSpPr>
          <p:nvPr/>
        </p:nvSpPr>
        <p:spPr bwMode="auto">
          <a:xfrm>
            <a:off x="1465263" y="2659063"/>
            <a:ext cx="561975" cy="2111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7" name="Line 24"/>
          <p:cNvSpPr>
            <a:spLocks noChangeShapeType="1"/>
          </p:cNvSpPr>
          <p:nvPr/>
        </p:nvSpPr>
        <p:spPr bwMode="auto">
          <a:xfrm flipV="1">
            <a:off x="2014538" y="2532063"/>
            <a:ext cx="685800" cy="342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8" name="Line 25"/>
          <p:cNvSpPr>
            <a:spLocks noChangeShapeType="1"/>
          </p:cNvSpPr>
          <p:nvPr/>
        </p:nvSpPr>
        <p:spPr bwMode="auto">
          <a:xfrm>
            <a:off x="2681288" y="2538413"/>
            <a:ext cx="628650" cy="2349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39" name="Line 26"/>
          <p:cNvSpPr>
            <a:spLocks noChangeShapeType="1"/>
          </p:cNvSpPr>
          <p:nvPr/>
        </p:nvSpPr>
        <p:spPr bwMode="auto">
          <a:xfrm flipV="1">
            <a:off x="3281363" y="2506663"/>
            <a:ext cx="600075" cy="2746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0" name="Line 27"/>
          <p:cNvSpPr>
            <a:spLocks noChangeShapeType="1"/>
          </p:cNvSpPr>
          <p:nvPr/>
        </p:nvSpPr>
        <p:spPr bwMode="auto">
          <a:xfrm>
            <a:off x="3862388" y="2493963"/>
            <a:ext cx="1339850" cy="596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1" name="Line 28"/>
          <p:cNvSpPr>
            <a:spLocks noChangeShapeType="1"/>
          </p:cNvSpPr>
          <p:nvPr/>
        </p:nvSpPr>
        <p:spPr bwMode="auto">
          <a:xfrm flipV="1">
            <a:off x="5202238" y="2519363"/>
            <a:ext cx="787400" cy="565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2" name="Line 29"/>
          <p:cNvSpPr>
            <a:spLocks noChangeShapeType="1"/>
          </p:cNvSpPr>
          <p:nvPr/>
        </p:nvSpPr>
        <p:spPr bwMode="auto">
          <a:xfrm>
            <a:off x="5972175" y="2519363"/>
            <a:ext cx="1020763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3" name="Line 30"/>
          <p:cNvSpPr>
            <a:spLocks noChangeShapeType="1"/>
          </p:cNvSpPr>
          <p:nvPr/>
        </p:nvSpPr>
        <p:spPr bwMode="auto">
          <a:xfrm flipV="1">
            <a:off x="6972300" y="2125663"/>
            <a:ext cx="592138" cy="7747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044" name="Line 31"/>
          <p:cNvSpPr>
            <a:spLocks noChangeShapeType="1"/>
          </p:cNvSpPr>
          <p:nvPr/>
        </p:nvSpPr>
        <p:spPr bwMode="auto">
          <a:xfrm flipV="1">
            <a:off x="7551738" y="2036763"/>
            <a:ext cx="584200" cy="88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29045" name="Picture 35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2801938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6" name="Picture 36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218440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7" name="Picture 37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0" y="274320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8" name="Picture 38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725" y="215900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9" name="Picture 39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2887663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50" name="Picture 40" descr="it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812925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51" name="Freeform 42"/>
          <p:cNvSpPr>
            <a:spLocks/>
          </p:cNvSpPr>
          <p:nvPr/>
        </p:nvSpPr>
        <p:spPr bwMode="auto">
          <a:xfrm>
            <a:off x="1062038" y="2062163"/>
            <a:ext cx="6992937" cy="871537"/>
          </a:xfrm>
          <a:custGeom>
            <a:avLst/>
            <a:gdLst>
              <a:gd name="T0" fmla="*/ 0 w 4405"/>
              <a:gd name="T1" fmla="*/ 795338 h 549"/>
              <a:gd name="T2" fmla="*/ 25400 w 4405"/>
              <a:gd name="T3" fmla="*/ 787400 h 549"/>
              <a:gd name="T4" fmla="*/ 50800 w 4405"/>
              <a:gd name="T5" fmla="*/ 769938 h 549"/>
              <a:gd name="T6" fmla="*/ 134938 w 4405"/>
              <a:gd name="T7" fmla="*/ 744538 h 549"/>
              <a:gd name="T8" fmla="*/ 271463 w 4405"/>
              <a:gd name="T9" fmla="*/ 693738 h 549"/>
              <a:gd name="T10" fmla="*/ 439738 w 4405"/>
              <a:gd name="T11" fmla="*/ 701675 h 549"/>
              <a:gd name="T12" fmla="*/ 693738 w 4405"/>
              <a:gd name="T13" fmla="*/ 752475 h 549"/>
              <a:gd name="T14" fmla="*/ 1058863 w 4405"/>
              <a:gd name="T15" fmla="*/ 736600 h 549"/>
              <a:gd name="T16" fmla="*/ 1135063 w 4405"/>
              <a:gd name="T17" fmla="*/ 701675 h 549"/>
              <a:gd name="T18" fmla="*/ 1185863 w 4405"/>
              <a:gd name="T19" fmla="*/ 685800 h 549"/>
              <a:gd name="T20" fmla="*/ 1236663 w 4405"/>
              <a:gd name="T21" fmla="*/ 650875 h 549"/>
              <a:gd name="T22" fmla="*/ 1287463 w 4405"/>
              <a:gd name="T23" fmla="*/ 635000 h 549"/>
              <a:gd name="T24" fmla="*/ 1414463 w 4405"/>
              <a:gd name="T25" fmla="*/ 574675 h 549"/>
              <a:gd name="T26" fmla="*/ 1600200 w 4405"/>
              <a:gd name="T27" fmla="*/ 508000 h 549"/>
              <a:gd name="T28" fmla="*/ 1922463 w 4405"/>
              <a:gd name="T29" fmla="*/ 566738 h 549"/>
              <a:gd name="T30" fmla="*/ 2159000 w 4405"/>
              <a:gd name="T31" fmla="*/ 625475 h 549"/>
              <a:gd name="T32" fmla="*/ 2387600 w 4405"/>
              <a:gd name="T33" fmla="*/ 668338 h 549"/>
              <a:gd name="T34" fmla="*/ 2667000 w 4405"/>
              <a:gd name="T35" fmla="*/ 642938 h 549"/>
              <a:gd name="T36" fmla="*/ 2786063 w 4405"/>
              <a:gd name="T37" fmla="*/ 600075 h 549"/>
              <a:gd name="T38" fmla="*/ 3022600 w 4405"/>
              <a:gd name="T39" fmla="*/ 617538 h 549"/>
              <a:gd name="T40" fmla="*/ 3276600 w 4405"/>
              <a:gd name="T41" fmla="*/ 650875 h 549"/>
              <a:gd name="T42" fmla="*/ 3436938 w 4405"/>
              <a:gd name="T43" fmla="*/ 719138 h 549"/>
              <a:gd name="T44" fmla="*/ 3522663 w 4405"/>
              <a:gd name="T45" fmla="*/ 762000 h 549"/>
              <a:gd name="T46" fmla="*/ 3598863 w 4405"/>
              <a:gd name="T47" fmla="*/ 795338 h 549"/>
              <a:gd name="T48" fmla="*/ 3860800 w 4405"/>
              <a:gd name="T49" fmla="*/ 871538 h 549"/>
              <a:gd name="T50" fmla="*/ 3929063 w 4405"/>
              <a:gd name="T51" fmla="*/ 863600 h 549"/>
              <a:gd name="T52" fmla="*/ 3987800 w 4405"/>
              <a:gd name="T53" fmla="*/ 846138 h 549"/>
              <a:gd name="T54" fmla="*/ 4106863 w 4405"/>
              <a:gd name="T55" fmla="*/ 863600 h 549"/>
              <a:gd name="T56" fmla="*/ 4191000 w 4405"/>
              <a:gd name="T57" fmla="*/ 838200 h 549"/>
              <a:gd name="T58" fmla="*/ 4224338 w 4405"/>
              <a:gd name="T59" fmla="*/ 828675 h 549"/>
              <a:gd name="T60" fmla="*/ 4478338 w 4405"/>
              <a:gd name="T61" fmla="*/ 752475 h 549"/>
              <a:gd name="T62" fmla="*/ 4665663 w 4405"/>
              <a:gd name="T63" fmla="*/ 719138 h 549"/>
              <a:gd name="T64" fmla="*/ 4808538 w 4405"/>
              <a:gd name="T65" fmla="*/ 660400 h 549"/>
              <a:gd name="T66" fmla="*/ 5062538 w 4405"/>
              <a:gd name="T67" fmla="*/ 592138 h 549"/>
              <a:gd name="T68" fmla="*/ 5156200 w 4405"/>
              <a:gd name="T69" fmla="*/ 609600 h 549"/>
              <a:gd name="T70" fmla="*/ 5207000 w 4405"/>
              <a:gd name="T71" fmla="*/ 625475 h 549"/>
              <a:gd name="T72" fmla="*/ 5341938 w 4405"/>
              <a:gd name="T73" fmla="*/ 693738 h 549"/>
              <a:gd name="T74" fmla="*/ 5529263 w 4405"/>
              <a:gd name="T75" fmla="*/ 744538 h 549"/>
              <a:gd name="T76" fmla="*/ 5808663 w 4405"/>
              <a:gd name="T77" fmla="*/ 711200 h 549"/>
              <a:gd name="T78" fmla="*/ 5900738 w 4405"/>
              <a:gd name="T79" fmla="*/ 592138 h 549"/>
              <a:gd name="T80" fmla="*/ 6027738 w 4405"/>
              <a:gd name="T81" fmla="*/ 414338 h 549"/>
              <a:gd name="T82" fmla="*/ 6146800 w 4405"/>
              <a:gd name="T83" fmla="*/ 185738 h 549"/>
              <a:gd name="T84" fmla="*/ 6596063 w 4405"/>
              <a:gd name="T85" fmla="*/ 0 h 549"/>
              <a:gd name="T86" fmla="*/ 6832600 w 4405"/>
              <a:gd name="T87" fmla="*/ 15875 h 549"/>
              <a:gd name="T88" fmla="*/ 6992938 w 4405"/>
              <a:gd name="T89" fmla="*/ 50800 h 54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4405"/>
              <a:gd name="T136" fmla="*/ 0 h 549"/>
              <a:gd name="T137" fmla="*/ 4405 w 4405"/>
              <a:gd name="T138" fmla="*/ 549 h 54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4405" h="549">
                <a:moveTo>
                  <a:pt x="0" y="501"/>
                </a:moveTo>
                <a:cubicBezTo>
                  <a:pt x="5" y="499"/>
                  <a:pt x="11" y="498"/>
                  <a:pt x="16" y="496"/>
                </a:cubicBezTo>
                <a:cubicBezTo>
                  <a:pt x="21" y="493"/>
                  <a:pt x="26" y="487"/>
                  <a:pt x="32" y="485"/>
                </a:cubicBezTo>
                <a:cubicBezTo>
                  <a:pt x="47" y="478"/>
                  <a:pt x="68" y="474"/>
                  <a:pt x="85" y="469"/>
                </a:cubicBezTo>
                <a:cubicBezTo>
                  <a:pt x="109" y="452"/>
                  <a:pt x="141" y="443"/>
                  <a:pt x="171" y="437"/>
                </a:cubicBezTo>
                <a:cubicBezTo>
                  <a:pt x="206" y="438"/>
                  <a:pt x="241" y="438"/>
                  <a:pt x="277" y="442"/>
                </a:cubicBezTo>
                <a:cubicBezTo>
                  <a:pt x="329" y="446"/>
                  <a:pt x="382" y="468"/>
                  <a:pt x="437" y="474"/>
                </a:cubicBezTo>
                <a:cubicBezTo>
                  <a:pt x="515" y="495"/>
                  <a:pt x="589" y="476"/>
                  <a:pt x="667" y="464"/>
                </a:cubicBezTo>
                <a:cubicBezTo>
                  <a:pt x="684" y="457"/>
                  <a:pt x="698" y="449"/>
                  <a:pt x="715" y="442"/>
                </a:cubicBezTo>
                <a:cubicBezTo>
                  <a:pt x="725" y="437"/>
                  <a:pt x="747" y="432"/>
                  <a:pt x="747" y="432"/>
                </a:cubicBezTo>
                <a:cubicBezTo>
                  <a:pt x="757" y="424"/>
                  <a:pt x="766" y="413"/>
                  <a:pt x="779" y="410"/>
                </a:cubicBezTo>
                <a:cubicBezTo>
                  <a:pt x="789" y="406"/>
                  <a:pt x="811" y="400"/>
                  <a:pt x="811" y="400"/>
                </a:cubicBezTo>
                <a:cubicBezTo>
                  <a:pt x="834" y="384"/>
                  <a:pt x="864" y="371"/>
                  <a:pt x="891" y="362"/>
                </a:cubicBezTo>
                <a:cubicBezTo>
                  <a:pt x="919" y="333"/>
                  <a:pt x="969" y="325"/>
                  <a:pt x="1008" y="320"/>
                </a:cubicBezTo>
                <a:cubicBezTo>
                  <a:pt x="1076" y="330"/>
                  <a:pt x="1143" y="341"/>
                  <a:pt x="1211" y="357"/>
                </a:cubicBezTo>
                <a:cubicBezTo>
                  <a:pt x="1261" y="368"/>
                  <a:pt x="1309" y="386"/>
                  <a:pt x="1360" y="394"/>
                </a:cubicBezTo>
                <a:cubicBezTo>
                  <a:pt x="1404" y="410"/>
                  <a:pt x="1456" y="415"/>
                  <a:pt x="1504" y="421"/>
                </a:cubicBezTo>
                <a:cubicBezTo>
                  <a:pt x="1562" y="416"/>
                  <a:pt x="1620" y="408"/>
                  <a:pt x="1680" y="405"/>
                </a:cubicBezTo>
                <a:cubicBezTo>
                  <a:pt x="1710" y="399"/>
                  <a:pt x="1726" y="392"/>
                  <a:pt x="1755" y="378"/>
                </a:cubicBezTo>
                <a:cubicBezTo>
                  <a:pt x="1810" y="407"/>
                  <a:pt x="1816" y="392"/>
                  <a:pt x="1904" y="389"/>
                </a:cubicBezTo>
                <a:cubicBezTo>
                  <a:pt x="1953" y="377"/>
                  <a:pt x="2015" y="394"/>
                  <a:pt x="2064" y="410"/>
                </a:cubicBezTo>
                <a:cubicBezTo>
                  <a:pt x="2088" y="427"/>
                  <a:pt x="2135" y="443"/>
                  <a:pt x="2165" y="453"/>
                </a:cubicBezTo>
                <a:cubicBezTo>
                  <a:pt x="2203" y="478"/>
                  <a:pt x="2184" y="470"/>
                  <a:pt x="2219" y="480"/>
                </a:cubicBezTo>
                <a:cubicBezTo>
                  <a:pt x="2234" y="489"/>
                  <a:pt x="2249" y="495"/>
                  <a:pt x="2267" y="501"/>
                </a:cubicBezTo>
                <a:cubicBezTo>
                  <a:pt x="2313" y="532"/>
                  <a:pt x="2379" y="532"/>
                  <a:pt x="2432" y="549"/>
                </a:cubicBezTo>
                <a:cubicBezTo>
                  <a:pt x="2446" y="547"/>
                  <a:pt x="2460" y="546"/>
                  <a:pt x="2475" y="544"/>
                </a:cubicBezTo>
                <a:cubicBezTo>
                  <a:pt x="2487" y="541"/>
                  <a:pt x="2512" y="533"/>
                  <a:pt x="2512" y="533"/>
                </a:cubicBezTo>
                <a:cubicBezTo>
                  <a:pt x="2544" y="549"/>
                  <a:pt x="2547" y="549"/>
                  <a:pt x="2587" y="544"/>
                </a:cubicBezTo>
                <a:cubicBezTo>
                  <a:pt x="2604" y="538"/>
                  <a:pt x="2622" y="533"/>
                  <a:pt x="2640" y="528"/>
                </a:cubicBezTo>
                <a:cubicBezTo>
                  <a:pt x="2646" y="525"/>
                  <a:pt x="2661" y="522"/>
                  <a:pt x="2661" y="522"/>
                </a:cubicBezTo>
                <a:cubicBezTo>
                  <a:pt x="2709" y="491"/>
                  <a:pt x="2768" y="493"/>
                  <a:pt x="2821" y="474"/>
                </a:cubicBezTo>
                <a:cubicBezTo>
                  <a:pt x="2862" y="432"/>
                  <a:pt x="2825" y="462"/>
                  <a:pt x="2939" y="453"/>
                </a:cubicBezTo>
                <a:cubicBezTo>
                  <a:pt x="2970" y="450"/>
                  <a:pt x="2999" y="422"/>
                  <a:pt x="3029" y="416"/>
                </a:cubicBezTo>
                <a:cubicBezTo>
                  <a:pt x="3083" y="403"/>
                  <a:pt x="3134" y="381"/>
                  <a:pt x="3189" y="373"/>
                </a:cubicBezTo>
                <a:cubicBezTo>
                  <a:pt x="3252" y="380"/>
                  <a:pt x="3212" y="372"/>
                  <a:pt x="3248" y="384"/>
                </a:cubicBezTo>
                <a:cubicBezTo>
                  <a:pt x="3258" y="387"/>
                  <a:pt x="3280" y="394"/>
                  <a:pt x="3280" y="394"/>
                </a:cubicBezTo>
                <a:cubicBezTo>
                  <a:pt x="3305" y="411"/>
                  <a:pt x="3334" y="429"/>
                  <a:pt x="3365" y="437"/>
                </a:cubicBezTo>
                <a:cubicBezTo>
                  <a:pt x="3402" y="455"/>
                  <a:pt x="3441" y="464"/>
                  <a:pt x="3483" y="469"/>
                </a:cubicBezTo>
                <a:cubicBezTo>
                  <a:pt x="3542" y="465"/>
                  <a:pt x="3601" y="465"/>
                  <a:pt x="3659" y="448"/>
                </a:cubicBezTo>
                <a:cubicBezTo>
                  <a:pt x="3686" y="428"/>
                  <a:pt x="3696" y="398"/>
                  <a:pt x="3717" y="373"/>
                </a:cubicBezTo>
                <a:cubicBezTo>
                  <a:pt x="3745" y="338"/>
                  <a:pt x="3776" y="301"/>
                  <a:pt x="3797" y="261"/>
                </a:cubicBezTo>
                <a:cubicBezTo>
                  <a:pt x="3814" y="226"/>
                  <a:pt x="3843" y="145"/>
                  <a:pt x="3872" y="117"/>
                </a:cubicBezTo>
                <a:cubicBezTo>
                  <a:pt x="3948" y="40"/>
                  <a:pt x="4049" y="9"/>
                  <a:pt x="4155" y="0"/>
                </a:cubicBezTo>
                <a:cubicBezTo>
                  <a:pt x="4177" y="1"/>
                  <a:pt x="4267" y="3"/>
                  <a:pt x="4304" y="10"/>
                </a:cubicBezTo>
                <a:cubicBezTo>
                  <a:pt x="4337" y="15"/>
                  <a:pt x="4370" y="32"/>
                  <a:pt x="4405" y="32"/>
                </a:cubicBezTo>
              </a:path>
            </a:pathLst>
          </a:custGeom>
          <a:noFill/>
          <a:ln w="25400">
            <a:solidFill>
              <a:schemeClr val="bg2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x-none" altLang="x-none" sz="2400">
              <a:ea typeface="ヒラギノ角ゴ ProN W3" charset="-128"/>
            </a:endParaRPr>
          </a:p>
        </p:txBody>
      </p:sp>
      <p:grpSp>
        <p:nvGrpSpPr>
          <p:cNvPr id="129052" name="Group 50"/>
          <p:cNvGrpSpPr>
            <a:grpSpLocks/>
          </p:cNvGrpSpPr>
          <p:nvPr/>
        </p:nvGrpSpPr>
        <p:grpSpPr bwMode="auto">
          <a:xfrm>
            <a:off x="5775325" y="4210050"/>
            <a:ext cx="2271713" cy="2144713"/>
            <a:chOff x="3155" y="1281"/>
            <a:chExt cx="1184" cy="1146"/>
          </a:xfrm>
        </p:grpSpPr>
        <p:pic>
          <p:nvPicPr>
            <p:cNvPr id="129053" name="Picture 45" descr="bigba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5" y="1402"/>
              <a:ext cx="1170" cy="8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9054" name="Oval 47"/>
            <p:cNvSpPr>
              <a:spLocks/>
            </p:cNvSpPr>
            <p:nvPr/>
          </p:nvSpPr>
          <p:spPr bwMode="auto">
            <a:xfrm>
              <a:off x="3193" y="1281"/>
              <a:ext cx="1146" cy="1146"/>
            </a:xfrm>
            <a:prstGeom prst="ellips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x-none" altLang="x-none" sz="2400">
                <a:ea typeface="ヒラギノ角ゴ ProN W3" charset="-128"/>
              </a:endParaRPr>
            </a:p>
          </p:txBody>
        </p:sp>
        <p:sp>
          <p:nvSpPr>
            <p:cNvPr id="129055" name="Line 48"/>
            <p:cNvSpPr>
              <a:spLocks noChangeShapeType="1"/>
            </p:cNvSpPr>
            <p:nvPr/>
          </p:nvSpPr>
          <p:spPr bwMode="auto">
            <a:xfrm>
              <a:off x="3378" y="1419"/>
              <a:ext cx="828" cy="790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" name="Text Box 11">
            <a:extLst>
              <a:ext uri="{FF2B5EF4-FFF2-40B4-BE49-F238E27FC236}">
                <a16:creationId xmlns:a16="http://schemas.microsoft.com/office/drawing/2014/main" id="{0F65F9D8-B31C-FE47-AB0A-2D72A5E81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219" y="5572125"/>
            <a:ext cx="155478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altLang="x-none" sz="800" b="1" dirty="0">
                <a:solidFill>
                  <a:schemeClr val="bg1">
                    <a:lumMod val="65000"/>
                  </a:schemeClr>
                </a:solidFill>
              </a:rPr>
              <a:t>Head First Object-Oriented </a:t>
            </a:r>
          </a:p>
          <a:p>
            <a:r>
              <a:rPr lang="en-US" altLang="x-none" sz="800" b="1" dirty="0">
                <a:solidFill>
                  <a:schemeClr val="bg1">
                    <a:lumMod val="65000"/>
                  </a:schemeClr>
                </a:solidFill>
              </a:rPr>
              <a:t>Analysis &amp; Design</a:t>
            </a:r>
            <a:endParaRPr lang="en-US" altLang="x-none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x-none" sz="800" dirty="0">
                <a:solidFill>
                  <a:schemeClr val="bg1">
                    <a:lumMod val="65000"/>
                  </a:schemeClr>
                </a:solidFill>
              </a:rPr>
              <a:t>by Brett D. McLaughlin, et al.</a:t>
            </a:r>
          </a:p>
          <a:p>
            <a:r>
              <a:rPr lang="en-US" altLang="x-none" sz="800" dirty="0">
                <a:solidFill>
                  <a:schemeClr val="bg1">
                    <a:lumMod val="65000"/>
                  </a:schemeClr>
                </a:solidFill>
              </a:rPr>
              <a:t>O’Reilly, 2006.</a:t>
            </a:r>
            <a:endParaRPr lang="en-US" altLang="x-none" sz="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6254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E521-2AC3-2F4B-9A7A-219542DF1113}" type="slidenum">
              <a:rPr lang="en-US" altLang="x-none"/>
              <a:pPr/>
              <a:t>28</a:t>
            </a:fld>
            <a:endParaRPr lang="en-US" altLang="x-none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411163"/>
            <a:ext cx="8504237" cy="655637"/>
          </a:xfrm>
        </p:spPr>
        <p:txBody>
          <a:bodyPr/>
          <a:lstStyle/>
          <a:p>
            <a:r>
              <a:rPr lang="en-US" altLang="x-none"/>
              <a:t>A Poor Design is Not Necessarily a Failure ...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... if it soon leads to a better design.</a:t>
            </a:r>
          </a:p>
          <a:p>
            <a:pPr lvl="1"/>
            <a:r>
              <a:rPr lang="en-US" altLang="x-none" dirty="0"/>
              <a:t>Don’t paralyze yourself trying to come up </a:t>
            </a:r>
            <a:br>
              <a:rPr lang="en-US" altLang="x-none" dirty="0"/>
            </a:br>
            <a:r>
              <a:rPr lang="en-US" altLang="x-none" dirty="0"/>
              <a:t>with a perfect design right from the start.</a:t>
            </a:r>
          </a:p>
          <a:p>
            <a:pPr lvl="4"/>
            <a:endParaRPr lang="en-US" altLang="x-none" dirty="0"/>
          </a:p>
          <a:p>
            <a:r>
              <a:rPr lang="en-US" altLang="x-none" b="1" dirty="0"/>
              <a:t>Goal:</a:t>
            </a:r>
            <a:r>
              <a:rPr lang="en-US" altLang="x-none" dirty="0">
                <a:solidFill>
                  <a:srgbClr val="C00000"/>
                </a:solidFill>
              </a:rPr>
              <a:t> </a:t>
            </a:r>
            <a:r>
              <a:rPr lang="en-US" altLang="x-none" dirty="0"/>
              <a:t>Recognize a poor design </a:t>
            </a:r>
            <a:r>
              <a:rPr lang="en-US" altLang="x-none" u="sng" dirty="0"/>
              <a:t>early</a:t>
            </a:r>
            <a:r>
              <a:rPr lang="en-US" altLang="x-none" dirty="0"/>
              <a:t> during development and start to </a:t>
            </a:r>
            <a:r>
              <a:rPr lang="en-US" altLang="x-none" u="sng" dirty="0"/>
              <a:t>improve it iteratively</a:t>
            </a:r>
            <a:br>
              <a:rPr lang="en-US" altLang="x-none" dirty="0"/>
            </a:br>
            <a:r>
              <a:rPr lang="en-US" altLang="x-none" dirty="0"/>
              <a:t>as soon as possible.</a:t>
            </a:r>
          </a:p>
          <a:p>
            <a:pPr lvl="4"/>
            <a:endParaRPr lang="en-US" altLang="x-none" dirty="0"/>
          </a:p>
          <a:p>
            <a:r>
              <a:rPr lang="en-US" altLang="x-none" b="1" dirty="0"/>
              <a:t>Even better:</a:t>
            </a:r>
            <a:r>
              <a:rPr lang="en-US" altLang="x-none" dirty="0">
                <a:solidFill>
                  <a:srgbClr val="002060"/>
                </a:solidFill>
              </a:rPr>
              <a:t> </a:t>
            </a:r>
            <a:br>
              <a:rPr lang="en-US" altLang="x-none" dirty="0">
                <a:solidFill>
                  <a:srgbClr val="002060"/>
                </a:solidFill>
              </a:rPr>
            </a:br>
            <a:r>
              <a:rPr lang="en-US" altLang="x-none" dirty="0"/>
              <a:t>Try not to start with a really bad design.</a:t>
            </a:r>
          </a:p>
          <a:p>
            <a:pPr lvl="1"/>
            <a:r>
              <a:rPr lang="en-US" altLang="x-none" dirty="0"/>
              <a:t>You will learn quickly how </a:t>
            </a:r>
            <a:r>
              <a:rPr lang="en-US" altLang="x-none" u="sng" dirty="0"/>
              <a:t>not</a:t>
            </a:r>
            <a:r>
              <a:rPr lang="en-US" altLang="x-none" dirty="0"/>
              <a:t> to do a bad design!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6890C-6299-E04F-8CF5-6C9D0041689F}" type="slidenum">
              <a:rPr lang="en-US" altLang="x-none"/>
              <a:pPr/>
              <a:t>29</a:t>
            </a:fld>
            <a:endParaRPr lang="en-US" altLang="x-none"/>
          </a:p>
        </p:txBody>
      </p:sp>
      <p:pic>
        <p:nvPicPr>
          <p:cNvPr id="10854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1568450"/>
            <a:ext cx="8869363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Example: Rick’s Guitars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08325" y="1295400"/>
            <a:ext cx="5578475" cy="1951038"/>
          </a:xfrm>
        </p:spPr>
        <p:txBody>
          <a:bodyPr/>
          <a:lstStyle/>
          <a:p>
            <a:r>
              <a:rPr lang="en-US" altLang="x-none" i="1" dirty="0"/>
              <a:t>Inventory Management Application</a:t>
            </a:r>
            <a:r>
              <a:rPr lang="en-US" altLang="x-none" dirty="0">
                <a:solidFill>
                  <a:srgbClr val="0033CC"/>
                </a:solidFill>
              </a:rPr>
              <a:t> </a:t>
            </a:r>
            <a:r>
              <a:rPr lang="en-US" altLang="x-none" dirty="0"/>
              <a:t>for </a:t>
            </a:r>
            <a:r>
              <a:rPr lang="en-US" altLang="x-none" sz="2900" dirty="0"/>
              <a:t>Rick’s Guitars</a:t>
            </a:r>
          </a:p>
          <a:p>
            <a:pPr lvl="1"/>
            <a:r>
              <a:rPr lang="en-US" altLang="x-none" dirty="0"/>
              <a:t>Maintain a guitar inventory.</a:t>
            </a:r>
          </a:p>
          <a:p>
            <a:pPr lvl="1"/>
            <a:r>
              <a:rPr lang="en-US" altLang="x-none" dirty="0"/>
              <a:t>Locate guitars for customers.</a:t>
            </a:r>
          </a:p>
        </p:txBody>
      </p:sp>
      <p:grpSp>
        <p:nvGrpSpPr>
          <p:cNvPr id="108554" name="Group 10"/>
          <p:cNvGrpSpPr>
            <a:grpSpLocks/>
          </p:cNvGrpSpPr>
          <p:nvPr/>
        </p:nvGrpSpPr>
        <p:grpSpPr bwMode="auto">
          <a:xfrm>
            <a:off x="2743200" y="3611563"/>
            <a:ext cx="2759075" cy="1006475"/>
            <a:chOff x="1728" y="2275"/>
            <a:chExt cx="1738" cy="634"/>
          </a:xfrm>
        </p:grpSpPr>
        <p:sp>
          <p:nvSpPr>
            <p:cNvPr id="108549" name="Text Box 5"/>
            <p:cNvSpPr txBox="1">
              <a:spLocks noChangeArrowheads="1"/>
            </p:cNvSpPr>
            <p:nvPr/>
          </p:nvSpPr>
          <p:spPr bwMode="auto">
            <a:xfrm>
              <a:off x="2189" y="2275"/>
              <a:ext cx="1277" cy="214"/>
            </a:xfrm>
            <a:prstGeom prst="rect">
              <a:avLst/>
            </a:prstGeom>
            <a:noFill/>
            <a:ln w="317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x-none">
                  <a:solidFill>
                    <a:srgbClr val="0033CC"/>
                  </a:solidFill>
                </a:rPr>
                <a:t>UML class diagrams</a:t>
              </a:r>
            </a:p>
          </p:txBody>
        </p:sp>
        <p:sp>
          <p:nvSpPr>
            <p:cNvPr id="108550" name="Line 6"/>
            <p:cNvSpPr>
              <a:spLocks noChangeShapeType="1"/>
            </p:cNvSpPr>
            <p:nvPr/>
          </p:nvSpPr>
          <p:spPr bwMode="auto">
            <a:xfrm flipH="1">
              <a:off x="1728" y="2390"/>
              <a:ext cx="461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  <p:sp>
          <p:nvSpPr>
            <p:cNvPr id="108552" name="Line 8"/>
            <p:cNvSpPr>
              <a:spLocks noChangeShapeType="1"/>
            </p:cNvSpPr>
            <p:nvPr/>
          </p:nvSpPr>
          <p:spPr bwMode="auto">
            <a:xfrm>
              <a:off x="2822" y="2506"/>
              <a:ext cx="0" cy="403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6675097" y="6095338"/>
            <a:ext cx="155478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altLang="x-none" sz="800" b="1" dirty="0">
                <a:solidFill>
                  <a:schemeClr val="bg1">
                    <a:lumMod val="65000"/>
                  </a:schemeClr>
                </a:solidFill>
              </a:rPr>
              <a:t>Head First Object-Oriented </a:t>
            </a:r>
          </a:p>
          <a:p>
            <a:r>
              <a:rPr lang="en-US" altLang="x-none" sz="800" b="1" dirty="0">
                <a:solidFill>
                  <a:schemeClr val="bg1">
                    <a:lumMod val="65000"/>
                  </a:schemeClr>
                </a:solidFill>
              </a:rPr>
              <a:t>Analysis &amp; Design</a:t>
            </a:r>
            <a:endParaRPr lang="en-US" altLang="x-none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x-none" sz="800" dirty="0">
                <a:solidFill>
                  <a:schemeClr val="bg1">
                    <a:lumMod val="65000"/>
                  </a:schemeClr>
                </a:solidFill>
              </a:rPr>
              <a:t>by Brett D. McLaughlin, et al.</a:t>
            </a:r>
          </a:p>
          <a:p>
            <a:r>
              <a:rPr lang="en-US" altLang="x-none" sz="800" dirty="0">
                <a:solidFill>
                  <a:schemeClr val="bg1">
                    <a:lumMod val="65000"/>
                  </a:schemeClr>
                </a:solidFill>
              </a:rPr>
              <a:t>O’Reilly, 2006.</a:t>
            </a:r>
            <a:endParaRPr lang="en-US" altLang="x-none" sz="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A1B6-21FD-074A-8C3F-C98C75791A7E}" type="slidenum">
              <a:rPr lang="en-US" altLang="x-none"/>
              <a:pPr/>
              <a:t>3</a:t>
            </a:fld>
            <a:endParaRPr lang="en-US" altLang="x-none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Goals of the Course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Become familiar with </a:t>
            </a:r>
            <a:r>
              <a:rPr lang="en-US" u="sng" dirty="0"/>
              <a:t>object-oriented analysis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and </a:t>
            </a:r>
            <a:r>
              <a:rPr lang="en-US" u="sng" dirty="0"/>
              <a:t>program design</a:t>
            </a:r>
            <a:r>
              <a:rPr lang="en-US" altLang="x-none" sz="2800" dirty="0"/>
              <a:t>.</a:t>
            </a:r>
          </a:p>
          <a:p>
            <a:pPr lvl="4"/>
            <a:endParaRPr lang="en-US" altLang="x-none" dirty="0"/>
          </a:p>
          <a:p>
            <a:pPr lvl="1"/>
            <a:r>
              <a:rPr lang="en-US" dirty="0"/>
              <a:t>Employ industry-standard practices of an object-oriented approach to software development. </a:t>
            </a:r>
          </a:p>
          <a:p>
            <a:pPr lvl="1"/>
            <a:r>
              <a:rPr lang="en-US" dirty="0"/>
              <a:t>Avoid the pitfalls of object-oriented design.</a:t>
            </a:r>
            <a:endParaRPr lang="en-US" altLang="x-none" dirty="0"/>
          </a:p>
          <a:p>
            <a:pPr lvl="3"/>
            <a:endParaRPr lang="en-US" altLang="x-none" dirty="0"/>
          </a:p>
          <a:p>
            <a:r>
              <a:rPr lang="en-US" altLang="x-none" dirty="0"/>
              <a:t>Learn important </a:t>
            </a:r>
            <a:r>
              <a:rPr lang="en-US" altLang="x-none" u="sng" dirty="0"/>
              <a:t>job skills</a:t>
            </a:r>
            <a:r>
              <a:rPr lang="en-US" altLang="x-none" dirty="0">
                <a:solidFill>
                  <a:srgbClr val="B23C00"/>
                </a:solidFill>
              </a:rPr>
              <a:t> </a:t>
            </a:r>
            <a:r>
              <a:rPr lang="en-US" altLang="x-none" dirty="0"/>
              <a:t>that employers want.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sz="2400" dirty="0"/>
              <a:t>Work as a member of a small programming team</a:t>
            </a:r>
            <a:r>
              <a:rPr lang="en-US" dirty="0"/>
              <a:t> to successfully develop a software application that uses shared interfaces and data formats</a:t>
            </a:r>
            <a:r>
              <a:rPr lang="en-US" altLang="x-none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E063-1597-E449-AFB6-4686B0C4B6BF}" type="slidenum">
              <a:rPr lang="en-US" altLang="x-none"/>
              <a:pPr/>
              <a:t>30</a:t>
            </a:fld>
            <a:endParaRPr lang="en-US" altLang="x-none"/>
          </a:p>
        </p:txBody>
      </p:sp>
      <p:sp>
        <p:nvSpPr>
          <p:cNvPr id="6" name="Process 5"/>
          <p:cNvSpPr>
            <a:spLocks noChangeArrowheads="1"/>
          </p:cNvSpPr>
          <p:nvPr/>
        </p:nvSpPr>
        <p:spPr bwMode="auto">
          <a:xfrm>
            <a:off x="1028738" y="1234464"/>
            <a:ext cx="7086523" cy="5013628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91421" tIns="45711" rIns="91421" bIns="45711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#include &lt;string&gt;</a:t>
            </a:r>
          </a:p>
          <a:p>
            <a:endParaRPr lang="en-US" sz="12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using namespace </a:t>
            </a:r>
            <a:r>
              <a:rPr lang="en-US" sz="12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std</a:t>
            </a:r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</a:p>
          <a:p>
            <a:endParaRPr lang="en-US" sz="12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class Guitar</a:t>
            </a:r>
          </a:p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Guitar(string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double price,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string builder, string model, string type,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builder(builder), model(model),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type(type),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price(price)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get_serial_number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 return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get_price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{ return price;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set_price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(float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new_price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 price 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new_price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get_builder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 return builder;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get_model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{ return model;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get_type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{ return type;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{ return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{ return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builder, model, type,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price;</a:t>
            </a:r>
          </a:p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#1: The </a:t>
            </a:r>
            <a:r>
              <a:rPr lang="en-US" altLang="x-none" b="1" dirty="0">
                <a:latin typeface="Courier New" charset="0"/>
              </a:rPr>
              <a:t>Guitar</a:t>
            </a:r>
            <a:r>
              <a:rPr lang="en-US" altLang="x-none" dirty="0"/>
              <a:t> Class</a:t>
            </a: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274367" y="5518761"/>
            <a:ext cx="82105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400">
                <a:solidFill>
                  <a:srgbClr val="0033CC"/>
                </a:solidFill>
              </a:rPr>
              <a:t>Why</a:t>
            </a:r>
          </a:p>
          <a:p>
            <a:r>
              <a:rPr lang="en-US" altLang="x-none" sz="1400">
                <a:solidFill>
                  <a:srgbClr val="0033CC"/>
                </a:solidFill>
              </a:rPr>
              <a:t>private?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98048" y="1353105"/>
            <a:ext cx="90435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Guitar.h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50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6A8DF-FB13-5948-AC7D-364E89B34B8A}" type="slidenum">
              <a:rPr lang="en-US" altLang="x-none"/>
              <a:pPr/>
              <a:t>31</a:t>
            </a:fld>
            <a:endParaRPr lang="en-US" altLang="x-none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The </a:t>
            </a:r>
            <a:r>
              <a:rPr lang="en-US" altLang="x-none" b="1" dirty="0">
                <a:latin typeface="Courier New" charset="0"/>
              </a:rPr>
              <a:t>Inventory</a:t>
            </a:r>
            <a:r>
              <a:rPr lang="en-US" altLang="x-none" dirty="0"/>
              <a:t> Class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40792" y="1234464"/>
            <a:ext cx="7837402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#include &lt;list&gt;</a:t>
            </a:r>
          </a:p>
          <a:p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Guitar.h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"</a:t>
            </a:r>
          </a:p>
          <a:p>
            <a:endParaRPr lang="en-US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Inventory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Inventory() {}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add_guitar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double price,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string builder, string model, string type,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Guitar *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get_guitar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Guitar *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(Guitar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ideal_guitar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vector&lt;Guitar *&gt; guitars;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96079" y="1325903"/>
            <a:ext cx="1185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Inventory.h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41C3-00D5-5341-994E-B4CEB6965827}" type="slidenum">
              <a:rPr lang="en-US" altLang="x-none"/>
              <a:pPr/>
              <a:t>32</a:t>
            </a:fld>
            <a:endParaRPr lang="en-US" altLang="x-none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The </a:t>
            </a:r>
            <a:r>
              <a:rPr lang="en-US" altLang="x-none" b="1">
                <a:latin typeface="Courier New" charset="0"/>
              </a:rPr>
              <a:t>Inventory</a:t>
            </a:r>
            <a:r>
              <a:rPr lang="en-US" altLang="x-none"/>
              <a:t> Class</a:t>
            </a:r>
            <a:r>
              <a:rPr lang="en-US" altLang="x-none" i="1"/>
              <a:t>, cont’d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0123" y="1234464"/>
            <a:ext cx="8148384" cy="4939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void Inventory::</a:t>
            </a:r>
            <a:r>
              <a:rPr lang="en-US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add_guitar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(string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serial_number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, double price,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                          string builder, string model, string type,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                          string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back_wood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, string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top_wood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Guitar *guitar = new Guitar(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serial_number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, price, builder,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                               model, type,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back_wood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top_wood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guitars.push_back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(guitar);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Guitar *Inventory::</a:t>
            </a:r>
            <a:r>
              <a:rPr lang="en-US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get_guitar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(string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serial_number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list&lt;Guitar *&gt;::iterator it;</a:t>
            </a:r>
          </a:p>
          <a:p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for (it =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guitars.begin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(); it !=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guitars.end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(); it++)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    Guitar *guitar = *it;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    if (guitar-&gt;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get_serial_number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() ==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serial_number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) return *it;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return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84576" y="5703508"/>
            <a:ext cx="140217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Inventory.cpp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The </a:t>
            </a:r>
            <a:r>
              <a:rPr lang="en-US" altLang="x-none" b="1" dirty="0">
                <a:latin typeface="Courier New" charset="0"/>
              </a:rPr>
              <a:t>Inventory</a:t>
            </a:r>
            <a:r>
              <a:rPr lang="en-US" altLang="x-none" dirty="0"/>
              <a:t> Class</a:t>
            </a:r>
            <a:r>
              <a:rPr lang="en-US" altLang="x-none" i="1" dirty="0"/>
              <a:t>, cont’d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33</a:t>
            </a:fld>
            <a:endParaRPr lang="en-US" altLang="x-none"/>
          </a:p>
        </p:txBody>
      </p:sp>
      <p:sp>
        <p:nvSpPr>
          <p:cNvPr id="6" name="TextBox 5"/>
          <p:cNvSpPr txBox="1"/>
          <p:nvPr/>
        </p:nvSpPr>
        <p:spPr>
          <a:xfrm>
            <a:off x="1097318" y="1234462"/>
            <a:ext cx="5763116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Guitar *Inventory::</a:t>
            </a:r>
            <a:r>
              <a:rPr lang="en-US" sz="125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search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(Guitar *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ideal_guitar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list&lt;Guitar *&gt;::iterator it;</a:t>
            </a:r>
          </a:p>
          <a:p>
            <a:br>
              <a:rPr lang="en-US" sz="125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for (it = 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guitars.begin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(); it != 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guitars.end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(); it++)</a:t>
            </a: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    Guitar *guitar = *it;</a:t>
            </a:r>
          </a:p>
          <a:p>
            <a:br>
              <a:rPr lang="en-US" sz="125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    string </a:t>
            </a:r>
            <a:r>
              <a:rPr lang="en-US" sz="125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builder</a:t>
            </a:r>
            <a:r>
              <a:rPr lang="en-US" sz="125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= 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ideal_guitar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get_builder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    if (builder != guitar-&gt;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get_builder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())  continue;</a:t>
            </a:r>
          </a:p>
          <a:p>
            <a:endParaRPr lang="en-US" sz="125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    string </a:t>
            </a:r>
            <a:r>
              <a:rPr lang="en-US" sz="125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model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ideal_guitar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get_model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    if (model != guitar-&gt;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get_model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()) continue;</a:t>
            </a:r>
          </a:p>
          <a:p>
            <a:endParaRPr lang="en-US" sz="125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    string </a:t>
            </a:r>
            <a:r>
              <a:rPr lang="en-US" sz="125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type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ideal_guitar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get_type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    if (type != guitar-&gt;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get_type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()) continue;</a:t>
            </a:r>
          </a:p>
          <a:p>
            <a:endParaRPr lang="en-US" sz="125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    string </a:t>
            </a:r>
            <a:r>
              <a:rPr lang="en-US" sz="125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back_wood</a:t>
            </a:r>
            <a:r>
              <a:rPr lang="en-US" sz="125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= 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ideal_guitar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get_back_wood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    if (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back_wood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!= guitar-&gt;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get_back_wood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()) continue;</a:t>
            </a:r>
          </a:p>
          <a:p>
            <a:br>
              <a:rPr lang="en-US" sz="125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    string </a:t>
            </a:r>
            <a:r>
              <a:rPr lang="en-US" sz="125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top_wood</a:t>
            </a:r>
            <a:r>
              <a:rPr lang="en-US" sz="125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= 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ideal_guitar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get_top_wood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    if (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top_wood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 != guitar-&gt;</a:t>
            </a:r>
            <a:r>
              <a:rPr lang="en-US" sz="1250" b="1" dirty="0" err="1">
                <a:latin typeface="Courier New" charset="0"/>
                <a:ea typeface="Courier New" charset="0"/>
                <a:cs typeface="Courier New" charset="0"/>
              </a:rPr>
              <a:t>get_top_wood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()) continue;</a:t>
            </a:r>
          </a:p>
          <a:p>
            <a:br>
              <a:rPr lang="en-US" sz="125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sz="125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en-US" sz="125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25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*it;  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// found a match</a:t>
            </a: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endParaRPr lang="en-US" sz="125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25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return </a:t>
            </a:r>
            <a:r>
              <a:rPr lang="en-US" sz="125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sz="125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  </a:t>
            </a:r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// no match</a:t>
            </a:r>
          </a:p>
          <a:p>
            <a:r>
              <a:rPr lang="en-US" sz="125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73999" y="3246122"/>
            <a:ext cx="1633781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Ignore serial number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since that's unique.</a:t>
            </a:r>
          </a:p>
          <a:p>
            <a:endParaRPr lang="en-US" sz="1200" dirty="0">
              <a:solidFill>
                <a:srgbClr val="0033CC"/>
              </a:solidFill>
            </a:endParaRPr>
          </a:p>
          <a:p>
            <a:r>
              <a:rPr lang="en-US" sz="1200" dirty="0">
                <a:solidFill>
                  <a:srgbClr val="0033CC"/>
                </a:solidFill>
              </a:rPr>
              <a:t>Ignore price since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that's unique.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04570" y="6248400"/>
            <a:ext cx="140217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Inventory.cpp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77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b="1" dirty="0" err="1">
                <a:latin typeface="Courier New" charset="0"/>
              </a:rPr>
              <a:t>FindGuitarTester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34</a:t>
            </a:fld>
            <a:endParaRPr lang="en-US" altLang="x-none"/>
          </a:p>
        </p:txBody>
      </p:sp>
      <p:sp>
        <p:nvSpPr>
          <p:cNvPr id="6" name="TextBox 5"/>
          <p:cNvSpPr txBox="1"/>
          <p:nvPr/>
        </p:nvSpPr>
        <p:spPr>
          <a:xfrm>
            <a:off x="60947" y="1286634"/>
            <a:ext cx="8991564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void initialize_inventory(Inventory *inventory)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inventory-&gt;add_guitar("11277", 3999.95, "Collings", "CJ", "acoustic",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"Indian Rosewood", "Sitka");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inventory-&gt;add_guitar("V95693", 1499.95, "fender", "Stratocastor", "electric",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                        "Alder", "Alder");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inventory-&gt;add_guitar("V9512", 1549.95, "fender", "Stratocastor", "electric",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"Alder", "Alder");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inventory-&gt;add_guitar("122784", 5495.95, "Martin", "D-18", "acoustic",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"Mahogany", "Adirondack");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inventory-&gt;add_guitar("76531", 6295.95, "Martin", "OM-28", "acoustic",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"Brazilian Rosewood", "Adriondack");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inventory-&gt;add_guitar("70108276", 2295.95, "Gibson", "Les Paul", "electric",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"Mahogany", "Maple");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inventory-&gt;add_guitar("82765501", 1890.95, "Gibson", "SG '61 Reissue",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"electric", "Mahogany", "Mahogany");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inventory-&gt;add_guitar("77023", 6275.95, "Martin", "D-28", "acoustic",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"Brazilian Rosewood", "Adirondack");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inventory-&gt;add_guitar("1092", 12995.95, "Olson", "SJ", "acoustic",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"Indian Rosewood", "Cedar");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inventory-&gt;add_guitar("566-62", 8999.95, "Ryan", "Cathedral", "acoustic",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"Cocobolo", "Cedar");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inventory-&gt;add_guitar("6 29584", 2100.95, "PRS", "Dave Navarro Signature",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"electric", "Mahogany", "Maple");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7975" y="1417342"/>
            <a:ext cx="20773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FindGuitarTester.cpp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9622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The </a:t>
            </a:r>
            <a:r>
              <a:rPr lang="en-US" altLang="x-none" b="1" dirty="0" err="1">
                <a:latin typeface="Courier New" charset="0"/>
              </a:rPr>
              <a:t>FindGuitarTester</a:t>
            </a:r>
            <a:r>
              <a:rPr lang="en-US" altLang="x-none" dirty="0"/>
              <a:t> Class</a:t>
            </a:r>
            <a:r>
              <a:rPr lang="en-US" altLang="x-none" i="1" dirty="0"/>
              <a:t>, cont’d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35</a:t>
            </a:fld>
            <a:endParaRPr lang="en-US" altLang="x-none"/>
          </a:p>
        </p:txBody>
      </p:sp>
      <p:sp>
        <p:nvSpPr>
          <p:cNvPr id="6" name="TextBox 5"/>
          <p:cNvSpPr txBox="1"/>
          <p:nvPr/>
        </p:nvSpPr>
        <p:spPr>
          <a:xfrm>
            <a:off x="344720" y="1227177"/>
            <a:ext cx="8454559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int main()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// Set up Rick's guitar inventory.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is-I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Inventory *inventory = new Inventory();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initialize_inventory(inventory);</a:t>
            </a:r>
            <a:br>
              <a:rPr lang="is-I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Guitar *what_erin_likes = new Guitar("", 0, "fender", "stratocastor",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                                        "electric", "Alder", "Alder");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is-I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Guitar *guitar = inventory-&gt;search(what_erin_likes);</a:t>
            </a:r>
            <a:br>
              <a:rPr lang="is-IS" sz="14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is-IS" sz="1400" b="1" dirty="0">
              <a:solidFill>
                <a:srgbClr val="C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if (guitar != nullptr)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cout &lt;&lt; "Erin, you might like this "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            &lt;&lt; guitar-&gt;get_builder() &lt;&lt; " "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            &lt;&lt; guitar-&gt;get_model() &lt;&lt; " "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            &lt;&lt; guitar-&gt;get_type() &lt;&lt; " guitar:\n   "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            &lt;&lt; guitar-&gt;</a:t>
            </a:r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get_back_wood</a:t>
            </a:r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() &lt;&lt; " back and sides,\n   "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            &lt;&lt; guitar-&gt;get_top_wood() &lt;&lt; " top.\nYou can have it for only $"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            &lt;&lt; guitar-&gt;get_price() &lt;&lt; "!";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else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    cout &lt;&lt; "Sorry, Erin, we have nothing for you.";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21652" y="6138446"/>
            <a:ext cx="731290" cy="33855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63600" y="1325903"/>
            <a:ext cx="19061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FindGuitarTest.cpp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5F21-7F41-E849-BFA2-53F5AC4F0C73}" type="slidenum">
              <a:rPr lang="en-US" altLang="x-none"/>
              <a:pPr/>
              <a:t>36</a:t>
            </a:fld>
            <a:endParaRPr lang="en-US" altLang="x-none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Problems!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EC69B7-1511-6643-9C04-DF8E4C024F00}"/>
              </a:ext>
            </a:extLst>
          </p:cNvPr>
          <p:cNvSpPr txBox="1"/>
          <p:nvPr/>
        </p:nvSpPr>
        <p:spPr>
          <a:xfrm>
            <a:off x="1256829" y="1600220"/>
            <a:ext cx="6630341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rgbClr val="0033CC"/>
                </a:solidFill>
              </a:rPr>
              <a:t>What is wrong with our application?</a:t>
            </a:r>
          </a:p>
          <a:p>
            <a:pPr algn="ctr"/>
            <a:r>
              <a:rPr lang="en-US" sz="1200" dirty="0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en-US" sz="3200" dirty="0">
                <a:solidFill>
                  <a:srgbClr val="0033CC"/>
                </a:solidFill>
              </a:rPr>
              <a:t>How can we fix it?</a:t>
            </a:r>
          </a:p>
          <a:p>
            <a:pPr algn="ctr"/>
            <a:r>
              <a:rPr lang="en-US" sz="3200" dirty="0">
                <a:solidFill>
                  <a:srgbClr val="0033CC"/>
                </a:solidFill>
              </a:rPr>
              <a:t>Can we improve it?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By Wednesday, February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teams.</a:t>
            </a:r>
          </a:p>
          <a:p>
            <a:pPr lvl="4"/>
            <a:endParaRPr lang="en-US" dirty="0"/>
          </a:p>
          <a:p>
            <a:r>
              <a:rPr lang="en-US" dirty="0"/>
              <a:t>Submit your team information into Canvas.</a:t>
            </a:r>
          </a:p>
          <a:p>
            <a:pPr lvl="1"/>
            <a:r>
              <a:rPr lang="en-US" dirty="0"/>
              <a:t>team name</a:t>
            </a:r>
          </a:p>
          <a:p>
            <a:pPr lvl="1"/>
            <a:r>
              <a:rPr lang="en-US" dirty="0"/>
              <a:t>team members and email addresses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17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Requirements gathering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Distinguish between functional and nonfunctional requirements.</a:t>
            </a:r>
          </a:p>
          <a:p>
            <a:pPr lvl="1"/>
            <a:r>
              <a:rPr lang="en-US" dirty="0"/>
              <a:t>Express the requirements in the form of use cases.</a:t>
            </a:r>
          </a:p>
          <a:p>
            <a:pPr lvl="3"/>
            <a:endParaRPr lang="en-US" dirty="0"/>
          </a:p>
          <a:p>
            <a:pPr lvl="0"/>
            <a:r>
              <a:rPr lang="en-US" dirty="0"/>
              <a:t>Object-oriented analysis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Derive the appropriate classes from the requirements and define their responsibilities, behaviors, interrelationships, and internal structures.</a:t>
            </a:r>
          </a:p>
          <a:p>
            <a:pPr lvl="1"/>
            <a:r>
              <a:rPr lang="en-US" dirty="0"/>
              <a:t>Draw UML diagrams to document and communicate the analysis results.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6750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Learning Outcomes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Object-oriented design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Apply the results of analysis to implement the classes and interfaces. </a:t>
            </a:r>
          </a:p>
          <a:p>
            <a:pPr lvl="3"/>
            <a:endParaRPr lang="en-US" dirty="0"/>
          </a:p>
          <a:p>
            <a:r>
              <a:rPr lang="en-US" dirty="0"/>
              <a:t>Incorporate </a:t>
            </a:r>
            <a:r>
              <a:rPr lang="en-US" dirty="0">
                <a:solidFill>
                  <a:srgbClr val="B23C00"/>
                </a:solidFill>
              </a:rPr>
              <a:t>design principles</a:t>
            </a:r>
            <a:r>
              <a:rPr lang="en-US" dirty="0"/>
              <a:t>, including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Programming by Contract</a:t>
            </a:r>
          </a:p>
          <a:p>
            <a:pPr lvl="1"/>
            <a:r>
              <a:rPr lang="en-US" dirty="0"/>
              <a:t>Coding to the Interface</a:t>
            </a:r>
          </a:p>
          <a:p>
            <a:pPr lvl="1"/>
            <a:r>
              <a:rPr lang="en-US" dirty="0"/>
              <a:t>The Open-Closed Principle</a:t>
            </a:r>
          </a:p>
          <a:p>
            <a:pPr lvl="1"/>
            <a:r>
              <a:rPr lang="en-US" dirty="0"/>
              <a:t>The Liskov Substitution Principle</a:t>
            </a:r>
          </a:p>
          <a:p>
            <a:pPr lvl="1"/>
            <a:r>
              <a:rPr lang="en-US" dirty="0"/>
              <a:t>The Law of Demeter</a:t>
            </a:r>
          </a:p>
          <a:p>
            <a:pPr lvl="4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3415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Learning Outcomes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GUI programming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Develop interactive programs that have </a:t>
            </a:r>
            <a:br>
              <a:rPr lang="en-US" dirty="0"/>
            </a:br>
            <a:r>
              <a:rPr lang="en-US" dirty="0"/>
              <a:t>a graphical user interface (GUI). </a:t>
            </a:r>
          </a:p>
          <a:p>
            <a:pPr lvl="1"/>
            <a:r>
              <a:rPr lang="en-US" dirty="0"/>
              <a:t>Use callback routines with a software framework </a:t>
            </a:r>
            <a:br>
              <a:rPr lang="en-US" dirty="0"/>
            </a:br>
            <a:r>
              <a:rPr lang="en-US" dirty="0"/>
              <a:t>and comprehend inversion of control.</a:t>
            </a:r>
          </a:p>
          <a:p>
            <a:pPr lvl="3"/>
            <a:endParaRPr lang="en-US" dirty="0"/>
          </a:p>
          <a:p>
            <a:pPr lvl="0"/>
            <a:r>
              <a:rPr lang="en-US" dirty="0"/>
              <a:t>Use</a:t>
            </a:r>
            <a:r>
              <a:rPr lang="en-US" dirty="0">
                <a:solidFill>
                  <a:srgbClr val="B23C00"/>
                </a:solidFill>
              </a:rPr>
              <a:t> design patterns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Know the major “Gang of Four” design patterns.</a:t>
            </a:r>
          </a:p>
          <a:p>
            <a:pPr lvl="1"/>
            <a:r>
              <a:rPr lang="en-US" dirty="0"/>
              <a:t>Recognize when it is appropriate to apply them.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6784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Learning Outcomes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C++ object model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Standard Template Library (STL). </a:t>
            </a:r>
          </a:p>
          <a:p>
            <a:pPr lvl="1"/>
            <a:r>
              <a:rPr lang="en-US" dirty="0"/>
              <a:t>Virtual functions</a:t>
            </a:r>
          </a:p>
          <a:p>
            <a:pPr lvl="1"/>
            <a:r>
              <a:rPr lang="en-US" dirty="0"/>
              <a:t>Smart pointers</a:t>
            </a:r>
          </a:p>
          <a:p>
            <a:pPr lvl="1"/>
            <a:r>
              <a:rPr lang="en-US" dirty="0"/>
              <a:t>Move semantics</a:t>
            </a:r>
          </a:p>
          <a:p>
            <a:pPr lvl="1"/>
            <a:r>
              <a:rPr lang="en-US" dirty="0"/>
              <a:t>Become aware of the hazards of C++.</a:t>
            </a:r>
          </a:p>
          <a:p>
            <a:pPr lvl="3"/>
            <a:endParaRPr lang="en-US" dirty="0"/>
          </a:p>
          <a:p>
            <a:pPr lvl="0"/>
            <a:r>
              <a:rPr lang="en-US" dirty="0"/>
              <a:t>Multi-threaded programming (introduction)</a:t>
            </a:r>
          </a:p>
          <a:p>
            <a:pPr lvl="1"/>
            <a:r>
              <a:rPr lang="en-US" dirty="0"/>
              <a:t>Program multiple threads of control using semaphores, mutexes, and critical regions.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7318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Bottom 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8</a:t>
            </a:fld>
            <a:endParaRPr lang="en-US" altLang="x-none"/>
          </a:p>
        </p:txBody>
      </p:sp>
      <p:sp>
        <p:nvSpPr>
          <p:cNvPr id="6" name="TextBox 5"/>
          <p:cNvSpPr txBox="1"/>
          <p:nvPr/>
        </p:nvSpPr>
        <p:spPr>
          <a:xfrm>
            <a:off x="773524" y="2148854"/>
            <a:ext cx="7596951" cy="646331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FF99"/>
                </a:solidFill>
              </a:rPr>
              <a:t>Become a </a:t>
            </a:r>
            <a:r>
              <a:rPr lang="en-US" sz="3600" u="sng" dirty="0">
                <a:solidFill>
                  <a:srgbClr val="FFFF99"/>
                </a:solidFill>
              </a:rPr>
              <a:t>much better</a:t>
            </a:r>
            <a:r>
              <a:rPr lang="en-US" sz="3600" dirty="0">
                <a:solidFill>
                  <a:srgbClr val="FFFF99"/>
                </a:solidFill>
              </a:rPr>
              <a:t> programmer!</a:t>
            </a:r>
          </a:p>
        </p:txBody>
      </p:sp>
    </p:spTree>
    <p:extLst>
      <p:ext uri="{BB962C8B-B14F-4D97-AF65-F5344CB8AC3E}">
        <p14:creationId xmlns:p14="http://schemas.microsoft.com/office/powerpoint/2010/main" val="427509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B832-D5B7-5644-A556-05EAC9C5DECC}" type="slidenum">
              <a:rPr lang="en-US" altLang="x-none"/>
              <a:pPr/>
              <a:t>9</a:t>
            </a:fld>
            <a:endParaRPr lang="en-US" altLang="x-none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Course Timeline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x-none" dirty="0"/>
              <a:t>Object-oriented analysis</a:t>
            </a:r>
          </a:p>
          <a:p>
            <a:pPr lvl="4"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r>
              <a:rPr lang="en-US" altLang="x-none" dirty="0"/>
              <a:t>Object-oriented design</a:t>
            </a:r>
          </a:p>
          <a:p>
            <a:pPr lvl="4"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r>
              <a:rPr lang="en-US" altLang="x-none" dirty="0"/>
              <a:t>Design principles</a:t>
            </a:r>
          </a:p>
          <a:p>
            <a:pPr lvl="4"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r>
              <a:rPr lang="en-US" altLang="x-none" i="1" dirty="0"/>
              <a:t>Midterm</a:t>
            </a:r>
          </a:p>
          <a:p>
            <a:pPr lvl="4"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r>
              <a:rPr lang="en-US" altLang="x-none" dirty="0"/>
              <a:t>GUI programming</a:t>
            </a:r>
          </a:p>
          <a:p>
            <a:pPr lvl="4"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r>
              <a:rPr lang="en-US" altLang="x-none" dirty="0"/>
              <a:t>Design patterns</a:t>
            </a:r>
          </a:p>
          <a:p>
            <a:pPr lvl="4"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r>
              <a:rPr lang="en-US" altLang="x-none" dirty="0"/>
              <a:t>C++ object model</a:t>
            </a:r>
          </a:p>
          <a:p>
            <a:pPr lvl="4"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r>
              <a:rPr lang="en-US" altLang="x-none" i="1" dirty="0"/>
              <a:t>Final</a:t>
            </a:r>
          </a:p>
          <a:p>
            <a:pPr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endParaRPr lang="en-US" altLang="x-none" dirty="0"/>
          </a:p>
          <a:p>
            <a:pPr lvl="4"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endParaRPr lang="en-US" altLang="x-non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19195</TotalTime>
  <Words>3589</Words>
  <Application>Microsoft Macintosh PowerPoint</Application>
  <PresentationFormat>On-screen Show (4:3)</PresentationFormat>
  <Paragraphs>456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Courier New</vt:lpstr>
      <vt:lpstr>Times New Roman</vt:lpstr>
      <vt:lpstr>Wingdings</vt:lpstr>
      <vt:lpstr>Quadrant</vt:lpstr>
      <vt:lpstr>CMPE 135 Object-Oriented Analysis and Design January 28 Class Meeting</vt:lpstr>
      <vt:lpstr>Basic Info</vt:lpstr>
      <vt:lpstr>Goals of the Course</vt:lpstr>
      <vt:lpstr>Course Learning Outcomes</vt:lpstr>
      <vt:lpstr>Course Learning Outcomes, cont’d</vt:lpstr>
      <vt:lpstr>Course Learning Outcomes, cont’d</vt:lpstr>
      <vt:lpstr>Course Learning Outcomes, cont’d</vt:lpstr>
      <vt:lpstr>The Bottom Line</vt:lpstr>
      <vt:lpstr>Course Timeline</vt:lpstr>
      <vt:lpstr>Required Textbooks</vt:lpstr>
      <vt:lpstr>Project Teams</vt:lpstr>
      <vt:lpstr>Project Teams, cont’d</vt:lpstr>
      <vt:lpstr>Team Project</vt:lpstr>
      <vt:lpstr>Individual Responsibilities</vt:lpstr>
      <vt:lpstr>Postmortem Assessment Report</vt:lpstr>
      <vt:lpstr>Your Individual Overall Class Grade</vt:lpstr>
      <vt:lpstr>Please Submit to Canvas</vt:lpstr>
      <vt:lpstr>PowerPoint Presentation</vt:lpstr>
      <vt:lpstr>What Makes a Software Application Good?</vt:lpstr>
      <vt:lpstr>Change and Complexity</vt:lpstr>
      <vt:lpstr>How Do You Achieve “Good Design”?</vt:lpstr>
      <vt:lpstr>How Do You Achieve “Good Design”? cont’d</vt:lpstr>
      <vt:lpstr>It’s an Iterative Process</vt:lpstr>
      <vt:lpstr>It’s an Iterative Process, cont’d</vt:lpstr>
      <vt:lpstr>Application Development Big Picture</vt:lpstr>
      <vt:lpstr>Iterative Development</vt:lpstr>
      <vt:lpstr>Incremental Development</vt:lpstr>
      <vt:lpstr>A Poor Design is Not Necessarily a Failure ...</vt:lpstr>
      <vt:lpstr>Example: Rick’s Guitars</vt:lpstr>
      <vt:lpstr>Iteration #1: The Guitar Class</vt:lpstr>
      <vt:lpstr>The Inventory Class</vt:lpstr>
      <vt:lpstr>The Inventory Class, cont’d</vt:lpstr>
      <vt:lpstr>The Inventory Class, cont’d</vt:lpstr>
      <vt:lpstr>FindGuitarTester</vt:lpstr>
      <vt:lpstr>The FindGuitarTester Class, cont’d</vt:lpstr>
      <vt:lpstr>Problems!</vt:lpstr>
      <vt:lpstr>Reminder: By Wednesday, February 3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151: Object-Oriented Design</dc:title>
  <dc:creator>Ronald Mak</dc:creator>
  <cp:lastModifiedBy>Ron Mak</cp:lastModifiedBy>
  <cp:revision>245</cp:revision>
  <dcterms:created xsi:type="dcterms:W3CDTF">2008-01-12T03:52:55Z</dcterms:created>
  <dcterms:modified xsi:type="dcterms:W3CDTF">2021-01-28T01:25:40Z</dcterms:modified>
</cp:coreProperties>
</file>