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7"/>
  </p:notesMasterIdLst>
  <p:handoutMasterIdLst>
    <p:handoutMasterId r:id="rId28"/>
  </p:handoutMasterIdLst>
  <p:sldIdLst>
    <p:sldId id="256" r:id="rId2"/>
    <p:sldId id="257" r:id="rId3"/>
    <p:sldId id="271" r:id="rId4"/>
    <p:sldId id="272" r:id="rId5"/>
    <p:sldId id="269" r:id="rId6"/>
    <p:sldId id="279" r:id="rId7"/>
    <p:sldId id="280" r:id="rId8"/>
    <p:sldId id="258" r:id="rId9"/>
    <p:sldId id="282" r:id="rId10"/>
    <p:sldId id="259" r:id="rId11"/>
    <p:sldId id="260" r:id="rId12"/>
    <p:sldId id="261" r:id="rId13"/>
    <p:sldId id="262" r:id="rId14"/>
    <p:sldId id="263" r:id="rId15"/>
    <p:sldId id="264" r:id="rId16"/>
    <p:sldId id="265" r:id="rId17"/>
    <p:sldId id="281" r:id="rId18"/>
    <p:sldId id="273" r:id="rId19"/>
    <p:sldId id="274" r:id="rId20"/>
    <p:sldId id="275" r:id="rId21"/>
    <p:sldId id="276" r:id="rId22"/>
    <p:sldId id="266" r:id="rId23"/>
    <p:sldId id="267" r:id="rId24"/>
    <p:sldId id="277" r:id="rId25"/>
    <p:sldId id="27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2A03"/>
    <a:srgbClr val="B23C00"/>
    <a:srgbClr val="0033CC"/>
    <a:srgbClr val="009051"/>
    <a:srgbClr val="CCECFF"/>
    <a:srgbClr val="FFFF66"/>
    <a:srgbClr val="66CCFF"/>
    <a:srgbClr val="993300"/>
    <a:srgbClr val="0080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2" autoAdjust="0"/>
    <p:restoredTop sz="94660"/>
  </p:normalViewPr>
  <p:slideViewPr>
    <p:cSldViewPr>
      <p:cViewPr varScale="1">
        <p:scale>
          <a:sx n="144" d="100"/>
          <a:sy n="144" d="100"/>
        </p:scale>
        <p:origin x="1000" y="1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3760"/>
    </p:cViewPr>
  </p:sorterViewPr>
  <p:notesViewPr>
    <p:cSldViewPr>
      <p:cViewPr varScale="1">
        <p:scale>
          <a:sx n="128" d="100"/>
          <a:sy n="128" d="100"/>
        </p:scale>
        <p:origin x="4080" y="168"/>
      </p:cViewPr>
      <p:guideLst/>
    </p:cSldViewPr>
  </p:notesViewPr>
  <p:gridSpacing cx="91439" cy="91439"/>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2539C8-0658-6B43-8ED6-364E941EC8DA}" type="datetimeFigureOut">
              <a:rPr lang="en-US" smtClean="0"/>
              <a:t>5/9/17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06D711-37F3-CA42-BDC4-00969F2C276F}" type="slidenum">
              <a:rPr lang="en-US" smtClean="0"/>
              <a:t>‹#›</a:t>
            </a:fld>
            <a:endParaRPr lang="en-US"/>
          </a:p>
        </p:txBody>
      </p:sp>
    </p:spTree>
    <p:extLst>
      <p:ext uri="{BB962C8B-B14F-4D97-AF65-F5344CB8AC3E}">
        <p14:creationId xmlns:p14="http://schemas.microsoft.com/office/powerpoint/2010/main" val="2759289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0AB4227-A9F2-9344-A810-0E6C10F395A6}" type="slidenum">
              <a:rPr lang="en-US"/>
              <a:pPr/>
              <a:t>‹#›</a:t>
            </a:fld>
            <a:endParaRPr lang="en-US"/>
          </a:p>
        </p:txBody>
      </p:sp>
    </p:spTree>
    <p:extLst>
      <p:ext uri="{BB962C8B-B14F-4D97-AF65-F5344CB8AC3E}">
        <p14:creationId xmlns:p14="http://schemas.microsoft.com/office/powerpoint/2010/main" val="248511436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noProof="0" smtClean="0"/>
              <a:t>Click to edit Master title style</a:t>
            </a:r>
          </a:p>
        </p:txBody>
      </p:sp>
      <p:sp>
        <p:nvSpPr>
          <p:cNvPr id="30724" name="Rectangle 4"/>
          <p:cNvSpPr>
            <a:spLocks noGrp="1" noChangeArrowheads="1"/>
          </p:cNvSpPr>
          <p:nvPr>
            <p:ph type="subTitle" idx="1"/>
          </p:nvPr>
        </p:nvSpPr>
        <p:spPr>
          <a:xfrm>
            <a:off x="762000" y="3765550"/>
            <a:ext cx="7696200" cy="2057400"/>
          </a:xfrm>
        </p:spPr>
        <p:txBody>
          <a:bodyPr/>
          <a:lstStyle>
            <a:lvl1pPr marL="0" indent="0">
              <a:buFont typeface="Wingdings" charset="0"/>
              <a:buNone/>
              <a:defRPr sz="2400"/>
            </a:lvl1pPr>
          </a:lstStyle>
          <a:p>
            <a:pPr lvl="0"/>
            <a:r>
              <a:rPr lang="en-US" noProof="0" smtClean="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3E26E3E-A15E-8945-8438-BECDE139A8AE}" type="slidenum">
              <a:rPr lang="en-US"/>
              <a:pPr/>
              <a:t>‹#›</a:t>
            </a:fld>
            <a:endParaRPr lang="en-US"/>
          </a:p>
        </p:txBody>
      </p:sp>
    </p:spTree>
    <p:extLst>
      <p:ext uri="{BB962C8B-B14F-4D97-AF65-F5344CB8AC3E}">
        <p14:creationId xmlns:p14="http://schemas.microsoft.com/office/powerpoint/2010/main" val="31910192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vl1pPr>
          </a:lstStyle>
          <a:p>
            <a:fld id="{236C029B-C926-AA41-8938-73813A1A34E9}" type="slidenum">
              <a:rPr lang="en-US"/>
              <a:pPr/>
              <a:t>‹#›</a:t>
            </a:fld>
            <a:endParaRPr lang="en-US"/>
          </a:p>
        </p:txBody>
      </p:sp>
    </p:spTree>
    <p:extLst>
      <p:ext uri="{BB962C8B-B14F-4D97-AF65-F5344CB8AC3E}">
        <p14:creationId xmlns:p14="http://schemas.microsoft.com/office/powerpoint/2010/main" val="425553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11163"/>
            <a:ext cx="8229600" cy="6556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4835525"/>
          </a:xfrm>
        </p:spPr>
        <p:txBody>
          <a:bodyPr/>
          <a:lstStyle/>
          <a:p>
            <a:endParaRPr lang="en-US"/>
          </a:p>
        </p:txBody>
      </p:sp>
      <p:sp>
        <p:nvSpPr>
          <p:cNvPr id="4" name="Date Placeholder 3"/>
          <p:cNvSpPr>
            <a:spLocks noGrp="1"/>
          </p:cNvSpPr>
          <p:nvPr>
            <p:ph type="dt" sz="half" idx="10"/>
          </p:nvPr>
        </p:nvSpPr>
        <p:spPr>
          <a:xfrm>
            <a:off x="457200" y="6248400"/>
            <a:ext cx="2103438" cy="457200"/>
          </a:xfrm>
          <a:prstGeom prst="rect">
            <a:avLst/>
          </a:prstGeom>
        </p:spPr>
        <p:txBody>
          <a:bodyPr/>
          <a:lstStyle>
            <a:lvl1pPr>
              <a:defRPr/>
            </a:lvl1pPr>
          </a:lstStyle>
          <a:p>
            <a:r>
              <a:rPr lang="en-US" smtClean="0"/>
              <a:t>Department of Computer Science Spring 2008: May 1</a:t>
            </a:r>
            <a:endParaRPr lang="en-US" dirty="0"/>
          </a:p>
        </p:txBody>
      </p:sp>
      <p:sp>
        <p:nvSpPr>
          <p:cNvPr id="5" name="Footer Placeholder 4"/>
          <p:cNvSpPr>
            <a:spLocks noGrp="1"/>
          </p:cNvSpPr>
          <p:nvPr>
            <p:ph type="ftr" sz="quarter" idx="11"/>
          </p:nvPr>
        </p:nvSpPr>
        <p:spPr>
          <a:xfrm>
            <a:off x="3382963" y="6248400"/>
            <a:ext cx="2636837" cy="457200"/>
          </a:xfrm>
          <a:prstGeom prst="rect">
            <a:avLst/>
          </a:prstGeom>
        </p:spPr>
        <p:txBody>
          <a:bodyPr/>
          <a:lstStyle>
            <a:lvl1pPr>
              <a:defRPr/>
            </a:lvl1pPr>
          </a:lstStyle>
          <a:p>
            <a:r>
              <a:rPr lang="en-US" smtClean="0"/>
              <a:t>CS 160: Software Engineering © R. Mak</a:t>
            </a:r>
            <a:endParaRPr lang="en-US" dirty="0"/>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3F46BBD0-446B-C240-9E99-482CC83225B7}" type="slidenum">
              <a:rPr lang="en-US"/>
              <a:pPr/>
              <a:t>‹#›</a:t>
            </a:fld>
            <a:endParaRPr lang="en-US"/>
          </a:p>
        </p:txBody>
      </p:sp>
    </p:spTree>
    <p:extLst>
      <p:ext uri="{BB962C8B-B14F-4D97-AF65-F5344CB8AC3E}">
        <p14:creationId xmlns:p14="http://schemas.microsoft.com/office/powerpoint/2010/main" val="42103045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1163"/>
            <a:ext cx="8229600" cy="6556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83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C60FF702-6DC9-7145-B864-29D84DF361CD}" type="slidenum">
              <a:rPr lang="en-US"/>
              <a:pPr/>
              <a:t>‹#›</a:t>
            </a:fld>
            <a:endParaRPr lang="en-US"/>
          </a:p>
        </p:txBody>
      </p:sp>
    </p:spTree>
    <p:extLst>
      <p:ext uri="{BB962C8B-B14F-4D97-AF65-F5344CB8AC3E}">
        <p14:creationId xmlns:p14="http://schemas.microsoft.com/office/powerpoint/2010/main" val="14998498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57200" y="1295400"/>
            <a:ext cx="8229600" cy="483552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02"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C6AFACF-6C35-2A42-B663-53D1B1DF9E11}" type="slidenum">
              <a:rPr lang="en-US"/>
              <a:pPr/>
              <a:t>‹#›</a:t>
            </a:fld>
            <a:endParaRPr lang="en-US"/>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pic>
        <p:nvPicPr>
          <p:cNvPr id="13" name="Picture 13" descr="SJSU-logo"/>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366713" y="6172200"/>
            <a:ext cx="639762" cy="606425"/>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userDrawn="1"/>
        </p:nvSpPr>
        <p:spPr>
          <a:xfrm>
            <a:off x="1097318" y="6263609"/>
            <a:ext cx="1800493" cy="400110"/>
          </a:xfrm>
          <a:prstGeom prst="rect">
            <a:avLst/>
          </a:prstGeom>
          <a:noFill/>
        </p:spPr>
        <p:txBody>
          <a:bodyPr wrap="none" rtlCol="0">
            <a:spAutoFit/>
          </a:bodyPr>
          <a:lstStyle/>
          <a:p>
            <a:r>
              <a:rPr lang="en-US" sz="1000" dirty="0" smtClean="0"/>
              <a:t>Computer</a:t>
            </a:r>
            <a:r>
              <a:rPr lang="en-US" sz="1000" baseline="0" dirty="0" smtClean="0"/>
              <a:t> Engineering Dept.</a:t>
            </a:r>
          </a:p>
          <a:p>
            <a:r>
              <a:rPr lang="en-US" sz="1000" baseline="0" dirty="0" smtClean="0"/>
              <a:t>Spring 2017: May 9</a:t>
            </a:r>
            <a:endParaRPr lang="en-US" sz="1000" dirty="0"/>
          </a:p>
        </p:txBody>
      </p:sp>
      <p:sp>
        <p:nvSpPr>
          <p:cNvPr id="15" name="TextBox 14"/>
          <p:cNvSpPr txBox="1"/>
          <p:nvPr userDrawn="1"/>
        </p:nvSpPr>
        <p:spPr>
          <a:xfrm>
            <a:off x="3657610" y="6263609"/>
            <a:ext cx="2295820" cy="400110"/>
          </a:xfrm>
          <a:prstGeom prst="rect">
            <a:avLst/>
          </a:prstGeom>
          <a:noFill/>
        </p:spPr>
        <p:txBody>
          <a:bodyPr wrap="none" rtlCol="0">
            <a:spAutoFit/>
          </a:bodyPr>
          <a:lstStyle/>
          <a:p>
            <a:pPr algn="ctr"/>
            <a:r>
              <a:rPr lang="en-US" sz="1000" dirty="0" smtClean="0"/>
              <a:t>CMPE/SE 131: Software Engineering</a:t>
            </a:r>
            <a:r>
              <a:rPr lang="en-US" sz="1000" baseline="0" dirty="0" smtClean="0"/>
              <a:t/>
            </a:r>
            <a:br>
              <a:rPr lang="en-US" sz="1000" baseline="0" dirty="0" smtClean="0"/>
            </a:br>
            <a:r>
              <a:rPr lang="en-US" sz="1000" baseline="0" dirty="0" smtClean="0"/>
              <a:t>© R. Mak</a:t>
            </a:r>
            <a:endParaRPr lang="en-US" sz="100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61" r:id="rId4"/>
    <p:sldLayoutId id="2147483662" r:id="rId5"/>
  </p:sldLayoutIdLst>
  <p:timing>
    <p:tnLst>
      <p:par>
        <p:cTn id="1" dur="indefinite" restart="never" nodeType="tmRoot"/>
      </p:par>
    </p:tnLst>
  </p:timing>
  <p:hf hdr="0" ft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ea typeface="ＭＳ Ｐゴシック" charset="0"/>
        </a:defRPr>
      </a:lvl2pPr>
      <a:lvl3pPr algn="ctr" rtl="0" fontAlgn="base">
        <a:spcBef>
          <a:spcPct val="0"/>
        </a:spcBef>
        <a:spcAft>
          <a:spcPct val="0"/>
        </a:spcAft>
        <a:defRPr sz="3200">
          <a:solidFill>
            <a:schemeClr val="tx2"/>
          </a:solidFill>
          <a:latin typeface="Arial" charset="0"/>
          <a:ea typeface="ＭＳ Ｐゴシック" charset="0"/>
        </a:defRPr>
      </a:lvl3pPr>
      <a:lvl4pPr algn="ctr" rtl="0" fontAlgn="base">
        <a:spcBef>
          <a:spcPct val="0"/>
        </a:spcBef>
        <a:spcAft>
          <a:spcPct val="0"/>
        </a:spcAft>
        <a:defRPr sz="3200">
          <a:solidFill>
            <a:schemeClr val="tx2"/>
          </a:solidFill>
          <a:latin typeface="Arial" charset="0"/>
          <a:ea typeface="ＭＳ Ｐゴシック" charset="0"/>
        </a:defRPr>
      </a:lvl4pPr>
      <a:lvl5pPr algn="ctr" rtl="0" fontAlgn="base">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469900" indent="-469900" algn="l" rtl="0" fontAlgn="base">
        <a:spcBef>
          <a:spcPct val="20000"/>
        </a:spcBef>
        <a:spcAft>
          <a:spcPct val="0"/>
        </a:spcAft>
        <a:buClr>
          <a:schemeClr val="bg2"/>
        </a:buClr>
        <a:buSzPct val="70000"/>
        <a:buFont typeface="Wingdings" charset="0"/>
        <a:buChar char="o"/>
        <a:defRPr sz="28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0"/>
        <a:buChar char="n"/>
        <a:defRPr sz="2400">
          <a:solidFill>
            <a:schemeClr val="tx1"/>
          </a:solidFill>
          <a:latin typeface="+mn-lt"/>
          <a:ea typeface="+mn-ea"/>
        </a:defRPr>
      </a:lvl2pPr>
      <a:lvl3pPr marL="1377950" indent="-468313" algn="l" rtl="0" fontAlgn="base">
        <a:spcBef>
          <a:spcPct val="20000"/>
        </a:spcBef>
        <a:spcAft>
          <a:spcPct val="0"/>
        </a:spcAft>
        <a:buClr>
          <a:schemeClr val="bg2"/>
        </a:buClr>
        <a:buSzPct val="65000"/>
        <a:buFont typeface="Wingdings" charset="0"/>
        <a:buChar char="o"/>
        <a:defRPr sz="2000">
          <a:solidFill>
            <a:schemeClr val="tx1"/>
          </a:solidFill>
          <a:latin typeface="+mn-lt"/>
          <a:ea typeface="+mn-ea"/>
        </a:defRPr>
      </a:lvl3pPr>
      <a:lvl4pPr marL="1827213" indent="-438150" algn="l" rtl="0" fontAlgn="base">
        <a:spcBef>
          <a:spcPct val="20000"/>
        </a:spcBef>
        <a:spcAft>
          <a:spcPct val="0"/>
        </a:spcAft>
        <a:buClr>
          <a:schemeClr val="accent2"/>
        </a:buClr>
        <a:buSzPct val="75000"/>
        <a:buFont typeface="Wingdings" charset="0"/>
        <a:buChar char="n"/>
        <a:defRPr sz="1600">
          <a:solidFill>
            <a:schemeClr val="tx1"/>
          </a:solidFill>
          <a:latin typeface="+mn-lt"/>
          <a:ea typeface="+mn-ea"/>
        </a:defRPr>
      </a:lvl4pPr>
      <a:lvl5pPr marL="22971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5pPr>
      <a:lvl6pPr marL="27543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6pPr>
      <a:lvl7pPr marL="32115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7pPr>
      <a:lvl8pPr marL="36687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8pPr>
      <a:lvl9pPr marL="41259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www.cs.sjsu.edu/~ma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uterhistory.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cs.sjsu.edu/~mak/1401/" TargetMode="External"/><Relationship Id="rId4" Type="http://schemas.openxmlformats.org/officeDocument/2006/relationships/hyperlink" Target="http://ed-thelen.org/1401Project/1401RestorationPage.html" TargetMode="External"/><Relationship Id="rId1" Type="http://schemas.openxmlformats.org/officeDocument/2006/relationships/slideLayout" Target="../slideLayouts/slideLayout2.xml"/><Relationship Id="rId2" Type="http://schemas.openxmlformats.org/officeDocument/2006/relationships/hyperlink" Target="http://en.wikipedia.org/wiki/IBM_14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3600" dirty="0" smtClean="0"/>
              <a:t>CMPE/SE 131</a:t>
            </a:r>
            <a:r>
              <a:rPr lang="en-US" sz="3600" dirty="0"/>
              <a:t/>
            </a:r>
            <a:br>
              <a:rPr lang="en-US" sz="3600" dirty="0"/>
            </a:br>
            <a:r>
              <a:rPr lang="en-US" sz="3600" dirty="0" smtClean="0"/>
              <a:t>Software </a:t>
            </a:r>
            <a:r>
              <a:rPr lang="en-US" sz="3600" dirty="0"/>
              <a:t>Engineering</a:t>
            </a:r>
            <a:br>
              <a:rPr lang="en-US" sz="3600" dirty="0"/>
            </a:br>
            <a:r>
              <a:rPr lang="en-US" sz="2400" dirty="0" smtClean="0"/>
              <a:t>May 9 Class </a:t>
            </a:r>
            <a:r>
              <a:rPr lang="en-US" sz="2400" dirty="0"/>
              <a:t>Meeting</a:t>
            </a:r>
          </a:p>
        </p:txBody>
      </p:sp>
      <p:sp>
        <p:nvSpPr>
          <p:cNvPr id="2051" name="Rectangle 3"/>
          <p:cNvSpPr>
            <a:spLocks noGrp="1" noChangeArrowheads="1"/>
          </p:cNvSpPr>
          <p:nvPr>
            <p:ph type="subTitle" idx="1"/>
          </p:nvPr>
        </p:nvSpPr>
        <p:spPr>
          <a:xfrm>
            <a:off x="762000" y="3703317"/>
            <a:ext cx="7696200" cy="2377414"/>
          </a:xfrm>
        </p:spPr>
        <p:txBody>
          <a:bodyPr/>
          <a:lstStyle/>
          <a:p>
            <a:pPr algn="ctr">
              <a:lnSpc>
                <a:spcPct val="90000"/>
              </a:lnSpc>
            </a:pPr>
            <a:r>
              <a:rPr lang="en-US" dirty="0" smtClean="0"/>
              <a:t>Department of Computer Engineering</a:t>
            </a:r>
            <a:br>
              <a:rPr lang="en-US" dirty="0" smtClean="0"/>
            </a:br>
            <a:r>
              <a:rPr lang="en-US" sz="2000" dirty="0" smtClean="0"/>
              <a:t>San José </a:t>
            </a:r>
            <a:r>
              <a:rPr lang="en-US" sz="2000" dirty="0"/>
              <a:t>State University</a:t>
            </a:r>
            <a:r>
              <a:rPr lang="en-US" dirty="0"/>
              <a:t/>
            </a:r>
            <a:br>
              <a:rPr lang="en-US" dirty="0"/>
            </a:br>
            <a:r>
              <a:rPr lang="en-US" sz="1200" dirty="0"/>
              <a:t/>
            </a:r>
            <a:br>
              <a:rPr lang="en-US" sz="1200" dirty="0"/>
            </a:br>
            <a:r>
              <a:rPr lang="en-US" dirty="0" smtClean="0"/>
              <a:t>Spring 2017 </a:t>
            </a:r>
            <a:r>
              <a:rPr lang="en-US" dirty="0"/>
              <a:t/>
            </a:r>
            <a:br>
              <a:rPr lang="en-US" dirty="0"/>
            </a:br>
            <a:r>
              <a:rPr lang="en-US" dirty="0" smtClean="0"/>
              <a:t>Instructor</a:t>
            </a:r>
            <a:r>
              <a:rPr lang="en-US" dirty="0"/>
              <a:t>: Ron Mak</a:t>
            </a:r>
          </a:p>
          <a:p>
            <a:pPr algn="ctr">
              <a:lnSpc>
                <a:spcPct val="90000"/>
              </a:lnSpc>
            </a:pPr>
            <a:r>
              <a:rPr lang="en-US" sz="2000" dirty="0">
                <a:hlinkClick r:id="rId2"/>
              </a:rPr>
              <a:t>www.cs.sjsu.edu/~</a:t>
            </a:r>
            <a:r>
              <a:rPr lang="en-US" sz="2000" dirty="0" smtClean="0">
                <a:hlinkClick r:id="rId2"/>
              </a:rPr>
              <a:t>mak</a:t>
            </a:r>
            <a:r>
              <a:rPr lang="en-US" sz="2000" dirty="0" smtClean="0"/>
              <a:t> </a:t>
            </a:r>
            <a:endParaRPr lang="en-US" sz="2000" dirty="0"/>
          </a:p>
        </p:txBody>
      </p:sp>
      <p:pic>
        <p:nvPicPr>
          <p:cNvPr id="6" name="Picture 5" descr="sjsu_logo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7975" y="4526268"/>
            <a:ext cx="1371625" cy="129024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4440" y="4617707"/>
            <a:ext cx="878610" cy="1188707"/>
          </a:xfrm>
          <a:prstGeom prst="rect">
            <a:avLst/>
          </a:prstGeom>
        </p:spPr>
      </p:pic>
      <p:sp>
        <p:nvSpPr>
          <p:cNvPr id="2" name="AutoShape 2" descr="akesoftware-gallery-image-0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7D62E8F-9C60-8D44-B619-82DDB7214BB6}" type="slidenum">
              <a:rPr lang="en-US"/>
              <a:pPr/>
              <a:t>10</a:t>
            </a:fld>
            <a:endParaRPr lang="en-US"/>
          </a:p>
        </p:txBody>
      </p:sp>
      <p:sp>
        <p:nvSpPr>
          <p:cNvPr id="576514" name="Rectangle 2"/>
          <p:cNvSpPr>
            <a:spLocks noGrp="1" noChangeArrowheads="1"/>
          </p:cNvSpPr>
          <p:nvPr>
            <p:ph type="title"/>
          </p:nvPr>
        </p:nvSpPr>
        <p:spPr/>
        <p:txBody>
          <a:bodyPr/>
          <a:lstStyle/>
          <a:p>
            <a:r>
              <a:rPr lang="en-US"/>
              <a:t>Major Themes</a:t>
            </a:r>
          </a:p>
        </p:txBody>
      </p:sp>
      <p:sp>
        <p:nvSpPr>
          <p:cNvPr id="576515" name="Rectangle 3"/>
          <p:cNvSpPr>
            <a:spLocks noGrp="1" noChangeArrowheads="1"/>
          </p:cNvSpPr>
          <p:nvPr>
            <p:ph type="body" idx="1"/>
          </p:nvPr>
        </p:nvSpPr>
        <p:spPr/>
        <p:txBody>
          <a:bodyPr/>
          <a:lstStyle/>
          <a:p>
            <a:r>
              <a:rPr lang="en-US" dirty="0"/>
              <a:t>What is software engineering?</a:t>
            </a:r>
          </a:p>
          <a:p>
            <a:pPr lvl="1"/>
            <a:r>
              <a:rPr lang="en-US" dirty="0"/>
              <a:t>Complexity + Change</a:t>
            </a:r>
            <a:br>
              <a:rPr lang="en-US" dirty="0"/>
            </a:br>
            <a:r>
              <a:rPr lang="en-US" dirty="0"/>
              <a:t>Collaboration, Communication, Coordination</a:t>
            </a:r>
          </a:p>
          <a:p>
            <a:pPr lvl="1"/>
            <a:r>
              <a:rPr lang="en-US" dirty="0"/>
              <a:t>Project structure and communication</a:t>
            </a:r>
          </a:p>
          <a:p>
            <a:pPr lvl="1"/>
            <a:r>
              <a:rPr lang="en-US" dirty="0"/>
              <a:t>Team member roles</a:t>
            </a:r>
          </a:p>
          <a:p>
            <a:pPr lvl="5"/>
            <a:endParaRPr lang="en-US" dirty="0"/>
          </a:p>
          <a:p>
            <a:r>
              <a:rPr lang="en-US" dirty="0"/>
              <a:t>Project organization</a:t>
            </a:r>
          </a:p>
          <a:p>
            <a:pPr lvl="1"/>
            <a:r>
              <a:rPr lang="en-US" dirty="0"/>
              <a:t>Waterfall model vs. Agile development</a:t>
            </a:r>
          </a:p>
          <a:p>
            <a:pPr lvl="1"/>
            <a:r>
              <a:rPr lang="en-US" dirty="0"/>
              <a:t>The Agile Manifesto</a:t>
            </a:r>
          </a:p>
          <a:p>
            <a:pPr lvl="1"/>
            <a:r>
              <a:rPr lang="en-US" dirty="0"/>
              <a:t>Project risk</a:t>
            </a:r>
          </a:p>
        </p:txBody>
      </p:sp>
    </p:spTree>
    <p:extLst>
      <p:ext uri="{BB962C8B-B14F-4D97-AF65-F5344CB8AC3E}">
        <p14:creationId xmlns:p14="http://schemas.microsoft.com/office/powerpoint/2010/main" val="88854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6515">
                                            <p:txEl>
                                              <p:pRg st="5" end="5"/>
                                            </p:txEl>
                                          </p:spTgt>
                                        </p:tgtEl>
                                        <p:attrNameLst>
                                          <p:attrName>style.visibility</p:attrName>
                                        </p:attrNameLst>
                                      </p:cBhvr>
                                      <p:to>
                                        <p:strVal val="visible"/>
                                      </p:to>
                                    </p:set>
                                    <p:animEffect transition="in" filter="fade">
                                      <p:cBhvr>
                                        <p:cTn id="7" dur="500"/>
                                        <p:tgtEl>
                                          <p:spTgt spid="57651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76515">
                                            <p:txEl>
                                              <p:pRg st="6" end="6"/>
                                            </p:txEl>
                                          </p:spTgt>
                                        </p:tgtEl>
                                        <p:attrNameLst>
                                          <p:attrName>style.visibility</p:attrName>
                                        </p:attrNameLst>
                                      </p:cBhvr>
                                      <p:to>
                                        <p:strVal val="visible"/>
                                      </p:to>
                                    </p:set>
                                    <p:animEffect transition="in" filter="fade">
                                      <p:cBhvr>
                                        <p:cTn id="10" dur="500"/>
                                        <p:tgtEl>
                                          <p:spTgt spid="57651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76515">
                                            <p:txEl>
                                              <p:pRg st="7" end="7"/>
                                            </p:txEl>
                                          </p:spTgt>
                                        </p:tgtEl>
                                        <p:attrNameLst>
                                          <p:attrName>style.visibility</p:attrName>
                                        </p:attrNameLst>
                                      </p:cBhvr>
                                      <p:to>
                                        <p:strVal val="visible"/>
                                      </p:to>
                                    </p:set>
                                    <p:animEffect transition="in" filter="fade">
                                      <p:cBhvr>
                                        <p:cTn id="13" dur="500"/>
                                        <p:tgtEl>
                                          <p:spTgt spid="57651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76515">
                                            <p:txEl>
                                              <p:pRg st="8" end="8"/>
                                            </p:txEl>
                                          </p:spTgt>
                                        </p:tgtEl>
                                        <p:attrNameLst>
                                          <p:attrName>style.visibility</p:attrName>
                                        </p:attrNameLst>
                                      </p:cBhvr>
                                      <p:to>
                                        <p:strVal val="visible"/>
                                      </p:to>
                                    </p:set>
                                    <p:animEffect transition="in" filter="fade">
                                      <p:cBhvr>
                                        <p:cTn id="16" dur="500"/>
                                        <p:tgtEl>
                                          <p:spTgt spid="5765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42072A-F207-2543-B5D3-5EEA8834319C}" type="slidenum">
              <a:rPr lang="en-US"/>
              <a:pPr/>
              <a:t>11</a:t>
            </a:fld>
            <a:endParaRPr lang="en-US"/>
          </a:p>
        </p:txBody>
      </p:sp>
      <p:sp>
        <p:nvSpPr>
          <p:cNvPr id="577538" name="Rectangle 2"/>
          <p:cNvSpPr>
            <a:spLocks noGrp="1" noChangeArrowheads="1"/>
          </p:cNvSpPr>
          <p:nvPr>
            <p:ph type="title"/>
          </p:nvPr>
        </p:nvSpPr>
        <p:spPr/>
        <p:txBody>
          <a:bodyPr/>
          <a:lstStyle/>
          <a:p>
            <a:r>
              <a:rPr lang="en-US" dirty="0"/>
              <a:t>Major </a:t>
            </a:r>
            <a:r>
              <a:rPr lang="en-US" dirty="0" smtClean="0"/>
              <a:t>Themes</a:t>
            </a:r>
            <a:r>
              <a:rPr lang="en-US" i="1" dirty="0" smtClean="0"/>
              <a:t>, cont'd</a:t>
            </a:r>
            <a:endParaRPr lang="en-US" i="1" dirty="0"/>
          </a:p>
        </p:txBody>
      </p:sp>
      <p:sp>
        <p:nvSpPr>
          <p:cNvPr id="577539" name="Rectangle 3"/>
          <p:cNvSpPr>
            <a:spLocks noGrp="1" noChangeArrowheads="1"/>
          </p:cNvSpPr>
          <p:nvPr>
            <p:ph type="body" idx="1"/>
          </p:nvPr>
        </p:nvSpPr>
        <p:spPr/>
        <p:txBody>
          <a:bodyPr/>
          <a:lstStyle/>
          <a:p>
            <a:pPr>
              <a:lnSpc>
                <a:spcPct val="90000"/>
              </a:lnSpc>
            </a:pPr>
            <a:r>
              <a:rPr lang="en-US" dirty="0"/>
              <a:t>Project phases, activities, and </a:t>
            </a:r>
            <a:r>
              <a:rPr lang="en-US" dirty="0" smtClean="0"/>
              <a:t>artifacts</a:t>
            </a:r>
          </a:p>
          <a:p>
            <a:pPr lvl="4">
              <a:lnSpc>
                <a:spcPct val="90000"/>
              </a:lnSpc>
            </a:pPr>
            <a:endParaRPr lang="en-US" dirty="0"/>
          </a:p>
          <a:p>
            <a:pPr lvl="1">
              <a:lnSpc>
                <a:spcPct val="90000"/>
              </a:lnSpc>
            </a:pPr>
            <a:r>
              <a:rPr lang="en-US" dirty="0"/>
              <a:t>Use cases</a:t>
            </a:r>
          </a:p>
          <a:p>
            <a:pPr lvl="1">
              <a:lnSpc>
                <a:spcPct val="90000"/>
              </a:lnSpc>
            </a:pPr>
            <a:r>
              <a:rPr lang="en-US" dirty="0"/>
              <a:t>Requirements elicitation</a:t>
            </a:r>
          </a:p>
          <a:p>
            <a:pPr lvl="1">
              <a:lnSpc>
                <a:spcPct val="90000"/>
              </a:lnSpc>
            </a:pPr>
            <a:r>
              <a:rPr lang="en-US" dirty="0"/>
              <a:t>Functional specification</a:t>
            </a:r>
          </a:p>
          <a:p>
            <a:pPr lvl="1">
              <a:lnSpc>
                <a:spcPct val="90000"/>
              </a:lnSpc>
            </a:pPr>
            <a:r>
              <a:rPr lang="en-US" dirty="0"/>
              <a:t>Requirements analysis</a:t>
            </a:r>
          </a:p>
          <a:p>
            <a:pPr lvl="1">
              <a:lnSpc>
                <a:spcPct val="90000"/>
              </a:lnSpc>
            </a:pPr>
            <a:r>
              <a:rPr lang="en-US" dirty="0"/>
              <a:t>Conceptual design</a:t>
            </a:r>
          </a:p>
          <a:p>
            <a:pPr lvl="1">
              <a:lnSpc>
                <a:spcPct val="90000"/>
              </a:lnSpc>
            </a:pPr>
            <a:r>
              <a:rPr lang="en-US" dirty="0"/>
              <a:t>Prototyping</a:t>
            </a:r>
          </a:p>
          <a:p>
            <a:pPr lvl="1">
              <a:lnSpc>
                <a:spcPct val="90000"/>
              </a:lnSpc>
            </a:pPr>
            <a:r>
              <a:rPr lang="en-US" dirty="0"/>
              <a:t>System architecture</a:t>
            </a:r>
          </a:p>
          <a:p>
            <a:pPr lvl="1">
              <a:lnSpc>
                <a:spcPct val="90000"/>
              </a:lnSpc>
            </a:pPr>
            <a:r>
              <a:rPr lang="en-US" dirty="0"/>
              <a:t>Object design and </a:t>
            </a:r>
            <a:r>
              <a:rPr lang="en-US" dirty="0" smtClean="0"/>
              <a:t>development</a:t>
            </a:r>
            <a:endParaRPr lang="en-US" dirty="0"/>
          </a:p>
        </p:txBody>
      </p:sp>
    </p:spTree>
    <p:extLst>
      <p:ext uri="{BB962C8B-B14F-4D97-AF65-F5344CB8AC3E}">
        <p14:creationId xmlns:p14="http://schemas.microsoft.com/office/powerpoint/2010/main" val="164130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42072A-F207-2543-B5D3-5EEA8834319C}" type="slidenum">
              <a:rPr lang="en-US"/>
              <a:pPr/>
              <a:t>12</a:t>
            </a:fld>
            <a:endParaRPr lang="en-US"/>
          </a:p>
        </p:txBody>
      </p:sp>
      <p:sp>
        <p:nvSpPr>
          <p:cNvPr id="577538" name="Rectangle 2"/>
          <p:cNvSpPr>
            <a:spLocks noGrp="1" noChangeArrowheads="1"/>
          </p:cNvSpPr>
          <p:nvPr>
            <p:ph type="title"/>
          </p:nvPr>
        </p:nvSpPr>
        <p:spPr/>
        <p:txBody>
          <a:bodyPr/>
          <a:lstStyle/>
          <a:p>
            <a:r>
              <a:rPr lang="en-US" dirty="0"/>
              <a:t>Major </a:t>
            </a:r>
            <a:r>
              <a:rPr lang="en-US" dirty="0" smtClean="0"/>
              <a:t>Themes</a:t>
            </a:r>
            <a:r>
              <a:rPr lang="en-US" i="1" dirty="0" smtClean="0"/>
              <a:t>, cont'd</a:t>
            </a:r>
            <a:endParaRPr lang="en-US" i="1" dirty="0"/>
          </a:p>
        </p:txBody>
      </p:sp>
      <p:sp>
        <p:nvSpPr>
          <p:cNvPr id="577539" name="Rectangle 3"/>
          <p:cNvSpPr>
            <a:spLocks noGrp="1" noChangeArrowheads="1"/>
          </p:cNvSpPr>
          <p:nvPr>
            <p:ph type="body" idx="1"/>
          </p:nvPr>
        </p:nvSpPr>
        <p:spPr/>
        <p:txBody>
          <a:bodyPr/>
          <a:lstStyle/>
          <a:p>
            <a:pPr>
              <a:lnSpc>
                <a:spcPct val="90000"/>
              </a:lnSpc>
            </a:pPr>
            <a:r>
              <a:rPr lang="en-US" dirty="0"/>
              <a:t>Project phases, activities, and artifacts</a:t>
            </a:r>
            <a:r>
              <a:rPr lang="en-US" i="1" dirty="0"/>
              <a:t>, </a:t>
            </a:r>
            <a:r>
              <a:rPr lang="en-US" i="1" dirty="0" smtClean="0"/>
              <a:t>cont’d</a:t>
            </a:r>
          </a:p>
          <a:p>
            <a:pPr lvl="4">
              <a:lnSpc>
                <a:spcPct val="90000"/>
              </a:lnSpc>
            </a:pPr>
            <a:endParaRPr lang="en-US" i="1" dirty="0"/>
          </a:p>
          <a:p>
            <a:pPr lvl="1">
              <a:lnSpc>
                <a:spcPct val="90000"/>
              </a:lnSpc>
            </a:pPr>
            <a:r>
              <a:rPr lang="en-US" dirty="0" smtClean="0"/>
              <a:t>ER diagram</a:t>
            </a:r>
          </a:p>
          <a:p>
            <a:pPr lvl="1">
              <a:lnSpc>
                <a:spcPct val="90000"/>
              </a:lnSpc>
            </a:pPr>
            <a:r>
              <a:rPr lang="en-US" dirty="0" smtClean="0"/>
              <a:t>Relational schema</a:t>
            </a:r>
          </a:p>
          <a:p>
            <a:pPr lvl="1">
              <a:lnSpc>
                <a:spcPct val="90000"/>
              </a:lnSpc>
            </a:pPr>
            <a:r>
              <a:rPr lang="en-US" dirty="0" smtClean="0"/>
              <a:t>Work </a:t>
            </a:r>
            <a:r>
              <a:rPr lang="en-US" dirty="0"/>
              <a:t>breakdown structure</a:t>
            </a:r>
          </a:p>
          <a:p>
            <a:pPr lvl="1">
              <a:lnSpc>
                <a:spcPct val="90000"/>
              </a:lnSpc>
            </a:pPr>
            <a:r>
              <a:rPr lang="en-US" dirty="0"/>
              <a:t>Estimating, scheduling, Gantt charts</a:t>
            </a:r>
          </a:p>
          <a:p>
            <a:pPr lvl="1">
              <a:lnSpc>
                <a:spcPct val="90000"/>
              </a:lnSpc>
            </a:pPr>
            <a:r>
              <a:rPr lang="en-US" dirty="0"/>
              <a:t>Test plan and testing</a:t>
            </a:r>
          </a:p>
          <a:p>
            <a:pPr lvl="1">
              <a:lnSpc>
                <a:spcPct val="90000"/>
              </a:lnSpc>
            </a:pPr>
            <a:r>
              <a:rPr lang="en-US" dirty="0"/>
              <a:t>Code reviews</a:t>
            </a:r>
          </a:p>
          <a:p>
            <a:pPr lvl="1">
              <a:lnSpc>
                <a:spcPct val="90000"/>
              </a:lnSpc>
            </a:pPr>
            <a:r>
              <a:rPr lang="en-US" dirty="0"/>
              <a:t>Product demos</a:t>
            </a:r>
          </a:p>
        </p:txBody>
      </p:sp>
    </p:spTree>
    <p:extLst>
      <p:ext uri="{BB962C8B-B14F-4D97-AF65-F5344CB8AC3E}">
        <p14:creationId xmlns:p14="http://schemas.microsoft.com/office/powerpoint/2010/main" val="1167756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B626AC-EA79-B843-AFA6-F75A43805722}" type="slidenum">
              <a:rPr lang="en-US"/>
              <a:pPr/>
              <a:t>13</a:t>
            </a:fld>
            <a:endParaRPr lang="en-US"/>
          </a:p>
        </p:txBody>
      </p:sp>
      <p:sp>
        <p:nvSpPr>
          <p:cNvPr id="592898" name="Rectangle 2"/>
          <p:cNvSpPr>
            <a:spLocks noGrp="1" noChangeArrowheads="1"/>
          </p:cNvSpPr>
          <p:nvPr>
            <p:ph type="title"/>
          </p:nvPr>
        </p:nvSpPr>
        <p:spPr/>
        <p:txBody>
          <a:bodyPr/>
          <a:lstStyle/>
          <a:p>
            <a:r>
              <a:rPr lang="en-US" dirty="0"/>
              <a:t>Major </a:t>
            </a:r>
            <a:r>
              <a:rPr lang="en-US" dirty="0" smtClean="0"/>
              <a:t>Themes</a:t>
            </a:r>
            <a:r>
              <a:rPr lang="en-US" i="1" dirty="0" smtClean="0"/>
              <a:t>, cont'd</a:t>
            </a:r>
            <a:endParaRPr lang="en-US" i="1" dirty="0"/>
          </a:p>
        </p:txBody>
      </p:sp>
      <p:sp>
        <p:nvSpPr>
          <p:cNvPr id="592899" name="Rectangle 3"/>
          <p:cNvSpPr>
            <a:spLocks noGrp="1" noChangeArrowheads="1"/>
          </p:cNvSpPr>
          <p:nvPr>
            <p:ph type="body" idx="1"/>
          </p:nvPr>
        </p:nvSpPr>
        <p:spPr/>
        <p:txBody>
          <a:bodyPr/>
          <a:lstStyle/>
          <a:p>
            <a:pPr>
              <a:lnSpc>
                <a:spcPct val="90000"/>
              </a:lnSpc>
            </a:pPr>
            <a:r>
              <a:rPr lang="en-US" dirty="0"/>
              <a:t>Architecture and </a:t>
            </a:r>
            <a:r>
              <a:rPr lang="en-US" dirty="0" smtClean="0"/>
              <a:t>design</a:t>
            </a:r>
          </a:p>
          <a:p>
            <a:pPr lvl="4">
              <a:lnSpc>
                <a:spcPct val="90000"/>
              </a:lnSpc>
            </a:pPr>
            <a:endParaRPr lang="en-US" dirty="0"/>
          </a:p>
          <a:p>
            <a:pPr lvl="1">
              <a:lnSpc>
                <a:spcPct val="90000"/>
              </a:lnSpc>
            </a:pPr>
            <a:r>
              <a:rPr lang="en-US" dirty="0"/>
              <a:t>Partitioning, coupling, cohesion, layering</a:t>
            </a:r>
          </a:p>
          <a:p>
            <a:pPr lvl="1">
              <a:lnSpc>
                <a:spcPct val="90000"/>
              </a:lnSpc>
            </a:pPr>
            <a:r>
              <a:rPr lang="en-US" dirty="0"/>
              <a:t>Architectural </a:t>
            </a:r>
            <a:r>
              <a:rPr lang="en-US" dirty="0" smtClean="0"/>
              <a:t>styles</a:t>
            </a:r>
          </a:p>
          <a:p>
            <a:pPr lvl="2">
              <a:lnSpc>
                <a:spcPct val="90000"/>
              </a:lnSpc>
            </a:pPr>
            <a:r>
              <a:rPr lang="en-US" dirty="0" smtClean="0"/>
              <a:t>Model-View-Controller</a:t>
            </a:r>
          </a:p>
          <a:p>
            <a:pPr lvl="2">
              <a:lnSpc>
                <a:spcPct val="90000"/>
              </a:lnSpc>
            </a:pPr>
            <a:r>
              <a:rPr lang="en-US" dirty="0" smtClean="0"/>
              <a:t>Client-Server</a:t>
            </a:r>
            <a:endParaRPr lang="en-US" dirty="0"/>
          </a:p>
          <a:p>
            <a:pPr lvl="1">
              <a:lnSpc>
                <a:spcPct val="90000"/>
              </a:lnSpc>
            </a:pPr>
            <a:r>
              <a:rPr lang="en-US" dirty="0" smtClean="0"/>
              <a:t>Full-stack framework</a:t>
            </a:r>
          </a:p>
          <a:p>
            <a:pPr lvl="1">
              <a:lnSpc>
                <a:spcPct val="90000"/>
              </a:lnSpc>
            </a:pPr>
            <a:r>
              <a:rPr lang="en-US" dirty="0" smtClean="0"/>
              <a:t>Relational </a:t>
            </a:r>
            <a:r>
              <a:rPr lang="en-US" dirty="0"/>
              <a:t>data model</a:t>
            </a:r>
          </a:p>
          <a:p>
            <a:pPr lvl="1">
              <a:lnSpc>
                <a:spcPct val="90000"/>
              </a:lnSpc>
            </a:pPr>
            <a:r>
              <a:rPr lang="en-US" dirty="0" smtClean="0"/>
              <a:t>Object</a:t>
            </a:r>
            <a:r>
              <a:rPr lang="en-US" dirty="0"/>
              <a:t>-relational </a:t>
            </a:r>
            <a:r>
              <a:rPr lang="en-US" dirty="0" smtClean="0"/>
              <a:t>mapping</a:t>
            </a:r>
          </a:p>
          <a:p>
            <a:pPr lvl="1">
              <a:lnSpc>
                <a:spcPct val="90000"/>
              </a:lnSpc>
            </a:pPr>
            <a:r>
              <a:rPr lang="en-US" dirty="0" smtClean="0"/>
              <a:t>UI design</a:t>
            </a:r>
            <a:endParaRPr lang="en-US" dirty="0"/>
          </a:p>
        </p:txBody>
      </p:sp>
    </p:spTree>
    <p:extLst>
      <p:ext uri="{BB962C8B-B14F-4D97-AF65-F5344CB8AC3E}">
        <p14:creationId xmlns:p14="http://schemas.microsoft.com/office/powerpoint/2010/main" val="622966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1FF195-8415-C745-973F-51E08826F05B}" type="slidenum">
              <a:rPr lang="en-US"/>
              <a:pPr/>
              <a:t>14</a:t>
            </a:fld>
            <a:endParaRPr lang="en-US"/>
          </a:p>
        </p:txBody>
      </p:sp>
      <p:sp>
        <p:nvSpPr>
          <p:cNvPr id="584706" name="Rectangle 2"/>
          <p:cNvSpPr>
            <a:spLocks noGrp="1" noChangeArrowheads="1"/>
          </p:cNvSpPr>
          <p:nvPr>
            <p:ph type="title"/>
          </p:nvPr>
        </p:nvSpPr>
        <p:spPr/>
        <p:txBody>
          <a:bodyPr/>
          <a:lstStyle/>
          <a:p>
            <a:r>
              <a:rPr lang="en-US" dirty="0"/>
              <a:t>Major </a:t>
            </a:r>
            <a:r>
              <a:rPr lang="en-US" dirty="0" smtClean="0"/>
              <a:t>Themes</a:t>
            </a:r>
            <a:r>
              <a:rPr lang="en-US" i="1" dirty="0" smtClean="0"/>
              <a:t>, cont'd</a:t>
            </a:r>
            <a:endParaRPr lang="en-US" i="1" dirty="0"/>
          </a:p>
        </p:txBody>
      </p:sp>
      <p:sp>
        <p:nvSpPr>
          <p:cNvPr id="584707" name="Rectangle 3"/>
          <p:cNvSpPr>
            <a:spLocks noGrp="1" noChangeArrowheads="1"/>
          </p:cNvSpPr>
          <p:nvPr>
            <p:ph type="body" idx="1"/>
          </p:nvPr>
        </p:nvSpPr>
        <p:spPr/>
        <p:txBody>
          <a:bodyPr/>
          <a:lstStyle/>
          <a:p>
            <a:r>
              <a:rPr lang="en-US" dirty="0"/>
              <a:t>Software </a:t>
            </a:r>
            <a:r>
              <a:rPr lang="en-US" dirty="0" smtClean="0"/>
              <a:t>reliability</a:t>
            </a:r>
          </a:p>
          <a:p>
            <a:pPr lvl="4"/>
            <a:endParaRPr lang="en-US" dirty="0"/>
          </a:p>
          <a:p>
            <a:pPr lvl="1"/>
            <a:r>
              <a:rPr lang="en-US" dirty="0"/>
              <a:t>Testing</a:t>
            </a:r>
          </a:p>
          <a:p>
            <a:pPr lvl="2"/>
            <a:r>
              <a:rPr lang="en-US" dirty="0" smtClean="0"/>
              <a:t>Unit</a:t>
            </a:r>
            <a:r>
              <a:rPr lang="en-US" dirty="0"/>
              <a:t>, integration, system, regression, stress</a:t>
            </a:r>
          </a:p>
          <a:p>
            <a:pPr lvl="2"/>
            <a:r>
              <a:rPr lang="en-US" dirty="0"/>
              <a:t>Black box and white box</a:t>
            </a:r>
          </a:p>
          <a:p>
            <a:pPr lvl="2"/>
            <a:r>
              <a:rPr lang="en-US" dirty="0"/>
              <a:t>Alpha and </a:t>
            </a:r>
            <a:r>
              <a:rPr lang="en-US" dirty="0" smtClean="0"/>
              <a:t>beta</a:t>
            </a:r>
          </a:p>
          <a:p>
            <a:pPr lvl="2"/>
            <a:r>
              <a:rPr lang="en-US" dirty="0" smtClean="0"/>
              <a:t>Usability</a:t>
            </a:r>
            <a:endParaRPr lang="en-US" dirty="0"/>
          </a:p>
          <a:p>
            <a:pPr lvl="1"/>
            <a:r>
              <a:rPr lang="en-US" dirty="0" smtClean="0"/>
              <a:t>Test </a:t>
            </a:r>
            <a:r>
              <a:rPr lang="en-US" dirty="0"/>
              <a:t>cases</a:t>
            </a:r>
          </a:p>
          <a:p>
            <a:pPr lvl="1"/>
            <a:r>
              <a:rPr lang="en-US" dirty="0"/>
              <a:t>Logging and monitoring</a:t>
            </a:r>
          </a:p>
          <a:p>
            <a:pPr lvl="1"/>
            <a:r>
              <a:rPr lang="en-US" dirty="0"/>
              <a:t>Fault tolerance</a:t>
            </a:r>
          </a:p>
          <a:p>
            <a:pPr lvl="1"/>
            <a:r>
              <a:rPr lang="en-US" dirty="0"/>
              <a:t>Failure analysis</a:t>
            </a:r>
          </a:p>
          <a:p>
            <a:pPr lvl="1"/>
            <a:r>
              <a:rPr lang="en-US" dirty="0"/>
              <a:t>Test-driven </a:t>
            </a:r>
            <a:r>
              <a:rPr lang="en-US" dirty="0" smtClean="0"/>
              <a:t>development (TDD)</a:t>
            </a:r>
            <a:endParaRPr lang="en-US" dirty="0"/>
          </a:p>
        </p:txBody>
      </p:sp>
    </p:spTree>
    <p:extLst>
      <p:ext uri="{BB962C8B-B14F-4D97-AF65-F5344CB8AC3E}">
        <p14:creationId xmlns:p14="http://schemas.microsoft.com/office/powerpoint/2010/main" val="1214379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3B1B9A-672F-0046-955D-6E5BD479B861}" type="slidenum">
              <a:rPr lang="en-US"/>
              <a:pPr/>
              <a:t>15</a:t>
            </a:fld>
            <a:endParaRPr lang="en-US"/>
          </a:p>
        </p:txBody>
      </p:sp>
      <p:sp>
        <p:nvSpPr>
          <p:cNvPr id="585730" name="Rectangle 2"/>
          <p:cNvSpPr>
            <a:spLocks noGrp="1" noChangeArrowheads="1"/>
          </p:cNvSpPr>
          <p:nvPr>
            <p:ph type="title"/>
          </p:nvPr>
        </p:nvSpPr>
        <p:spPr/>
        <p:txBody>
          <a:bodyPr/>
          <a:lstStyle/>
          <a:p>
            <a:r>
              <a:rPr lang="en-US" dirty="0"/>
              <a:t>Major </a:t>
            </a:r>
            <a:r>
              <a:rPr lang="en-US" dirty="0" smtClean="0"/>
              <a:t>Themes</a:t>
            </a:r>
            <a:r>
              <a:rPr lang="en-US" i="1" dirty="0" smtClean="0"/>
              <a:t>, cont'd</a:t>
            </a:r>
            <a:endParaRPr lang="en-US" i="1" dirty="0"/>
          </a:p>
        </p:txBody>
      </p:sp>
      <p:sp>
        <p:nvSpPr>
          <p:cNvPr id="585731" name="Rectangle 3"/>
          <p:cNvSpPr>
            <a:spLocks noGrp="1" noChangeArrowheads="1"/>
          </p:cNvSpPr>
          <p:nvPr>
            <p:ph type="body" idx="1"/>
          </p:nvPr>
        </p:nvSpPr>
        <p:spPr/>
        <p:txBody>
          <a:bodyPr/>
          <a:lstStyle/>
          <a:p>
            <a:r>
              <a:rPr lang="en-US" dirty="0"/>
              <a:t>Failed </a:t>
            </a:r>
            <a:r>
              <a:rPr lang="en-US" dirty="0" smtClean="0"/>
              <a:t>projects</a:t>
            </a:r>
          </a:p>
          <a:p>
            <a:pPr lvl="4"/>
            <a:endParaRPr lang="en-US" dirty="0"/>
          </a:p>
          <a:p>
            <a:pPr lvl="1"/>
            <a:r>
              <a:rPr lang="en-US" dirty="0"/>
              <a:t>Denver International Airport </a:t>
            </a:r>
            <a:r>
              <a:rPr lang="en-US" dirty="0" smtClean="0"/>
              <a:t/>
            </a:r>
            <a:br>
              <a:rPr lang="en-US" dirty="0" smtClean="0"/>
            </a:br>
            <a:r>
              <a:rPr lang="en-US" dirty="0" smtClean="0"/>
              <a:t>baggage </a:t>
            </a:r>
            <a:r>
              <a:rPr lang="en-US" dirty="0"/>
              <a:t>handling </a:t>
            </a:r>
            <a:r>
              <a:rPr lang="en-US" dirty="0" smtClean="0"/>
              <a:t>system</a:t>
            </a:r>
          </a:p>
          <a:p>
            <a:pPr lvl="1"/>
            <a:r>
              <a:rPr lang="en-US" dirty="0" smtClean="0"/>
              <a:t>U.S.S. Vincennes</a:t>
            </a:r>
          </a:p>
          <a:p>
            <a:pPr lvl="5"/>
            <a:endParaRPr lang="en-US" dirty="0"/>
          </a:p>
          <a:p>
            <a:r>
              <a:rPr lang="en-US" dirty="0" smtClean="0"/>
              <a:t>Project do</a:t>
            </a:r>
            <a:r>
              <a:rPr lang="en-US" dirty="0" smtClean="0">
                <a:latin typeface="Arial"/>
              </a:rPr>
              <a:t>’</a:t>
            </a:r>
            <a:r>
              <a:rPr lang="en-US" dirty="0" smtClean="0"/>
              <a:t>s </a:t>
            </a:r>
            <a:r>
              <a:rPr lang="en-US" dirty="0"/>
              <a:t>and </a:t>
            </a:r>
            <a:r>
              <a:rPr lang="en-US" dirty="0" smtClean="0"/>
              <a:t>don</a:t>
            </a:r>
            <a:r>
              <a:rPr lang="en-US" dirty="0" smtClean="0">
                <a:latin typeface="Arial"/>
              </a:rPr>
              <a:t>’</a:t>
            </a:r>
            <a:r>
              <a:rPr lang="en-US" dirty="0" smtClean="0"/>
              <a:t>ts</a:t>
            </a:r>
            <a:endParaRPr lang="en-US" dirty="0"/>
          </a:p>
        </p:txBody>
      </p:sp>
    </p:spTree>
    <p:extLst>
      <p:ext uri="{BB962C8B-B14F-4D97-AF65-F5344CB8AC3E}">
        <p14:creationId xmlns:p14="http://schemas.microsoft.com/office/powerpoint/2010/main" val="394011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BCD620-8A4F-3045-B808-811E5FEA7D8D}" type="slidenum">
              <a:rPr lang="en-US"/>
              <a:pPr/>
              <a:t>16</a:t>
            </a:fld>
            <a:endParaRPr lang="en-US"/>
          </a:p>
        </p:txBody>
      </p:sp>
      <p:sp>
        <p:nvSpPr>
          <p:cNvPr id="586754" name="Rectangle 2"/>
          <p:cNvSpPr>
            <a:spLocks noGrp="1" noChangeArrowheads="1"/>
          </p:cNvSpPr>
          <p:nvPr>
            <p:ph type="title"/>
          </p:nvPr>
        </p:nvSpPr>
        <p:spPr/>
        <p:txBody>
          <a:bodyPr/>
          <a:lstStyle/>
          <a:p>
            <a:r>
              <a:rPr lang="en-US" dirty="0"/>
              <a:t>Major </a:t>
            </a:r>
            <a:r>
              <a:rPr lang="en-US" dirty="0" smtClean="0"/>
              <a:t>Themes</a:t>
            </a:r>
            <a:r>
              <a:rPr lang="en-US" i="1" dirty="0" smtClean="0"/>
              <a:t>, cont'd</a:t>
            </a:r>
            <a:endParaRPr lang="en-US" i="1" dirty="0"/>
          </a:p>
        </p:txBody>
      </p:sp>
      <p:sp>
        <p:nvSpPr>
          <p:cNvPr id="586755" name="Rectangle 3"/>
          <p:cNvSpPr>
            <a:spLocks noGrp="1" noChangeArrowheads="1"/>
          </p:cNvSpPr>
          <p:nvPr>
            <p:ph type="body" idx="1"/>
          </p:nvPr>
        </p:nvSpPr>
        <p:spPr/>
        <p:txBody>
          <a:bodyPr/>
          <a:lstStyle/>
          <a:p>
            <a:r>
              <a:rPr lang="en-US" dirty="0"/>
              <a:t>Project management and methodologies</a:t>
            </a:r>
          </a:p>
          <a:p>
            <a:pPr lvl="1"/>
            <a:r>
              <a:rPr lang="en-US" dirty="0"/>
              <a:t>Agile project management</a:t>
            </a:r>
          </a:p>
          <a:p>
            <a:pPr lvl="1"/>
            <a:r>
              <a:rPr lang="en-US" dirty="0"/>
              <a:t>Extreme Programming</a:t>
            </a:r>
          </a:p>
          <a:p>
            <a:pPr lvl="1"/>
            <a:r>
              <a:rPr lang="en-US" dirty="0"/>
              <a:t>The Rational Unified Process</a:t>
            </a:r>
          </a:p>
          <a:p>
            <a:pPr lvl="1"/>
            <a:endParaRPr lang="en-US" dirty="0"/>
          </a:p>
          <a:p>
            <a:r>
              <a:rPr lang="en-US" dirty="0"/>
              <a:t>Ethics</a:t>
            </a:r>
          </a:p>
          <a:p>
            <a:pPr lvl="1"/>
            <a:r>
              <a:rPr lang="en-US" dirty="0"/>
              <a:t>Morality and ethics</a:t>
            </a:r>
          </a:p>
          <a:p>
            <a:pPr lvl="1"/>
            <a:r>
              <a:rPr lang="en-US" dirty="0"/>
              <a:t>Professional responsibilities</a:t>
            </a:r>
          </a:p>
          <a:p>
            <a:pPr lvl="1"/>
            <a:r>
              <a:rPr lang="en-US" dirty="0"/>
              <a:t>Software engineering codes</a:t>
            </a:r>
          </a:p>
          <a:p>
            <a:pPr lvl="1"/>
            <a:r>
              <a:rPr lang="en-US" dirty="0"/>
              <a:t>Speaking out and whistle blowing</a:t>
            </a:r>
          </a:p>
        </p:txBody>
      </p:sp>
    </p:spTree>
    <p:extLst>
      <p:ext uri="{BB962C8B-B14F-4D97-AF65-F5344CB8AC3E}">
        <p14:creationId xmlns:p14="http://schemas.microsoft.com/office/powerpoint/2010/main" val="14606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6755">
                                            <p:txEl>
                                              <p:pRg st="5" end="5"/>
                                            </p:txEl>
                                          </p:spTgt>
                                        </p:tgtEl>
                                        <p:attrNameLst>
                                          <p:attrName>style.visibility</p:attrName>
                                        </p:attrNameLst>
                                      </p:cBhvr>
                                      <p:to>
                                        <p:strVal val="visible"/>
                                      </p:to>
                                    </p:set>
                                    <p:animEffect transition="in" filter="fade">
                                      <p:cBhvr>
                                        <p:cTn id="7" dur="500"/>
                                        <p:tgtEl>
                                          <p:spTgt spid="58675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6755">
                                            <p:txEl>
                                              <p:pRg st="6" end="6"/>
                                            </p:txEl>
                                          </p:spTgt>
                                        </p:tgtEl>
                                        <p:attrNameLst>
                                          <p:attrName>style.visibility</p:attrName>
                                        </p:attrNameLst>
                                      </p:cBhvr>
                                      <p:to>
                                        <p:strVal val="visible"/>
                                      </p:to>
                                    </p:set>
                                    <p:animEffect transition="in" filter="fade">
                                      <p:cBhvr>
                                        <p:cTn id="10" dur="500"/>
                                        <p:tgtEl>
                                          <p:spTgt spid="58675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6755">
                                            <p:txEl>
                                              <p:pRg st="7" end="7"/>
                                            </p:txEl>
                                          </p:spTgt>
                                        </p:tgtEl>
                                        <p:attrNameLst>
                                          <p:attrName>style.visibility</p:attrName>
                                        </p:attrNameLst>
                                      </p:cBhvr>
                                      <p:to>
                                        <p:strVal val="visible"/>
                                      </p:to>
                                    </p:set>
                                    <p:animEffect transition="in" filter="fade">
                                      <p:cBhvr>
                                        <p:cTn id="13" dur="500"/>
                                        <p:tgtEl>
                                          <p:spTgt spid="58675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86755">
                                            <p:txEl>
                                              <p:pRg st="8" end="8"/>
                                            </p:txEl>
                                          </p:spTgt>
                                        </p:tgtEl>
                                        <p:attrNameLst>
                                          <p:attrName>style.visibility</p:attrName>
                                        </p:attrNameLst>
                                      </p:cBhvr>
                                      <p:to>
                                        <p:strVal val="visible"/>
                                      </p:to>
                                    </p:set>
                                    <p:animEffect transition="in" filter="fade">
                                      <p:cBhvr>
                                        <p:cTn id="16" dur="500"/>
                                        <p:tgtEl>
                                          <p:spTgt spid="586755">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86755">
                                            <p:txEl>
                                              <p:pRg st="9" end="9"/>
                                            </p:txEl>
                                          </p:spTgt>
                                        </p:tgtEl>
                                        <p:attrNameLst>
                                          <p:attrName>style.visibility</p:attrName>
                                        </p:attrNameLst>
                                      </p:cBhvr>
                                      <p:to>
                                        <p:strVal val="visible"/>
                                      </p:to>
                                    </p:set>
                                    <p:animEffect transition="in" filter="fade">
                                      <p:cBhvr>
                                        <p:cTn id="19" dur="500"/>
                                        <p:tgtEl>
                                          <p:spTgt spid="5867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 Format</a:t>
            </a:r>
            <a:endParaRPr lang="en-US" dirty="0"/>
          </a:p>
        </p:txBody>
      </p:sp>
      <p:sp>
        <p:nvSpPr>
          <p:cNvPr id="3" name="Content Placeholder 2"/>
          <p:cNvSpPr>
            <a:spLocks noGrp="1"/>
          </p:cNvSpPr>
          <p:nvPr>
            <p:ph idx="1"/>
          </p:nvPr>
        </p:nvSpPr>
        <p:spPr/>
        <p:txBody>
          <a:bodyPr/>
          <a:lstStyle/>
          <a:p>
            <a:r>
              <a:rPr lang="en-US" dirty="0" smtClean="0"/>
              <a:t>There will be a combination of multiple choice and short answer questions.</a:t>
            </a:r>
            <a:endParaRPr lang="en-US" dirty="0"/>
          </a:p>
        </p:txBody>
      </p:sp>
      <p:sp>
        <p:nvSpPr>
          <p:cNvPr id="4" name="Slide Number Placeholder 3"/>
          <p:cNvSpPr>
            <a:spLocks noGrp="1"/>
          </p:cNvSpPr>
          <p:nvPr>
            <p:ph type="sldNum" sz="quarter" idx="12"/>
          </p:nvPr>
        </p:nvSpPr>
        <p:spPr/>
        <p:txBody>
          <a:bodyPr/>
          <a:lstStyle/>
          <a:p>
            <a:fld id="{E3E26E3E-A15E-8945-8438-BECDE139A8AE}" type="slidenum">
              <a:rPr lang="en-US" smtClean="0"/>
              <a:pPr/>
              <a:t>17</a:t>
            </a:fld>
            <a:endParaRPr lang="en-US"/>
          </a:p>
        </p:txBody>
      </p:sp>
    </p:spTree>
    <p:extLst>
      <p:ext uri="{BB962C8B-B14F-4D97-AF65-F5344CB8AC3E}">
        <p14:creationId xmlns:p14="http://schemas.microsoft.com/office/powerpoint/2010/main" val="91983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Final Exam </a:t>
            </a:r>
            <a:r>
              <a:rPr lang="en-US" dirty="0" smtClean="0"/>
              <a:t>Questions</a:t>
            </a:r>
            <a:endParaRPr lang="en-US" dirty="0"/>
          </a:p>
        </p:txBody>
      </p:sp>
      <p:sp>
        <p:nvSpPr>
          <p:cNvPr id="3" name="Content Placeholder 2"/>
          <p:cNvSpPr>
            <a:spLocks noGrp="1"/>
          </p:cNvSpPr>
          <p:nvPr>
            <p:ph idx="1"/>
          </p:nvPr>
        </p:nvSpPr>
        <p:spPr/>
        <p:txBody>
          <a:bodyPr/>
          <a:lstStyle/>
          <a:p>
            <a:pPr lvl="0"/>
            <a:r>
              <a:rPr lang="en-US" dirty="0"/>
              <a:t>You’re developing an application for a client.</a:t>
            </a:r>
          </a:p>
          <a:p>
            <a:pPr lvl="1"/>
            <a:r>
              <a:rPr lang="en-US" dirty="0" smtClean="0"/>
              <a:t>How </a:t>
            </a:r>
            <a:r>
              <a:rPr lang="en-US" dirty="0"/>
              <a:t>is it possible for a software product to fail </a:t>
            </a:r>
            <a:br>
              <a:rPr lang="en-US" dirty="0"/>
            </a:br>
            <a:r>
              <a:rPr lang="en-US" dirty="0"/>
              <a:t>despite meeting all of the client’s requirements?</a:t>
            </a:r>
          </a:p>
          <a:p>
            <a:pPr lvl="1"/>
            <a:r>
              <a:rPr lang="en-US" dirty="0" smtClean="0"/>
              <a:t>How </a:t>
            </a:r>
            <a:r>
              <a:rPr lang="en-US" dirty="0"/>
              <a:t>can you prevent this type of failure</a:t>
            </a:r>
            <a:r>
              <a:rPr lang="en-US" dirty="0" smtClean="0"/>
              <a:t>?</a:t>
            </a:r>
          </a:p>
          <a:p>
            <a:pPr lvl="5"/>
            <a:endParaRPr lang="en-US" dirty="0"/>
          </a:p>
          <a:p>
            <a:pPr lvl="0"/>
            <a:r>
              <a:rPr lang="en-US" dirty="0" smtClean="0"/>
              <a:t>What </a:t>
            </a:r>
            <a:r>
              <a:rPr lang="en-US" dirty="0"/>
              <a:t>are advantages and disadvantages of object-relational mapping </a:t>
            </a:r>
            <a:r>
              <a:rPr lang="en-US" dirty="0" smtClean="0"/>
              <a:t>such </a:t>
            </a:r>
            <a:r>
              <a:rPr lang="en-US" dirty="0"/>
              <a:t>as provided by Rail’s active records</a:t>
            </a:r>
            <a:r>
              <a:rPr lang="en-US" dirty="0" smtClean="0"/>
              <a:t>?</a:t>
            </a:r>
            <a:endParaRPr lang="en-US" dirty="0"/>
          </a:p>
        </p:txBody>
      </p:sp>
      <p:sp>
        <p:nvSpPr>
          <p:cNvPr id="4" name="Slide Number Placeholder 3"/>
          <p:cNvSpPr>
            <a:spLocks noGrp="1"/>
          </p:cNvSpPr>
          <p:nvPr>
            <p:ph type="sldNum" sz="quarter" idx="12"/>
          </p:nvPr>
        </p:nvSpPr>
        <p:spPr/>
        <p:txBody>
          <a:bodyPr/>
          <a:lstStyle/>
          <a:p>
            <a:fld id="{E3E26E3E-A15E-8945-8438-BECDE139A8AE}" type="slidenum">
              <a:rPr lang="en-US" smtClean="0"/>
              <a:pPr/>
              <a:t>18</a:t>
            </a:fld>
            <a:endParaRPr lang="en-US"/>
          </a:p>
        </p:txBody>
      </p:sp>
    </p:spTree>
    <p:extLst>
      <p:ext uri="{BB962C8B-B14F-4D97-AF65-F5344CB8AC3E}">
        <p14:creationId xmlns:p14="http://schemas.microsoft.com/office/powerpoint/2010/main" val="129885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Final Exam </a:t>
            </a:r>
            <a:r>
              <a:rPr lang="en-US" dirty="0" smtClean="0"/>
              <a:t>Questions</a:t>
            </a:r>
            <a:endParaRPr lang="en-US" dirty="0"/>
          </a:p>
        </p:txBody>
      </p:sp>
      <p:sp>
        <p:nvSpPr>
          <p:cNvPr id="3" name="Content Placeholder 2"/>
          <p:cNvSpPr>
            <a:spLocks noGrp="1"/>
          </p:cNvSpPr>
          <p:nvPr>
            <p:ph idx="1"/>
          </p:nvPr>
        </p:nvSpPr>
        <p:spPr/>
        <p:txBody>
          <a:bodyPr/>
          <a:lstStyle/>
          <a:p>
            <a:pPr lvl="0"/>
            <a:r>
              <a:rPr lang="en-US" dirty="0" smtClean="0"/>
              <a:t>Explain </a:t>
            </a:r>
            <a:r>
              <a:rPr lang="en-US" dirty="0"/>
              <a:t>the maxim, “You can write code so simple that there are obviously no bugs, or you can write code so complex that there are no obvious bugs</a:t>
            </a:r>
            <a:r>
              <a:rPr lang="en-US" dirty="0" smtClean="0"/>
              <a:t>.”</a:t>
            </a:r>
          </a:p>
          <a:p>
            <a:pPr lvl="4"/>
            <a:endParaRPr lang="en-US" dirty="0"/>
          </a:p>
          <a:p>
            <a:pPr lvl="0"/>
            <a:r>
              <a:rPr lang="en-US" dirty="0" smtClean="0"/>
              <a:t>How </a:t>
            </a:r>
            <a:r>
              <a:rPr lang="en-US" dirty="0"/>
              <a:t>does Extreme Programming </a:t>
            </a:r>
            <a:r>
              <a:rPr lang="en-US" dirty="0" smtClean="0"/>
              <a:t/>
            </a:r>
            <a:br>
              <a:rPr lang="en-US" dirty="0" smtClean="0"/>
            </a:br>
            <a:r>
              <a:rPr lang="en-US" dirty="0" smtClean="0"/>
              <a:t>do </a:t>
            </a:r>
            <a:r>
              <a:rPr lang="en-US" dirty="0"/>
              <a:t>code reviews</a:t>
            </a:r>
            <a:r>
              <a:rPr lang="en-US" dirty="0" smtClean="0"/>
              <a:t>?</a:t>
            </a:r>
          </a:p>
          <a:p>
            <a:pPr lvl="4"/>
            <a:endParaRPr lang="en-US" dirty="0"/>
          </a:p>
          <a:p>
            <a:pPr lvl="0"/>
            <a:r>
              <a:rPr lang="en-US" dirty="0" smtClean="0"/>
              <a:t>Why </a:t>
            </a:r>
            <a:r>
              <a:rPr lang="en-US" dirty="0"/>
              <a:t>is it important to have milestones </a:t>
            </a:r>
            <a:r>
              <a:rPr lang="en-US" dirty="0" smtClean="0"/>
              <a:t/>
            </a:r>
            <a:br>
              <a:rPr lang="en-US" dirty="0" smtClean="0"/>
            </a:br>
            <a:r>
              <a:rPr lang="en-US" dirty="0" smtClean="0"/>
              <a:t>in </a:t>
            </a:r>
            <a:r>
              <a:rPr lang="en-US" dirty="0"/>
              <a:t>a project schedule?</a:t>
            </a:r>
          </a:p>
          <a:p>
            <a:endParaRPr lang="en-US" dirty="0"/>
          </a:p>
        </p:txBody>
      </p:sp>
      <p:sp>
        <p:nvSpPr>
          <p:cNvPr id="4" name="Slide Number Placeholder 3"/>
          <p:cNvSpPr>
            <a:spLocks noGrp="1"/>
          </p:cNvSpPr>
          <p:nvPr>
            <p:ph type="sldNum" sz="quarter" idx="12"/>
          </p:nvPr>
        </p:nvSpPr>
        <p:spPr/>
        <p:txBody>
          <a:bodyPr/>
          <a:lstStyle/>
          <a:p>
            <a:fld id="{E3E26E3E-A15E-8945-8438-BECDE139A8AE}" type="slidenum">
              <a:rPr lang="en-US" smtClean="0"/>
              <a:pPr/>
              <a:t>19</a:t>
            </a:fld>
            <a:endParaRPr lang="en-US"/>
          </a:p>
        </p:txBody>
      </p:sp>
    </p:spTree>
    <p:extLst>
      <p:ext uri="{BB962C8B-B14F-4D97-AF65-F5344CB8AC3E}">
        <p14:creationId xmlns:p14="http://schemas.microsoft.com/office/powerpoint/2010/main" val="64431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5775AB9-9FAF-744D-8B1B-8631609A80AA}" type="slidenum">
              <a:rPr lang="en-US"/>
              <a:pPr/>
              <a:t>2</a:t>
            </a:fld>
            <a:endParaRPr lang="en-US"/>
          </a:p>
        </p:txBody>
      </p:sp>
      <p:sp>
        <p:nvSpPr>
          <p:cNvPr id="634882" name="Rectangle 2"/>
          <p:cNvSpPr>
            <a:spLocks noGrp="1" noChangeArrowheads="1"/>
          </p:cNvSpPr>
          <p:nvPr>
            <p:ph type="title"/>
          </p:nvPr>
        </p:nvSpPr>
        <p:spPr/>
        <p:txBody>
          <a:bodyPr/>
          <a:lstStyle/>
          <a:p>
            <a:r>
              <a:rPr lang="en-US"/>
              <a:t>Unofficial Field Trip</a:t>
            </a:r>
          </a:p>
        </p:txBody>
      </p:sp>
      <p:sp>
        <p:nvSpPr>
          <p:cNvPr id="634883" name="Rectangle 3"/>
          <p:cNvSpPr>
            <a:spLocks noGrp="1" noChangeArrowheads="1"/>
          </p:cNvSpPr>
          <p:nvPr>
            <p:ph type="body" idx="1"/>
          </p:nvPr>
        </p:nvSpPr>
        <p:spPr>
          <a:xfrm>
            <a:off x="457200" y="1295401"/>
            <a:ext cx="8229600" cy="4876769"/>
          </a:xfrm>
          <a:ln/>
          <a:extLst>
            <a:ext uri="{91240B29-F687-4f45-9708-019B960494DF}">
              <a14:hiddenLine xmlns:a14="http://schemas.microsoft.com/office/drawing/2010/main" xmlns="" w="9525">
                <a:solidFill>
                  <a:schemeClr val="folHlink"/>
                </a:solidFill>
                <a:miter lim="800000"/>
                <a:headEnd/>
                <a:tailEnd/>
              </a14:hiddenLine>
            </a:ext>
          </a:extLst>
        </p:spPr>
        <p:txBody>
          <a:bodyPr>
            <a:noAutofit/>
          </a:bodyPr>
          <a:lstStyle/>
          <a:p>
            <a:pPr>
              <a:lnSpc>
                <a:spcPct val="90000"/>
              </a:lnSpc>
            </a:pPr>
            <a:r>
              <a:rPr lang="en-US" b="1" dirty="0">
                <a:solidFill>
                  <a:srgbClr val="B23C00"/>
                </a:solidFill>
              </a:rPr>
              <a:t>Computer History Museum in Mt. </a:t>
            </a:r>
            <a:r>
              <a:rPr lang="en-US" b="1" dirty="0" smtClean="0">
                <a:solidFill>
                  <a:srgbClr val="B23C00"/>
                </a:solidFill>
              </a:rPr>
              <a:t>View</a:t>
            </a:r>
          </a:p>
          <a:p>
            <a:pPr lvl="4">
              <a:lnSpc>
                <a:spcPct val="90000"/>
              </a:lnSpc>
            </a:pPr>
            <a:endParaRPr lang="en-US" b="1" dirty="0">
              <a:solidFill>
                <a:srgbClr val="B23C00"/>
              </a:solidFill>
            </a:endParaRPr>
          </a:p>
          <a:p>
            <a:pPr lvl="1">
              <a:lnSpc>
                <a:spcPct val="90000"/>
              </a:lnSpc>
            </a:pPr>
            <a:r>
              <a:rPr lang="en-US" dirty="0">
                <a:hlinkClick r:id="rId2"/>
              </a:rPr>
              <a:t>http://www.computerhistory.org</a:t>
            </a:r>
            <a:r>
              <a:rPr lang="en-US" dirty="0" smtClean="0">
                <a:hlinkClick r:id="rId2"/>
              </a:rPr>
              <a:t>/</a:t>
            </a:r>
            <a:endParaRPr lang="en-US" dirty="0" smtClean="0"/>
          </a:p>
          <a:p>
            <a:pPr lvl="1">
              <a:lnSpc>
                <a:spcPct val="90000"/>
              </a:lnSpc>
            </a:pPr>
            <a:r>
              <a:rPr lang="en-US" dirty="0" smtClean="0"/>
              <a:t>Provide your own transportation to the museum.</a:t>
            </a:r>
            <a:endParaRPr lang="en-US" dirty="0"/>
          </a:p>
          <a:p>
            <a:pPr lvl="4">
              <a:lnSpc>
                <a:spcPct val="90000"/>
              </a:lnSpc>
            </a:pPr>
            <a:endParaRPr lang="en-US" dirty="0"/>
          </a:p>
          <a:p>
            <a:pPr>
              <a:lnSpc>
                <a:spcPct val="90000"/>
              </a:lnSpc>
            </a:pPr>
            <a:r>
              <a:rPr lang="en-US" b="1" dirty="0">
                <a:solidFill>
                  <a:srgbClr val="B23C00"/>
                </a:solidFill>
              </a:rPr>
              <a:t>Saturday, </a:t>
            </a:r>
            <a:r>
              <a:rPr lang="en-US" b="1" dirty="0" smtClean="0">
                <a:solidFill>
                  <a:srgbClr val="B23C00"/>
                </a:solidFill>
              </a:rPr>
              <a:t>May 20, </a:t>
            </a:r>
            <a:r>
              <a:rPr lang="en-US" b="1" dirty="0">
                <a:solidFill>
                  <a:srgbClr val="B23C00"/>
                </a:solidFill>
              </a:rPr>
              <a:t>11:30 – closing </a:t>
            </a:r>
            <a:r>
              <a:rPr lang="en-US" b="1" dirty="0" smtClean="0">
                <a:solidFill>
                  <a:srgbClr val="B23C00"/>
                </a:solidFill>
              </a:rPr>
              <a:t>time</a:t>
            </a:r>
          </a:p>
          <a:p>
            <a:pPr lvl="4">
              <a:lnSpc>
                <a:spcPct val="90000"/>
              </a:lnSpc>
            </a:pPr>
            <a:endParaRPr lang="en-US" b="1" dirty="0">
              <a:solidFill>
                <a:srgbClr val="B23C00"/>
              </a:solidFill>
            </a:endParaRPr>
          </a:p>
          <a:p>
            <a:pPr lvl="1">
              <a:lnSpc>
                <a:spcPct val="90000"/>
              </a:lnSpc>
            </a:pPr>
            <a:r>
              <a:rPr lang="en-US" dirty="0" smtClean="0"/>
              <a:t>Special </a:t>
            </a:r>
            <a:r>
              <a:rPr lang="en-US" u="sng" dirty="0"/>
              <a:t>free </a:t>
            </a:r>
            <a:r>
              <a:rPr lang="en-US" u="sng" dirty="0" smtClean="0"/>
              <a:t>admission</a:t>
            </a:r>
            <a:r>
              <a:rPr lang="en-US" u="sng" dirty="0"/>
              <a:t> </a:t>
            </a:r>
            <a:r>
              <a:rPr lang="en-US" dirty="0" smtClean="0"/>
              <a:t>(for my students only).</a:t>
            </a:r>
          </a:p>
          <a:p>
            <a:pPr lvl="5">
              <a:lnSpc>
                <a:spcPct val="90000"/>
              </a:lnSpc>
            </a:pPr>
            <a:endParaRPr lang="en-US" dirty="0"/>
          </a:p>
          <a:p>
            <a:pPr lvl="1">
              <a:lnSpc>
                <a:spcPct val="90000"/>
              </a:lnSpc>
            </a:pPr>
            <a:r>
              <a:rPr lang="en-US" dirty="0"/>
              <a:t>Experience a fully restored </a:t>
            </a:r>
            <a:r>
              <a:rPr lang="en-US" dirty="0">
                <a:solidFill>
                  <a:schemeClr val="folHlink"/>
                </a:solidFill>
              </a:rPr>
              <a:t>IBM 1401</a:t>
            </a:r>
            <a:r>
              <a:rPr lang="en-US" dirty="0"/>
              <a:t> mainframe computer from the early 1960s in operation</a:t>
            </a:r>
            <a:r>
              <a:rPr lang="en-US" dirty="0" smtClean="0"/>
              <a:t>.</a:t>
            </a:r>
          </a:p>
          <a:p>
            <a:pPr lvl="5">
              <a:lnSpc>
                <a:spcPct val="90000"/>
              </a:lnSpc>
            </a:pPr>
            <a:endParaRPr lang="en-US" dirty="0"/>
          </a:p>
          <a:p>
            <a:pPr lvl="1">
              <a:lnSpc>
                <a:spcPct val="90000"/>
              </a:lnSpc>
            </a:pPr>
            <a:r>
              <a:rPr lang="en-US" dirty="0" smtClean="0"/>
              <a:t>Do </a:t>
            </a:r>
            <a:r>
              <a:rPr lang="en-US" dirty="0"/>
              <a:t>a self-guided tour of the </a:t>
            </a:r>
            <a:r>
              <a:rPr lang="en-US" dirty="0" smtClean="0">
                <a:solidFill>
                  <a:schemeClr val="folHlink"/>
                </a:solidFill>
              </a:rPr>
              <a:t>Revolution</a:t>
            </a:r>
            <a:r>
              <a:rPr lang="en-US" dirty="0" smtClean="0"/>
              <a:t> exhibit.</a:t>
            </a:r>
          </a:p>
          <a:p>
            <a:pPr lvl="6">
              <a:lnSpc>
                <a:spcPct val="90000"/>
              </a:lnSpc>
            </a:pPr>
            <a:endParaRPr lang="en-US" dirty="0" smtClean="0"/>
          </a:p>
          <a:p>
            <a:pPr lvl="1">
              <a:lnSpc>
                <a:spcPct val="90000"/>
              </a:lnSpc>
            </a:pPr>
            <a:r>
              <a:rPr lang="en-US" dirty="0" smtClean="0"/>
              <a:t>New </a:t>
            </a:r>
            <a:r>
              <a:rPr lang="en-US" dirty="0" smtClean="0">
                <a:solidFill>
                  <a:srgbClr val="A12A03"/>
                </a:solidFill>
              </a:rPr>
              <a:t>Make/Software: Change the World </a:t>
            </a:r>
            <a:r>
              <a:rPr lang="en-US" dirty="0" smtClean="0"/>
              <a:t>exhibit.</a:t>
            </a:r>
            <a:endParaRPr lang="en-US" dirty="0"/>
          </a:p>
        </p:txBody>
      </p:sp>
    </p:spTree>
    <p:extLst>
      <p:ext uri="{BB962C8B-B14F-4D97-AF65-F5344CB8AC3E}">
        <p14:creationId xmlns:p14="http://schemas.microsoft.com/office/powerpoint/2010/main" val="1424124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Final Exam Questions</a:t>
            </a:r>
          </a:p>
        </p:txBody>
      </p:sp>
      <p:sp>
        <p:nvSpPr>
          <p:cNvPr id="3" name="Content Placeholder 2"/>
          <p:cNvSpPr>
            <a:spLocks noGrp="1"/>
          </p:cNvSpPr>
          <p:nvPr>
            <p:ph idx="1"/>
          </p:nvPr>
        </p:nvSpPr>
        <p:spPr/>
        <p:txBody>
          <a:bodyPr/>
          <a:lstStyle/>
          <a:p>
            <a:pPr lvl="0"/>
            <a:r>
              <a:rPr lang="en-US" dirty="0" smtClean="0"/>
              <a:t>Why </a:t>
            </a:r>
            <a:r>
              <a:rPr lang="en-US" dirty="0"/>
              <a:t>is LOC (lines of code) a poor </a:t>
            </a:r>
            <a:r>
              <a:rPr lang="en-US" dirty="0" smtClean="0"/>
              <a:t/>
            </a:r>
            <a:br>
              <a:rPr lang="en-US" dirty="0" smtClean="0"/>
            </a:br>
            <a:r>
              <a:rPr lang="en-US" dirty="0" smtClean="0"/>
              <a:t>productivity </a:t>
            </a:r>
            <a:r>
              <a:rPr lang="en-US" dirty="0"/>
              <a:t>metric</a:t>
            </a:r>
            <a:r>
              <a:rPr lang="en-US" dirty="0" smtClean="0"/>
              <a:t>?</a:t>
            </a:r>
          </a:p>
          <a:p>
            <a:pPr lvl="4"/>
            <a:endParaRPr lang="en-US" dirty="0"/>
          </a:p>
          <a:p>
            <a:pPr lvl="0"/>
            <a:r>
              <a:rPr lang="en-US" dirty="0" smtClean="0"/>
              <a:t>What </a:t>
            </a:r>
            <a:r>
              <a:rPr lang="en-US" dirty="0"/>
              <a:t>are the advantages and disadvantages </a:t>
            </a:r>
            <a:r>
              <a:rPr lang="en-US" dirty="0" smtClean="0"/>
              <a:t/>
            </a:r>
            <a:br>
              <a:rPr lang="en-US" dirty="0" smtClean="0"/>
            </a:br>
            <a:r>
              <a:rPr lang="en-US" dirty="0" smtClean="0"/>
              <a:t>of </a:t>
            </a:r>
            <a:r>
              <a:rPr lang="en-US" dirty="0"/>
              <a:t>a framework such as Rails when it comes to debugging your code</a:t>
            </a:r>
            <a:r>
              <a:rPr lang="en-US" dirty="0" smtClean="0"/>
              <a:t>?</a:t>
            </a:r>
          </a:p>
          <a:p>
            <a:pPr lvl="4"/>
            <a:endParaRPr lang="en-US" dirty="0"/>
          </a:p>
          <a:p>
            <a:pPr lvl="0"/>
            <a:r>
              <a:rPr lang="en-US" dirty="0" smtClean="0"/>
              <a:t>What </a:t>
            </a:r>
            <a:r>
              <a:rPr lang="en-US" dirty="0"/>
              <a:t>does it mean to say, </a:t>
            </a:r>
            <a:r>
              <a:rPr lang="en-US" dirty="0" smtClean="0"/>
              <a:t/>
            </a:r>
            <a:br>
              <a:rPr lang="en-US" dirty="0" smtClean="0"/>
            </a:br>
            <a:r>
              <a:rPr lang="en-US" dirty="0" smtClean="0"/>
              <a:t>“</a:t>
            </a:r>
            <a:r>
              <a:rPr lang="en-US" dirty="0"/>
              <a:t>Don’t make me think” </a:t>
            </a:r>
            <a:r>
              <a:rPr lang="en-US" dirty="0" smtClean="0"/>
              <a:t/>
            </a:r>
            <a:br>
              <a:rPr lang="en-US" dirty="0" smtClean="0"/>
            </a:br>
            <a:r>
              <a:rPr lang="en-US" dirty="0" smtClean="0"/>
              <a:t>with </a:t>
            </a:r>
            <a:r>
              <a:rPr lang="en-US" dirty="0"/>
              <a:t>regards to UI design</a:t>
            </a:r>
            <a:r>
              <a:rPr lang="en-US" dirty="0" smtClean="0"/>
              <a:t>?</a:t>
            </a:r>
            <a:endParaRPr lang="en-US" dirty="0"/>
          </a:p>
        </p:txBody>
      </p:sp>
      <p:sp>
        <p:nvSpPr>
          <p:cNvPr id="4" name="Slide Number Placeholder 3"/>
          <p:cNvSpPr>
            <a:spLocks noGrp="1"/>
          </p:cNvSpPr>
          <p:nvPr>
            <p:ph type="sldNum" sz="quarter" idx="12"/>
          </p:nvPr>
        </p:nvSpPr>
        <p:spPr/>
        <p:txBody>
          <a:bodyPr/>
          <a:lstStyle/>
          <a:p>
            <a:fld id="{E3E26E3E-A15E-8945-8438-BECDE139A8AE}" type="slidenum">
              <a:rPr lang="en-US" smtClean="0"/>
              <a:pPr/>
              <a:t>20</a:t>
            </a:fld>
            <a:endParaRPr lang="en-US"/>
          </a:p>
        </p:txBody>
      </p:sp>
    </p:spTree>
    <p:extLst>
      <p:ext uri="{BB962C8B-B14F-4D97-AF65-F5344CB8AC3E}">
        <p14:creationId xmlns:p14="http://schemas.microsoft.com/office/powerpoint/2010/main" val="48783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Final Exam Questions</a:t>
            </a:r>
          </a:p>
        </p:txBody>
      </p:sp>
      <p:sp>
        <p:nvSpPr>
          <p:cNvPr id="3" name="Content Placeholder 2"/>
          <p:cNvSpPr>
            <a:spLocks noGrp="1"/>
          </p:cNvSpPr>
          <p:nvPr>
            <p:ph idx="1"/>
          </p:nvPr>
        </p:nvSpPr>
        <p:spPr/>
        <p:txBody>
          <a:bodyPr/>
          <a:lstStyle/>
          <a:p>
            <a:pPr lvl="0"/>
            <a:r>
              <a:rPr lang="en-US" dirty="0" smtClean="0"/>
              <a:t>When </a:t>
            </a:r>
            <a:r>
              <a:rPr lang="en-US" dirty="0"/>
              <a:t>do most of the benefits of a code review actually occur? Why</a:t>
            </a:r>
            <a:r>
              <a:rPr lang="en-US" dirty="0" smtClean="0"/>
              <a:t>?</a:t>
            </a:r>
          </a:p>
          <a:p>
            <a:pPr lvl="4"/>
            <a:endParaRPr lang="en-US" dirty="0"/>
          </a:p>
          <a:p>
            <a:pPr lvl="0"/>
            <a:r>
              <a:rPr lang="en-US" dirty="0" smtClean="0"/>
              <a:t>Briefly </a:t>
            </a:r>
            <a:r>
              <a:rPr lang="en-US" dirty="0"/>
              <a:t>explain the concept of MVP </a:t>
            </a:r>
            <a:r>
              <a:rPr lang="en-US" dirty="0" smtClean="0"/>
              <a:t>and </a:t>
            </a:r>
            <a:r>
              <a:rPr lang="en-US" dirty="0"/>
              <a:t>its importance to project scheduling</a:t>
            </a:r>
            <a:r>
              <a:rPr lang="en-US" dirty="0" smtClean="0"/>
              <a:t>.</a:t>
            </a:r>
          </a:p>
          <a:p>
            <a:pPr lvl="5"/>
            <a:endParaRPr lang="en-US" dirty="0" smtClean="0"/>
          </a:p>
          <a:p>
            <a:r>
              <a:rPr lang="en-US" dirty="0"/>
              <a:t>From the Extreme Programming point of view, explain the statement </a:t>
            </a:r>
            <a:r>
              <a:rPr lang="en-US" altLang="ja-JP" dirty="0"/>
              <a:t>“</a:t>
            </a:r>
            <a:r>
              <a:rPr lang="en-US" dirty="0"/>
              <a:t>The code’s not done until the tests run.</a:t>
            </a:r>
            <a:r>
              <a:rPr lang="en-US" altLang="ja-JP" dirty="0"/>
              <a:t>”</a:t>
            </a:r>
            <a:r>
              <a:rPr lang="en-US" dirty="0"/>
              <a:t> </a:t>
            </a:r>
          </a:p>
        </p:txBody>
      </p:sp>
      <p:sp>
        <p:nvSpPr>
          <p:cNvPr id="4" name="Slide Number Placeholder 3"/>
          <p:cNvSpPr>
            <a:spLocks noGrp="1"/>
          </p:cNvSpPr>
          <p:nvPr>
            <p:ph type="sldNum" sz="quarter" idx="12"/>
          </p:nvPr>
        </p:nvSpPr>
        <p:spPr/>
        <p:txBody>
          <a:bodyPr/>
          <a:lstStyle/>
          <a:p>
            <a:fld id="{E3E26E3E-A15E-8945-8438-BECDE139A8AE}" type="slidenum">
              <a:rPr lang="en-US" smtClean="0"/>
              <a:pPr/>
              <a:t>21</a:t>
            </a:fld>
            <a:endParaRPr lang="en-US"/>
          </a:p>
        </p:txBody>
      </p:sp>
    </p:spTree>
    <p:extLst>
      <p:ext uri="{BB962C8B-B14F-4D97-AF65-F5344CB8AC3E}">
        <p14:creationId xmlns:p14="http://schemas.microsoft.com/office/powerpoint/2010/main" val="65693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DE6CE5C-FA8F-6946-B7EE-6FAA9F459673}" type="slidenum">
              <a:rPr lang="en-US"/>
              <a:pPr/>
              <a:t>22</a:t>
            </a:fld>
            <a:endParaRPr lang="en-US"/>
          </a:p>
        </p:txBody>
      </p:sp>
      <p:sp>
        <p:nvSpPr>
          <p:cNvPr id="526338" name="Rectangle 2"/>
          <p:cNvSpPr>
            <a:spLocks noGrp="1" noChangeArrowheads="1"/>
          </p:cNvSpPr>
          <p:nvPr>
            <p:ph type="title"/>
          </p:nvPr>
        </p:nvSpPr>
        <p:spPr/>
        <p:txBody>
          <a:bodyPr/>
          <a:lstStyle/>
          <a:p>
            <a:r>
              <a:rPr lang="en-US" dirty="0" smtClean="0"/>
              <a:t>Example Final </a:t>
            </a:r>
            <a:r>
              <a:rPr lang="en-US" dirty="0"/>
              <a:t>Exam </a:t>
            </a:r>
            <a:r>
              <a:rPr lang="en-US" dirty="0" smtClean="0"/>
              <a:t>Question</a:t>
            </a:r>
            <a:endParaRPr lang="en-US" dirty="0"/>
          </a:p>
        </p:txBody>
      </p:sp>
      <p:sp>
        <p:nvSpPr>
          <p:cNvPr id="526339" name="Rectangle 3"/>
          <p:cNvSpPr>
            <a:spLocks noGrp="1" noChangeArrowheads="1"/>
          </p:cNvSpPr>
          <p:nvPr>
            <p:ph type="body" idx="1"/>
          </p:nvPr>
        </p:nvSpPr>
        <p:spPr/>
        <p:txBody>
          <a:bodyPr/>
          <a:lstStyle/>
          <a:p>
            <a:r>
              <a:rPr lang="en-US" dirty="0"/>
              <a:t>At the start of a project, you need to gather the requirements for a proposed software product </a:t>
            </a:r>
            <a:br>
              <a:rPr lang="en-US" dirty="0"/>
            </a:br>
            <a:r>
              <a:rPr lang="en-US" dirty="0"/>
              <a:t>from the </a:t>
            </a:r>
            <a:r>
              <a:rPr lang="en-US" dirty="0" smtClean="0"/>
              <a:t>product</a:t>
            </a:r>
            <a:r>
              <a:rPr lang="en-US" dirty="0" smtClean="0">
                <a:latin typeface="Arial"/>
              </a:rPr>
              <a:t>’</a:t>
            </a:r>
            <a:r>
              <a:rPr lang="en-US" dirty="0" smtClean="0"/>
              <a:t>s </a:t>
            </a:r>
            <a:r>
              <a:rPr lang="en-US" dirty="0"/>
              <a:t>clients and future users. </a:t>
            </a:r>
            <a:br>
              <a:rPr lang="en-US" dirty="0"/>
            </a:br>
            <a:r>
              <a:rPr lang="en-US" dirty="0"/>
              <a:t/>
            </a:r>
            <a:br>
              <a:rPr lang="en-US" dirty="0"/>
            </a:br>
            <a:r>
              <a:rPr lang="en-US" dirty="0"/>
              <a:t>Discuss the effectiveness of soliciting </a:t>
            </a:r>
            <a:br>
              <a:rPr lang="en-US" dirty="0"/>
            </a:br>
            <a:r>
              <a:rPr lang="en-US" dirty="0"/>
              <a:t>the requirements by creating and handing out </a:t>
            </a:r>
            <a:br>
              <a:rPr lang="en-US" dirty="0"/>
            </a:br>
            <a:r>
              <a:rPr lang="en-US" dirty="0"/>
              <a:t>a multiple-choice questionnaire.</a:t>
            </a:r>
          </a:p>
        </p:txBody>
      </p:sp>
    </p:spTree>
    <p:extLst>
      <p:ext uri="{BB962C8B-B14F-4D97-AF65-F5344CB8AC3E}">
        <p14:creationId xmlns:p14="http://schemas.microsoft.com/office/powerpoint/2010/main" val="845428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B6A2626-FC15-0C4C-95C7-45FF36792CAC}" type="slidenum">
              <a:rPr lang="en-US"/>
              <a:pPr/>
              <a:t>23</a:t>
            </a:fld>
            <a:endParaRPr lang="en-US"/>
          </a:p>
        </p:txBody>
      </p:sp>
      <p:sp>
        <p:nvSpPr>
          <p:cNvPr id="528386" name="Rectangle 2"/>
          <p:cNvSpPr>
            <a:spLocks noGrp="1" noChangeArrowheads="1"/>
          </p:cNvSpPr>
          <p:nvPr>
            <p:ph type="title"/>
          </p:nvPr>
        </p:nvSpPr>
        <p:spPr/>
        <p:txBody>
          <a:bodyPr/>
          <a:lstStyle/>
          <a:p>
            <a:r>
              <a:rPr lang="en-US" dirty="0" smtClean="0"/>
              <a:t>Example Final Exam Question</a:t>
            </a:r>
            <a:endParaRPr lang="en-US" dirty="0"/>
          </a:p>
        </p:txBody>
      </p:sp>
      <p:sp>
        <p:nvSpPr>
          <p:cNvPr id="528387" name="Rectangle 3"/>
          <p:cNvSpPr>
            <a:spLocks noGrp="1" noChangeArrowheads="1"/>
          </p:cNvSpPr>
          <p:nvPr>
            <p:ph type="body" idx="1"/>
          </p:nvPr>
        </p:nvSpPr>
        <p:spPr/>
        <p:txBody>
          <a:bodyPr/>
          <a:lstStyle/>
          <a:p>
            <a:r>
              <a:rPr lang="en-US" sz="2400" dirty="0" smtClean="0"/>
              <a:t>How would you </a:t>
            </a:r>
            <a:r>
              <a:rPr lang="en-US" sz="2400" dirty="0"/>
              <a:t>create a Gantt chart for purchasing a </a:t>
            </a:r>
            <a:r>
              <a:rPr lang="en-US" sz="2400" dirty="0" smtClean="0"/>
              <a:t>car? </a:t>
            </a:r>
            <a:r>
              <a:rPr lang="en-US" sz="2400" dirty="0"/>
              <a:t>The following are elements of a work breakdown structure listed in time order, but you must determine which are individual tasks, summary tasks, or milestones. Start on </a:t>
            </a:r>
            <a:r>
              <a:rPr lang="en-US" sz="2400" dirty="0" smtClean="0"/>
              <a:t>Monday, May 1 </a:t>
            </a:r>
            <a:r>
              <a:rPr lang="en-US" sz="2400" dirty="0"/>
              <a:t>and do not work during weekends. For this problem, assume that each individual task takes one full day. Each individual task is dependent upon the completion of the previous task or milestone. Exceptions: Reading reviews and talking to friends happen in parallel during the same day. Looking at cars on the lot and test-driving them happen in parallel during </a:t>
            </a:r>
            <a:r>
              <a:rPr lang="en-US" sz="2400" u="sng" dirty="0"/>
              <a:t>two</a:t>
            </a:r>
            <a:r>
              <a:rPr lang="en-US" sz="2400" dirty="0"/>
              <a:t> consecutive days. </a:t>
            </a:r>
          </a:p>
        </p:txBody>
      </p:sp>
    </p:spTree>
    <p:extLst>
      <p:ext uri="{BB962C8B-B14F-4D97-AF65-F5344CB8AC3E}">
        <p14:creationId xmlns:p14="http://schemas.microsoft.com/office/powerpoint/2010/main" val="1358284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Final Exam Question</a:t>
            </a:r>
          </a:p>
        </p:txBody>
      </p:sp>
      <p:sp>
        <p:nvSpPr>
          <p:cNvPr id="3" name="Content Placeholder 2"/>
          <p:cNvSpPr>
            <a:spLocks noGrp="1"/>
          </p:cNvSpPr>
          <p:nvPr>
            <p:ph idx="1"/>
          </p:nvPr>
        </p:nvSpPr>
        <p:spPr>
          <a:xfrm>
            <a:off x="1005879" y="4456474"/>
            <a:ext cx="7690040" cy="1683597"/>
          </a:xfrm>
        </p:spPr>
        <p:txBody>
          <a:bodyPr/>
          <a:lstStyle/>
          <a:p>
            <a:pPr marL="0" indent="0">
              <a:buNone/>
            </a:pPr>
            <a:r>
              <a:rPr lang="en-US" sz="2400" dirty="0"/>
              <a:t>Show dependencies and progress. All work before </a:t>
            </a:r>
            <a:r>
              <a:rPr lang="en-US" sz="2400" dirty="0" smtClean="0"/>
              <a:t>today </a:t>
            </a:r>
            <a:r>
              <a:rPr lang="en-US" sz="2400" dirty="0"/>
              <a:t>should be 100% completed. Today’s work and future work should be 0% completed. You do not need to show resources. </a:t>
            </a:r>
          </a:p>
        </p:txBody>
      </p:sp>
      <p:sp>
        <p:nvSpPr>
          <p:cNvPr id="4" name="Slide Number Placeholder 3"/>
          <p:cNvSpPr>
            <a:spLocks noGrp="1"/>
          </p:cNvSpPr>
          <p:nvPr>
            <p:ph type="sldNum" sz="quarter" idx="12"/>
          </p:nvPr>
        </p:nvSpPr>
        <p:spPr/>
        <p:txBody>
          <a:bodyPr/>
          <a:lstStyle/>
          <a:p>
            <a:fld id="{E3E26E3E-A15E-8945-8438-BECDE139A8AE}" type="slidenum">
              <a:rPr lang="en-US" smtClean="0"/>
              <a:pPr/>
              <a:t>24</a:t>
            </a:fld>
            <a:endParaRPr lang="en-US"/>
          </a:p>
        </p:txBody>
      </p:sp>
      <p:sp>
        <p:nvSpPr>
          <p:cNvPr id="5" name="TextBox 4"/>
          <p:cNvSpPr txBox="1"/>
          <p:nvPr/>
        </p:nvSpPr>
        <p:spPr>
          <a:xfrm>
            <a:off x="1358066" y="1325903"/>
            <a:ext cx="2095445" cy="2585323"/>
          </a:xfrm>
          <a:prstGeom prst="rect">
            <a:avLst/>
          </a:prstGeom>
          <a:noFill/>
        </p:spPr>
        <p:txBody>
          <a:bodyPr wrap="none" rtlCol="0">
            <a:spAutoFit/>
          </a:bodyPr>
          <a:lstStyle/>
          <a:p>
            <a:pPr lvl="0"/>
            <a:r>
              <a:rPr lang="en-US" dirty="0"/>
              <a:t>Research models</a:t>
            </a:r>
          </a:p>
          <a:p>
            <a:pPr lvl="0"/>
            <a:r>
              <a:rPr lang="en-US" dirty="0"/>
              <a:t>Read reviews</a:t>
            </a:r>
          </a:p>
          <a:p>
            <a:pPr lvl="0"/>
            <a:r>
              <a:rPr lang="en-US" dirty="0"/>
              <a:t>Talk to friends</a:t>
            </a:r>
          </a:p>
          <a:p>
            <a:pPr lvl="0"/>
            <a:r>
              <a:rPr lang="en-US" dirty="0"/>
              <a:t>Model chosen</a:t>
            </a:r>
          </a:p>
          <a:p>
            <a:pPr lvl="0"/>
            <a:r>
              <a:rPr lang="en-US" dirty="0"/>
              <a:t>Visit dealerships</a:t>
            </a:r>
          </a:p>
          <a:p>
            <a:pPr lvl="0"/>
            <a:r>
              <a:rPr lang="en-US" dirty="0"/>
              <a:t>San Jose</a:t>
            </a:r>
          </a:p>
          <a:p>
            <a:pPr lvl="0"/>
            <a:r>
              <a:rPr lang="en-US" dirty="0"/>
              <a:t>Sunnyvale</a:t>
            </a:r>
          </a:p>
          <a:p>
            <a:pPr lvl="0"/>
            <a:r>
              <a:rPr lang="en-US" dirty="0"/>
              <a:t>Palo Alto</a:t>
            </a:r>
          </a:p>
          <a:p>
            <a:pPr lvl="0"/>
            <a:r>
              <a:rPr lang="en-US" dirty="0"/>
              <a:t>Dealership </a:t>
            </a:r>
            <a:r>
              <a:rPr lang="en-US" dirty="0" smtClean="0"/>
              <a:t>chosen</a:t>
            </a:r>
            <a:endParaRPr lang="en-US" dirty="0"/>
          </a:p>
        </p:txBody>
      </p:sp>
      <p:sp>
        <p:nvSpPr>
          <p:cNvPr id="6" name="TextBox 5"/>
          <p:cNvSpPr txBox="1"/>
          <p:nvPr/>
        </p:nvSpPr>
        <p:spPr>
          <a:xfrm>
            <a:off x="4101236" y="1325919"/>
            <a:ext cx="3762568" cy="2862322"/>
          </a:xfrm>
          <a:prstGeom prst="rect">
            <a:avLst/>
          </a:prstGeom>
          <a:noFill/>
        </p:spPr>
        <p:txBody>
          <a:bodyPr wrap="none" rtlCol="0">
            <a:spAutoFit/>
          </a:bodyPr>
          <a:lstStyle/>
          <a:p>
            <a:r>
              <a:rPr lang="en-US" dirty="0"/>
              <a:t>Meetings with a car salesman</a:t>
            </a:r>
          </a:p>
          <a:p>
            <a:pPr lvl="0"/>
            <a:r>
              <a:rPr lang="en-US" dirty="0" smtClean="0"/>
              <a:t>Look </a:t>
            </a:r>
            <a:r>
              <a:rPr lang="en-US" dirty="0"/>
              <a:t>at cars on the lot</a:t>
            </a:r>
          </a:p>
          <a:p>
            <a:pPr lvl="0"/>
            <a:r>
              <a:rPr lang="en-US" dirty="0"/>
              <a:t>Test drive cars</a:t>
            </a:r>
          </a:p>
          <a:p>
            <a:pPr lvl="0"/>
            <a:r>
              <a:rPr lang="en-US" dirty="0"/>
              <a:t>Car chosen</a:t>
            </a:r>
          </a:p>
          <a:p>
            <a:pPr lvl="0"/>
            <a:r>
              <a:rPr lang="en-US" dirty="0"/>
              <a:t>Meetings with the finance manager</a:t>
            </a:r>
          </a:p>
          <a:p>
            <a:pPr lvl="0"/>
            <a:r>
              <a:rPr lang="en-US" dirty="0"/>
              <a:t>Choose options</a:t>
            </a:r>
          </a:p>
          <a:p>
            <a:pPr lvl="0"/>
            <a:r>
              <a:rPr lang="en-US" dirty="0"/>
              <a:t>Negotiate price</a:t>
            </a:r>
          </a:p>
          <a:p>
            <a:pPr lvl="0"/>
            <a:r>
              <a:rPr lang="en-US" dirty="0"/>
              <a:t>Arrange financing</a:t>
            </a:r>
          </a:p>
          <a:p>
            <a:pPr lvl="0"/>
            <a:r>
              <a:rPr lang="en-US" dirty="0"/>
              <a:t>Sign contracts</a:t>
            </a:r>
          </a:p>
          <a:p>
            <a:pPr lvl="0"/>
            <a:r>
              <a:rPr lang="en-US" dirty="0"/>
              <a:t>Own your new </a:t>
            </a:r>
            <a:r>
              <a:rPr lang="en-US" dirty="0" smtClean="0"/>
              <a:t>car</a:t>
            </a:r>
            <a:endParaRPr lang="en-US" dirty="0"/>
          </a:p>
        </p:txBody>
      </p:sp>
    </p:spTree>
    <p:extLst>
      <p:ext uri="{BB962C8B-B14F-4D97-AF65-F5344CB8AC3E}">
        <p14:creationId xmlns:p14="http://schemas.microsoft.com/office/powerpoint/2010/main" val="531497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Final Exam Question</a:t>
            </a:r>
          </a:p>
        </p:txBody>
      </p:sp>
      <p:sp>
        <p:nvSpPr>
          <p:cNvPr id="3" name="Content Placeholder 2"/>
          <p:cNvSpPr>
            <a:spLocks noGrp="1"/>
          </p:cNvSpPr>
          <p:nvPr>
            <p:ph idx="1"/>
          </p:nvPr>
        </p:nvSpPr>
        <p:spPr/>
        <p:txBody>
          <a:bodyPr/>
          <a:lstStyle/>
          <a:p>
            <a:pPr lvl="0"/>
            <a:r>
              <a:rPr lang="en-US" sz="2400" dirty="0"/>
              <a:t>NASA’s Jet Propulsion Laboratory (JPL) ran several Operational Readiness Tests (ORTs) before the rovers landed on Mars. At each ORT, the mission scientists and engineers tested the software and procedures by remotely operating an actual rover located in a nearby warehouse. Briefly describe how an ORT can or cannot perform each of the following types of tests on the software:</a:t>
            </a:r>
          </a:p>
          <a:p>
            <a:pPr lvl="1"/>
            <a:r>
              <a:rPr lang="en-US" sz="2000" dirty="0" smtClean="0"/>
              <a:t>unit </a:t>
            </a:r>
            <a:r>
              <a:rPr lang="en-US" sz="2000" dirty="0"/>
              <a:t>testing</a:t>
            </a:r>
          </a:p>
          <a:p>
            <a:pPr lvl="1"/>
            <a:r>
              <a:rPr lang="en-US" sz="2000" dirty="0" smtClean="0"/>
              <a:t>regression </a:t>
            </a:r>
            <a:r>
              <a:rPr lang="en-US" sz="2000" dirty="0"/>
              <a:t>testing</a:t>
            </a:r>
          </a:p>
          <a:p>
            <a:pPr lvl="1"/>
            <a:r>
              <a:rPr lang="en-US" sz="2000" dirty="0" smtClean="0"/>
              <a:t>system </a:t>
            </a:r>
            <a:r>
              <a:rPr lang="en-US" sz="2000" dirty="0"/>
              <a:t>testing</a:t>
            </a:r>
          </a:p>
          <a:p>
            <a:pPr lvl="1"/>
            <a:r>
              <a:rPr lang="en-US" sz="2000" dirty="0" smtClean="0"/>
              <a:t>stress </a:t>
            </a:r>
            <a:r>
              <a:rPr lang="en-US" sz="2000" dirty="0"/>
              <a:t>testing</a:t>
            </a:r>
          </a:p>
          <a:p>
            <a:pPr lvl="1"/>
            <a:r>
              <a:rPr lang="en-US" sz="2000" dirty="0" smtClean="0"/>
              <a:t>acceptance </a:t>
            </a:r>
            <a:r>
              <a:rPr lang="en-US" sz="2000" dirty="0"/>
              <a:t>testing</a:t>
            </a:r>
          </a:p>
          <a:p>
            <a:endParaRPr lang="en-US" sz="2400" dirty="0"/>
          </a:p>
        </p:txBody>
      </p:sp>
      <p:sp>
        <p:nvSpPr>
          <p:cNvPr id="4" name="Slide Number Placeholder 3"/>
          <p:cNvSpPr>
            <a:spLocks noGrp="1"/>
          </p:cNvSpPr>
          <p:nvPr>
            <p:ph type="sldNum" sz="quarter" idx="12"/>
          </p:nvPr>
        </p:nvSpPr>
        <p:spPr/>
        <p:txBody>
          <a:bodyPr/>
          <a:lstStyle/>
          <a:p>
            <a:fld id="{E3E26E3E-A15E-8945-8438-BECDE139A8AE}" type="slidenum">
              <a:rPr lang="en-US" smtClean="0"/>
              <a:pPr/>
              <a:t>25</a:t>
            </a:fld>
            <a:endParaRPr lang="en-US" dirty="0"/>
          </a:p>
        </p:txBody>
      </p:sp>
    </p:spTree>
    <p:extLst>
      <p:ext uri="{BB962C8B-B14F-4D97-AF65-F5344CB8AC3E}">
        <p14:creationId xmlns:p14="http://schemas.microsoft.com/office/powerpoint/2010/main" val="122573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9E0641E-849C-5E4C-9426-22969953EBEB}" type="slidenum">
              <a:rPr lang="en-US"/>
              <a:pPr/>
              <a:t>3</a:t>
            </a:fld>
            <a:endParaRPr lang="en-US"/>
          </a:p>
        </p:txBody>
      </p:sp>
      <p:sp>
        <p:nvSpPr>
          <p:cNvPr id="637954" name="Rectangle 2"/>
          <p:cNvSpPr>
            <a:spLocks noGrp="1" noChangeArrowheads="1"/>
          </p:cNvSpPr>
          <p:nvPr>
            <p:ph type="title"/>
          </p:nvPr>
        </p:nvSpPr>
        <p:spPr/>
        <p:txBody>
          <a:bodyPr/>
          <a:lstStyle/>
          <a:p>
            <a:r>
              <a:rPr lang="en-US" dirty="0"/>
              <a:t>Unofficial Field Trip</a:t>
            </a:r>
            <a:r>
              <a:rPr lang="en-US" i="1" dirty="0"/>
              <a:t>, cont’d</a:t>
            </a:r>
          </a:p>
        </p:txBody>
      </p:sp>
      <p:sp>
        <p:nvSpPr>
          <p:cNvPr id="637955" name="Rectangle 3"/>
          <p:cNvSpPr>
            <a:spLocks noGrp="1" noChangeArrowheads="1"/>
          </p:cNvSpPr>
          <p:nvPr>
            <p:ph type="body" idx="1"/>
          </p:nvPr>
        </p:nvSpPr>
        <p:spPr>
          <a:xfrm>
            <a:off x="457200" y="1295400"/>
            <a:ext cx="8229600" cy="2407917"/>
          </a:xfrm>
        </p:spPr>
        <p:txBody>
          <a:bodyPr/>
          <a:lstStyle/>
          <a:p>
            <a:pPr>
              <a:lnSpc>
                <a:spcPct val="80000"/>
              </a:lnSpc>
            </a:pPr>
            <a:r>
              <a:rPr lang="en-US" sz="2400" dirty="0">
                <a:solidFill>
                  <a:srgbClr val="B23C00"/>
                </a:solidFill>
              </a:rPr>
              <a:t>IBM 1401 computer</a:t>
            </a:r>
            <a:r>
              <a:rPr lang="en-US" sz="2400" dirty="0"/>
              <a:t>, fully restored and </a:t>
            </a:r>
            <a:r>
              <a:rPr lang="en-US" sz="2400" dirty="0" smtClean="0"/>
              <a:t>operational.</a:t>
            </a:r>
            <a:endParaRPr lang="en-US" sz="2400" dirty="0"/>
          </a:p>
          <a:p>
            <a:pPr lvl="1">
              <a:lnSpc>
                <a:spcPct val="80000"/>
              </a:lnSpc>
            </a:pPr>
            <a:r>
              <a:rPr lang="en-US" sz="2000" dirty="0"/>
              <a:t>A small transistor-based mainframe computer.</a:t>
            </a:r>
          </a:p>
          <a:p>
            <a:pPr lvl="1">
              <a:lnSpc>
                <a:spcPct val="80000"/>
              </a:lnSpc>
            </a:pPr>
            <a:r>
              <a:rPr lang="en-US" sz="2000" dirty="0"/>
              <a:t>Extremely popular with small businesses </a:t>
            </a:r>
            <a:r>
              <a:rPr lang="en-US" sz="2000" dirty="0" smtClean="0"/>
              <a:t/>
            </a:r>
            <a:br>
              <a:rPr lang="en-US" sz="2000" dirty="0" smtClean="0"/>
            </a:br>
            <a:r>
              <a:rPr lang="en-US" sz="2000" dirty="0" smtClean="0"/>
              <a:t>in </a:t>
            </a:r>
            <a:r>
              <a:rPr lang="en-US" sz="2000" dirty="0"/>
              <a:t>the late 1950s </a:t>
            </a:r>
            <a:r>
              <a:rPr lang="en-US" sz="2000" dirty="0" smtClean="0"/>
              <a:t>through </a:t>
            </a:r>
            <a:r>
              <a:rPr lang="en-US" sz="2000" dirty="0"/>
              <a:t>the mid 1960s</a:t>
            </a:r>
          </a:p>
          <a:p>
            <a:pPr lvl="2">
              <a:lnSpc>
                <a:spcPct val="80000"/>
              </a:lnSpc>
            </a:pPr>
            <a:r>
              <a:rPr lang="en-US" sz="1800" dirty="0"/>
              <a:t>Maximum of 16K bytes of memory.</a:t>
            </a:r>
          </a:p>
          <a:p>
            <a:pPr lvl="2">
              <a:lnSpc>
                <a:spcPct val="80000"/>
              </a:lnSpc>
            </a:pPr>
            <a:r>
              <a:rPr lang="en-US" sz="1800" dirty="0"/>
              <a:t>800 card/minute card reader (wire brushes).</a:t>
            </a:r>
          </a:p>
          <a:p>
            <a:pPr lvl="2">
              <a:lnSpc>
                <a:spcPct val="80000"/>
              </a:lnSpc>
            </a:pPr>
            <a:r>
              <a:rPr lang="en-US" sz="1800" dirty="0"/>
              <a:t>600 line/minute line printer (impact).</a:t>
            </a:r>
          </a:p>
          <a:p>
            <a:pPr lvl="2">
              <a:lnSpc>
                <a:spcPct val="80000"/>
              </a:lnSpc>
            </a:pPr>
            <a:r>
              <a:rPr lang="en-US" sz="1800" dirty="0"/>
              <a:t>6 magnetic tape drives, no disk drives.</a:t>
            </a:r>
          </a:p>
          <a:p>
            <a:pPr lvl="2">
              <a:lnSpc>
                <a:spcPct val="80000"/>
              </a:lnSpc>
            </a:pPr>
            <a:endParaRPr lang="en-US" sz="1600" dirty="0"/>
          </a:p>
        </p:txBody>
      </p:sp>
      <p:pic>
        <p:nvPicPr>
          <p:cNvPr id="637956" name="Picture 4" descr="IBM1401_TapeSystem_M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525" y="3604546"/>
            <a:ext cx="6584950" cy="26590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1881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7955">
                                            <p:txEl>
                                              <p:pRg st="2" end="2"/>
                                            </p:txEl>
                                          </p:spTgt>
                                        </p:tgtEl>
                                        <p:attrNameLst>
                                          <p:attrName>style.visibility</p:attrName>
                                        </p:attrNameLst>
                                      </p:cBhvr>
                                      <p:to>
                                        <p:strVal val="visible"/>
                                      </p:to>
                                    </p:set>
                                    <p:animEffect transition="in" filter="fade">
                                      <p:cBhvr>
                                        <p:cTn id="7" dur="500"/>
                                        <p:tgtEl>
                                          <p:spTgt spid="63795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7955">
                                            <p:txEl>
                                              <p:pRg st="3" end="3"/>
                                            </p:txEl>
                                          </p:spTgt>
                                        </p:tgtEl>
                                        <p:attrNameLst>
                                          <p:attrName>style.visibility</p:attrName>
                                        </p:attrNameLst>
                                      </p:cBhvr>
                                      <p:to>
                                        <p:strVal val="visible"/>
                                      </p:to>
                                    </p:set>
                                    <p:animEffect transition="in" filter="fade">
                                      <p:cBhvr>
                                        <p:cTn id="10" dur="500"/>
                                        <p:tgtEl>
                                          <p:spTgt spid="63795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37955">
                                            <p:txEl>
                                              <p:pRg st="4" end="4"/>
                                            </p:txEl>
                                          </p:spTgt>
                                        </p:tgtEl>
                                        <p:attrNameLst>
                                          <p:attrName>style.visibility</p:attrName>
                                        </p:attrNameLst>
                                      </p:cBhvr>
                                      <p:to>
                                        <p:strVal val="visible"/>
                                      </p:to>
                                    </p:set>
                                    <p:animEffect transition="in" filter="fade">
                                      <p:cBhvr>
                                        <p:cTn id="13" dur="500"/>
                                        <p:tgtEl>
                                          <p:spTgt spid="63795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37955">
                                            <p:txEl>
                                              <p:pRg st="5" end="5"/>
                                            </p:txEl>
                                          </p:spTgt>
                                        </p:tgtEl>
                                        <p:attrNameLst>
                                          <p:attrName>style.visibility</p:attrName>
                                        </p:attrNameLst>
                                      </p:cBhvr>
                                      <p:to>
                                        <p:strVal val="visible"/>
                                      </p:to>
                                    </p:set>
                                    <p:animEffect transition="in" filter="fade">
                                      <p:cBhvr>
                                        <p:cTn id="16" dur="500"/>
                                        <p:tgtEl>
                                          <p:spTgt spid="63795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37955">
                                            <p:txEl>
                                              <p:pRg st="6" end="6"/>
                                            </p:txEl>
                                          </p:spTgt>
                                        </p:tgtEl>
                                        <p:attrNameLst>
                                          <p:attrName>style.visibility</p:attrName>
                                        </p:attrNameLst>
                                      </p:cBhvr>
                                      <p:to>
                                        <p:strVal val="visible"/>
                                      </p:to>
                                    </p:set>
                                    <p:animEffect transition="in" filter="fade">
                                      <p:cBhvr>
                                        <p:cTn id="19" dur="500"/>
                                        <p:tgtEl>
                                          <p:spTgt spid="6379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Unofficial Field Trip</a:t>
            </a:r>
            <a:r>
              <a:rPr lang="en-US" i="1" dirty="0"/>
              <a:t>, cont’d</a:t>
            </a:r>
            <a:endParaRPr lang="en-US" dirty="0"/>
          </a:p>
        </p:txBody>
      </p:sp>
      <p:sp>
        <p:nvSpPr>
          <p:cNvPr id="3" name="Content Placeholder 2"/>
          <p:cNvSpPr>
            <a:spLocks noGrp="1"/>
          </p:cNvSpPr>
          <p:nvPr>
            <p:ph idx="1"/>
          </p:nvPr>
        </p:nvSpPr>
        <p:spPr/>
        <p:txBody>
          <a:bodyPr/>
          <a:lstStyle/>
          <a:p>
            <a:r>
              <a:rPr lang="en-US" dirty="0" smtClean="0"/>
              <a:t>Information on the IBM 1401:</a:t>
            </a:r>
          </a:p>
          <a:p>
            <a:pPr lvl="4"/>
            <a:endParaRPr lang="en-US" dirty="0" smtClean="0"/>
          </a:p>
          <a:p>
            <a:pPr lvl="1">
              <a:lnSpc>
                <a:spcPct val="90000"/>
              </a:lnSpc>
            </a:pPr>
            <a:r>
              <a:rPr lang="en-US" sz="2200" dirty="0"/>
              <a:t>General info: </a:t>
            </a:r>
            <a:r>
              <a:rPr lang="en-US" sz="2200" dirty="0">
                <a:hlinkClick r:id="rId2"/>
              </a:rPr>
              <a:t>http://en.wikipedia.org/wiki/IBM_1401</a:t>
            </a:r>
            <a:endParaRPr lang="en-US" sz="2200" dirty="0"/>
          </a:p>
          <a:p>
            <a:pPr lvl="1">
              <a:lnSpc>
                <a:spcPct val="90000"/>
              </a:lnSpc>
            </a:pPr>
            <a:r>
              <a:rPr lang="en-US" sz="2200" dirty="0"/>
              <a:t>My summer seminar: </a:t>
            </a:r>
            <a:r>
              <a:rPr lang="en-US" sz="2200" dirty="0">
                <a:hlinkClick r:id="rId3"/>
              </a:rPr>
              <a:t>http://www.cs.sjsu.edu/~mak/1401/</a:t>
            </a:r>
            <a:endParaRPr lang="en-US" sz="2200" dirty="0"/>
          </a:p>
          <a:p>
            <a:pPr lvl="1">
              <a:lnSpc>
                <a:spcPct val="90000"/>
              </a:lnSpc>
            </a:pPr>
            <a:r>
              <a:rPr lang="en-US" sz="2200" dirty="0"/>
              <a:t>Restoration: </a:t>
            </a:r>
            <a:r>
              <a:rPr lang="en-US" sz="2200" dirty="0">
                <a:hlinkClick r:id="rId4"/>
              </a:rPr>
              <a:t>http://ed-thelen.org/1401Project/</a:t>
            </a:r>
            <a:r>
              <a:rPr lang="en-US" sz="2200" dirty="0" smtClean="0">
                <a:hlinkClick r:id="rId4"/>
              </a:rPr>
              <a:t>1401RestorationPage.html</a:t>
            </a:r>
            <a:endParaRPr lang="en-US" sz="2200" dirty="0"/>
          </a:p>
        </p:txBody>
      </p:sp>
      <p:sp>
        <p:nvSpPr>
          <p:cNvPr id="4" name="Slide Number Placeholder 3"/>
          <p:cNvSpPr>
            <a:spLocks noGrp="1"/>
          </p:cNvSpPr>
          <p:nvPr>
            <p:ph type="sldNum" sz="quarter" idx="12"/>
          </p:nvPr>
        </p:nvSpPr>
        <p:spPr/>
        <p:txBody>
          <a:bodyPr/>
          <a:lstStyle/>
          <a:p>
            <a:fld id="{FED62B2D-F854-104A-9535-9A504E5923E0}" type="slidenum">
              <a:rPr lang="en-US" smtClean="0"/>
              <a:pPr/>
              <a:t>4</a:t>
            </a:fld>
            <a:endParaRPr lang="en-US"/>
          </a:p>
        </p:txBody>
      </p:sp>
    </p:spTree>
    <p:extLst>
      <p:ext uri="{BB962C8B-B14F-4D97-AF65-F5344CB8AC3E}">
        <p14:creationId xmlns:p14="http://schemas.microsoft.com/office/powerpoint/2010/main" val="201568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135C319-8D3C-2B4A-A32F-5D47B5E98049}" type="slidenum">
              <a:rPr lang="en-US"/>
              <a:pPr/>
              <a:t>5</a:t>
            </a:fld>
            <a:endParaRPr lang="en-US"/>
          </a:p>
        </p:txBody>
      </p:sp>
      <p:sp>
        <p:nvSpPr>
          <p:cNvPr id="635906" name="Rectangle 2"/>
          <p:cNvSpPr>
            <a:spLocks noGrp="1" noChangeArrowheads="1"/>
          </p:cNvSpPr>
          <p:nvPr>
            <p:ph type="title"/>
          </p:nvPr>
        </p:nvSpPr>
        <p:spPr/>
        <p:txBody>
          <a:bodyPr/>
          <a:lstStyle/>
          <a:p>
            <a:r>
              <a:rPr lang="en-US" dirty="0"/>
              <a:t>Unofficial Field </a:t>
            </a:r>
            <a:r>
              <a:rPr lang="en-US" dirty="0" smtClean="0"/>
              <a:t>Trip</a:t>
            </a:r>
            <a:r>
              <a:rPr lang="en-US" i="1" dirty="0" smtClean="0"/>
              <a:t>, cont’d</a:t>
            </a:r>
            <a:endParaRPr lang="en-US" i="1" dirty="0"/>
          </a:p>
        </p:txBody>
      </p:sp>
      <p:sp>
        <p:nvSpPr>
          <p:cNvPr id="635907" name="Rectangle 3"/>
          <p:cNvSpPr>
            <a:spLocks noGrp="1" noChangeArrowheads="1"/>
          </p:cNvSpPr>
          <p:nvPr>
            <p:ph type="body" idx="1"/>
          </p:nvPr>
        </p:nvSpPr>
        <p:spPr/>
        <p:txBody>
          <a:bodyPr/>
          <a:lstStyle/>
          <a:p>
            <a:r>
              <a:rPr lang="en-US" dirty="0" smtClean="0"/>
              <a:t>See the extensive </a:t>
            </a:r>
            <a:r>
              <a:rPr lang="en-US" dirty="0" smtClean="0">
                <a:solidFill>
                  <a:srgbClr val="B23C00"/>
                </a:solidFill>
              </a:rPr>
              <a:t>Revolution </a:t>
            </a:r>
            <a:r>
              <a:rPr lang="en-US" dirty="0" smtClean="0"/>
              <a:t>exhibits!</a:t>
            </a:r>
            <a:endParaRPr lang="en-US" dirty="0"/>
          </a:p>
          <a:p>
            <a:pPr lvl="1"/>
            <a:r>
              <a:rPr lang="en-US" sz="2000" dirty="0"/>
              <a:t>Walk through a timeline of the </a:t>
            </a:r>
            <a:br>
              <a:rPr lang="en-US" sz="2000" dirty="0"/>
            </a:br>
            <a:r>
              <a:rPr lang="en-US" sz="2000" dirty="0"/>
              <a:t>First 2000 Years of Computing History.</a:t>
            </a:r>
          </a:p>
          <a:p>
            <a:pPr lvl="1"/>
            <a:r>
              <a:rPr lang="en-US" sz="2000" dirty="0"/>
              <a:t>Historic computer systems, data processing equipment, </a:t>
            </a:r>
            <a:br>
              <a:rPr lang="en-US" sz="2000" dirty="0"/>
            </a:br>
            <a:r>
              <a:rPr lang="en-US" sz="2000" dirty="0"/>
              <a:t>and other artifacts.</a:t>
            </a:r>
          </a:p>
          <a:p>
            <a:pPr lvl="1"/>
            <a:r>
              <a:rPr lang="en-US" sz="2000" dirty="0"/>
              <a:t>Small theater presentations.</a:t>
            </a:r>
          </a:p>
        </p:txBody>
      </p:sp>
      <p:pic>
        <p:nvPicPr>
          <p:cNvPr id="635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838" y="3154363"/>
            <a:ext cx="3946525"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635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49650"/>
            <a:ext cx="3535363"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35910" name="Text Box 6"/>
          <p:cNvSpPr txBox="1">
            <a:spLocks noChangeArrowheads="1"/>
          </p:cNvSpPr>
          <p:nvPr/>
        </p:nvSpPr>
        <p:spPr bwMode="auto">
          <a:xfrm>
            <a:off x="7589838" y="5500688"/>
            <a:ext cx="10969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000"/>
              <a:t>Atanasoff-Berry </a:t>
            </a:r>
          </a:p>
          <a:p>
            <a:r>
              <a:rPr lang="en-US" sz="1000"/>
              <a:t>Computer </a:t>
            </a:r>
          </a:p>
        </p:txBody>
      </p:sp>
      <p:sp>
        <p:nvSpPr>
          <p:cNvPr id="635911" name="Text Box 7"/>
          <p:cNvSpPr txBox="1">
            <a:spLocks noChangeArrowheads="1"/>
          </p:cNvSpPr>
          <p:nvPr/>
        </p:nvSpPr>
        <p:spPr bwMode="auto">
          <a:xfrm>
            <a:off x="731838" y="5349875"/>
            <a:ext cx="66198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en-US" sz="1000"/>
              <a:t>Hollerith</a:t>
            </a:r>
          </a:p>
          <a:p>
            <a:pPr algn="r"/>
            <a:r>
              <a:rPr lang="en-US" sz="1000"/>
              <a:t>Census</a:t>
            </a:r>
          </a:p>
          <a:p>
            <a:pPr algn="r"/>
            <a:r>
              <a:rPr lang="en-US" sz="1000"/>
              <a:t>Machine</a:t>
            </a:r>
          </a:p>
        </p:txBody>
      </p:sp>
    </p:spTree>
    <p:extLst>
      <p:ext uri="{BB962C8B-B14F-4D97-AF65-F5344CB8AC3E}">
        <p14:creationId xmlns:p14="http://schemas.microsoft.com/office/powerpoint/2010/main" val="139337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5909"/>
                                        </p:tgtEl>
                                        <p:attrNameLst>
                                          <p:attrName>style.visibility</p:attrName>
                                        </p:attrNameLst>
                                      </p:cBhvr>
                                      <p:to>
                                        <p:strVal val="visible"/>
                                      </p:to>
                                    </p:set>
                                    <p:animEffect transition="in" filter="fade">
                                      <p:cBhvr>
                                        <p:cTn id="7" dur="500"/>
                                        <p:tgtEl>
                                          <p:spTgt spid="6359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5911"/>
                                        </p:tgtEl>
                                        <p:attrNameLst>
                                          <p:attrName>style.visibility</p:attrName>
                                        </p:attrNameLst>
                                      </p:cBhvr>
                                      <p:to>
                                        <p:strVal val="visible"/>
                                      </p:to>
                                    </p:set>
                                    <p:animEffect transition="in" filter="fade">
                                      <p:cBhvr>
                                        <p:cTn id="10" dur="500"/>
                                        <p:tgtEl>
                                          <p:spTgt spid="6359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35908"/>
                                        </p:tgtEl>
                                        <p:attrNameLst>
                                          <p:attrName>style.visibility</p:attrName>
                                        </p:attrNameLst>
                                      </p:cBhvr>
                                      <p:to>
                                        <p:strVal val="visible"/>
                                      </p:to>
                                    </p:set>
                                    <p:animEffect transition="in" filter="fade">
                                      <p:cBhvr>
                                        <p:cTn id="14" dur="500"/>
                                        <p:tgtEl>
                                          <p:spTgt spid="63590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35910"/>
                                        </p:tgtEl>
                                        <p:attrNameLst>
                                          <p:attrName>style.visibility</p:attrName>
                                        </p:attrNameLst>
                                      </p:cBhvr>
                                      <p:to>
                                        <p:strVal val="visible"/>
                                      </p:to>
                                    </p:set>
                                    <p:animEffect transition="in" filter="fade">
                                      <p:cBhvr>
                                        <p:cTn id="17" dur="500"/>
                                        <p:tgtEl>
                                          <p:spTgt spid="635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10" grpId="0"/>
      <p:bldP spid="6359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Unofficial Field Trip</a:t>
            </a:r>
            <a:r>
              <a:rPr lang="en-US" i="1" dirty="0"/>
              <a:t>, cont’d</a:t>
            </a:r>
            <a:endParaRPr lang="en-US" dirty="0"/>
          </a:p>
        </p:txBody>
      </p:sp>
      <p:sp>
        <p:nvSpPr>
          <p:cNvPr id="3" name="Content Placeholder 2"/>
          <p:cNvSpPr>
            <a:spLocks noGrp="1"/>
          </p:cNvSpPr>
          <p:nvPr>
            <p:ph idx="1"/>
          </p:nvPr>
        </p:nvSpPr>
        <p:spPr>
          <a:xfrm>
            <a:off x="457200" y="1295401"/>
            <a:ext cx="8229600" cy="2407916"/>
          </a:xfrm>
        </p:spPr>
        <p:txBody>
          <a:bodyPr/>
          <a:lstStyle/>
          <a:p>
            <a:pPr>
              <a:lnSpc>
                <a:spcPct val="90000"/>
              </a:lnSpc>
            </a:pPr>
            <a:r>
              <a:rPr lang="en-US" dirty="0"/>
              <a:t>New </a:t>
            </a:r>
            <a:r>
              <a:rPr lang="en-US" dirty="0">
                <a:solidFill>
                  <a:srgbClr val="A12A03"/>
                </a:solidFill>
              </a:rPr>
              <a:t>Make/Software: Change the World </a:t>
            </a:r>
            <a:r>
              <a:rPr lang="en-US"/>
              <a:t>exhibit</a:t>
            </a:r>
            <a:r>
              <a:rPr lang="en-US" smtClean="0"/>
              <a:t>.</a:t>
            </a:r>
          </a:p>
          <a:p>
            <a:pPr lvl="5">
              <a:lnSpc>
                <a:spcPct val="90000"/>
              </a:lnSpc>
            </a:pPr>
            <a:endParaRPr lang="en-US" dirty="0" smtClean="0"/>
          </a:p>
          <a:p>
            <a:pPr>
              <a:lnSpc>
                <a:spcPct val="90000"/>
              </a:lnSpc>
            </a:pPr>
            <a:r>
              <a:rPr lang="en-US" dirty="0" smtClean="0"/>
              <a:t>Explore </a:t>
            </a:r>
            <a:r>
              <a:rPr lang="en-US" dirty="0"/>
              <a:t>the history, impact, and technology behind seven game-changing applications: MP3, Photoshop, MRI, Car Crash Simulation, Wikipedia, Texting, and </a:t>
            </a:r>
            <a:r>
              <a:rPr lang="en-US" i="1" dirty="0"/>
              <a:t>World of Warcraft</a:t>
            </a:r>
            <a:r>
              <a:rPr lang="en-US" dirty="0"/>
              <a:t>.</a:t>
            </a:r>
          </a:p>
        </p:txBody>
      </p:sp>
      <p:sp>
        <p:nvSpPr>
          <p:cNvPr id="4" name="Slide Number Placeholder 3"/>
          <p:cNvSpPr>
            <a:spLocks noGrp="1"/>
          </p:cNvSpPr>
          <p:nvPr>
            <p:ph type="sldNum" sz="quarter" idx="12"/>
          </p:nvPr>
        </p:nvSpPr>
        <p:spPr/>
        <p:txBody>
          <a:bodyPr/>
          <a:lstStyle/>
          <a:p>
            <a:fld id="{E3E26E3E-A15E-8945-8438-BECDE139A8AE}" type="slidenum">
              <a:rPr lang="en-US" smtClean="0"/>
              <a:pPr/>
              <a:t>6</a:t>
            </a:fld>
            <a:endParaRPr lang="en-US"/>
          </a:p>
        </p:txBody>
      </p:sp>
      <p:sp>
        <p:nvSpPr>
          <p:cNvPr id="6" name="AutoShape 4" descr="akesoftware-gallery-image-01.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224" y="3794731"/>
            <a:ext cx="4035552" cy="2286000"/>
          </a:xfrm>
          <a:prstGeom prst="rect">
            <a:avLst/>
          </a:prstGeom>
        </p:spPr>
      </p:pic>
    </p:spTree>
    <p:extLst>
      <p:ext uri="{BB962C8B-B14F-4D97-AF65-F5344CB8AC3E}">
        <p14:creationId xmlns:p14="http://schemas.microsoft.com/office/powerpoint/2010/main" val="99377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EPICS</a:t>
            </a:r>
            <a:endParaRPr lang="en-US" dirty="0"/>
          </a:p>
        </p:txBody>
      </p:sp>
      <p:sp>
        <p:nvSpPr>
          <p:cNvPr id="3" name="Content Placeholder 2"/>
          <p:cNvSpPr>
            <a:spLocks noGrp="1"/>
          </p:cNvSpPr>
          <p:nvPr>
            <p:ph idx="1"/>
          </p:nvPr>
        </p:nvSpPr>
        <p:spPr/>
        <p:txBody>
          <a:bodyPr/>
          <a:lstStyle/>
          <a:p>
            <a:r>
              <a:rPr lang="en-US" dirty="0" smtClean="0"/>
              <a:t>Prof. Keith Perry will come in around 9:45 today to discuss his EPICS (Engineering Programs in Community Service) senior project class.</a:t>
            </a:r>
            <a:endParaRPr lang="en-US" dirty="0"/>
          </a:p>
        </p:txBody>
      </p:sp>
      <p:sp>
        <p:nvSpPr>
          <p:cNvPr id="4" name="Slide Number Placeholder 3"/>
          <p:cNvSpPr>
            <a:spLocks noGrp="1"/>
          </p:cNvSpPr>
          <p:nvPr>
            <p:ph type="sldNum" sz="quarter" idx="12"/>
          </p:nvPr>
        </p:nvSpPr>
        <p:spPr/>
        <p:txBody>
          <a:bodyPr/>
          <a:lstStyle/>
          <a:p>
            <a:fld id="{E3E26E3E-A15E-8945-8438-BECDE139A8AE}" type="slidenum">
              <a:rPr lang="en-US" smtClean="0"/>
              <a:pPr/>
              <a:t>7</a:t>
            </a:fld>
            <a:endParaRPr lang="en-US"/>
          </a:p>
        </p:txBody>
      </p:sp>
    </p:spTree>
    <p:extLst>
      <p:ext uri="{BB962C8B-B14F-4D97-AF65-F5344CB8AC3E}">
        <p14:creationId xmlns:p14="http://schemas.microsoft.com/office/powerpoint/2010/main" val="75079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E77AF56-D15E-4E44-AF8C-59915CFB9B3F}" type="slidenum">
              <a:rPr lang="en-US"/>
              <a:pPr/>
              <a:t>8</a:t>
            </a:fld>
            <a:endParaRPr lang="en-US"/>
          </a:p>
        </p:txBody>
      </p:sp>
      <p:sp>
        <p:nvSpPr>
          <p:cNvPr id="524290" name="Rectangle 2"/>
          <p:cNvSpPr>
            <a:spLocks noGrp="1" noChangeArrowheads="1"/>
          </p:cNvSpPr>
          <p:nvPr>
            <p:ph type="title"/>
          </p:nvPr>
        </p:nvSpPr>
        <p:spPr/>
        <p:txBody>
          <a:bodyPr/>
          <a:lstStyle/>
          <a:p>
            <a:r>
              <a:rPr lang="en-US"/>
              <a:t>Individual Postmortem Report</a:t>
            </a:r>
          </a:p>
        </p:txBody>
      </p:sp>
      <p:sp>
        <p:nvSpPr>
          <p:cNvPr id="524291" name="Rectangle 3"/>
          <p:cNvSpPr>
            <a:spLocks noGrp="1" noChangeArrowheads="1"/>
          </p:cNvSpPr>
          <p:nvPr>
            <p:ph type="body" idx="1"/>
          </p:nvPr>
        </p:nvSpPr>
        <p:spPr/>
        <p:txBody>
          <a:bodyPr/>
          <a:lstStyle/>
          <a:p>
            <a:pPr marL="533400" indent="-533400"/>
            <a:r>
              <a:rPr lang="en-US" sz="2400" dirty="0"/>
              <a:t>Each student </a:t>
            </a:r>
            <a:r>
              <a:rPr lang="en-US" sz="2400" dirty="0" smtClean="0"/>
              <a:t>submits a 3-paragraph </a:t>
            </a:r>
            <a:br>
              <a:rPr lang="en-US" sz="2400" dirty="0" smtClean="0"/>
            </a:br>
            <a:r>
              <a:rPr lang="en-US" sz="2400" dirty="0" smtClean="0">
                <a:solidFill>
                  <a:schemeClr val="folHlink"/>
                </a:solidFill>
              </a:rPr>
              <a:t>private</a:t>
            </a:r>
            <a:r>
              <a:rPr lang="en-US" sz="2400" dirty="0" smtClean="0"/>
              <a:t> assessment.</a:t>
            </a:r>
          </a:p>
          <a:p>
            <a:pPr lvl="4"/>
            <a:endParaRPr lang="en-US" sz="1000" dirty="0" smtClean="0"/>
          </a:p>
          <a:p>
            <a:pPr marL="928688" lvl="1" indent="-457200">
              <a:buFont typeface="Wingdings" charset="0"/>
              <a:buAutoNum type="arabicPeriod"/>
            </a:pPr>
            <a:r>
              <a:rPr lang="en-US" sz="2000" dirty="0" smtClean="0"/>
              <a:t>What did you learn from this class.</a:t>
            </a:r>
          </a:p>
          <a:p>
            <a:pPr marL="928688" lvl="1" indent="-457200">
              <a:buFont typeface="Wingdings" charset="0"/>
              <a:buAutoNum type="arabicPeriod"/>
            </a:pPr>
            <a:r>
              <a:rPr lang="en-US" sz="2000" dirty="0" smtClean="0"/>
              <a:t>What did you do for the project and how well did you do.</a:t>
            </a:r>
          </a:p>
          <a:p>
            <a:pPr marL="928688" lvl="1" indent="-457200">
              <a:buFont typeface="Wingdings" charset="0"/>
              <a:buAutoNum type="arabicPeriod"/>
            </a:pPr>
            <a:r>
              <a:rPr lang="en-US" sz="2000" dirty="0" smtClean="0"/>
              <a:t>Your assessment of each of your fellow team members.</a:t>
            </a:r>
          </a:p>
          <a:p>
            <a:pPr marL="2317751" lvl="4" indent="-457200">
              <a:buFont typeface="Wingdings" charset="0"/>
              <a:buAutoNum type="arabicPeriod"/>
            </a:pPr>
            <a:endParaRPr lang="en-US" sz="800" dirty="0" smtClean="0"/>
          </a:p>
          <a:p>
            <a:pPr marL="490538" indent="-457200"/>
            <a:r>
              <a:rPr lang="en-US" dirty="0" smtClean="0"/>
              <a:t>Canvas: </a:t>
            </a:r>
            <a:r>
              <a:rPr lang="en-US" b="1" dirty="0" smtClean="0"/>
              <a:t>Postmortem report</a:t>
            </a:r>
            <a:endParaRPr lang="en-US" b="1" dirty="0"/>
          </a:p>
        </p:txBody>
      </p:sp>
    </p:spTree>
    <p:extLst>
      <p:ext uri="{BB962C8B-B14F-4D97-AF65-F5344CB8AC3E}">
        <p14:creationId xmlns:p14="http://schemas.microsoft.com/office/powerpoint/2010/main" val="1550452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a:t>
            </a:r>
            <a:r>
              <a:rPr lang="en-US" dirty="0"/>
              <a:t>i</a:t>
            </a:r>
            <a:r>
              <a:rPr lang="en-US" dirty="0" smtClean="0"/>
              <a:t>s </a:t>
            </a:r>
            <a:r>
              <a:rPr lang="en-US" u="sng" dirty="0" smtClean="0"/>
              <a:t>Not</a:t>
            </a:r>
            <a:r>
              <a:rPr lang="en-US" dirty="0" smtClean="0"/>
              <a:t> a Web Programming Class!</a:t>
            </a:r>
            <a:endParaRPr lang="en-US" dirty="0"/>
          </a:p>
        </p:txBody>
      </p:sp>
      <p:sp>
        <p:nvSpPr>
          <p:cNvPr id="3" name="Content Placeholder 2"/>
          <p:cNvSpPr>
            <a:spLocks noGrp="1"/>
          </p:cNvSpPr>
          <p:nvPr>
            <p:ph idx="1"/>
          </p:nvPr>
        </p:nvSpPr>
        <p:spPr/>
        <p:txBody>
          <a:bodyPr/>
          <a:lstStyle/>
          <a:p>
            <a:r>
              <a:rPr lang="en-US" dirty="0" smtClean="0"/>
              <a:t>Creating a fantastic web app is not enough </a:t>
            </a:r>
            <a:br>
              <a:rPr lang="en-US" dirty="0" smtClean="0"/>
            </a:br>
            <a:r>
              <a:rPr lang="en-US" dirty="0" smtClean="0"/>
              <a:t>to earn a high grade.</a:t>
            </a:r>
          </a:p>
          <a:p>
            <a:pPr lvl="4"/>
            <a:endParaRPr lang="en-US" dirty="0" smtClean="0"/>
          </a:p>
          <a:p>
            <a:r>
              <a:rPr lang="en-US" dirty="0" smtClean="0"/>
              <a:t>Your project must demonstrate that you </a:t>
            </a:r>
            <a:br>
              <a:rPr lang="en-US" dirty="0" smtClean="0"/>
            </a:br>
            <a:r>
              <a:rPr lang="en-US" dirty="0" smtClean="0"/>
              <a:t>applied good software engineering principles.</a:t>
            </a:r>
            <a:endParaRPr lang="en-US" dirty="0"/>
          </a:p>
        </p:txBody>
      </p:sp>
      <p:sp>
        <p:nvSpPr>
          <p:cNvPr id="4" name="Slide Number Placeholder 3"/>
          <p:cNvSpPr>
            <a:spLocks noGrp="1"/>
          </p:cNvSpPr>
          <p:nvPr>
            <p:ph type="sldNum" sz="quarter" idx="12"/>
          </p:nvPr>
        </p:nvSpPr>
        <p:spPr/>
        <p:txBody>
          <a:bodyPr/>
          <a:lstStyle/>
          <a:p>
            <a:fld id="{E3E26E3E-A15E-8945-8438-BECDE139A8AE}" type="slidenum">
              <a:rPr lang="en-US" smtClean="0"/>
              <a:pPr/>
              <a:t>9</a:t>
            </a:fld>
            <a:endParaRPr lang="en-US"/>
          </a:p>
        </p:txBody>
      </p:sp>
    </p:spTree>
    <p:extLst>
      <p:ext uri="{BB962C8B-B14F-4D97-AF65-F5344CB8AC3E}">
        <p14:creationId xmlns:p14="http://schemas.microsoft.com/office/powerpoint/2010/main" val="2012438651"/>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27842</TotalTime>
  <Words>908</Words>
  <Application>Microsoft Macintosh PowerPoint</Application>
  <PresentationFormat>On-screen Show (4:3)</PresentationFormat>
  <Paragraphs>215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Times New Roman</vt:lpstr>
      <vt:lpstr>Wingdings</vt:lpstr>
      <vt:lpstr>Arial</vt:lpstr>
      <vt:lpstr>Quadrant</vt:lpstr>
      <vt:lpstr>CMPE/SE 131 Software Engineering May 9 Class Meeting</vt:lpstr>
      <vt:lpstr>Unofficial Field Trip</vt:lpstr>
      <vt:lpstr>Unofficial Field Trip, cont’d</vt:lpstr>
      <vt:lpstr>Unofficial Field Trip, cont’d</vt:lpstr>
      <vt:lpstr>Unofficial Field Trip, cont’d</vt:lpstr>
      <vt:lpstr>Unofficial Field Trip, cont’d</vt:lpstr>
      <vt:lpstr>EPICS</vt:lpstr>
      <vt:lpstr>Individual Postmortem Report</vt:lpstr>
      <vt:lpstr>This is Not a Web Programming Class!</vt:lpstr>
      <vt:lpstr>Major Themes</vt:lpstr>
      <vt:lpstr>Major Themes, cont'd</vt:lpstr>
      <vt:lpstr>Major Themes, cont'd</vt:lpstr>
      <vt:lpstr>Major Themes, cont'd</vt:lpstr>
      <vt:lpstr>Major Themes, cont'd</vt:lpstr>
      <vt:lpstr>Major Themes, cont'd</vt:lpstr>
      <vt:lpstr>Major Themes, cont'd</vt:lpstr>
      <vt:lpstr>Final Exam Format</vt:lpstr>
      <vt:lpstr>Example Final Exam Questions</vt:lpstr>
      <vt:lpstr>Example Final Exam Questions</vt:lpstr>
      <vt:lpstr>Example Final Exam Questions</vt:lpstr>
      <vt:lpstr>Example Final Exam Questions</vt:lpstr>
      <vt:lpstr>Example Final Exam Question</vt:lpstr>
      <vt:lpstr>Example Final Exam Question</vt:lpstr>
      <vt:lpstr>Example Final Exam Question</vt:lpstr>
      <vt:lpstr>Example Final Exam Question</vt:lpstr>
    </vt:vector>
  </TitlesOfParts>
  <Manager/>
  <Company>San Jose State University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160: Software Engineering</dc:title>
  <dc:subject/>
  <dc:creator>Ronald Mak</dc:creator>
  <cp:keywords/>
  <dc:description/>
  <cp:lastModifiedBy>Ronald Mak</cp:lastModifiedBy>
  <cp:revision>352</cp:revision>
  <dcterms:created xsi:type="dcterms:W3CDTF">2008-01-12T03:52:55Z</dcterms:created>
  <dcterms:modified xsi:type="dcterms:W3CDTF">2017-05-09T15:51:21Z</dcterms:modified>
  <cp:category/>
</cp:coreProperties>
</file>