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A12A03"/>
    <a:srgbClr val="009051"/>
    <a:srgbClr val="CCECFF"/>
    <a:srgbClr val="FFFF66"/>
    <a:srgbClr val="66CCFF"/>
    <a:srgbClr val="993300"/>
    <a:srgbClr val="008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1" autoAdjust="0"/>
    <p:restoredTop sz="94660"/>
  </p:normalViewPr>
  <p:slideViewPr>
    <p:cSldViewPr>
      <p:cViewPr varScale="1">
        <p:scale>
          <a:sx n="149" d="100"/>
          <a:sy n="149" d="100"/>
        </p:scale>
        <p:origin x="168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</a:t>
            </a:r>
            <a:r>
              <a:rPr lang="en-US" sz="1000" baseline="0" dirty="0" smtClean="0"/>
              <a:t>: </a:t>
            </a:r>
            <a:r>
              <a:rPr lang="en-US" sz="1000" baseline="0" dirty="0" smtClean="0"/>
              <a:t>April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projectcartoon.com/abou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.makeuseof.com/wp-content/uploads/2014/01/million-lines-of-code-large.jpg?f7c50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April 11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CFD6-19BB-8240-A31D-17234316A076}" type="slidenum">
              <a:rPr lang="en-US"/>
              <a:pPr/>
              <a:t>10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Small Mistakes Early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45"/>
            <a:ext cx="8503872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B23C00"/>
                </a:solidFill>
              </a:rPr>
              <a:t>carefully </a:t>
            </a:r>
            <a:r>
              <a:rPr lang="en-US" u="sng" dirty="0">
                <a:solidFill>
                  <a:srgbClr val="B23C00"/>
                </a:solidFill>
              </a:rPr>
              <a:t>planned</a:t>
            </a:r>
            <a:r>
              <a:rPr lang="en-US" dirty="0">
                <a:solidFill>
                  <a:srgbClr val="B23C00"/>
                </a:solidFill>
              </a:rPr>
              <a:t> series of small mistakes </a:t>
            </a:r>
            <a:r>
              <a:rPr lang="en-US" dirty="0"/>
              <a:t>early to avoid making </a:t>
            </a:r>
            <a:r>
              <a:rPr lang="en-US" u="sng" dirty="0"/>
              <a:t>unplanned</a:t>
            </a:r>
            <a:r>
              <a:rPr lang="en-US" dirty="0"/>
              <a:t> large mistakes later.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Make and correct early mistakes because </a:t>
            </a:r>
            <a:br>
              <a:rPr lang="en-US" dirty="0"/>
            </a:br>
            <a:r>
              <a:rPr lang="en-US" dirty="0"/>
              <a:t>they cost much less than late mistakes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Example</a:t>
            </a:r>
            <a:r>
              <a:rPr lang="en-US" dirty="0"/>
              <a:t>: Create four conceptual design alternatives </a:t>
            </a:r>
            <a:br>
              <a:rPr lang="en-US" dirty="0"/>
            </a:br>
            <a:r>
              <a:rPr lang="en-US" dirty="0"/>
              <a:t>in the beginning and throw three of them away 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rgbClr val="B23C00"/>
                </a:solidFill>
              </a:rPr>
              <a:t>3 small early mistakes</a:t>
            </a:r>
            <a:r>
              <a:rPr lang="en-US" dirty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Fail to do adequate design in the beginning </a:t>
            </a:r>
            <a:r>
              <a:rPr lang="en-US" dirty="0" smtClean="0"/>
              <a:t>and </a:t>
            </a:r>
            <a:r>
              <a:rPr lang="en-US" dirty="0"/>
              <a:t>later rewrite the code three times 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rgbClr val="B23C00"/>
                </a:solidFill>
              </a:rPr>
              <a:t>3 large expensive mistakes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8901-1672-F540-8A12-15D4E98F2A90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Validation and Verification (V&amp;V)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45" y="1234464"/>
            <a:ext cx="82296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Validation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Work with the </a:t>
            </a:r>
            <a:r>
              <a:rPr lang="en-US" dirty="0">
                <a:solidFill>
                  <a:srgbClr val="B23C00"/>
                </a:solidFill>
              </a:rPr>
              <a:t>client </a:t>
            </a:r>
            <a:r>
              <a:rPr lang="en-US" dirty="0"/>
              <a:t>to make sure that the product requirements are complete and correct.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sure that the proposed product meets all the requirements.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Are </a:t>
            </a:r>
            <a:r>
              <a:rPr lang="en-US" dirty="0">
                <a:solidFill>
                  <a:srgbClr val="B23C00"/>
                </a:solidFill>
              </a:rPr>
              <a:t>we building the </a:t>
            </a:r>
            <a:r>
              <a:rPr lang="en-US" u="sng" dirty="0">
                <a:solidFill>
                  <a:srgbClr val="B23C00"/>
                </a:solidFill>
              </a:rPr>
              <a:t>right product</a:t>
            </a:r>
            <a:r>
              <a:rPr lang="en-US" dirty="0" smtClean="0">
                <a:solidFill>
                  <a:srgbClr val="B23C00"/>
                </a:solidFill>
              </a:rPr>
              <a:t>?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Verification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Work with the </a:t>
            </a:r>
            <a:r>
              <a:rPr lang="en-US" dirty="0">
                <a:solidFill>
                  <a:srgbClr val="B23C00"/>
                </a:solidFill>
              </a:rPr>
              <a:t>developers </a:t>
            </a:r>
            <a:r>
              <a:rPr lang="en-US" dirty="0"/>
              <a:t>to make sure that the product is being developed with high quality standards.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Are </a:t>
            </a:r>
            <a:r>
              <a:rPr lang="en-US" dirty="0">
                <a:solidFill>
                  <a:srgbClr val="B23C00"/>
                </a:solidFill>
              </a:rPr>
              <a:t>we building the </a:t>
            </a:r>
            <a:r>
              <a:rPr lang="en-US" u="sng" dirty="0">
                <a:solidFill>
                  <a:srgbClr val="B23C00"/>
                </a:solidFill>
              </a:rPr>
              <a:t>product right</a:t>
            </a:r>
            <a:r>
              <a:rPr lang="en-US" dirty="0" smtClean="0">
                <a:solidFill>
                  <a:srgbClr val="B23C00"/>
                </a:solidFill>
              </a:rPr>
              <a:t>?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397-3B13-2A47-B6DB-CE95B3DBC49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Reliability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Reliable software </a:t>
            </a:r>
            <a:r>
              <a:rPr lang="en-US" dirty="0"/>
              <a:t>has a </a:t>
            </a:r>
            <a:r>
              <a:rPr lang="en-US" dirty="0">
                <a:solidFill>
                  <a:srgbClr val="B23C00"/>
                </a:solidFill>
              </a:rPr>
              <a:t>low probability of failure </a:t>
            </a:r>
            <a:r>
              <a:rPr lang="en-US" dirty="0"/>
              <a:t>while operating for a specified period of time under specified operating conditions.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The specified time period and the specified operating conditions </a:t>
            </a:r>
            <a:r>
              <a:rPr lang="en-US" dirty="0" smtClean="0"/>
              <a:t>are </a:t>
            </a:r>
            <a:r>
              <a:rPr lang="en-US" dirty="0"/>
              <a:t>part of the </a:t>
            </a:r>
            <a:r>
              <a:rPr lang="en-US" dirty="0">
                <a:solidFill>
                  <a:srgbClr val="B23C00"/>
                </a:solidFill>
              </a:rPr>
              <a:t>nonfunctional requirements</a:t>
            </a:r>
            <a:r>
              <a:rPr lang="en-US" dirty="0"/>
              <a:t>.</a:t>
            </a:r>
          </a:p>
          <a:p>
            <a:pPr lvl="3">
              <a:lnSpc>
                <a:spcPct val="90000"/>
              </a:lnSpc>
            </a:pPr>
            <a:endParaRPr lang="en-US" sz="1450" dirty="0"/>
          </a:p>
          <a:p>
            <a:pPr>
              <a:lnSpc>
                <a:spcPct val="90000"/>
              </a:lnSpc>
            </a:pPr>
            <a:r>
              <a:rPr lang="en-US" dirty="0"/>
              <a:t>For some applications, </a:t>
            </a:r>
            <a:r>
              <a:rPr lang="en-US" dirty="0">
                <a:solidFill>
                  <a:srgbClr val="B23C00"/>
                </a:solidFill>
              </a:rPr>
              <a:t>reliability may be more important</a:t>
            </a:r>
            <a:r>
              <a:rPr lang="en-US" dirty="0"/>
              <a:t> than the other </a:t>
            </a:r>
            <a:r>
              <a:rPr lang="en-US" dirty="0" smtClean="0"/>
              <a:t>requirements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mission-critical applications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medical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7265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AD93-0688-DC42-A399-49DAB7B5C425}" type="slidenum">
              <a:rPr lang="en-US"/>
              <a:pPr/>
              <a:t>13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Reliability</a:t>
            </a:r>
            <a:r>
              <a:rPr lang="en-US" i="1" dirty="0" smtClean="0"/>
              <a:t>, 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Reliable software is the result of good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software </a:t>
            </a:r>
            <a:r>
              <a:rPr lang="en-US" dirty="0">
                <a:solidFill>
                  <a:srgbClr val="B23C00"/>
                </a:solidFill>
              </a:rPr>
              <a:t>quality assurance (SQA)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throughout </a:t>
            </a:r>
            <a:r>
              <a:rPr lang="en-US" dirty="0"/>
              <a:t>an </a:t>
            </a:r>
            <a:r>
              <a:rPr lang="en-US" dirty="0" smtClean="0"/>
              <a:t>application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life cycle.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Design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requirements elicitation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object-oriented design and analysis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6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AD93-0688-DC42-A399-49DAB7B5C425}" type="slidenum">
              <a:rPr lang="en-US"/>
              <a:pPr/>
              <a:t>14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Reliability</a:t>
            </a:r>
            <a:r>
              <a:rPr lang="en-US" i="1" dirty="0" smtClean="0"/>
              <a:t>, 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Development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source control, reasonable schedules)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coding practices (e.g., design patterns)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testing </a:t>
            </a:r>
            <a:r>
              <a:rPr lang="en-US" dirty="0" smtClean="0"/>
              <a:t>practices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Deployment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Preventive </a:t>
            </a:r>
            <a:r>
              <a:rPr lang="en-US" dirty="0"/>
              <a:t>maintenance (e.g., training)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Performance </a:t>
            </a:r>
            <a:r>
              <a:rPr lang="en-US" dirty="0"/>
              <a:t>monitoring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Failure </a:t>
            </a:r>
            <a:r>
              <a:rPr lang="en-US" dirty="0"/>
              <a:t>analysis (when failures do occur) </a:t>
            </a:r>
          </a:p>
        </p:txBody>
      </p:sp>
    </p:spTree>
    <p:extLst>
      <p:ext uri="{BB962C8B-B14F-4D97-AF65-F5344CB8AC3E}">
        <p14:creationId xmlns:p14="http://schemas.microsoft.com/office/powerpoint/2010/main" val="112360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3343-A3FB-9A47-A75F-BB2105E7AD08}" type="slidenum">
              <a:rPr lang="en-US"/>
              <a:pPr/>
              <a:t>15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Testing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testing?</a:t>
            </a:r>
          </a:p>
          <a:p>
            <a:r>
              <a:rPr lang="en-US" dirty="0"/>
              <a:t>What is a successful test?</a:t>
            </a:r>
          </a:p>
          <a:p>
            <a:r>
              <a:rPr lang="en-US" dirty="0"/>
              <a:t>Who does testing?</a:t>
            </a:r>
          </a:p>
          <a:p>
            <a:r>
              <a:rPr lang="en-US" dirty="0"/>
              <a:t>When does testing occur?</a:t>
            </a:r>
          </a:p>
          <a:p>
            <a:r>
              <a:rPr lang="en-US" dirty="0"/>
              <a:t>What are the different types of testing?</a:t>
            </a:r>
          </a:p>
          <a:p>
            <a:r>
              <a:rPr lang="en-US" dirty="0"/>
              <a:t>What testing tools are available?</a:t>
            </a:r>
          </a:p>
          <a:p>
            <a:r>
              <a:rPr lang="en-US" dirty="0"/>
              <a:t>How do you know your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covered </a:t>
            </a:r>
            <a:r>
              <a:rPr lang="en-US" dirty="0"/>
              <a:t>everything?</a:t>
            </a:r>
          </a:p>
          <a:p>
            <a:r>
              <a:rPr lang="en-US" dirty="0"/>
              <a:t>When can you stop testing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CDBD-8F74-FD4A-9749-F23AEA4D9427}" type="slidenum">
              <a:rPr lang="en-US"/>
              <a:pPr/>
              <a:t>16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testing?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is a </a:t>
            </a:r>
            <a:r>
              <a:rPr lang="en-US" dirty="0">
                <a:solidFill>
                  <a:srgbClr val="B23C00"/>
                </a:solidFill>
              </a:rPr>
              <a:t>systematic procedure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>
                <a:solidFill>
                  <a:srgbClr val="B23C00"/>
                </a:solidFill>
              </a:rPr>
              <a:t>discover faults </a:t>
            </a:r>
            <a:r>
              <a:rPr lang="en-US" dirty="0"/>
              <a:t>in software in order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>
                <a:solidFill>
                  <a:srgbClr val="B23C00"/>
                </a:solidFill>
              </a:rPr>
              <a:t>prevent failure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Failure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A </a:t>
            </a:r>
            <a:r>
              <a:rPr lang="en-US" u="sng" dirty="0"/>
              <a:t>deviation</a:t>
            </a:r>
            <a:r>
              <a:rPr lang="en-US" dirty="0"/>
              <a:t> of the </a:t>
            </a:r>
            <a:r>
              <a:rPr lang="en-US" dirty="0" smtClean="0"/>
              <a:t>software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behavior from its specified </a:t>
            </a:r>
            <a:r>
              <a:rPr lang="en-US" dirty="0" smtClean="0"/>
              <a:t>behavior, according </a:t>
            </a:r>
            <a:r>
              <a:rPr lang="en-US" dirty="0"/>
              <a:t>to its </a:t>
            </a:r>
            <a:r>
              <a:rPr lang="en-US" dirty="0" smtClean="0"/>
              <a:t>requirements.</a:t>
            </a:r>
            <a:endParaRPr lang="en-US" dirty="0"/>
          </a:p>
          <a:p>
            <a:pPr lvl="1"/>
            <a:r>
              <a:rPr lang="en-US" dirty="0"/>
              <a:t>Can be minor to major (such as a crash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CDBD-8F74-FD4A-9749-F23AEA4D9427}" type="slidenum">
              <a:rPr lang="en-US"/>
              <a:pPr/>
              <a:t>17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testing?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50518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Erroneous </a:t>
            </a:r>
            <a:r>
              <a:rPr lang="en-US" dirty="0">
                <a:solidFill>
                  <a:srgbClr val="B23C00"/>
                </a:solidFill>
              </a:rPr>
              <a:t>state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A state that the operating software is in that will </a:t>
            </a:r>
            <a:r>
              <a:rPr lang="en-US" u="sng" dirty="0"/>
              <a:t>lead to a failure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low on memory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Fault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</a:t>
            </a:r>
            <a:r>
              <a:rPr lang="en-US" u="sng" dirty="0"/>
              <a:t>What caused</a:t>
            </a:r>
            <a:r>
              <a:rPr lang="en-US" dirty="0"/>
              <a:t> the software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enter an erroneous state.</a:t>
            </a:r>
          </a:p>
          <a:p>
            <a:pPr lvl="1"/>
            <a:r>
              <a:rPr lang="en-US" dirty="0"/>
              <a:t>AKA: </a:t>
            </a:r>
            <a:r>
              <a:rPr lang="en-US" dirty="0">
                <a:solidFill>
                  <a:srgbClr val="B23C00"/>
                </a:solidFill>
              </a:rPr>
              <a:t>defect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bug</a:t>
            </a:r>
          </a:p>
          <a:p>
            <a:pPr lvl="1"/>
            <a:r>
              <a:rPr lang="en-US" dirty="0"/>
              <a:t>Example: a memory leak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5571" y="5070432"/>
            <a:ext cx="47424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fault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 erroneous state  failure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9846-C47F-1E4E-9234-8C5B112ACE61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successful test?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A successful test is one that </a:t>
            </a:r>
            <a:r>
              <a:rPr lang="en-US" dirty="0" smtClean="0">
                <a:solidFill>
                  <a:srgbClr val="B23C00"/>
                </a:solidFill>
              </a:rPr>
              <a:t>finds faults (bugs</a:t>
            </a:r>
            <a:r>
              <a:rPr lang="en-US" dirty="0" smtClean="0">
                <a:solidFill>
                  <a:srgbClr val="B23C00"/>
                </a:solidFill>
              </a:rPr>
              <a:t>).</a:t>
            </a:r>
          </a:p>
          <a:p>
            <a:pPr lvl="1"/>
            <a:r>
              <a:rPr lang="en-US" dirty="0"/>
              <a:t>A failed test is a successful test.</a:t>
            </a:r>
            <a:endParaRPr lang="en-US" dirty="0"/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Testing is the opposite of coding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Coding: </a:t>
            </a:r>
            <a:r>
              <a:rPr lang="en-US" dirty="0"/>
              <a:t>Create software and try to get it to work.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Testing: </a:t>
            </a:r>
            <a:r>
              <a:rPr lang="en-US" dirty="0"/>
              <a:t>Break the software and demonstrate that </a:t>
            </a:r>
            <a:br>
              <a:rPr lang="en-US" dirty="0"/>
            </a:br>
            <a:r>
              <a:rPr lang="en-US" dirty="0"/>
              <a:t>it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9846-C47F-1E4E-9234-8C5B112ACE61}" type="slidenum">
              <a:rPr lang="en-US"/>
              <a:pPr/>
              <a:t>19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Mindset</a:t>
            </a:r>
            <a:endParaRPr lang="en-US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and coding require different </a:t>
            </a:r>
            <a:r>
              <a:rPr lang="en-US" dirty="0" smtClean="0"/>
              <a:t>mindsets.</a:t>
            </a:r>
          </a:p>
          <a:p>
            <a:pPr lvl="4"/>
            <a:endParaRPr lang="en-US" dirty="0"/>
          </a:p>
          <a:p>
            <a:r>
              <a:rPr lang="en-US" dirty="0"/>
              <a:t>It can be very difficult for developers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test their own code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you wrote the code, you psychologically want it to work </a:t>
            </a:r>
            <a:r>
              <a:rPr lang="en-US" dirty="0" smtClean="0"/>
              <a:t>and </a:t>
            </a:r>
            <a:r>
              <a:rPr lang="en-US" dirty="0"/>
              <a:t>not see it break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Since you know how the code should be used, you may not think to try using it in ways other than as you intended.</a:t>
            </a:r>
          </a:p>
        </p:txBody>
      </p:sp>
    </p:spTree>
    <p:extLst>
      <p:ext uri="{BB962C8B-B14F-4D97-AF65-F5344CB8AC3E}">
        <p14:creationId xmlns:p14="http://schemas.microsoft.com/office/powerpoint/2010/main" val="1780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“Swing Project”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Screen Shot 2016-04-12 at 12.0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1141592"/>
            <a:ext cx="8046940" cy="50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CD1-333F-4745-AB5A-E9C7BF5B3270}" type="slidenum">
              <a:rPr lang="en-US"/>
              <a:pPr/>
              <a:t>20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does testing?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Developers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As difficult as it may be, </a:t>
            </a:r>
            <a:r>
              <a:rPr lang="en-US" dirty="0">
                <a:solidFill>
                  <a:srgbClr val="B23C00"/>
                </a:solidFill>
              </a:rPr>
              <a:t>you must test your own code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unit testing</a:t>
            </a:r>
          </a:p>
          <a:p>
            <a:pPr lvl="1"/>
            <a:r>
              <a:rPr lang="en-US" dirty="0"/>
              <a:t>Test each </a:t>
            </a:r>
            <a:r>
              <a:rPr lang="en-US" dirty="0" smtClean="0"/>
              <a:t>other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code 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peer testing</a:t>
            </a:r>
          </a:p>
          <a:p>
            <a:pPr lvl="6"/>
            <a:endParaRPr lang="en-US" dirty="0"/>
          </a:p>
          <a:p>
            <a:r>
              <a:rPr lang="en-US" dirty="0"/>
              <a:t>Testers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Members of the </a:t>
            </a:r>
            <a:r>
              <a:rPr lang="en-US" dirty="0" smtClean="0">
                <a:solidFill>
                  <a:srgbClr val="B23C00"/>
                </a:solidFill>
              </a:rPr>
              <a:t>quality </a:t>
            </a:r>
            <a:r>
              <a:rPr lang="en-US" dirty="0">
                <a:solidFill>
                  <a:srgbClr val="B23C00"/>
                </a:solidFill>
              </a:rPr>
              <a:t>assurance </a:t>
            </a:r>
            <a:r>
              <a:rPr lang="en-US" dirty="0"/>
              <a:t>(QA) department.</a:t>
            </a:r>
          </a:p>
          <a:p>
            <a:pPr lvl="1"/>
            <a:r>
              <a:rPr lang="en-US" dirty="0"/>
              <a:t>Software engineers who did not write the code.</a:t>
            </a:r>
          </a:p>
          <a:p>
            <a:pPr lvl="1"/>
            <a:r>
              <a:rPr lang="en-US" dirty="0"/>
              <a:t>Manual writers and trainers who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</a:t>
            </a:r>
            <a:r>
              <a:rPr lang="en-US" dirty="0"/>
              <a:t>examples and demos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CD1-333F-4745-AB5A-E9C7BF5B3270}" type="slidenum">
              <a:rPr lang="en-US"/>
              <a:pPr/>
              <a:t>21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testing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Users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As beta testers</a:t>
            </a:r>
          </a:p>
          <a:p>
            <a:pPr lvl="1"/>
            <a:r>
              <a:rPr lang="en-US" dirty="0"/>
              <a:t>As customers</a:t>
            </a:r>
          </a:p>
        </p:txBody>
      </p:sp>
    </p:spTree>
    <p:extLst>
      <p:ext uri="{BB962C8B-B14F-4D97-AF65-F5344CB8AC3E}">
        <p14:creationId xmlns:p14="http://schemas.microsoft.com/office/powerpoint/2010/main" val="1097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FC9-6490-794F-AD60-D26D8C753905}" type="slidenum">
              <a:rPr lang="en-US"/>
              <a:pPr/>
              <a:t>22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testing occur?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>
                <a:solidFill>
                  <a:srgbClr val="B23C00"/>
                </a:solidFill>
              </a:rPr>
              <a:t>Old Waterfall Model</a:t>
            </a:r>
            <a:r>
              <a:rPr lang="en-US" dirty="0"/>
              <a:t>:</a:t>
            </a:r>
          </a:p>
        </p:txBody>
      </p:sp>
      <p:grpSp>
        <p:nvGrpSpPr>
          <p:cNvPr id="395268" name="Group 4"/>
          <p:cNvGrpSpPr>
            <a:grpSpLocks/>
          </p:cNvGrpSpPr>
          <p:nvPr/>
        </p:nvGrpSpPr>
        <p:grpSpPr bwMode="auto">
          <a:xfrm>
            <a:off x="1554163" y="2058031"/>
            <a:ext cx="5943600" cy="1736725"/>
            <a:chOff x="576" y="1008"/>
            <a:chExt cx="4474" cy="2036"/>
          </a:xfrm>
        </p:grpSpPr>
        <p:sp>
          <p:nvSpPr>
            <p:cNvPr id="395269" name="AutoShape 5"/>
            <p:cNvSpPr>
              <a:spLocks noChangeArrowheads="1"/>
            </p:cNvSpPr>
            <p:nvPr/>
          </p:nvSpPr>
          <p:spPr bwMode="auto">
            <a:xfrm>
              <a:off x="576" y="1008"/>
              <a:ext cx="1018" cy="30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 b="1"/>
                <a:t>Requirements</a:t>
              </a:r>
            </a:p>
          </p:txBody>
        </p:sp>
        <p:grpSp>
          <p:nvGrpSpPr>
            <p:cNvPr id="395270" name="Group 6"/>
            <p:cNvGrpSpPr>
              <a:grpSpLocks/>
            </p:cNvGrpSpPr>
            <p:nvPr/>
          </p:nvGrpSpPr>
          <p:grpSpPr bwMode="auto">
            <a:xfrm>
              <a:off x="1598" y="1181"/>
              <a:ext cx="1148" cy="711"/>
              <a:chOff x="1598" y="1181"/>
              <a:chExt cx="1148" cy="711"/>
            </a:xfrm>
          </p:grpSpPr>
          <p:sp>
            <p:nvSpPr>
              <p:cNvPr id="395271" name="AutoShape 7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Design</a:t>
                </a:r>
              </a:p>
            </p:txBody>
          </p:sp>
          <p:grpSp>
            <p:nvGrpSpPr>
              <p:cNvPr id="395272" name="Group 8"/>
              <p:cNvGrpSpPr>
                <a:grpSpLocks/>
              </p:cNvGrpSpPr>
              <p:nvPr/>
            </p:nvGrpSpPr>
            <p:grpSpPr bwMode="auto">
              <a:xfrm>
                <a:off x="1598" y="1181"/>
                <a:ext cx="345" cy="403"/>
                <a:chOff x="1613" y="1181"/>
                <a:chExt cx="345" cy="403"/>
              </a:xfrm>
            </p:grpSpPr>
            <p:sp>
              <p:nvSpPr>
                <p:cNvPr id="395273" name="Line 9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74" name="Line 10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5275" name="Group 11"/>
            <p:cNvGrpSpPr>
              <a:grpSpLocks/>
            </p:cNvGrpSpPr>
            <p:nvPr/>
          </p:nvGrpSpPr>
          <p:grpSpPr bwMode="auto">
            <a:xfrm>
              <a:off x="2745" y="1757"/>
              <a:ext cx="1153" cy="711"/>
              <a:chOff x="2745" y="1757"/>
              <a:chExt cx="1153" cy="711"/>
            </a:xfrm>
          </p:grpSpPr>
          <p:sp>
            <p:nvSpPr>
              <p:cNvPr id="395276" name="AutoShape 1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Implementation</a:t>
                </a:r>
              </a:p>
            </p:txBody>
          </p:sp>
          <p:grpSp>
            <p:nvGrpSpPr>
              <p:cNvPr id="395277" name="Group 13"/>
              <p:cNvGrpSpPr>
                <a:grpSpLocks/>
              </p:cNvGrpSpPr>
              <p:nvPr/>
            </p:nvGrpSpPr>
            <p:grpSpPr bwMode="auto">
              <a:xfrm>
                <a:off x="2745" y="1757"/>
                <a:ext cx="345" cy="403"/>
                <a:chOff x="1613" y="1181"/>
                <a:chExt cx="345" cy="403"/>
              </a:xfrm>
            </p:grpSpPr>
            <p:sp>
              <p:nvSpPr>
                <p:cNvPr id="395278" name="Line 14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79" name="Line 15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5280" name="Group 16"/>
            <p:cNvGrpSpPr>
              <a:grpSpLocks/>
            </p:cNvGrpSpPr>
            <p:nvPr/>
          </p:nvGrpSpPr>
          <p:grpSpPr bwMode="auto">
            <a:xfrm>
              <a:off x="3903" y="2329"/>
              <a:ext cx="1147" cy="715"/>
              <a:chOff x="3903" y="2329"/>
              <a:chExt cx="1147" cy="715"/>
            </a:xfrm>
          </p:grpSpPr>
          <p:sp>
            <p:nvSpPr>
              <p:cNvPr id="395281" name="AutoShape 17"/>
              <p:cNvSpPr>
                <a:spLocks noChangeArrowheads="1"/>
              </p:cNvSpPr>
              <p:nvPr/>
            </p:nvSpPr>
            <p:spPr bwMode="auto">
              <a:xfrm>
                <a:off x="4032" y="2736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Testing</a:t>
                </a:r>
              </a:p>
            </p:txBody>
          </p:sp>
          <p:grpSp>
            <p:nvGrpSpPr>
              <p:cNvPr id="395282" name="Group 18"/>
              <p:cNvGrpSpPr>
                <a:grpSpLocks/>
              </p:cNvGrpSpPr>
              <p:nvPr/>
            </p:nvGrpSpPr>
            <p:grpSpPr bwMode="auto">
              <a:xfrm>
                <a:off x="3903" y="2329"/>
                <a:ext cx="345" cy="403"/>
                <a:chOff x="1613" y="1181"/>
                <a:chExt cx="345" cy="403"/>
              </a:xfrm>
            </p:grpSpPr>
            <p:sp>
              <p:nvSpPr>
                <p:cNvPr id="395283" name="Line 19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84" name="Line 20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5285" name="Rectangle 21"/>
          <p:cNvSpPr>
            <a:spLocks noChangeArrowheads="1"/>
          </p:cNvSpPr>
          <p:nvPr/>
        </p:nvSpPr>
        <p:spPr bwMode="auto">
          <a:xfrm>
            <a:off x="549275" y="4343390"/>
            <a:ext cx="8229600" cy="182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In the new Agile Methodology, </a:t>
            </a:r>
            <a:br>
              <a:rPr lang="en-US" sz="2800" dirty="0"/>
            </a:br>
            <a:r>
              <a:rPr lang="en-US" sz="2800" dirty="0">
                <a:solidFill>
                  <a:srgbClr val="B23C00"/>
                </a:solidFill>
              </a:rPr>
              <a:t>testing is part of each and every iteration</a:t>
            </a:r>
            <a:r>
              <a:rPr lang="en-US" sz="2800" dirty="0"/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Testing occurs throughout development, </a:t>
            </a:r>
            <a:br>
              <a:rPr lang="en-US" sz="2400" dirty="0"/>
            </a:br>
            <a:r>
              <a:rPr lang="en-US" sz="2400" dirty="0"/>
              <a:t>not just at the end.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1095971" y="868708"/>
            <a:ext cx="70421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5000" dirty="0">
                <a:solidFill>
                  <a:srgbClr val="B23C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566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85" grpId="0" build="p" bldLvl="2"/>
      <p:bldP spid="3952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testing occur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fig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752270"/>
            <a:ext cx="8686800" cy="286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71C0-8A2A-A349-81D6-B13B76E21A00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different types of testing?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Functional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Does the code do what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supposed to do?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Tests derived from use cases.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Unit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Developers test an individual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unit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Unit:</a:t>
            </a:r>
            <a:r>
              <a:rPr lang="en-US" dirty="0"/>
              <a:t> A small set of related components</a:t>
            </a:r>
            <a:r>
              <a:rPr lang="en-US" dirty="0" smtClean="0"/>
              <a:t>.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Regression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Rerun previous tests to ensure that the latest code changes </a:t>
            </a:r>
            <a:r>
              <a:rPr lang="en-US" dirty="0" smtClean="0"/>
              <a:t>didn’t </a:t>
            </a:r>
            <a:r>
              <a:rPr lang="en-US" dirty="0"/>
              <a:t>break something.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run automatically from scripts.</a:t>
            </a:r>
          </a:p>
        </p:txBody>
      </p:sp>
    </p:spTree>
    <p:extLst>
      <p:ext uri="{BB962C8B-B14F-4D97-AF65-F5344CB8AC3E}">
        <p14:creationId xmlns:p14="http://schemas.microsoft.com/office/powerpoint/2010/main" val="2175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6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4C65-1434-D049-BA20-04F62CE1E2D1}" type="slidenum">
              <a:rPr lang="en-US"/>
              <a:pPr/>
              <a:t>25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Integration testing</a:t>
            </a:r>
          </a:p>
          <a:p>
            <a:pPr lvl="1"/>
            <a:r>
              <a:rPr lang="en-US" dirty="0" smtClean="0"/>
              <a:t>Developers </a:t>
            </a:r>
            <a:r>
              <a:rPr lang="en-US" dirty="0"/>
              <a:t>test how well their units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together with other units.</a:t>
            </a:r>
          </a:p>
          <a:p>
            <a:pPr lvl="4"/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Usability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</a:t>
            </a:r>
            <a:r>
              <a:rPr lang="en-US" dirty="0"/>
              <a:t>the user interface easy to use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4C65-1434-D049-BA20-04F62CE1E2D1}" type="slidenum">
              <a:rPr lang="en-US"/>
              <a:pPr/>
              <a:t>26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System testing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how an entire system works</a:t>
            </a:r>
            <a:r>
              <a:rPr lang="en-US" dirty="0" smtClean="0"/>
              <a:t>.</a:t>
            </a:r>
          </a:p>
          <a:p>
            <a:pPr lvl="4"/>
            <a:endParaRPr lang="en-US" sz="1050" dirty="0"/>
          </a:p>
          <a:p>
            <a:r>
              <a:rPr lang="en-US" dirty="0">
                <a:solidFill>
                  <a:srgbClr val="B23C00"/>
                </a:solidFill>
              </a:rPr>
              <a:t>Performance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quickly does the system respond</a:t>
            </a:r>
            <a:r>
              <a:rPr lang="en-US" dirty="0" smtClean="0"/>
              <a:t>?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Stress testing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can the system tolerate before breaking?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1A36-EEAC-BB4D-A791-EFD7E4148D79}" type="slidenum">
              <a:rPr lang="en-US"/>
              <a:pPr/>
              <a:t>27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Testing vs. Beta Testing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Alpha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Usability and system testing of a nearly complete application in the </a:t>
            </a:r>
            <a:r>
              <a:rPr lang="en-US" dirty="0">
                <a:solidFill>
                  <a:srgbClr val="B23C00"/>
                </a:solidFill>
              </a:rPr>
              <a:t>development environment</a:t>
            </a:r>
            <a:r>
              <a:rPr lang="en-US" dirty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Beta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Usability and system testing of a complete or nearly complete application in the </a:t>
            </a:r>
            <a:r>
              <a:rPr lang="en-US" dirty="0" smtClean="0">
                <a:solidFill>
                  <a:srgbClr val="B23C00"/>
                </a:solidFill>
              </a:rPr>
              <a:t>user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s </a:t>
            </a:r>
            <a:r>
              <a:rPr lang="en-US" dirty="0">
                <a:solidFill>
                  <a:srgbClr val="B23C00"/>
                </a:solidFill>
              </a:rPr>
              <a:t>environment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/>
              <a:t>is not uncommon for software companies to release an application to the public for beta testing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New releases of web-based applications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put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into beta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by </a:t>
            </a:r>
            <a:r>
              <a:rPr lang="en-US" dirty="0"/>
              <a:t>software companies.</a:t>
            </a:r>
          </a:p>
        </p:txBody>
      </p:sp>
    </p:spTree>
    <p:extLst>
      <p:ext uri="{BB962C8B-B14F-4D97-AF65-F5344CB8AC3E}">
        <p14:creationId xmlns:p14="http://schemas.microsoft.com/office/powerpoint/2010/main" val="55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7C58-7BC2-0747-8427-07B3FC6AC751}" type="slidenum">
              <a:rPr lang="en-US"/>
              <a:pPr/>
              <a:t>28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Box Testing vs. White Box Testing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Black box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Deals only with the </a:t>
            </a:r>
            <a:r>
              <a:rPr lang="en-US" dirty="0">
                <a:solidFill>
                  <a:srgbClr val="B23C00"/>
                </a:solidFill>
              </a:rPr>
              <a:t>input/output behavior </a:t>
            </a:r>
            <a:r>
              <a:rPr lang="en-US" dirty="0"/>
              <a:t>of the unit.</a:t>
            </a:r>
          </a:p>
          <a:p>
            <a:pPr lvl="2"/>
            <a:r>
              <a:rPr lang="en-US" dirty="0"/>
              <a:t>Calling parameters</a:t>
            </a:r>
          </a:p>
          <a:p>
            <a:pPr lvl="2"/>
            <a:r>
              <a:rPr lang="en-US" dirty="0"/>
              <a:t>Return values</a:t>
            </a:r>
          </a:p>
          <a:p>
            <a:pPr lvl="1"/>
            <a:r>
              <a:rPr lang="en-US" dirty="0"/>
              <a:t>The internals of the unit are not considered.</a:t>
            </a:r>
          </a:p>
          <a:p>
            <a:pPr lvl="1"/>
            <a:r>
              <a:rPr lang="en-US" dirty="0"/>
              <a:t>Commonly known as </a:t>
            </a:r>
            <a:r>
              <a:rPr lang="en-US" dirty="0">
                <a:solidFill>
                  <a:srgbClr val="B23C00"/>
                </a:solidFill>
              </a:rPr>
              <a:t>functional testing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White box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Tests the </a:t>
            </a:r>
            <a:r>
              <a:rPr lang="en-US" dirty="0">
                <a:solidFill>
                  <a:srgbClr val="B23C00"/>
                </a:solidFill>
              </a:rPr>
              <a:t>internal behavior </a:t>
            </a:r>
            <a:r>
              <a:rPr lang="en-US" dirty="0"/>
              <a:t>of the unit.</a:t>
            </a:r>
          </a:p>
          <a:p>
            <a:pPr lvl="2"/>
            <a:r>
              <a:rPr lang="en-US" dirty="0"/>
              <a:t>execution paths</a:t>
            </a:r>
          </a:p>
          <a:p>
            <a:pPr lvl="2"/>
            <a:r>
              <a:rPr lang="en-US" dirty="0"/>
              <a:t>state transitions</a:t>
            </a:r>
          </a:p>
          <a:p>
            <a:pPr lvl="1"/>
            <a:r>
              <a:rPr lang="en-US" dirty="0"/>
              <a:t>Part of each </a:t>
            </a:r>
            <a:r>
              <a:rPr lang="en-US" dirty="0" smtClean="0"/>
              <a:t>developer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>
                <a:solidFill>
                  <a:srgbClr val="B23C00"/>
                </a:solidFill>
              </a:rPr>
              <a:t>unit testing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3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3CE-AA8E-7046-A837-79E9D296005B}" type="slidenum">
              <a:rPr lang="en-US"/>
              <a:pPr/>
              <a:t>29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unit test </a:t>
            </a:r>
            <a:r>
              <a:rPr lang="en-US" dirty="0"/>
              <a:t>focuses on components </a:t>
            </a:r>
            <a:br>
              <a:rPr lang="en-US" dirty="0"/>
            </a:br>
            <a:r>
              <a:rPr lang="en-US" dirty="0"/>
              <a:t>created by a developer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Done by the developer </a:t>
            </a:r>
            <a:r>
              <a:rPr lang="en-US" dirty="0">
                <a:solidFill>
                  <a:srgbClr val="B23C00"/>
                </a:solidFill>
              </a:rPr>
              <a:t>before committing </a:t>
            </a:r>
            <a:r>
              <a:rPr lang="en-US" dirty="0"/>
              <a:t>the code to the source repository.</a:t>
            </a:r>
          </a:p>
          <a:p>
            <a:pPr lvl="1"/>
            <a:r>
              <a:rPr lang="en-US" dirty="0"/>
              <a:t>Easier to find and fix bugs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there are fewer components.</a:t>
            </a:r>
          </a:p>
          <a:p>
            <a:pPr lvl="1"/>
            <a:r>
              <a:rPr lang="en-US" dirty="0"/>
              <a:t>Bottom-up testing.</a:t>
            </a:r>
          </a:p>
          <a:p>
            <a:pPr lvl="6"/>
            <a:endParaRPr lang="en-US" dirty="0"/>
          </a:p>
          <a:p>
            <a:r>
              <a:rPr lang="en-US" dirty="0"/>
              <a:t>Developers create </a:t>
            </a:r>
            <a:r>
              <a:rPr lang="en-US" dirty="0">
                <a:solidFill>
                  <a:srgbClr val="B23C00"/>
                </a:solidFill>
              </a:rPr>
              <a:t>test cases </a:t>
            </a:r>
            <a:r>
              <a:rPr lang="en-US" dirty="0"/>
              <a:t>to do unit tests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</a:t>
            </a:r>
            <a:r>
              <a:rPr lang="en-US" dirty="0" smtClean="0"/>
              <a:t>Cartoon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6-04-12 at 12.0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7955743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8401-DDB0-9143-8873-D7A76D16507A}" type="slidenum">
              <a:rPr lang="en-US"/>
              <a:pPr/>
              <a:t>30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Testing: Test Cases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433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Test case: </a:t>
            </a:r>
            <a:r>
              <a:rPr lang="en-US" dirty="0"/>
              <a:t>A set of </a:t>
            </a:r>
            <a:r>
              <a:rPr lang="en-US" dirty="0">
                <a:solidFill>
                  <a:srgbClr val="B23C00"/>
                </a:solidFill>
              </a:rPr>
              <a:t>input values </a:t>
            </a:r>
            <a:r>
              <a:rPr lang="en-US" dirty="0"/>
              <a:t>for the unit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corresponding </a:t>
            </a:r>
            <a:r>
              <a:rPr lang="en-US" dirty="0"/>
              <a:t>set of </a:t>
            </a:r>
            <a:r>
              <a:rPr lang="en-US" dirty="0">
                <a:solidFill>
                  <a:srgbClr val="B23C00"/>
                </a:solidFill>
              </a:rPr>
              <a:t>expected results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Input values for a unit of a GUI application </a:t>
            </a:r>
            <a:br>
              <a:rPr lang="en-US" dirty="0" smtClean="0"/>
            </a:br>
            <a:r>
              <a:rPr lang="en-US" dirty="0" smtClean="0"/>
              <a:t>can include user actions.</a:t>
            </a:r>
            <a:endParaRPr lang="en-US" dirty="0"/>
          </a:p>
          <a:p>
            <a:pPr lvl="7"/>
            <a:endParaRPr lang="en-US" dirty="0"/>
          </a:p>
          <a:p>
            <a:r>
              <a:rPr lang="en-US" dirty="0"/>
              <a:t>A test case can be run within a </a:t>
            </a:r>
            <a:r>
              <a:rPr lang="en-US" dirty="0" smtClean="0">
                <a:solidFill>
                  <a:srgbClr val="B23C00"/>
                </a:solidFill>
              </a:rPr>
              <a:t>testing </a:t>
            </a:r>
            <a:r>
              <a:rPr lang="en-US" dirty="0">
                <a:solidFill>
                  <a:srgbClr val="B23C00"/>
                </a:solidFill>
              </a:rPr>
              <a:t>framework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>
                <a:solidFill>
                  <a:srgbClr val="B23C00"/>
                </a:solidFill>
              </a:rPr>
              <a:t>test bed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test harness</a:t>
            </a:r>
            <a:r>
              <a:rPr lang="en-US" dirty="0"/>
              <a:t>) consisting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driver </a:t>
            </a:r>
            <a:r>
              <a:rPr lang="en-US" dirty="0" smtClean="0"/>
              <a:t>and </a:t>
            </a:r>
            <a:r>
              <a:rPr lang="en-US" dirty="0"/>
              <a:t>one or more test stubs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8401-DDB0-9143-8873-D7A76D16507A}" type="slidenum">
              <a:rPr lang="en-US"/>
              <a:pPr/>
              <a:t>31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Testing: Test </a:t>
            </a:r>
            <a:r>
              <a:rPr lang="en-US" dirty="0" smtClean="0"/>
              <a:t>Cases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433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Test driver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the part of the system </a:t>
            </a:r>
            <a:r>
              <a:rPr lang="en-US" dirty="0" smtClean="0"/>
              <a:t>that </a:t>
            </a:r>
            <a:r>
              <a:rPr lang="en-US" u="sng" dirty="0"/>
              <a:t>calls the unit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Calls </a:t>
            </a:r>
            <a:r>
              <a:rPr lang="en-US" dirty="0"/>
              <a:t>the unit and passes in the input values.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Test </a:t>
            </a:r>
            <a:r>
              <a:rPr lang="en-US" dirty="0" smtClean="0">
                <a:solidFill>
                  <a:srgbClr val="B23C00"/>
                </a:solidFill>
              </a:rPr>
              <a:t>stub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the </a:t>
            </a:r>
            <a:r>
              <a:rPr lang="en-US" dirty="0" smtClean="0"/>
              <a:t>components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the </a:t>
            </a:r>
            <a:r>
              <a:rPr lang="en-US" u="sng" dirty="0"/>
              <a:t>unit depends 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called by the unit, a test stub </a:t>
            </a:r>
            <a:r>
              <a:rPr lang="en-US" dirty="0" smtClean="0"/>
              <a:t>responds </a:t>
            </a:r>
            <a:br>
              <a:rPr lang="en-US" dirty="0" smtClean="0"/>
            </a:br>
            <a:r>
              <a:rPr lang="en-US" dirty="0" smtClean="0"/>
              <a:t>in a correct or </a:t>
            </a:r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reasonable</a:t>
            </a:r>
            <a:r>
              <a:rPr lang="en-US" dirty="0" smtClean="0">
                <a:latin typeface="Arial"/>
              </a:rPr>
              <a:t>”</a:t>
            </a:r>
            <a:r>
              <a:rPr lang="en-US" dirty="0" smtClean="0"/>
              <a:t> manner in order to </a:t>
            </a:r>
            <a:br>
              <a:rPr lang="en-US" dirty="0" smtClean="0"/>
            </a:br>
            <a:r>
              <a:rPr lang="en-US" dirty="0" smtClean="0"/>
              <a:t>allow the unit to continue operating.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A553-497C-8E43-B88D-D7D4B09B5CA2}" type="slidenum">
              <a:rPr lang="en-US"/>
              <a:pPr/>
              <a:t>32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Testing: Testing Framework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749675" y="2971800"/>
            <a:ext cx="1646238" cy="1463675"/>
          </a:xfrm>
          <a:prstGeom prst="rect">
            <a:avLst/>
          </a:prstGeom>
          <a:solidFill>
            <a:srgbClr val="FFFF66"/>
          </a:solidFill>
          <a:ln w="28575">
            <a:solidFill>
              <a:srgbClr val="B23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B23C00"/>
                </a:solidFill>
              </a:rPr>
              <a:t>UNIT</a:t>
            </a: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(</a:t>
            </a:r>
            <a:r>
              <a:rPr lang="en-US" sz="2000" dirty="0" smtClean="0">
                <a:solidFill>
                  <a:srgbClr val="B23C00"/>
                </a:solidFill>
              </a:rPr>
              <a:t>What</a:t>
            </a:r>
            <a:r>
              <a:rPr lang="en-US" sz="2000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B23C00"/>
                </a:solidFill>
              </a:rPr>
              <a:t>s</a:t>
            </a:r>
            <a:endParaRPr lang="en-US" sz="2000" dirty="0">
              <a:solidFill>
                <a:srgbClr val="B23C00"/>
              </a:solidFill>
            </a:endParaRP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being tested)</a:t>
            </a:r>
          </a:p>
        </p:txBody>
      </p:sp>
      <p:grpSp>
        <p:nvGrpSpPr>
          <p:cNvPr id="428052" name="Group 20"/>
          <p:cNvGrpSpPr>
            <a:grpSpLocks/>
          </p:cNvGrpSpPr>
          <p:nvPr/>
        </p:nvGrpSpPr>
        <p:grpSpPr bwMode="auto">
          <a:xfrm>
            <a:off x="1371600" y="3246438"/>
            <a:ext cx="2378075" cy="914400"/>
            <a:chOff x="864" y="2160"/>
            <a:chExt cx="1498" cy="576"/>
          </a:xfrm>
        </p:grpSpPr>
        <p:grpSp>
          <p:nvGrpSpPr>
            <p:cNvPr id="428036" name="Group 4"/>
            <p:cNvGrpSpPr>
              <a:grpSpLocks/>
            </p:cNvGrpSpPr>
            <p:nvPr/>
          </p:nvGrpSpPr>
          <p:grpSpPr bwMode="auto">
            <a:xfrm>
              <a:off x="864" y="2160"/>
              <a:ext cx="1498" cy="576"/>
              <a:chOff x="864" y="2160"/>
              <a:chExt cx="1498" cy="576"/>
            </a:xfrm>
          </p:grpSpPr>
          <p:sp>
            <p:nvSpPr>
              <p:cNvPr id="428037" name="Rectangle 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576" cy="57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DRIVER</a:t>
                </a:r>
              </a:p>
            </p:txBody>
          </p:sp>
          <p:sp>
            <p:nvSpPr>
              <p:cNvPr id="428038" name="Line 6"/>
              <p:cNvSpPr>
                <a:spLocks noChangeShapeType="1"/>
              </p:cNvSpPr>
              <p:nvPr/>
            </p:nvSpPr>
            <p:spPr bwMode="auto">
              <a:xfrm>
                <a:off x="1440" y="2448"/>
                <a:ext cx="9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48" name="Text Box 16"/>
            <p:cNvSpPr txBox="1">
              <a:spLocks noChangeArrowheads="1"/>
            </p:cNvSpPr>
            <p:nvPr/>
          </p:nvSpPr>
          <p:spPr bwMode="auto">
            <a:xfrm>
              <a:off x="1670" y="2218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4" name="Group 22"/>
          <p:cNvGrpSpPr>
            <a:grpSpLocks/>
          </p:cNvGrpSpPr>
          <p:nvPr/>
        </p:nvGrpSpPr>
        <p:grpSpPr bwMode="auto">
          <a:xfrm>
            <a:off x="5394325" y="3246438"/>
            <a:ext cx="2835275" cy="914400"/>
            <a:chOff x="3398" y="2160"/>
            <a:chExt cx="1786" cy="576"/>
          </a:xfrm>
        </p:grpSpPr>
        <p:grpSp>
          <p:nvGrpSpPr>
            <p:cNvPr id="428039" name="Group 7"/>
            <p:cNvGrpSpPr>
              <a:grpSpLocks/>
            </p:cNvGrpSpPr>
            <p:nvPr/>
          </p:nvGrpSpPr>
          <p:grpSpPr bwMode="auto">
            <a:xfrm>
              <a:off x="3398" y="2160"/>
              <a:ext cx="1786" cy="576"/>
              <a:chOff x="3398" y="2160"/>
              <a:chExt cx="1786" cy="576"/>
            </a:xfrm>
          </p:grpSpPr>
          <p:sp>
            <p:nvSpPr>
              <p:cNvPr id="428040" name="Rectangle 8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1" name="Line 9"/>
              <p:cNvSpPr>
                <a:spLocks noChangeShapeType="1"/>
              </p:cNvSpPr>
              <p:nvPr/>
            </p:nvSpPr>
            <p:spPr bwMode="auto">
              <a:xfrm>
                <a:off x="3398" y="2448"/>
                <a:ext cx="121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49" name="Text Box 17"/>
            <p:cNvSpPr txBox="1">
              <a:spLocks noChangeArrowheads="1"/>
            </p:cNvSpPr>
            <p:nvPr/>
          </p:nvSpPr>
          <p:spPr bwMode="auto">
            <a:xfrm>
              <a:off x="3802" y="2218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3" name="Group 21"/>
          <p:cNvGrpSpPr>
            <a:grpSpLocks/>
          </p:cNvGrpSpPr>
          <p:nvPr/>
        </p:nvGrpSpPr>
        <p:grpSpPr bwMode="auto">
          <a:xfrm>
            <a:off x="5394325" y="1417638"/>
            <a:ext cx="1920875" cy="1554162"/>
            <a:chOff x="3398" y="1008"/>
            <a:chExt cx="1210" cy="979"/>
          </a:xfrm>
        </p:grpSpPr>
        <p:grpSp>
          <p:nvGrpSpPr>
            <p:cNvPr id="428042" name="Group 10"/>
            <p:cNvGrpSpPr>
              <a:grpSpLocks/>
            </p:cNvGrpSpPr>
            <p:nvPr/>
          </p:nvGrpSpPr>
          <p:grpSpPr bwMode="auto">
            <a:xfrm>
              <a:off x="3398" y="1008"/>
              <a:ext cx="1210" cy="979"/>
              <a:chOff x="3398" y="1008"/>
              <a:chExt cx="1210" cy="979"/>
            </a:xfrm>
          </p:grpSpPr>
          <p:sp>
            <p:nvSpPr>
              <p:cNvPr id="428043" name="Rectangle 11"/>
              <p:cNvSpPr>
                <a:spLocks noChangeArrowheads="1"/>
              </p:cNvSpPr>
              <p:nvPr/>
            </p:nvSpPr>
            <p:spPr bwMode="auto">
              <a:xfrm>
                <a:off x="4032" y="1008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4" name="Line 12"/>
              <p:cNvSpPr>
                <a:spLocks noChangeShapeType="1"/>
              </p:cNvSpPr>
              <p:nvPr/>
            </p:nvSpPr>
            <p:spPr bwMode="auto">
              <a:xfrm flipV="1">
                <a:off x="3398" y="1584"/>
                <a:ext cx="634" cy="4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50" name="Text Box 18"/>
            <p:cNvSpPr txBox="1">
              <a:spLocks noChangeArrowheads="1"/>
            </p:cNvSpPr>
            <p:nvPr/>
          </p:nvSpPr>
          <p:spPr bwMode="auto">
            <a:xfrm>
              <a:off x="3398" y="1584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5" name="Group 23"/>
          <p:cNvGrpSpPr>
            <a:grpSpLocks/>
          </p:cNvGrpSpPr>
          <p:nvPr/>
        </p:nvGrpSpPr>
        <p:grpSpPr bwMode="auto">
          <a:xfrm>
            <a:off x="5394325" y="4435475"/>
            <a:ext cx="1920875" cy="1554163"/>
            <a:chOff x="3398" y="2909"/>
            <a:chExt cx="1210" cy="979"/>
          </a:xfrm>
        </p:grpSpPr>
        <p:grpSp>
          <p:nvGrpSpPr>
            <p:cNvPr id="428045" name="Group 13"/>
            <p:cNvGrpSpPr>
              <a:grpSpLocks/>
            </p:cNvGrpSpPr>
            <p:nvPr/>
          </p:nvGrpSpPr>
          <p:grpSpPr bwMode="auto">
            <a:xfrm>
              <a:off x="3398" y="2909"/>
              <a:ext cx="1210" cy="979"/>
              <a:chOff x="3398" y="2909"/>
              <a:chExt cx="1210" cy="979"/>
            </a:xfrm>
          </p:grpSpPr>
          <p:sp>
            <p:nvSpPr>
              <p:cNvPr id="428046" name="Rectangle 1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7" name="Line 15"/>
              <p:cNvSpPr>
                <a:spLocks noChangeShapeType="1"/>
              </p:cNvSpPr>
              <p:nvPr/>
            </p:nvSpPr>
            <p:spPr bwMode="auto">
              <a:xfrm>
                <a:off x="3398" y="2909"/>
                <a:ext cx="634" cy="4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51" name="Text Box 19"/>
            <p:cNvSpPr txBox="1">
              <a:spLocks noChangeArrowheads="1"/>
            </p:cNvSpPr>
            <p:nvPr/>
          </p:nvSpPr>
          <p:spPr bwMode="auto">
            <a:xfrm>
              <a:off x="3398" y="308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38A-EC1A-8A42-836A-E78DA4B6DBE0}" type="slidenum">
              <a:rPr lang="en-US"/>
              <a:pPr/>
              <a:t>33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and Running Unit Tests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Developers are responsible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writing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dirty="0"/>
              <a:t>tests during each iteration.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Whenever you </a:t>
            </a:r>
            <a:r>
              <a:rPr lang="en-US" dirty="0" smtClean="0"/>
              <a:t>design and write a new class,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write a unit test that tests that </a:t>
            </a:r>
            <a:r>
              <a:rPr lang="en-US" dirty="0" smtClean="0"/>
              <a:t>class.</a:t>
            </a:r>
          </a:p>
          <a:p>
            <a:pPr lvl="5"/>
            <a:endParaRPr lang="en-US" dirty="0"/>
          </a:p>
          <a:p>
            <a:r>
              <a:rPr lang="en-US" dirty="0" smtClean="0"/>
              <a:t>Developers are responsible for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running</a:t>
            </a:r>
            <a:r>
              <a:rPr lang="en-US" dirty="0" smtClean="0"/>
              <a:t> the unit tests.</a:t>
            </a: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Support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r>
              <a:rPr lang="en-US" dirty="0" smtClean="0"/>
              <a:t>Chapter 10 of </a:t>
            </a:r>
            <a:r>
              <a:rPr lang="en-US" i="1" dirty="0" smtClean="0"/>
              <a:t>Rails Crash Course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Switch from the Rails development environment to the Rails </a:t>
            </a:r>
            <a:r>
              <a:rPr lang="en-US" dirty="0" smtClean="0">
                <a:solidFill>
                  <a:srgbClr val="B23C00"/>
                </a:solidFill>
              </a:rPr>
              <a:t>test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Preconfigured for testing</a:t>
            </a:r>
          </a:p>
          <a:p>
            <a:r>
              <a:rPr lang="en-US" dirty="0" smtClean="0"/>
              <a:t>Uses a separate database for running tests.</a:t>
            </a:r>
          </a:p>
          <a:p>
            <a:pPr lvl="1"/>
            <a:r>
              <a:rPr lang="en-US" dirty="0" smtClean="0"/>
              <a:t>Automatically recreated before each test run.</a:t>
            </a:r>
          </a:p>
          <a:p>
            <a:pPr lvl="1"/>
            <a:r>
              <a:rPr lang="en-US" dirty="0" smtClean="0"/>
              <a:t>Ensures that tests don’t depend on data already in the database.</a:t>
            </a:r>
          </a:p>
          <a:p>
            <a:r>
              <a:rPr lang="en-US" dirty="0" smtClean="0"/>
              <a:t>Run all the tests in file </a:t>
            </a:r>
            <a:r>
              <a:rPr lang="en-US" dirty="0" smtClean="0">
                <a:solidFill>
                  <a:srgbClr val="0033CC"/>
                </a:solidFill>
              </a:rPr>
              <a:t>test/models/</a:t>
            </a:r>
            <a:r>
              <a:rPr lang="en-US" dirty="0" err="1" smtClean="0">
                <a:solidFill>
                  <a:srgbClr val="0033CC"/>
                </a:solidFill>
              </a:rPr>
              <a:t>user_test.rb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27" y="5714975"/>
            <a:ext cx="60959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bin/rake test test/models/</a:t>
            </a:r>
            <a:r>
              <a:rPr lang="en-US" sz="2000" b="1" dirty="0" err="1" smtClean="0">
                <a:latin typeface="Courier New"/>
                <a:cs typeface="Courier New"/>
              </a:rPr>
              <a:t>user_test.rb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504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1C9F-453F-6A46-9A2E-0EF029D69986}" type="slidenum">
              <a:rPr lang="en-US"/>
              <a:pPr/>
              <a:t>35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Testing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your code has passed all the unit tests, you must do </a:t>
            </a:r>
            <a:r>
              <a:rPr lang="en-US" dirty="0">
                <a:solidFill>
                  <a:srgbClr val="B23C00"/>
                </a:solidFill>
              </a:rPr>
              <a:t>integration testing </a:t>
            </a:r>
            <a:r>
              <a:rPr lang="en-US" dirty="0"/>
              <a:t>to see how your unit works with other </a:t>
            </a:r>
            <a:r>
              <a:rPr lang="en-US" dirty="0" smtClean="0"/>
              <a:t>units.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Other units </a:t>
            </a:r>
            <a:r>
              <a:rPr lang="en-US" dirty="0" smtClean="0"/>
              <a:t>written </a:t>
            </a:r>
            <a:r>
              <a:rPr lang="en-US" dirty="0"/>
              <a:t>either </a:t>
            </a:r>
            <a:r>
              <a:rPr lang="en-US" dirty="0" smtClean="0"/>
              <a:t>by </a:t>
            </a:r>
            <a:r>
              <a:rPr lang="en-US" dirty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by other developers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Not too hard to do if </a:t>
            </a:r>
            <a:r>
              <a:rPr lang="en-US" dirty="0" smtClean="0"/>
              <a:t>you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been doing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continuous integration </a:t>
            </a:r>
            <a:r>
              <a:rPr lang="en-US" dirty="0"/>
              <a:t>all along.</a:t>
            </a:r>
          </a:p>
        </p:txBody>
      </p:sp>
    </p:spTree>
    <p:extLst>
      <p:ext uri="{BB962C8B-B14F-4D97-AF65-F5344CB8AC3E}">
        <p14:creationId xmlns:p14="http://schemas.microsoft.com/office/powerpoint/2010/main" val="20772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D719-8450-974D-ACEA-EB275476FF58}" type="slidenum">
              <a:rPr lang="en-US"/>
              <a:pPr/>
              <a:t>36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Testing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load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How </a:t>
            </a:r>
            <a:r>
              <a:rPr lang="en-US" dirty="0"/>
              <a:t>well does the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behave under stress</a:t>
            </a:r>
            <a:r>
              <a:rPr lang="en-US" dirty="0"/>
              <a:t>?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Will </a:t>
            </a:r>
            <a:r>
              <a:rPr lang="en-US" dirty="0"/>
              <a:t>its performance be acceptable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D719-8450-974D-ACEA-EB275476FF58}" type="slidenum">
              <a:rPr lang="en-US"/>
              <a:pPr/>
              <a:t>37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</a:t>
            </a:r>
            <a:r>
              <a:rPr lang="en-US" dirty="0" smtClean="0"/>
              <a:t>Testing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Add </a:t>
            </a:r>
            <a:r>
              <a:rPr lang="en-US" dirty="0"/>
              <a:t>a test driver that pushes your application </a:t>
            </a:r>
            <a:r>
              <a:rPr lang="en-US" u="sng" dirty="0"/>
              <a:t>beyond</a:t>
            </a:r>
            <a:r>
              <a:rPr lang="en-US" dirty="0"/>
              <a:t> what is possible with manual testing.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Input values at or just beyond their limits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 number of input </a:t>
            </a:r>
            <a:r>
              <a:rPr lang="en-US" dirty="0" smtClean="0"/>
              <a:t>values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database tables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 number of </a:t>
            </a:r>
            <a:r>
              <a:rPr lang="en-US" dirty="0" smtClean="0"/>
              <a:t>clients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Large number of </a:t>
            </a:r>
            <a:r>
              <a:rPr lang="en-US" dirty="0" smtClean="0"/>
              <a:t>requests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Large number of </a:t>
            </a:r>
            <a:r>
              <a:rPr lang="en-US" dirty="0"/>
              <a:t>concurrent </a:t>
            </a:r>
            <a:r>
              <a:rPr lang="en-US" dirty="0" smtClean="0"/>
              <a:t>requests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High frequency </a:t>
            </a:r>
            <a:r>
              <a:rPr lang="en-US" dirty="0"/>
              <a:t>of </a:t>
            </a:r>
            <a:r>
              <a:rPr lang="en-US" dirty="0" smtClean="0"/>
              <a:t>requests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Large number of </a:t>
            </a: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requests</a:t>
            </a:r>
            <a:endParaRPr lang="en-US" dirty="0"/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3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B7F8-B696-204E-87E9-324F00608E6C}" type="slidenum">
              <a:rPr lang="en-US"/>
              <a:pPr/>
              <a:t>38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Push your application until it breaks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Know what the breaking point is.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If you </a:t>
            </a:r>
            <a:r>
              <a:rPr lang="en-US" dirty="0" smtClean="0">
                <a:solidFill>
                  <a:srgbClr val="B23C00"/>
                </a:solidFill>
              </a:rPr>
              <a:t>don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t </a:t>
            </a:r>
            <a:r>
              <a:rPr lang="en-US" dirty="0">
                <a:solidFill>
                  <a:srgbClr val="B23C00"/>
                </a:solidFill>
              </a:rPr>
              <a:t>find out before deployment,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 </a:t>
            </a:r>
            <a:r>
              <a:rPr lang="en-US" dirty="0">
                <a:solidFill>
                  <a:srgbClr val="B23C00"/>
                </a:solidFill>
              </a:rPr>
              <a:t>users will</a:t>
            </a:r>
            <a:r>
              <a:rPr lang="en-US" dirty="0" smtClean="0">
                <a:solidFill>
                  <a:srgbClr val="B23C00"/>
                </a:solidFill>
              </a:rPr>
              <a:t>!</a:t>
            </a:r>
          </a:p>
          <a:p>
            <a:pPr lvl="6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Understand the behavior of your application under stress.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Recognize when </a:t>
            </a:r>
            <a:r>
              <a:rPr lang="en-US" dirty="0" smtClean="0">
                <a:solidFill>
                  <a:srgbClr val="B23C00"/>
                </a:solidFill>
              </a:rPr>
              <a:t>it</a:t>
            </a:r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s </a:t>
            </a:r>
            <a:r>
              <a:rPr lang="en-US" dirty="0">
                <a:solidFill>
                  <a:srgbClr val="B23C00"/>
                </a:solidFill>
              </a:rPr>
              <a:t>about to break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so </a:t>
            </a:r>
            <a:r>
              <a:rPr lang="en-US" dirty="0">
                <a:solidFill>
                  <a:srgbClr val="B23C00"/>
                </a:solidFill>
              </a:rPr>
              <a:t>you have time to mitigate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B7F8-B696-204E-87E9-324F00608E6C}" type="slidenum">
              <a:rPr lang="en-US"/>
              <a:pPr/>
              <a:t>39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multi-threaded test program </a:t>
            </a:r>
            <a:r>
              <a:rPr lang="en-US" dirty="0" smtClean="0"/>
              <a:t>to </a:t>
            </a:r>
            <a:r>
              <a:rPr lang="en-US" dirty="0"/>
              <a:t>simulate a large number of simultaneous users of a web application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Measure the response time </a:t>
            </a:r>
            <a:r>
              <a:rPr lang="en-US" dirty="0"/>
              <a:t>of each simulated user as the number of users increases</a:t>
            </a:r>
            <a:r>
              <a:rPr lang="en-US" dirty="0" smtClean="0"/>
              <a:t>.</a:t>
            </a:r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Cartoon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creen Shot 2016-04-12 at 12.0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7955193" cy="49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B30E-38BC-094F-8438-15B7459F3A6F}" type="slidenum">
              <a:rPr lang="en-US"/>
              <a:pPr/>
              <a:t>40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67" y="411163"/>
            <a:ext cx="8595266" cy="655637"/>
          </a:xfrm>
        </p:spPr>
        <p:txBody>
          <a:bodyPr/>
          <a:lstStyle/>
          <a:p>
            <a:r>
              <a:rPr lang="en-US" dirty="0"/>
              <a:t>Stress Testing Example: Mars Rover Mission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5903"/>
            <a:ext cx="3200400" cy="3886200"/>
          </a:xfrm>
          <a:noFill/>
          <a:ln/>
        </p:spPr>
        <p:txBody>
          <a:bodyPr/>
          <a:lstStyle/>
          <a:p>
            <a:r>
              <a:rPr lang="en-US" sz="2400" dirty="0"/>
              <a:t>Simulate multiple users performing client operations simultaneously.</a:t>
            </a:r>
          </a:p>
          <a:p>
            <a:endParaRPr lang="en-US" sz="2400" dirty="0"/>
          </a:p>
          <a:p>
            <a:r>
              <a:rPr lang="en-US" sz="2400" dirty="0"/>
              <a:t>Can the server handle a heavy load?</a:t>
            </a:r>
          </a:p>
        </p:txBody>
      </p:sp>
      <p:pic>
        <p:nvPicPr>
          <p:cNvPr id="428036" name="Picture 4" descr="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325563"/>
            <a:ext cx="4953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38A-EC1A-8A42-836A-E78DA4B6DBE0}" type="slidenum">
              <a:rPr lang="en-US"/>
              <a:pPr/>
              <a:t>41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Make </a:t>
            </a:r>
            <a:r>
              <a:rPr lang="en-US" sz="2800" dirty="0"/>
              <a:t>a collection of unit tests</a:t>
            </a:r>
            <a:r>
              <a:rPr lang="en-US" sz="2800" dirty="0" smtClean="0"/>
              <a:t>.</a:t>
            </a:r>
          </a:p>
          <a:p>
            <a:pPr lvl="4"/>
            <a:endParaRPr lang="en-US" dirty="0"/>
          </a:p>
          <a:p>
            <a:r>
              <a:rPr lang="en-US" sz="2800" dirty="0"/>
              <a:t>Run all the tests </a:t>
            </a:r>
            <a:r>
              <a:rPr lang="en-US" sz="2800" u="sng" dirty="0"/>
              <a:t>whenever</a:t>
            </a:r>
            <a:r>
              <a:rPr lang="en-US" sz="2800" dirty="0"/>
              <a:t> you make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code change</a:t>
            </a:r>
            <a:r>
              <a:rPr lang="en-US" sz="2800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Make sure your application did not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lose </a:t>
            </a:r>
            <a:r>
              <a:rPr lang="en-US" sz="2400" dirty="0"/>
              <a:t>functionality or </a:t>
            </a:r>
            <a:r>
              <a:rPr lang="en-US" altLang="ja-JP" sz="2400" dirty="0" smtClean="0">
                <a:latin typeface="Arial"/>
              </a:rPr>
              <a:t>“</a:t>
            </a:r>
            <a:r>
              <a:rPr lang="en-US" sz="2400" dirty="0" smtClean="0"/>
              <a:t>regress”.</a:t>
            </a:r>
            <a:endParaRPr lang="en-US" sz="2400" dirty="0"/>
          </a:p>
          <a:p>
            <a:pPr lvl="1"/>
            <a:r>
              <a:rPr lang="en-US" sz="2400" dirty="0"/>
              <a:t>Make sure a bug fix did not introduce new bugs</a:t>
            </a:r>
            <a:r>
              <a:rPr lang="en-US" sz="2400" dirty="0" smtClean="0"/>
              <a:t>.</a:t>
            </a:r>
          </a:p>
          <a:p>
            <a:pPr lvl="4"/>
            <a:endParaRPr lang="en-US" dirty="0"/>
          </a:p>
          <a:p>
            <a:r>
              <a:rPr lang="en-US" sz="2800" dirty="0"/>
              <a:t>Programmers are much </a:t>
            </a:r>
            <a:r>
              <a:rPr lang="en-US" sz="2800" dirty="0">
                <a:solidFill>
                  <a:srgbClr val="B23C00"/>
                </a:solidFill>
              </a:rPr>
              <a:t>less reluctant to improve their code </a:t>
            </a:r>
            <a:r>
              <a:rPr lang="en-US" sz="2800" dirty="0" smtClean="0"/>
              <a:t>if </a:t>
            </a:r>
            <a:r>
              <a:rPr lang="en-US" sz="2800" dirty="0"/>
              <a:t>they can run regression tests to </a:t>
            </a:r>
            <a:r>
              <a:rPr lang="en-US" sz="2800" dirty="0" smtClean="0"/>
              <a:t>verify their </a:t>
            </a:r>
            <a:r>
              <a:rPr lang="en-US" sz="2800" dirty="0"/>
              <a:t>changes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Cartoon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6-04-12 at 12.0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5" y="1234463"/>
            <a:ext cx="2651731" cy="50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80" y="5897853"/>
            <a:ext cx="1992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http://projectcartoon.com/about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74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 of Lines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http://cdn.makeuseof.com/wp-content/uploads/2014/01/million-lines-of-code-large.jpg?</a:t>
            </a:r>
            <a:r>
              <a:rPr lang="en-US" dirty="0" smtClean="0">
                <a:hlinkClick r:id="rId2"/>
              </a:rPr>
              <a:t>f7c509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506-4509-2B4A-BC9B-1B4873D58F21}" type="slidenum">
              <a:rPr lang="en-US"/>
              <a:pPr/>
              <a:t>7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Month to Go!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Review your project schedule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Prioritize tasks </a:t>
            </a:r>
            <a:r>
              <a:rPr lang="en-US" dirty="0"/>
              <a:t>and put off lower priority ones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Agree upon a </a:t>
            </a:r>
            <a:r>
              <a:rPr lang="en-US" dirty="0" smtClean="0">
                <a:solidFill>
                  <a:srgbClr val="B23C00"/>
                </a:solidFill>
              </a:rPr>
              <a:t>release candidate</a:t>
            </a:r>
            <a:r>
              <a:rPr lang="en-US" dirty="0" smtClean="0"/>
              <a:t> </a:t>
            </a:r>
            <a:r>
              <a:rPr lang="en-US" dirty="0"/>
              <a:t>(RC) and </a:t>
            </a:r>
            <a:br>
              <a:rPr lang="en-US" dirty="0"/>
            </a:br>
            <a:r>
              <a:rPr lang="en-US" dirty="0"/>
              <a:t>make that your primary goal.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 the next RC when </a:t>
            </a:r>
            <a:r>
              <a:rPr lang="en-US" dirty="0" smtClean="0"/>
              <a:t>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achieved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current one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Each RC should be something you can turn in.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better to turn in a working application,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</a:t>
            </a:r>
            <a:r>
              <a:rPr lang="en-US" dirty="0"/>
              <a:t>if it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have all the features,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one that </a:t>
            </a:r>
            <a:r>
              <a:rPr lang="en-US" dirty="0" smtClean="0"/>
              <a:t>doesn’t </a:t>
            </a:r>
            <a:r>
              <a:rPr lang="en-US" dirty="0"/>
              <a:t>work at 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506-4509-2B4A-BC9B-1B4873D58F21}" type="slidenum">
              <a:rPr lang="en-US"/>
              <a:pPr/>
              <a:t>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Month to Go</a:t>
            </a:r>
            <a:r>
              <a:rPr lang="en-US" dirty="0" smtClean="0"/>
              <a:t>!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Stability </a:t>
            </a:r>
            <a:r>
              <a:rPr lang="en-US" dirty="0"/>
              <a:t>is critical.</a:t>
            </a:r>
          </a:p>
          <a:p>
            <a:pPr>
              <a:lnSpc>
                <a:spcPct val="90000"/>
              </a:lnSpc>
            </a:pPr>
            <a:r>
              <a:rPr lang="en-US" dirty="0"/>
              <a:t>Do frequent builds.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Be wary of major last-minute changes.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Your final project documentation can include </a:t>
            </a:r>
            <a:br>
              <a:rPr lang="en-US" dirty="0"/>
            </a:br>
            <a:r>
              <a:rPr lang="en-US" dirty="0" smtClean="0">
                <a:solidFill>
                  <a:srgbClr val="B23C00"/>
                </a:solidFill>
              </a:rPr>
              <a:t>release notes </a:t>
            </a:r>
            <a:r>
              <a:rPr lang="en-US" dirty="0"/>
              <a:t>that describe any missing features.</a:t>
            </a:r>
          </a:p>
        </p:txBody>
      </p:sp>
    </p:spTree>
    <p:extLst>
      <p:ext uri="{BB962C8B-B14F-4D97-AF65-F5344CB8AC3E}">
        <p14:creationId xmlns:p14="http://schemas.microsoft.com/office/powerpoint/2010/main" val="11635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FFFC-96CB-9E40-90A9-9D51038298E2}" type="slidenum">
              <a:rPr lang="en-US"/>
              <a:pPr/>
              <a:t>9</a:t>
            </a:fld>
            <a:endParaRPr lang="en-US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8" y="1234464"/>
            <a:ext cx="50292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Cost of Correcting Defects</a:t>
            </a:r>
          </a:p>
        </p:txBody>
      </p:sp>
      <p:sp>
        <p:nvSpPr>
          <p:cNvPr id="464900" name="AutoShap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cost to correct a defect </a:t>
            </a:r>
            <a:r>
              <a:rPr lang="en-US" dirty="0">
                <a:solidFill>
                  <a:srgbClr val="B23C00"/>
                </a:solidFill>
              </a:rPr>
              <a:t>increases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later </a:t>
            </a:r>
            <a:r>
              <a:rPr lang="en-US" dirty="0"/>
              <a:t>it is corrected.</a:t>
            </a:r>
          </a:p>
        </p:txBody>
      </p:sp>
      <p:sp>
        <p:nvSpPr>
          <p:cNvPr id="464901" name="AutoShape 5"/>
          <p:cNvSpPr>
            <a:spLocks noChangeAspect="1" noChangeArrowheads="1"/>
          </p:cNvSpPr>
          <p:nvPr/>
        </p:nvSpPr>
        <p:spPr bwMode="auto">
          <a:xfrm>
            <a:off x="457199" y="2239963"/>
            <a:ext cx="3383289" cy="38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>
                <a:solidFill>
                  <a:srgbClr val="B23C00"/>
                </a:solidFill>
              </a:rPr>
              <a:t>50 to 200 times more expensive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correct later than </a:t>
            </a:r>
            <a:r>
              <a:rPr lang="en-US" sz="2400" dirty="0" smtClean="0"/>
              <a:t>sooner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2400" dirty="0" smtClean="0"/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 smtClean="0"/>
              <a:t>An </a:t>
            </a:r>
            <a:r>
              <a:rPr lang="en-US" sz="2400" dirty="0"/>
              <a:t>iterative (agile) process catches defects soon after </a:t>
            </a:r>
            <a:r>
              <a:rPr lang="en-US" sz="2400" dirty="0" smtClean="0"/>
              <a:t>they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re </a:t>
            </a:r>
            <a:r>
              <a:rPr lang="en-US" sz="2400" dirty="0"/>
              <a:t>made.</a:t>
            </a:r>
          </a:p>
        </p:txBody>
      </p:sp>
    </p:spTree>
    <p:extLst>
      <p:ext uri="{BB962C8B-B14F-4D97-AF65-F5344CB8AC3E}">
        <p14:creationId xmlns:p14="http://schemas.microsoft.com/office/powerpoint/2010/main" val="12323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25970</TotalTime>
  <Words>1194</Words>
  <Application>Microsoft Macintosh PowerPoint</Application>
  <PresentationFormat>On-screen Show (4:3)</PresentationFormat>
  <Paragraphs>335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Courier New</vt:lpstr>
      <vt:lpstr>ＭＳ Ｐゴシック</vt:lpstr>
      <vt:lpstr>Times New Roman</vt:lpstr>
      <vt:lpstr>Wingdings</vt:lpstr>
      <vt:lpstr>Arial</vt:lpstr>
      <vt:lpstr>Quadrant</vt:lpstr>
      <vt:lpstr>CMPE/SE 131 Software Engineering April 11 Class Meeting</vt:lpstr>
      <vt:lpstr>“Swing Project” Cartoon</vt:lpstr>
      <vt:lpstr>“Swing Project” Cartoon, cont’d</vt:lpstr>
      <vt:lpstr>“Swing Project” Cartoon, cont’d</vt:lpstr>
      <vt:lpstr>“Swing Project” Cartoon, cont’d</vt:lpstr>
      <vt:lpstr>Millions of Lines of Code</vt:lpstr>
      <vt:lpstr>One Month to Go!</vt:lpstr>
      <vt:lpstr>One Month to Go! cont’d</vt:lpstr>
      <vt:lpstr>The Cost of Correcting Defects</vt:lpstr>
      <vt:lpstr>Make Small Mistakes Early</vt:lpstr>
      <vt:lpstr>Software Validation and Verification (V&amp;V)</vt:lpstr>
      <vt:lpstr>Software Reliability</vt:lpstr>
      <vt:lpstr>Software Reliability, cont’d</vt:lpstr>
      <vt:lpstr>Software Reliability, cont’d</vt:lpstr>
      <vt:lpstr>Software Testing</vt:lpstr>
      <vt:lpstr>What is testing?</vt:lpstr>
      <vt:lpstr>What is testing?</vt:lpstr>
      <vt:lpstr>What is a successful test?</vt:lpstr>
      <vt:lpstr>Testing Mindset</vt:lpstr>
      <vt:lpstr>Who does testing?</vt:lpstr>
      <vt:lpstr>Who does testing? cont’d</vt:lpstr>
      <vt:lpstr>When does testing occur?</vt:lpstr>
      <vt:lpstr>When does testing occur? cont’d</vt:lpstr>
      <vt:lpstr>What are the different types of testing?</vt:lpstr>
      <vt:lpstr>Different types of testing, cont’d</vt:lpstr>
      <vt:lpstr>Different types of testing, cont’d</vt:lpstr>
      <vt:lpstr>Alpha Testing vs. Beta Testing</vt:lpstr>
      <vt:lpstr>Black Box Testing vs. White Box Testing</vt:lpstr>
      <vt:lpstr>Unit Testing</vt:lpstr>
      <vt:lpstr>Unit Testing: Test Cases</vt:lpstr>
      <vt:lpstr>Unit Testing: Test Cases, cont’d</vt:lpstr>
      <vt:lpstr>Unit Testing: Testing Framework</vt:lpstr>
      <vt:lpstr>Writing and Running Unit Tests</vt:lpstr>
      <vt:lpstr>Rails Support for Testing</vt:lpstr>
      <vt:lpstr>Integration Testing</vt:lpstr>
      <vt:lpstr>Stress Testing</vt:lpstr>
      <vt:lpstr>Stress Testing, cont’d</vt:lpstr>
      <vt:lpstr>Stress Testing, cont’d</vt:lpstr>
      <vt:lpstr>Stress Testing, cont’d</vt:lpstr>
      <vt:lpstr>Stress Testing Example: Mars Rover Mission</vt:lpstr>
      <vt:lpstr>Regression Testing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315</cp:revision>
  <dcterms:created xsi:type="dcterms:W3CDTF">2008-01-12T03:52:55Z</dcterms:created>
  <dcterms:modified xsi:type="dcterms:W3CDTF">2017-04-11T03:58:20Z</dcterms:modified>
  <cp:category/>
</cp:coreProperties>
</file>