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3" r:id="rId3"/>
    <p:sldId id="274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10" r:id="rId18"/>
    <p:sldId id="291" r:id="rId19"/>
    <p:sldId id="292" r:id="rId20"/>
    <p:sldId id="311" r:id="rId21"/>
    <p:sldId id="293" r:id="rId22"/>
    <p:sldId id="294" r:id="rId23"/>
    <p:sldId id="296" r:id="rId24"/>
    <p:sldId id="297" r:id="rId25"/>
    <p:sldId id="302" r:id="rId26"/>
    <p:sldId id="303" r:id="rId27"/>
    <p:sldId id="304" r:id="rId28"/>
    <p:sldId id="305" r:id="rId29"/>
    <p:sldId id="306" r:id="rId30"/>
    <p:sldId id="307" r:id="rId31"/>
    <p:sldId id="312" r:id="rId32"/>
    <p:sldId id="313" r:id="rId33"/>
    <p:sldId id="31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A12A03"/>
    <a:srgbClr val="009051"/>
    <a:srgbClr val="CCECFF"/>
    <a:srgbClr val="FFFF66"/>
    <a:srgbClr val="66CCFF"/>
    <a:srgbClr val="993300"/>
    <a:srgbClr val="008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8" autoAdjust="0"/>
    <p:restoredTop sz="94660"/>
  </p:normalViewPr>
  <p:slideViewPr>
    <p:cSldViewPr>
      <p:cViewPr varScale="1">
        <p:scale>
          <a:sx n="132" d="100"/>
          <a:sy n="132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</a:t>
            </a:r>
            <a:r>
              <a:rPr lang="en-US" sz="1000" baseline="0" dirty="0" smtClean="0"/>
              <a:t>2017: March 23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nttproject.bi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wh.ieee.org/r5/central_texas/austin_cs/presentations/2004.08.26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March 23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6-03-24 at 1.2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691659"/>
            <a:ext cx="5391038" cy="2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6-03-24 at 1.2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44" y="1234463"/>
            <a:ext cx="6658960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3-24 at 1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5"/>
            <a:ext cx="6674251" cy="50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6-03-24 at 1.4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329970"/>
            <a:ext cx="6369905" cy="48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6-03-24 at 1.4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492169" cy="49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6-03-24 at 1.3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07" y="1210673"/>
            <a:ext cx="6675097" cy="50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6-03-24 at 1.3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6" y="1234464"/>
            <a:ext cx="6649647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1376" y="1600220"/>
            <a:ext cx="69012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[The common definition of estimate is] ‘An</a:t>
            </a:r>
          </a:p>
          <a:p>
            <a:r>
              <a:rPr lang="en-US" sz="2400" b="1" dirty="0"/>
              <a:t>estimate is the most optimistic prediction that</a:t>
            </a:r>
          </a:p>
          <a:p>
            <a:r>
              <a:rPr lang="en-US" sz="2400" b="1" dirty="0"/>
              <a:t>has a non-zero probability of coming true’ . . 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Accepting </a:t>
            </a:r>
            <a:r>
              <a:rPr lang="en-US" sz="2400" b="1" dirty="0"/>
              <a:t>this definition leads irrevocably</a:t>
            </a:r>
          </a:p>
          <a:p>
            <a:r>
              <a:rPr lang="en-US" sz="2400" b="1" dirty="0"/>
              <a:t>toward a method called what’s-the-earliest-</a:t>
            </a:r>
          </a:p>
          <a:p>
            <a:r>
              <a:rPr lang="en-US" sz="2400" b="1" dirty="0"/>
              <a:t>date-by-which-you-can’t-prove-you-won’t-be-</a:t>
            </a:r>
          </a:p>
          <a:p>
            <a:r>
              <a:rPr lang="en-US" sz="2400" b="1" dirty="0"/>
              <a:t>finished estimating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 algn="r"/>
            <a:r>
              <a:rPr lang="en-US" sz="2400" b="1" dirty="0"/>
              <a:t>— Tom DeMarco (</a:t>
            </a:r>
            <a:r>
              <a:rPr lang="en-US" sz="2400" b="1" dirty="0" smtClean="0"/>
              <a:t>1982)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1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6-03-24 at 1.3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583658" cy="4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6-03-24 at 1.3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74" y="1234464"/>
            <a:ext cx="6631569" cy="50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965A-B3BD-BF48-9D13-FBB97441D0FC}" type="slidenum">
              <a:rPr lang="en-US"/>
              <a:pPr/>
              <a:t>2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Design Reviews</a:t>
            </a:r>
            <a:endParaRPr lang="en-US" i="1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Present and defend key aspects of your design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April 4 and 6, right after the spring break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12 minutes per team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PowerPoint slides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Submit your slides to Canvas </a:t>
            </a:r>
            <a:r>
              <a:rPr lang="en-US" dirty="0"/>
              <a:t>after your </a:t>
            </a:r>
            <a:r>
              <a:rPr lang="en-US" dirty="0" smtClean="0"/>
              <a:t>presentation.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Briefly discuss the design of your </a:t>
            </a:r>
            <a:br>
              <a:rPr lang="en-US" dirty="0" smtClean="0"/>
            </a:br>
            <a:r>
              <a:rPr lang="en-US" dirty="0" smtClean="0"/>
              <a:t>Ruby on Rails code.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Show </a:t>
            </a:r>
            <a:r>
              <a:rPr lang="en-US" dirty="0"/>
              <a:t>and explain </a:t>
            </a:r>
            <a:r>
              <a:rPr lang="en-US" dirty="0" smtClean="0"/>
              <a:t>your most </a:t>
            </a:r>
            <a:r>
              <a:rPr lang="en-US" dirty="0"/>
              <a:t>important </a:t>
            </a:r>
            <a:r>
              <a:rPr lang="en-US" dirty="0" smtClean="0"/>
              <a:t>classes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UML class diagrams and/or sequence </a:t>
            </a:r>
            <a:r>
              <a:rPr lang="en-US" dirty="0" smtClean="0"/>
              <a:t>diagrams.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MVC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12" y="1333081"/>
            <a:ext cx="6441375" cy="4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6-03-24 at 1.3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3"/>
            <a:ext cx="6637355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6-03-24 at 1.3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6675047" cy="50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6-03-24 at 1.40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51" y="1234464"/>
            <a:ext cx="6504653" cy="4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Sins of Software Estimation</a:t>
            </a:r>
            <a:r>
              <a:rPr lang="en-US" i="1" dirty="0" smtClean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6-03-24 at 1.4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83" y="1234463"/>
            <a:ext cx="6610521" cy="5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4295-DB10-1947-8A9F-6BE42D581594}" type="slidenum">
              <a:rPr lang="en-US"/>
              <a:pPr/>
              <a:t>25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Breakdown Structure (WBS)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84325"/>
          </a:xfrm>
        </p:spPr>
        <p:txBody>
          <a:bodyPr/>
          <a:lstStyle/>
          <a:p>
            <a:r>
              <a:rPr lang="en-US" dirty="0"/>
              <a:t>A decomposition of a complex project into a </a:t>
            </a:r>
            <a:r>
              <a:rPr lang="en-US" dirty="0">
                <a:solidFill>
                  <a:srgbClr val="B23C00"/>
                </a:solidFill>
              </a:rPr>
              <a:t>hierarchical set of tasks and subtasks</a:t>
            </a:r>
            <a:r>
              <a:rPr lang="en-US" dirty="0"/>
              <a:t>.</a:t>
            </a:r>
          </a:p>
          <a:p>
            <a:r>
              <a:rPr lang="en-US" dirty="0"/>
              <a:t>Can be shown in outline form or as a tree.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4022725" y="3063875"/>
            <a:ext cx="1098550" cy="365125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Project</a:t>
            </a: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1646238" y="4618038"/>
            <a:ext cx="1098550" cy="3651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1.1</a:t>
            </a: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1646238" y="5257800"/>
            <a:ext cx="1098550" cy="3651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1.2</a:t>
            </a:r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4389438" y="4618038"/>
            <a:ext cx="1098550" cy="3651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2.1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7132638" y="4618038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3.1</a:t>
            </a: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7132638" y="5257800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3.2</a:t>
            </a:r>
          </a:p>
        </p:txBody>
      </p:sp>
      <p:sp>
        <p:nvSpPr>
          <p:cNvPr id="394250" name="Rectangle 10"/>
          <p:cNvSpPr>
            <a:spLocks noChangeArrowheads="1"/>
          </p:cNvSpPr>
          <p:nvPr/>
        </p:nvSpPr>
        <p:spPr bwMode="auto">
          <a:xfrm>
            <a:off x="7132638" y="5899150"/>
            <a:ext cx="1098550" cy="365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Subtask 3.3</a:t>
            </a:r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1463675" y="4343400"/>
            <a:ext cx="0" cy="1096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1463675" y="5440363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14636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>
            <a:off x="6950075" y="4343400"/>
            <a:ext cx="0" cy="1736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5" name="Line 15"/>
          <p:cNvSpPr>
            <a:spLocks noChangeShapeType="1"/>
          </p:cNvSpPr>
          <p:nvPr/>
        </p:nvSpPr>
        <p:spPr bwMode="auto">
          <a:xfrm>
            <a:off x="6950075" y="5440363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6" name="Line 16"/>
          <p:cNvSpPr>
            <a:spLocks noChangeShapeType="1"/>
          </p:cNvSpPr>
          <p:nvPr/>
        </p:nvSpPr>
        <p:spPr bwMode="auto">
          <a:xfrm>
            <a:off x="69500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7" name="Line 17"/>
          <p:cNvSpPr>
            <a:spLocks noChangeShapeType="1"/>
          </p:cNvSpPr>
          <p:nvPr/>
        </p:nvSpPr>
        <p:spPr bwMode="auto">
          <a:xfrm>
            <a:off x="6950075" y="6080125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8" name="Line 18"/>
          <p:cNvSpPr>
            <a:spLocks noChangeShapeType="1"/>
          </p:cNvSpPr>
          <p:nvPr/>
        </p:nvSpPr>
        <p:spPr bwMode="auto">
          <a:xfrm>
            <a:off x="4206875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9" name="Line 19"/>
          <p:cNvSpPr>
            <a:spLocks noChangeShapeType="1"/>
          </p:cNvSpPr>
          <p:nvPr/>
        </p:nvSpPr>
        <p:spPr bwMode="auto">
          <a:xfrm>
            <a:off x="4206875" y="4800600"/>
            <a:ext cx="18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4260" name="Group 20"/>
          <p:cNvGrpSpPr>
            <a:grpSpLocks/>
          </p:cNvGrpSpPr>
          <p:nvPr/>
        </p:nvGrpSpPr>
        <p:grpSpPr bwMode="auto">
          <a:xfrm>
            <a:off x="1279525" y="3429000"/>
            <a:ext cx="6584950" cy="914400"/>
            <a:chOff x="806" y="2160"/>
            <a:chExt cx="4148" cy="576"/>
          </a:xfrm>
        </p:grpSpPr>
        <p:sp>
          <p:nvSpPr>
            <p:cNvPr id="394261" name="Rectangle 21"/>
            <p:cNvSpPr>
              <a:spLocks noChangeArrowheads="1"/>
            </p:cNvSpPr>
            <p:nvPr/>
          </p:nvSpPr>
          <p:spPr bwMode="auto">
            <a:xfrm>
              <a:off x="806" y="2506"/>
              <a:ext cx="692" cy="230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1</a:t>
              </a:r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2534" y="2506"/>
              <a:ext cx="692" cy="230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2</a:t>
              </a:r>
            </a:p>
          </p:txBody>
        </p:sp>
        <p:sp>
          <p:nvSpPr>
            <p:cNvPr id="394263" name="Rectangle 23"/>
            <p:cNvSpPr>
              <a:spLocks noChangeArrowheads="1"/>
            </p:cNvSpPr>
            <p:nvPr/>
          </p:nvSpPr>
          <p:spPr bwMode="auto">
            <a:xfrm>
              <a:off x="4262" y="2506"/>
              <a:ext cx="692" cy="2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Task 3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>
              <a:off x="2880" y="2160"/>
              <a:ext cx="0" cy="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>
              <a:off x="1152" y="2333"/>
              <a:ext cx="3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>
              <a:off x="1152" y="2333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>
              <a:off x="4608" y="2333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nimBg="1"/>
      <p:bldP spid="394245" grpId="0" animBg="1"/>
      <p:bldP spid="394246" grpId="0" animBg="1"/>
      <p:bldP spid="394247" grpId="0" animBg="1"/>
      <p:bldP spid="394248" grpId="0" animBg="1"/>
      <p:bldP spid="394249" grpId="0" animBg="1"/>
      <p:bldP spid="394250" grpId="0" animBg="1"/>
      <p:bldP spid="394251" grpId="0" animBg="1"/>
      <p:bldP spid="394252" grpId="0" animBg="1"/>
      <p:bldP spid="394253" grpId="0" animBg="1"/>
      <p:bldP spid="394254" grpId="0" animBg="1"/>
      <p:bldP spid="394255" grpId="0" animBg="1"/>
      <p:bldP spid="394256" grpId="0" animBg="1"/>
      <p:bldP spid="394257" grpId="0" animBg="1"/>
      <p:bldP spid="394258" grpId="0" animBg="1"/>
      <p:bldP spid="3942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158-0B5E-CB4F-9B4D-6377D35C2AF5}" type="slidenum">
              <a:rPr lang="en-US"/>
              <a:pPr/>
              <a:t>26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WBS Example: Building a House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Architectural 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Create draft of architecture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Prepare construction documents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Interior 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Pre-design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Select furniture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Plan equipment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Construction phase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foundation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ground floor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Build second </a:t>
            </a:r>
            <a:r>
              <a:rPr lang="en-US" sz="1800" dirty="0" smtClean="0"/>
              <a:t>floor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Build roof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Complete wiring and plumbing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B23C00"/>
                </a:solidFill>
              </a:rPr>
              <a:t>Decoration phase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Walls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Furniture</a:t>
            </a:r>
          </a:p>
        </p:txBody>
      </p:sp>
    </p:spTree>
    <p:extLst>
      <p:ext uri="{BB962C8B-B14F-4D97-AF65-F5344CB8AC3E}">
        <p14:creationId xmlns:p14="http://schemas.microsoft.com/office/powerpoint/2010/main" val="11867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45F5-13D1-2A4C-A339-924E1BD662E7}" type="slidenum">
              <a:rPr lang="en-US"/>
              <a:pPr/>
              <a:t>27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schedules are often </a:t>
            </a:r>
            <a:r>
              <a:rPr lang="en-US" dirty="0"/>
              <a:t>represented as </a:t>
            </a:r>
            <a:r>
              <a:rPr lang="en-US" dirty="0">
                <a:solidFill>
                  <a:srgbClr val="B23C00"/>
                </a:solidFill>
              </a:rPr>
              <a:t>Gantt charts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Named after Henry Gantt, who developed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1917.</a:t>
            </a:r>
          </a:p>
          <a:p>
            <a:pPr lvl="5"/>
            <a:endParaRPr lang="en-US" dirty="0"/>
          </a:p>
          <a:p>
            <a:r>
              <a:rPr lang="en-US" dirty="0" smtClean="0"/>
              <a:t>Enter </a:t>
            </a: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work breakdown structure</a:t>
            </a:r>
            <a:r>
              <a:rPr lang="en-US" dirty="0"/>
              <a:t>.</a:t>
            </a:r>
          </a:p>
          <a:p>
            <a:r>
              <a:rPr lang="en-US" dirty="0"/>
              <a:t>Estimate the time requirement for each task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task duration</a:t>
            </a:r>
            <a:r>
              <a:rPr lang="en-US" dirty="0"/>
              <a:t>).</a:t>
            </a:r>
          </a:p>
          <a:p>
            <a:r>
              <a:rPr lang="en-US" dirty="0"/>
              <a:t>Set </a:t>
            </a:r>
            <a:r>
              <a:rPr lang="en-US" dirty="0">
                <a:solidFill>
                  <a:srgbClr val="B23C00"/>
                </a:solidFill>
              </a:rPr>
              <a:t>task dependencies</a:t>
            </a:r>
            <a:r>
              <a:rPr lang="en-US" dirty="0"/>
              <a:t>.</a:t>
            </a:r>
          </a:p>
          <a:p>
            <a:r>
              <a:rPr lang="en-US" dirty="0"/>
              <a:t>Assign </a:t>
            </a:r>
            <a:r>
              <a:rPr lang="en-US" dirty="0">
                <a:solidFill>
                  <a:srgbClr val="B23C00"/>
                </a:solidFill>
              </a:rPr>
              <a:t>task resources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B5C0-97F6-0A4C-AB4B-42B826EE9119}" type="slidenum">
              <a:rPr lang="en-US"/>
              <a:pPr/>
              <a:t>28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Gantt Chart</a:t>
            </a: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35075"/>
            <a:ext cx="8801100" cy="4964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39763" y="3703638"/>
            <a:ext cx="569912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WBS</a:t>
            </a:r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2193925" y="3703638"/>
            <a:ext cx="560388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5761038" y="4435475"/>
            <a:ext cx="560387" cy="312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5394325" y="3521075"/>
            <a:ext cx="947738" cy="312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Resources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7589838" y="2789238"/>
            <a:ext cx="1190625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Dependencies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 flipH="1">
            <a:off x="4786313" y="2971800"/>
            <a:ext cx="2803525" cy="4714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 flipH="1">
            <a:off x="7864475" y="3073400"/>
            <a:ext cx="1588" cy="312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4051300" y="4983163"/>
            <a:ext cx="947738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Milestones</a:t>
            </a:r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>
            <a:off x="8077200" y="3079750"/>
            <a:ext cx="658813" cy="11318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2445" name="Group 13"/>
          <p:cNvGrpSpPr>
            <a:grpSpLocks/>
          </p:cNvGrpSpPr>
          <p:nvPr/>
        </p:nvGrpSpPr>
        <p:grpSpPr bwMode="auto">
          <a:xfrm>
            <a:off x="4514850" y="3162300"/>
            <a:ext cx="285750" cy="1817688"/>
            <a:chOff x="2844" y="1992"/>
            <a:chExt cx="180" cy="1145"/>
          </a:xfrm>
        </p:grpSpPr>
        <p:sp>
          <p:nvSpPr>
            <p:cNvPr id="402446" name="Oval 14"/>
            <p:cNvSpPr>
              <a:spLocks noChangeArrowheads="1"/>
            </p:cNvSpPr>
            <p:nvPr/>
          </p:nvSpPr>
          <p:spPr bwMode="auto">
            <a:xfrm>
              <a:off x="2908" y="1992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 flipH="1">
              <a:off x="2844" y="2105"/>
              <a:ext cx="118" cy="103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8" name="Group 16"/>
          <p:cNvGrpSpPr>
            <a:grpSpLocks/>
          </p:cNvGrpSpPr>
          <p:nvPr/>
        </p:nvGrpSpPr>
        <p:grpSpPr bwMode="auto">
          <a:xfrm>
            <a:off x="4972050" y="4800600"/>
            <a:ext cx="3287713" cy="269875"/>
            <a:chOff x="3132" y="3024"/>
            <a:chExt cx="2071" cy="170"/>
          </a:xfrm>
        </p:grpSpPr>
        <p:sp>
          <p:nvSpPr>
            <p:cNvPr id="402449" name="Oval 17"/>
            <p:cNvSpPr>
              <a:spLocks noChangeArrowheads="1"/>
            </p:cNvSpPr>
            <p:nvPr/>
          </p:nvSpPr>
          <p:spPr bwMode="auto">
            <a:xfrm>
              <a:off x="5087" y="3024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0" name="Line 18"/>
            <p:cNvSpPr>
              <a:spLocks noChangeShapeType="1"/>
            </p:cNvSpPr>
            <p:nvPr/>
          </p:nvSpPr>
          <p:spPr bwMode="auto">
            <a:xfrm flipV="1">
              <a:off x="3132" y="3084"/>
              <a:ext cx="1954" cy="11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51" name="Group 19"/>
          <p:cNvGrpSpPr>
            <a:grpSpLocks/>
          </p:cNvGrpSpPr>
          <p:nvPr/>
        </p:nvGrpSpPr>
        <p:grpSpPr bwMode="auto">
          <a:xfrm>
            <a:off x="4972050" y="5178425"/>
            <a:ext cx="3851275" cy="387350"/>
            <a:chOff x="3132" y="3262"/>
            <a:chExt cx="2426" cy="244"/>
          </a:xfrm>
        </p:grpSpPr>
        <p:sp>
          <p:nvSpPr>
            <p:cNvPr id="402452" name="Oval 20"/>
            <p:cNvSpPr>
              <a:spLocks noChangeArrowheads="1"/>
            </p:cNvSpPr>
            <p:nvPr/>
          </p:nvSpPr>
          <p:spPr bwMode="auto">
            <a:xfrm>
              <a:off x="5442" y="3391"/>
              <a:ext cx="116" cy="115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3" name="Line 21"/>
            <p:cNvSpPr>
              <a:spLocks noChangeShapeType="1"/>
            </p:cNvSpPr>
            <p:nvPr/>
          </p:nvSpPr>
          <p:spPr bwMode="auto">
            <a:xfrm>
              <a:off x="3132" y="3262"/>
              <a:ext cx="2309" cy="18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54" name="Rectangle 22"/>
          <p:cNvSpPr>
            <a:spLocks noChangeArrowheads="1"/>
          </p:cNvSpPr>
          <p:nvPr/>
        </p:nvSpPr>
        <p:spPr bwMode="auto">
          <a:xfrm>
            <a:off x="496888" y="3154363"/>
            <a:ext cx="1452562" cy="182562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0538" y="4787900"/>
            <a:ext cx="1112837" cy="1825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490538" y="5397500"/>
            <a:ext cx="1033462" cy="1825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7" name="Text Box 25"/>
          <p:cNvSpPr txBox="1">
            <a:spLocks noChangeArrowheads="1"/>
          </p:cNvSpPr>
          <p:nvPr/>
        </p:nvSpPr>
        <p:spPr bwMode="auto">
          <a:xfrm>
            <a:off x="3616325" y="2259013"/>
            <a:ext cx="830263" cy="31273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folHlink"/>
                </a:solidFill>
              </a:rPr>
              <a:t>Progress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4006850" y="2544763"/>
            <a:ext cx="271463" cy="5365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 flipH="1">
            <a:off x="3740150" y="2547938"/>
            <a:ext cx="261938" cy="384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nimBg="1"/>
      <p:bldP spid="402437" grpId="0" animBg="1"/>
      <p:bldP spid="402438" grpId="0" animBg="1"/>
      <p:bldP spid="402439" grpId="0" animBg="1"/>
      <p:bldP spid="402440" grpId="0" animBg="1"/>
      <p:bldP spid="402441" grpId="0" animBg="1"/>
      <p:bldP spid="402442" grpId="0" animBg="1"/>
      <p:bldP spid="402443" grpId="0" animBg="1"/>
      <p:bldP spid="402444" grpId="0" animBg="1"/>
      <p:bldP spid="402454" grpId="0" animBg="1"/>
      <p:bldP spid="402455" grpId="0" animBg="1"/>
      <p:bldP spid="402456" grpId="0" animBg="1"/>
      <p:bldP spid="402457" grpId="0" animBg="1"/>
      <p:bldP spid="402458" grpId="0" animBg="1"/>
      <p:bldP spid="4024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6D1F-5270-8D4D-9A92-F1DBC0B4E576}" type="slidenum">
              <a:rPr lang="en-US"/>
              <a:pPr/>
              <a:t>29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 Demo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  <a:r>
              <a:rPr lang="en-US" dirty="0" err="1">
                <a:solidFill>
                  <a:srgbClr val="B23C00"/>
                </a:solidFill>
              </a:rPr>
              <a:t>GanttProject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</a:t>
            </a:r>
            <a:br>
              <a:rPr lang="en-US" dirty="0"/>
            </a:br>
            <a:r>
              <a:rPr lang="en-US" dirty="0">
                <a:hlinkClick r:id="rId2"/>
              </a:rPr>
              <a:t>http://ganttproject.biz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Watch the introductory video.</a:t>
            </a:r>
          </a:p>
          <a:p>
            <a:pPr lvl="1"/>
            <a:r>
              <a:rPr lang="en-US" dirty="0" smtClean="0"/>
              <a:t>Similar to (the very expensive) Microsoft Project.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Task creation</a:t>
            </a:r>
          </a:p>
          <a:p>
            <a:pPr lvl="1"/>
            <a:r>
              <a:rPr lang="en-US" dirty="0"/>
              <a:t>Task dependencies</a:t>
            </a:r>
          </a:p>
          <a:p>
            <a:pPr lvl="1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272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965A-B3BD-BF48-9D13-FBB97441D0F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Design </a:t>
            </a:r>
            <a:r>
              <a:rPr lang="en-US" dirty="0"/>
              <a:t>Reviews,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Briefly discuss your database design.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ER diagram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Relational schema diagram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Quick demo</a:t>
            </a:r>
          </a:p>
          <a:p>
            <a:pPr lvl="6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Questions </a:t>
            </a:r>
            <a:r>
              <a:rPr lang="en-US" dirty="0"/>
              <a:t>and answers at </a:t>
            </a:r>
            <a:r>
              <a:rPr lang="en-US" dirty="0" smtClean="0"/>
              <a:t>the end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Audience: Very </a:t>
            </a:r>
            <a:r>
              <a:rPr lang="en-US" dirty="0" smtClean="0">
                <a:solidFill>
                  <a:srgbClr val="B23C00"/>
                </a:solidFill>
              </a:rPr>
              <a:t>technical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/>
              <a:t>development </a:t>
            </a:r>
            <a:r>
              <a:rPr lang="en-US" dirty="0" smtClean="0"/>
              <a:t>engineers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Technical managers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Expect “deep” </a:t>
            </a:r>
            <a:r>
              <a:rPr lang="en-US" dirty="0"/>
              <a:t>questions from the audience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audience will take a Canvas survey.</a:t>
            </a:r>
          </a:p>
        </p:txBody>
      </p:sp>
    </p:spTree>
    <p:extLst>
      <p:ext uri="{BB962C8B-B14F-4D97-AF65-F5344CB8AC3E}">
        <p14:creationId xmlns:p14="http://schemas.microsoft.com/office/powerpoint/2010/main" val="12052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E0AE-D830-DC46-B542-6D5B251B86B3}" type="slidenum">
              <a:rPr lang="en-US"/>
              <a:pPr/>
              <a:t>30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</a:t>
            </a:r>
            <a:r>
              <a:rPr lang="en-US" dirty="0">
                <a:solidFill>
                  <a:srgbClr val="B23C00"/>
                </a:solidFill>
              </a:rPr>
              <a:t>critical path </a:t>
            </a:r>
            <a:r>
              <a:rPr lang="en-US" dirty="0"/>
              <a:t>of a schedule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longest path of tasks</a:t>
            </a:r>
          </a:p>
          <a:p>
            <a:pPr lvl="1"/>
            <a:r>
              <a:rPr lang="en-US" dirty="0" smtClean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long pole in the tent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 critical path determines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shortest </a:t>
            </a:r>
            <a:r>
              <a:rPr lang="en-US" dirty="0">
                <a:solidFill>
                  <a:srgbClr val="B23C00"/>
                </a:solidFill>
              </a:rPr>
              <a:t>possible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complete the project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Any delay in the critical path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directly </a:t>
            </a:r>
            <a:r>
              <a:rPr lang="en-US" dirty="0"/>
              <a:t>delays </a:t>
            </a:r>
            <a:r>
              <a:rPr lang="en-US" dirty="0" smtClean="0"/>
              <a:t>the </a:t>
            </a:r>
            <a:r>
              <a:rPr lang="en-US" dirty="0"/>
              <a:t>completion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overall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7975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project schedule as a </a:t>
            </a:r>
            <a:r>
              <a:rPr lang="en-US" dirty="0" smtClean="0">
                <a:solidFill>
                  <a:srgbClr val="B23C00"/>
                </a:solidFill>
              </a:rPr>
              <a:t>Gantt chart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Work breakdown structure (WBS)</a:t>
            </a:r>
          </a:p>
          <a:p>
            <a:pPr lvl="1"/>
            <a:r>
              <a:rPr lang="en-US" dirty="0" smtClean="0"/>
              <a:t>Must be hierarchical with tasks and subtasks.</a:t>
            </a:r>
          </a:p>
          <a:p>
            <a:pPr lvl="1"/>
            <a:r>
              <a:rPr lang="en-US" dirty="0" smtClean="0"/>
              <a:t>Backdate to </a:t>
            </a:r>
            <a:r>
              <a:rPr lang="en-US" smtClean="0"/>
              <a:t>January 26 </a:t>
            </a:r>
            <a:r>
              <a:rPr lang="en-US" dirty="0" smtClean="0"/>
              <a:t>(first day of class).</a:t>
            </a:r>
          </a:p>
          <a:p>
            <a:pPr lvl="1"/>
            <a:r>
              <a:rPr lang="en-US" dirty="0" smtClean="0"/>
              <a:t>Start with the task of learning Ruby and Rails.</a:t>
            </a:r>
          </a:p>
          <a:p>
            <a:pPr lvl="1"/>
            <a:r>
              <a:rPr lang="en-US" dirty="0" smtClean="0"/>
              <a:t>Include several iterations during code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6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these fixed milestones:</a:t>
            </a:r>
          </a:p>
          <a:p>
            <a:pPr lvl="1"/>
            <a:r>
              <a:rPr lang="en-US" dirty="0" smtClean="0"/>
              <a:t>Conceptual design review, February 28</a:t>
            </a:r>
          </a:p>
          <a:p>
            <a:pPr lvl="1"/>
            <a:r>
              <a:rPr lang="en-US" dirty="0" smtClean="0"/>
              <a:t>Design review, April 4</a:t>
            </a:r>
          </a:p>
          <a:p>
            <a:pPr lvl="1"/>
            <a:r>
              <a:rPr lang="en-US" dirty="0" smtClean="0"/>
              <a:t>Code review, April 25</a:t>
            </a:r>
          </a:p>
          <a:p>
            <a:pPr lvl="1"/>
            <a:r>
              <a:rPr lang="en-US" dirty="0" smtClean="0"/>
              <a:t>Application demo, May 9</a:t>
            </a:r>
          </a:p>
          <a:p>
            <a:pPr lvl="1"/>
            <a:r>
              <a:rPr lang="en-US" dirty="0" smtClean="0"/>
              <a:t>Project done, May 17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Show for each task:</a:t>
            </a:r>
          </a:p>
          <a:p>
            <a:pPr lvl="1"/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1927" y="4892024"/>
            <a:ext cx="32626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Tasks other than the first ones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should have their start dates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determined by dependencies.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chart</a:t>
            </a:r>
          </a:p>
          <a:p>
            <a:pPr lvl="1"/>
            <a:r>
              <a:rPr lang="en-US" dirty="0" smtClean="0"/>
              <a:t>Show each team member’s tasks.</a:t>
            </a:r>
          </a:p>
          <a:p>
            <a:pPr lvl="1"/>
            <a:r>
              <a:rPr lang="en-US" dirty="0" smtClean="0"/>
              <a:t>Some greens and reds are OK (but not too many)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Due Friday, April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“Sins of Software Estimation”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Excerpts from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“10 Deadly Sins of Software Estimation”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by Steve McConnell</a:t>
            </a:r>
          </a:p>
          <a:p>
            <a:pPr lvl="1"/>
            <a:r>
              <a:rPr lang="en-US" dirty="0">
                <a:hlinkClick r:id="rId2"/>
              </a:rPr>
              <a:t>http://www.ewh.ieee.org/r5/central_texas/austin_cs/presentations/2004.08.26.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“Sins </a:t>
            </a:r>
            <a:r>
              <a:rPr lang="en-US" dirty="0"/>
              <a:t>of Software </a:t>
            </a:r>
            <a:r>
              <a:rPr lang="en-US" dirty="0" smtClean="0"/>
              <a:t>Estimation”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6-03-24 at 1.23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234464"/>
            <a:ext cx="6511811" cy="49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6-03-24 at 1.2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417342"/>
            <a:ext cx="5798894" cy="899294"/>
          </a:xfrm>
          <a:prstGeom prst="rect">
            <a:avLst/>
          </a:prstGeom>
        </p:spPr>
      </p:pic>
      <p:pic>
        <p:nvPicPr>
          <p:cNvPr id="6" name="Picture 5" descr="Screen Shot 2016-03-24 at 1.2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2385628"/>
            <a:ext cx="5796737" cy="11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creen Shot 2016-03-24 at 1.2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600220"/>
            <a:ext cx="5416218" cy="24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6-03-24 at 1.2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508781"/>
            <a:ext cx="5765765" cy="1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“Sins of Software Estimation”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 Shot 2016-03-24 at 1.2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691659"/>
            <a:ext cx="5943535" cy="31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25940</TotalTime>
  <Words>627</Words>
  <Application>Microsoft Macintosh PowerPoint</Application>
  <PresentationFormat>On-screen Show (4:3)</PresentationFormat>
  <Paragraphs>191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ＭＳ Ｐゴシック</vt:lpstr>
      <vt:lpstr>Times New Roman</vt:lpstr>
      <vt:lpstr>Wingdings</vt:lpstr>
      <vt:lpstr>Quadrant</vt:lpstr>
      <vt:lpstr>CMPE/SE 131 Software Engineering March 23 Class Meeting</vt:lpstr>
      <vt:lpstr>Oral Design Reviews</vt:lpstr>
      <vt:lpstr>Oral Design Reviews, cont’d</vt:lpstr>
      <vt:lpstr>“Sins of Software Estimation”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“Sins of Software Estimation”, cont’d</vt:lpstr>
      <vt:lpstr>Sins of Software Estimation, cont’d</vt:lpstr>
      <vt:lpstr>Work Breakdown Structure (WBS)</vt:lpstr>
      <vt:lpstr>WBS Example: Building a House</vt:lpstr>
      <vt:lpstr>Gantt Chart</vt:lpstr>
      <vt:lpstr>Example Gantt Chart</vt:lpstr>
      <vt:lpstr>Gantt Chart Demo</vt:lpstr>
      <vt:lpstr>Critical Path</vt:lpstr>
      <vt:lpstr>Assignment #6</vt:lpstr>
      <vt:lpstr>Assignment #6, cont’d</vt:lpstr>
      <vt:lpstr>Assignment #6,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312</cp:revision>
  <dcterms:created xsi:type="dcterms:W3CDTF">2008-01-12T03:52:55Z</dcterms:created>
  <dcterms:modified xsi:type="dcterms:W3CDTF">2017-04-11T03:28:43Z</dcterms:modified>
  <cp:category/>
</cp:coreProperties>
</file>