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0" r:id="rId3"/>
    <p:sldId id="331" r:id="rId4"/>
    <p:sldId id="332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009051"/>
    <a:srgbClr val="A12A03"/>
    <a:srgbClr val="CCECFF"/>
    <a:srgbClr val="FFFF66"/>
    <a:srgbClr val="66CCFF"/>
    <a:srgbClr val="993300"/>
    <a:srgbClr val="008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0" autoAdjust="0"/>
    <p:restoredTop sz="94660"/>
  </p:normalViewPr>
  <p:slideViewPr>
    <p:cSldViewPr>
      <p:cViewPr varScale="1">
        <p:scale>
          <a:sx n="170" d="100"/>
          <a:sy n="170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4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4038600" cy="2341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Computer Science Fall 2010: September 27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160: Software Engineering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0EA319-17DD-CC48-A8B5-4A3DC1E80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March 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March 9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Properties for a Relational Table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 of columns is </a:t>
            </a:r>
            <a:r>
              <a:rPr lang="en-US" dirty="0" smtClean="0"/>
              <a:t>irrelevant.</a:t>
            </a:r>
          </a:p>
          <a:p>
            <a:pPr lvl="5"/>
            <a:endParaRPr lang="en-US" dirty="0"/>
          </a:p>
          <a:p>
            <a:r>
              <a:rPr lang="en-US" dirty="0"/>
              <a:t>The order </a:t>
            </a:r>
            <a:r>
              <a:rPr lang="en-US" dirty="0" smtClean="0"/>
              <a:t>of </a:t>
            </a:r>
            <a:r>
              <a:rPr lang="en-US" dirty="0"/>
              <a:t>rows is </a:t>
            </a:r>
            <a:r>
              <a:rPr lang="en-US" dirty="0" smtClean="0"/>
              <a:t>irrelevant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 smtClean="0"/>
              <a:t>Each relation must have a </a:t>
            </a:r>
            <a:r>
              <a:rPr lang="en-US" dirty="0" smtClean="0">
                <a:solidFill>
                  <a:srgbClr val="B23C00"/>
                </a:solidFill>
              </a:rPr>
              <a:t>primary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column or set of columns whose value </a:t>
            </a:r>
            <a:br>
              <a:rPr lang="en-US" dirty="0" smtClean="0"/>
            </a:br>
            <a:r>
              <a:rPr lang="en-US" dirty="0" smtClean="0"/>
              <a:t>uniquely identifies each row.</a:t>
            </a:r>
          </a:p>
          <a:p>
            <a:pPr lvl="1"/>
            <a:r>
              <a:rPr lang="en-US" dirty="0" smtClean="0"/>
              <a:t>Underline the primary key of the relational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7" y="3063243"/>
            <a:ext cx="4960936" cy="3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3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04910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2" y="3794756"/>
            <a:ext cx="3408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488" y="1783098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3293" y="3886195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365" y="3703317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3554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4069073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941" y="4983463"/>
            <a:ext cx="2540667" cy="646331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Attribute with a </a:t>
            </a:r>
          </a:p>
          <a:p>
            <a:pPr algn="ctr"/>
            <a:r>
              <a:rPr lang="en-US" sz="1800" dirty="0" smtClean="0"/>
              <a:t>composite primary key.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6" y="1965976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488" y="416051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3977634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417342"/>
            <a:ext cx="4481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3977634"/>
            <a:ext cx="2401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340" y="5074902"/>
            <a:ext cx="3392538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Entity with an optional attribute.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10" y="1874537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927" y="416051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388619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No primary key column of a relational table </a:t>
            </a:r>
            <a:br>
              <a:rPr lang="en-US" dirty="0" smtClean="0"/>
            </a:br>
            <a:r>
              <a:rPr lang="en-US" dirty="0" smtClean="0"/>
              <a:t>can have null (empty)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</a:t>
            </a:r>
            <a:r>
              <a:rPr lang="en-US" dirty="0" smtClean="0"/>
              <a:t>Constraint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foreign key </a:t>
            </a:r>
            <a:r>
              <a:rPr lang="en-US" dirty="0" smtClean="0"/>
              <a:t>is a column in a table that refers to a primary key column in another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 a relational schema, draw an arrow from the foreign key to the corresponding primary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1:M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0" y="1234464"/>
            <a:ext cx="7040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0" y="4525932"/>
            <a:ext cx="4078288" cy="1646238"/>
            <a:chOff x="2616200" y="4724400"/>
            <a:chExt cx="407895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7245" y="4482975"/>
            <a:ext cx="37112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foreign key on the </a:t>
            </a:r>
          </a:p>
          <a:p>
            <a:r>
              <a:rPr lang="en-US" sz="2000" dirty="0" smtClean="0"/>
              <a:t>M side of the 1:M relationship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corresponds to the primary key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89" y="2057415"/>
            <a:ext cx="1781658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Mandatory </a:t>
            </a:r>
          </a:p>
          <a:p>
            <a:r>
              <a:rPr lang="en-US" sz="2000" dirty="0" smtClean="0"/>
              <a:t>participation</a:t>
            </a:r>
          </a:p>
          <a:p>
            <a:r>
              <a:rPr lang="en-US" sz="2000" dirty="0" smtClean="0"/>
              <a:t>on both sides.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6317" y="1505205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537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5359" y="5802838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1" y="1234464"/>
            <a:ext cx="70421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03319" y="4526268"/>
            <a:ext cx="4043363" cy="1612900"/>
            <a:chOff x="2651760" y="4724400"/>
            <a:chExt cx="4043398" cy="16123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4727448"/>
              <a:ext cx="2232316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1 side.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94951" y="5532097"/>
            <a:ext cx="914390" cy="457195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5" y="1508781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4586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58" y="5802838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Visualize</a:t>
            </a:r>
            <a:r>
              <a:rPr lang="en-US" dirty="0" smtClean="0"/>
              <a:t> the requirements.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a conceptual data modeling technique.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rgbClr val="B23C00"/>
                </a:solidFill>
              </a:rPr>
              <a:t>Entity-relationship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ER</a:t>
            </a:r>
            <a:r>
              <a:rPr lang="en-US" dirty="0" smtClean="0"/>
              <a:t>) modeling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Implementation independent: </a:t>
            </a:r>
            <a:br>
              <a:rPr lang="en-US" dirty="0" smtClean="0"/>
            </a:br>
            <a:r>
              <a:rPr lang="en-US" dirty="0" smtClean="0"/>
              <a:t>No dependencies on the logic of a particular </a:t>
            </a:r>
            <a:r>
              <a:rPr lang="en-US" dirty="0" smtClean="0">
                <a:solidFill>
                  <a:srgbClr val="B23C00"/>
                </a:solidFill>
              </a:rPr>
              <a:t>database management system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DBMS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Example DBMS: Oracle, MySQL, 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Blueprint for the logical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088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78543" y="4526268"/>
            <a:ext cx="4076700" cy="1646238"/>
            <a:chOff x="2616200" y="4724400"/>
            <a:chExt cx="407720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6" y="4727448"/>
              <a:ext cx="1810512" cy="140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Optional participation</a:t>
            </a:r>
          </a:p>
          <a:p>
            <a:r>
              <a:rPr lang="en-US" sz="2000" dirty="0" smtClean="0"/>
              <a:t>on the M side.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126463" y="5532098"/>
            <a:ext cx="182878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3366" y="1600220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708" y="3611878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20" y="571497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325903"/>
            <a:ext cx="70707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91854" y="4526268"/>
            <a:ext cx="4603750" cy="1463675"/>
            <a:chOff x="2603500" y="4662487"/>
            <a:chExt cx="4603924" cy="1463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0" y="4662487"/>
              <a:ext cx="2841512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12" y="4662487"/>
              <a:ext cx="1762412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4245" y="4765140"/>
            <a:ext cx="2698175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Rename a foreign key</a:t>
            </a:r>
          </a:p>
          <a:p>
            <a:r>
              <a:rPr lang="en-US" sz="2000" dirty="0" smtClean="0"/>
              <a:t>to better reflect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role</a:t>
            </a:r>
            <a:r>
              <a:rPr lang="en-US" sz="2000" dirty="0" smtClean="0"/>
              <a:t> of a relationship.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20634" y="4800585"/>
            <a:ext cx="91439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488" y="1600220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708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024" y="5714975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M:N </a:t>
            </a:r>
            <a:r>
              <a:rPr lang="en-US" dirty="0"/>
              <a:t>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4" y="1189338"/>
            <a:ext cx="6400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55835" y="4983463"/>
            <a:ext cx="5673725" cy="1646238"/>
            <a:chOff x="2209800" y="4953000"/>
            <a:chExt cx="5674246" cy="16459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5806" y="1600220"/>
            <a:ext cx="1822910" cy="286232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the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bridge relation</a:t>
            </a:r>
          </a:p>
          <a:p>
            <a:r>
              <a:rPr lang="en-US" sz="2000" dirty="0" smtClean="0"/>
              <a:t>BELONGSTO</a:t>
            </a:r>
          </a:p>
          <a:p>
            <a:r>
              <a:rPr lang="en-US" sz="2000" dirty="0" smtClean="0"/>
              <a:t>with two</a:t>
            </a:r>
          </a:p>
          <a:p>
            <a:r>
              <a:rPr lang="en-US" sz="2000" dirty="0" smtClean="0"/>
              <a:t>foreign keys.</a:t>
            </a:r>
          </a:p>
          <a:p>
            <a:endParaRPr lang="en-US" sz="2000" dirty="0"/>
          </a:p>
          <a:p>
            <a:r>
              <a:rPr lang="en-US" sz="2000" dirty="0"/>
              <a:t>AKA: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linking </a:t>
            </a:r>
            <a:r>
              <a:rPr lang="en-US" sz="2000" dirty="0">
                <a:solidFill>
                  <a:srgbClr val="B23C00"/>
                </a:solidFill>
              </a:rPr>
              <a:t>table</a:t>
            </a:r>
          </a:p>
          <a:p>
            <a:r>
              <a:rPr lang="en-US" sz="2000" dirty="0">
                <a:solidFill>
                  <a:srgbClr val="B23C00"/>
                </a:solidFill>
              </a:rPr>
              <a:t>join </a:t>
            </a:r>
            <a:r>
              <a:rPr lang="en-US" sz="2000" dirty="0" smtClean="0">
                <a:solidFill>
                  <a:srgbClr val="B23C00"/>
                </a:solidFill>
              </a:rPr>
              <a:t>table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756" y="1691659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195" y="3520439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3074" y="4983463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43025"/>
            <a:ext cx="6400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03147" y="4983463"/>
            <a:ext cx="6215063" cy="1660525"/>
            <a:chOff x="2209800" y="4953000"/>
            <a:chExt cx="6215014" cy="166084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67923"/>
              <a:ext cx="171255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4367" y="2057415"/>
            <a:ext cx="1609009" cy="1015663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Relationship</a:t>
            </a:r>
          </a:p>
          <a:p>
            <a:r>
              <a:rPr lang="en-US" sz="2000" dirty="0" smtClean="0"/>
              <a:t>with an</a:t>
            </a:r>
          </a:p>
          <a:p>
            <a:r>
              <a:rPr lang="en-US" sz="2000" dirty="0" smtClean="0"/>
              <a:t>attribute.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67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0" y="1417342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337561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79" y="4983463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</a:t>
            </a:r>
            <a:r>
              <a:rPr lang="en-US" dirty="0" smtClean="0"/>
              <a:t>:1 </a:t>
            </a:r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1:1 relationships similarly </a:t>
            </a:r>
            <a:br>
              <a:rPr lang="en-US" dirty="0" smtClean="0"/>
            </a:br>
            <a:r>
              <a:rPr lang="en-US" dirty="0" smtClean="0"/>
              <a:t>to 1:M relationships.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One table will have a foreign key pointing to </a:t>
            </a:r>
            <a:br>
              <a:rPr lang="en-US" dirty="0" smtClean="0"/>
            </a:br>
            <a:r>
              <a:rPr lang="en-US" dirty="0" smtClean="0"/>
              <a:t>the primary key of the other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can be an arbitrary choice of which table </a:t>
            </a:r>
            <a:br>
              <a:rPr lang="en-US" dirty="0" smtClean="0"/>
            </a:br>
            <a:r>
              <a:rPr lang="en-US" dirty="0" smtClean="0"/>
              <a:t>has the foreign key.</a:t>
            </a:r>
          </a:p>
          <a:p>
            <a:pPr lvl="1"/>
            <a:r>
              <a:rPr lang="en-US" dirty="0" smtClean="0"/>
              <a:t>Make the choice that is most intuitive or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9" descr="C:\Users\user\Desktop\F3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252527"/>
            <a:ext cx="7078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Giga\Dropbox\Ljeto2013\FixFigure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 b="53049"/>
          <a:stretch>
            <a:fillRect/>
          </a:stretch>
        </p:blipFill>
        <p:spPr bwMode="auto">
          <a:xfrm>
            <a:off x="5852146" y="4343390"/>
            <a:ext cx="18669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18" y="4526268"/>
            <a:ext cx="4257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Table VEHICLE has the foreign key.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23366" y="1508781"/>
            <a:ext cx="1352466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147" y="3246122"/>
            <a:ext cx="91616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3731" y="4892024"/>
            <a:ext cx="1044201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Referential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 smtClean="0"/>
              <a:t>The value of a foreign key must either: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Match</a:t>
            </a:r>
            <a:r>
              <a:rPr lang="en-US" dirty="0" smtClean="0"/>
              <a:t> one of the values </a:t>
            </a:r>
            <a:br>
              <a:rPr lang="en-US" dirty="0" smtClean="0"/>
            </a:br>
            <a:r>
              <a:rPr lang="en-US" dirty="0" smtClean="0"/>
              <a:t>of the primary key in the referred table.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Be </a:t>
            </a:r>
            <a:r>
              <a:rPr lang="en-US" dirty="0" smtClean="0">
                <a:solidFill>
                  <a:srgbClr val="B23C00"/>
                </a:solidFill>
              </a:rPr>
              <a:t>null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93386"/>
            <a:ext cx="3559649" cy="56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ER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234464"/>
            <a:ext cx="8209490" cy="55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589785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0853" y="1234464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Conceptual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Example: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3" y="1417292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0853" y="1234464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Logical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Example: Sample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60432"/>
            <a:ext cx="8869362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6609" y="5257780"/>
            <a:ext cx="1352466" cy="646331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Physical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Data Model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</a:t>
            </a:r>
            <a:r>
              <a:rPr lang="en-US" dirty="0" smtClean="0">
                <a:solidFill>
                  <a:srgbClr val="B23C00"/>
                </a:solidFill>
              </a:rPr>
              <a:t>relational database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the logical model.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usually straightforward to map </a:t>
            </a:r>
            <a:br>
              <a:rPr lang="en-US" dirty="0" smtClean="0"/>
            </a:br>
            <a:r>
              <a:rPr lang="en-US" dirty="0" smtClean="0"/>
              <a:t>an ER model to a relational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EE98-85A1-B14E-ABC0-F85B554F67AC}" type="slidenum">
              <a:rPr lang="en-US"/>
              <a:pPr/>
              <a:t>30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Database Example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2834654" cy="457200"/>
          </a:xfrm>
        </p:spPr>
        <p:txBody>
          <a:bodyPr/>
          <a:lstStyle/>
          <a:p>
            <a:r>
              <a:rPr lang="en-US" dirty="0"/>
              <a:t>Initial version</a:t>
            </a:r>
          </a:p>
        </p:txBody>
      </p:sp>
      <p:graphicFrame>
        <p:nvGraphicFramePr>
          <p:cNvPr id="285907" name="Group 211"/>
          <p:cNvGraphicFramePr>
            <a:graphicFrameLocks noGrp="1"/>
          </p:cNvGraphicFramePr>
          <p:nvPr>
            <p:extLst/>
          </p:nvPr>
        </p:nvGraphicFramePr>
        <p:xfrm>
          <a:off x="455613" y="4379913"/>
          <a:ext cx="5576887" cy="1645920"/>
        </p:xfrm>
        <a:graphic>
          <a:graphicData uri="http://schemas.openxmlformats.org/drawingml/2006/table">
            <a:tbl>
              <a:tblPr/>
              <a:tblGrid>
                <a:gridCol w="815975"/>
                <a:gridCol w="1285875"/>
                <a:gridCol w="1098550"/>
                <a:gridCol w="1736725"/>
                <a:gridCol w="6397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Rogers, 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Thompson,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Flynn, 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8" name="Text Box 212"/>
          <p:cNvSpPr txBox="1">
            <a:spLocks noChangeArrowheads="1"/>
          </p:cNvSpPr>
          <p:nvPr/>
        </p:nvSpPr>
        <p:spPr bwMode="auto">
          <a:xfrm>
            <a:off x="6261100" y="5184750"/>
            <a:ext cx="1693863" cy="530225"/>
          </a:xfrm>
          <a:prstGeom prst="rect">
            <a:avLst/>
          </a:prstGeom>
          <a:solidFill>
            <a:srgbClr val="FFFFC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folHlink"/>
                </a:solidFill>
              </a:rPr>
              <a:t>John Lane teaches</a:t>
            </a:r>
          </a:p>
          <a:p>
            <a:r>
              <a:rPr lang="en-US" sz="1400" dirty="0">
                <a:solidFill>
                  <a:schemeClr val="folHlink"/>
                </a:solidFill>
              </a:rPr>
              <a:t>two classes.</a:t>
            </a:r>
          </a:p>
        </p:txBody>
      </p:sp>
      <p:sp>
        <p:nvSpPr>
          <p:cNvPr id="285910" name="Text Box 214"/>
          <p:cNvSpPr txBox="1">
            <a:spLocks noChangeArrowheads="1"/>
          </p:cNvSpPr>
          <p:nvPr/>
        </p:nvSpPr>
        <p:spPr bwMode="auto">
          <a:xfrm>
            <a:off x="3291794" y="1235075"/>
            <a:ext cx="5486400" cy="650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Each table has a </a:t>
            </a:r>
            <a:r>
              <a:rPr lang="en-US">
                <a:solidFill>
                  <a:srgbClr val="0033CC"/>
                </a:solidFill>
              </a:rPr>
              <a:t>primary key</a:t>
            </a:r>
            <a:r>
              <a:rPr lang="en-US">
                <a:solidFill>
                  <a:schemeClr val="folHlink"/>
                </a:solidFill>
              </a:rPr>
              <a:t> (</a:t>
            </a:r>
            <a:r>
              <a:rPr lang="en-US">
                <a:solidFill>
                  <a:srgbClr val="0033CC"/>
                </a:solidFill>
              </a:rPr>
              <a:t>PK</a:t>
            </a:r>
            <a:r>
              <a:rPr lang="en-US">
                <a:solidFill>
                  <a:schemeClr val="folHlink"/>
                </a:solidFill>
              </a:rPr>
              <a:t>) field whose value in each record </a:t>
            </a:r>
            <a:r>
              <a:rPr lang="en-US">
                <a:solidFill>
                  <a:srgbClr val="0033CC"/>
                </a:solidFill>
              </a:rPr>
              <a:t>uniquely identifies</a:t>
            </a:r>
            <a:r>
              <a:rPr lang="en-US">
                <a:solidFill>
                  <a:schemeClr val="folHlink"/>
                </a:solidFill>
              </a:rPr>
              <a:t> that record. </a:t>
            </a:r>
          </a:p>
        </p:txBody>
      </p:sp>
      <p:graphicFrame>
        <p:nvGraphicFramePr>
          <p:cNvPr id="285978" name="Group 282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55613" y="2011363"/>
          <a:ext cx="5641975" cy="1645920"/>
        </p:xfrm>
        <a:graphic>
          <a:graphicData uri="http://schemas.openxmlformats.org/drawingml/2006/table">
            <a:tbl>
              <a:tblPr/>
              <a:tblGrid>
                <a:gridCol w="520700"/>
                <a:gridCol w="1279525"/>
                <a:gridCol w="1281112"/>
                <a:gridCol w="1279525"/>
                <a:gridCol w="128111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Novak, 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Klein, 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Jane,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Smith, 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79" name="Text Box 283"/>
          <p:cNvSpPr txBox="1">
            <a:spLocks noChangeArrowheads="1"/>
          </p:cNvSpPr>
          <p:nvPr/>
        </p:nvSpPr>
        <p:spPr bwMode="auto">
          <a:xfrm>
            <a:off x="365125" y="16367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285980" name="Text Box 284"/>
          <p:cNvSpPr txBox="1">
            <a:spLocks noChangeArrowheads="1"/>
          </p:cNvSpPr>
          <p:nvPr/>
        </p:nvSpPr>
        <p:spPr bwMode="auto">
          <a:xfrm>
            <a:off x="365125" y="4006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285981" name="Rectangle 285"/>
          <p:cNvSpPr>
            <a:spLocks noChangeArrowheads="1"/>
          </p:cNvSpPr>
          <p:nvPr/>
        </p:nvSpPr>
        <p:spPr bwMode="auto">
          <a:xfrm>
            <a:off x="6218237" y="1965977"/>
            <a:ext cx="2742835" cy="310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Student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id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which teachers</a:t>
            </a:r>
          </a:p>
          <a:p>
            <a:pPr marL="1377950" lvl="2" indent="-468313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charset="0"/>
              <a:buChar char="o"/>
            </a:pPr>
            <a:endParaRPr lang="en-US" sz="1050" dirty="0"/>
          </a:p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Teacher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id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which classes taught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endParaRPr lang="en-US" sz="1400" dirty="0"/>
          </a:p>
          <a:p>
            <a:pPr marL="469900" indent="-469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1600" dirty="0">
                <a:solidFill>
                  <a:schemeClr val="folHlink"/>
                </a:solidFill>
              </a:rPr>
              <a:t>Class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class code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subject name</a:t>
            </a:r>
          </a:p>
          <a:p>
            <a:pPr marL="908050" lvl="1" indent="-436563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400" dirty="0"/>
              <a:t>class room number</a:t>
            </a:r>
          </a:p>
        </p:txBody>
      </p:sp>
      <p:sp>
        <p:nvSpPr>
          <p:cNvPr id="285982" name="Text Box 286"/>
          <p:cNvSpPr txBox="1">
            <a:spLocks noChangeArrowheads="1"/>
          </p:cNvSpPr>
          <p:nvPr/>
        </p:nvSpPr>
        <p:spPr bwMode="auto">
          <a:xfrm>
            <a:off x="541338" y="3692525"/>
            <a:ext cx="373062" cy="25717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33CC"/>
                </a:solidFill>
              </a:rPr>
              <a:t>PK</a:t>
            </a:r>
          </a:p>
        </p:txBody>
      </p:sp>
      <p:sp>
        <p:nvSpPr>
          <p:cNvPr id="285983" name="Text Box 287"/>
          <p:cNvSpPr txBox="1">
            <a:spLocks noChangeArrowheads="1"/>
          </p:cNvSpPr>
          <p:nvPr/>
        </p:nvSpPr>
        <p:spPr bwMode="auto">
          <a:xfrm>
            <a:off x="2560638" y="6062663"/>
            <a:ext cx="373062" cy="25717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033CC"/>
                </a:solidFill>
              </a:rPr>
              <a:t>PK</a:t>
            </a:r>
          </a:p>
        </p:txBody>
      </p:sp>
      <p:sp>
        <p:nvSpPr>
          <p:cNvPr id="285984" name="Rectangle 288"/>
          <p:cNvSpPr>
            <a:spLocks noChangeArrowheads="1"/>
          </p:cNvSpPr>
          <p:nvPr/>
        </p:nvSpPr>
        <p:spPr bwMode="auto">
          <a:xfrm>
            <a:off x="365125" y="5149850"/>
            <a:ext cx="5761038" cy="64611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8" grpId="0" animBg="1"/>
      <p:bldP spid="285910" grpId="0" animBg="1"/>
      <p:bldP spid="285982" grpId="0" animBg="1"/>
      <p:bldP spid="285983" grpId="0" animBg="1"/>
      <p:bldP spid="2859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D2B-C618-8F4A-A53F-DD8D3B864438}" type="slidenum">
              <a:rPr lang="en-US"/>
              <a:pPr/>
              <a:t>31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Relational tables need to be </a:t>
            </a:r>
            <a:r>
              <a:rPr lang="en-US" dirty="0">
                <a:solidFill>
                  <a:srgbClr val="B23C00"/>
                </a:solidFill>
              </a:rPr>
              <a:t>normalized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Improve the stability of the model.</a:t>
            </a:r>
          </a:p>
          <a:p>
            <a:pPr lvl="2"/>
            <a:r>
              <a:rPr lang="en-US" dirty="0"/>
              <a:t>More resilient to change.</a:t>
            </a:r>
          </a:p>
          <a:p>
            <a:pPr lvl="1"/>
            <a:r>
              <a:rPr lang="en-US" dirty="0"/>
              <a:t>Faster record insertions and updates.</a:t>
            </a:r>
          </a:p>
          <a:p>
            <a:pPr lvl="1"/>
            <a:r>
              <a:rPr lang="en-US" dirty="0"/>
              <a:t>Improve data quality.</a:t>
            </a:r>
          </a:p>
          <a:p>
            <a:pPr lvl="8"/>
            <a:endParaRPr lang="en-US" dirty="0"/>
          </a:p>
          <a:p>
            <a:r>
              <a:rPr lang="en-US" dirty="0"/>
              <a:t>There are </a:t>
            </a:r>
            <a:r>
              <a:rPr lang="en-US" dirty="0">
                <a:solidFill>
                  <a:srgbClr val="B23C00"/>
                </a:solidFill>
              </a:rPr>
              <a:t>six normal forms</a:t>
            </a:r>
            <a:r>
              <a:rPr lang="en-US" dirty="0"/>
              <a:t>, but we 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</a:t>
            </a:r>
            <a:r>
              <a:rPr lang="en-US" dirty="0"/>
              <a:t>consider the first two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Each normal form includes the lower normal forms.</a:t>
            </a:r>
          </a:p>
          <a:p>
            <a:pPr lvl="2"/>
            <a:r>
              <a:rPr lang="en-US" dirty="0"/>
              <a:t>Example: A database in second normal form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also in </a:t>
            </a:r>
            <a:r>
              <a:rPr lang="en-US" dirty="0" smtClean="0"/>
              <a:t>first </a:t>
            </a:r>
            <a:r>
              <a:rPr lang="en-US" dirty="0"/>
              <a:t>normal form.</a:t>
            </a:r>
          </a:p>
        </p:txBody>
      </p:sp>
    </p:spTree>
    <p:extLst>
      <p:ext uri="{BB962C8B-B14F-4D97-AF65-F5344CB8AC3E}">
        <p14:creationId xmlns:p14="http://schemas.microsoft.com/office/powerpoint/2010/main" val="20481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C04A-0439-6549-AB34-9A182FADF0F3}" type="slidenum">
              <a:rPr lang="en-US"/>
              <a:pPr/>
              <a:t>32</a:t>
            </a:fld>
            <a:endParaRPr 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 (1NF)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90" y="1295400"/>
            <a:ext cx="8961022" cy="944563"/>
          </a:xfrm>
        </p:spPr>
        <p:txBody>
          <a:bodyPr/>
          <a:lstStyle/>
          <a:p>
            <a:r>
              <a:rPr lang="en-US" dirty="0"/>
              <a:t>Separate </a:t>
            </a:r>
            <a:r>
              <a:rPr lang="en-US" dirty="0">
                <a:solidFill>
                  <a:srgbClr val="B23C00"/>
                </a:solidFill>
              </a:rPr>
              <a:t>multi-valued </a:t>
            </a:r>
            <a:r>
              <a:rPr lang="en-US" dirty="0"/>
              <a:t>data elements.</a:t>
            </a:r>
          </a:p>
          <a:p>
            <a:pPr lvl="1"/>
            <a:r>
              <a:rPr lang="en-US" dirty="0"/>
              <a:t>Break the </a:t>
            </a:r>
            <a:r>
              <a:rPr lang="en-US" dirty="0">
                <a:solidFill>
                  <a:srgbClr val="B23C00"/>
                </a:solidFill>
              </a:rPr>
              <a:t>name </a:t>
            </a:r>
            <a:r>
              <a:rPr lang="en-US" dirty="0"/>
              <a:t>fields into </a:t>
            </a:r>
            <a:r>
              <a:rPr lang="en-US" dirty="0">
                <a:solidFill>
                  <a:srgbClr val="B23C00"/>
                </a:solidFill>
              </a:rPr>
              <a:t>last name </a:t>
            </a:r>
            <a:r>
              <a:rPr lang="en-US" dirty="0"/>
              <a:t>and </a:t>
            </a:r>
            <a:r>
              <a:rPr lang="en-US" dirty="0">
                <a:solidFill>
                  <a:srgbClr val="B23C00"/>
                </a:solidFill>
              </a:rPr>
              <a:t>first name </a:t>
            </a:r>
            <a:r>
              <a:rPr lang="en-US" dirty="0"/>
              <a:t>fields.</a:t>
            </a:r>
          </a:p>
        </p:txBody>
      </p:sp>
      <p:graphicFrame>
        <p:nvGraphicFramePr>
          <p:cNvPr id="324754" name="Group 146"/>
          <p:cNvGraphicFramePr>
            <a:graphicFrameLocks noGrp="1"/>
          </p:cNvGraphicFramePr>
          <p:nvPr>
            <p:ph sz="quarter" idx="2"/>
          </p:nvPr>
        </p:nvGraphicFramePr>
        <p:xfrm>
          <a:off x="1920875" y="2332038"/>
          <a:ext cx="5943600" cy="1669733"/>
        </p:xfrm>
        <a:graphic>
          <a:graphicData uri="http://schemas.openxmlformats.org/drawingml/2006/table">
            <a:tbl>
              <a:tblPr/>
              <a:tblGrid>
                <a:gridCol w="639763"/>
                <a:gridCol w="1006475"/>
                <a:gridCol w="731837"/>
                <a:gridCol w="1189038"/>
                <a:gridCol w="1187450"/>
                <a:gridCol w="1189037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4755" name="Group 147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922463" y="4435475"/>
          <a:ext cx="5942012" cy="1645920"/>
        </p:xfrm>
        <a:graphic>
          <a:graphicData uri="http://schemas.openxmlformats.org/drawingml/2006/table">
            <a:tbl>
              <a:tblPr/>
              <a:tblGrid>
                <a:gridCol w="638175"/>
                <a:gridCol w="1006475"/>
                <a:gridCol w="731837"/>
                <a:gridCol w="1189038"/>
                <a:gridCol w="1736725"/>
                <a:gridCol w="639762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4748" name="Text Box 140"/>
          <p:cNvSpPr txBox="1">
            <a:spLocks noChangeArrowheads="1"/>
          </p:cNvSpPr>
          <p:nvPr/>
        </p:nvSpPr>
        <p:spPr bwMode="auto">
          <a:xfrm>
            <a:off x="915988" y="233203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24749" name="Text Box 141"/>
          <p:cNvSpPr txBox="1">
            <a:spLocks noChangeArrowheads="1"/>
          </p:cNvSpPr>
          <p:nvPr/>
        </p:nvSpPr>
        <p:spPr bwMode="auto">
          <a:xfrm>
            <a:off x="823913" y="44338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graphicFrame>
        <p:nvGraphicFramePr>
          <p:cNvPr id="324756" name="Group 148"/>
          <p:cNvGraphicFramePr>
            <a:graphicFrameLocks noGrp="1"/>
          </p:cNvGraphicFramePr>
          <p:nvPr>
            <p:extLst/>
          </p:nvPr>
        </p:nvGraphicFramePr>
        <p:xfrm>
          <a:off x="1920875" y="2332038"/>
          <a:ext cx="5641975" cy="1645920"/>
        </p:xfrm>
        <a:graphic>
          <a:graphicData uri="http://schemas.openxmlformats.org/drawingml/2006/table">
            <a:tbl>
              <a:tblPr/>
              <a:tblGrid>
                <a:gridCol w="520700"/>
                <a:gridCol w="1279525"/>
                <a:gridCol w="1281113"/>
                <a:gridCol w="1279525"/>
                <a:gridCol w="128111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Novak, 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Klein, 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Jane,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Smith, 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4800" name="Group 192"/>
          <p:cNvGraphicFramePr>
            <a:graphicFrameLocks noGrp="1"/>
          </p:cNvGraphicFramePr>
          <p:nvPr>
            <p:extLst/>
          </p:nvPr>
        </p:nvGraphicFramePr>
        <p:xfrm>
          <a:off x="1920269" y="4434829"/>
          <a:ext cx="5576888" cy="1645920"/>
        </p:xfrm>
        <a:graphic>
          <a:graphicData uri="http://schemas.openxmlformats.org/drawingml/2006/table">
            <a:tbl>
              <a:tblPr/>
              <a:tblGrid>
                <a:gridCol w="815975"/>
                <a:gridCol w="1285875"/>
                <a:gridCol w="1098550"/>
                <a:gridCol w="1736725"/>
                <a:gridCol w="6397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Rogers, 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Thompson,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Lane,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Flynn, 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601E-7C51-AA4B-8ECB-7F88CDC857F3}" type="slidenum">
              <a:rPr lang="en-US"/>
              <a:pPr/>
              <a:t>33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</a:t>
            </a:r>
            <a:r>
              <a:rPr lang="en-US" dirty="0" smtClean="0"/>
              <a:t>Form,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’d</a:t>
            </a:r>
            <a:endParaRPr lang="en-US" i="1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807" y="1143000"/>
            <a:ext cx="5486340" cy="914400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>
                <a:solidFill>
                  <a:srgbClr val="B23C00"/>
                </a:solidFill>
              </a:rPr>
              <a:t>repeating data elements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a new table.</a:t>
            </a:r>
          </a:p>
        </p:txBody>
      </p:sp>
      <p:graphicFrame>
        <p:nvGraphicFramePr>
          <p:cNvPr id="327913" name="Group 233"/>
          <p:cNvGraphicFramePr>
            <a:graphicFrameLocks noGrp="1"/>
          </p:cNvGraphicFramePr>
          <p:nvPr>
            <p:ph sz="quarter" idx="2"/>
          </p:nvPr>
        </p:nvGraphicFramePr>
        <p:xfrm>
          <a:off x="1206500" y="2339975"/>
          <a:ext cx="2286000" cy="1645920"/>
        </p:xfrm>
        <a:graphic>
          <a:graphicData uri="http://schemas.openxmlformats.org/drawingml/2006/table">
            <a:tbl>
              <a:tblPr/>
              <a:tblGrid>
                <a:gridCol w="546100"/>
                <a:gridCol w="909638"/>
                <a:gridCol w="830262"/>
              </a:tblGrid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71" name="Group 291"/>
          <p:cNvGraphicFramePr>
            <a:graphicFrameLocks noGrp="1"/>
          </p:cNvGraphicFramePr>
          <p:nvPr>
            <p:extLst/>
          </p:nvPr>
        </p:nvGraphicFramePr>
        <p:xfrm>
          <a:off x="6217561" y="1508125"/>
          <a:ext cx="2103438" cy="2743200"/>
        </p:xfrm>
        <a:graphic>
          <a:graphicData uri="http://schemas.openxmlformats.org/drawingml/2006/table">
            <a:tbl>
              <a:tblPr/>
              <a:tblGrid>
                <a:gridCol w="1096963"/>
                <a:gridCol w="100647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08" name="Text Box 128"/>
          <p:cNvSpPr txBox="1">
            <a:spLocks noChangeArrowheads="1"/>
          </p:cNvSpPr>
          <p:nvPr/>
        </p:nvSpPr>
        <p:spPr bwMode="auto">
          <a:xfrm>
            <a:off x="5367638" y="2787650"/>
            <a:ext cx="758825" cy="530225"/>
          </a:xfrm>
          <a:prstGeom prst="rect">
            <a:avLst/>
          </a:prstGeom>
          <a:solidFill>
            <a:srgbClr val="FFFFC2"/>
          </a:solidFill>
          <a:ln w="127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33CC"/>
                </a:solidFill>
              </a:rPr>
              <a:t>Linking</a:t>
            </a:r>
          </a:p>
          <a:p>
            <a:pPr algn="ctr"/>
            <a:r>
              <a:rPr lang="en-US" sz="1400">
                <a:solidFill>
                  <a:srgbClr val="0033CC"/>
                </a:solidFill>
              </a:rPr>
              <a:t>table</a:t>
            </a:r>
          </a:p>
        </p:txBody>
      </p:sp>
      <p:graphicFrame>
        <p:nvGraphicFramePr>
          <p:cNvPr id="327914" name="Group 23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206500" y="4525963"/>
          <a:ext cx="5851525" cy="1645920"/>
        </p:xfrm>
        <a:graphic>
          <a:graphicData uri="http://schemas.openxmlformats.org/drawingml/2006/table">
            <a:tbl>
              <a:tblPr/>
              <a:tblGrid>
                <a:gridCol w="547688"/>
                <a:gridCol w="914400"/>
                <a:gridCol w="823912"/>
                <a:gridCol w="1096963"/>
                <a:gridCol w="1736725"/>
                <a:gridCol w="731837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19" name="Text Box 239"/>
          <p:cNvSpPr txBox="1">
            <a:spLocks noChangeArrowheads="1"/>
          </p:cNvSpPr>
          <p:nvPr/>
        </p:nvSpPr>
        <p:spPr bwMode="auto">
          <a:xfrm>
            <a:off x="1096963" y="197326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27920" name="Text Box 240"/>
          <p:cNvSpPr txBox="1">
            <a:spLocks noChangeArrowheads="1"/>
          </p:cNvSpPr>
          <p:nvPr/>
        </p:nvSpPr>
        <p:spPr bwMode="auto">
          <a:xfrm>
            <a:off x="1096963" y="4160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27921" name="Text Box 241"/>
          <p:cNvSpPr txBox="1">
            <a:spLocks noChangeArrowheads="1"/>
          </p:cNvSpPr>
          <p:nvPr/>
        </p:nvSpPr>
        <p:spPr bwMode="auto">
          <a:xfrm>
            <a:off x="6127074" y="11430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B23C00"/>
                </a:solidFill>
              </a:rPr>
              <a:t>Student_Teacher</a:t>
            </a:r>
            <a:endParaRPr lang="en-US" dirty="0">
              <a:solidFill>
                <a:srgbClr val="B23C00"/>
              </a:solidFill>
            </a:endParaRPr>
          </a:p>
        </p:txBody>
      </p:sp>
      <p:graphicFrame>
        <p:nvGraphicFramePr>
          <p:cNvPr id="327972" name="Group 292"/>
          <p:cNvGraphicFramePr>
            <a:graphicFrameLocks noGrp="1"/>
          </p:cNvGraphicFramePr>
          <p:nvPr>
            <p:extLst/>
          </p:nvPr>
        </p:nvGraphicFramePr>
        <p:xfrm>
          <a:off x="1189038" y="2332038"/>
          <a:ext cx="5943600" cy="1669733"/>
        </p:xfrm>
        <a:graphic>
          <a:graphicData uri="http://schemas.openxmlformats.org/drawingml/2006/table">
            <a:tbl>
              <a:tblPr/>
              <a:tblGrid>
                <a:gridCol w="639762"/>
                <a:gridCol w="1006475"/>
                <a:gridCol w="731838"/>
                <a:gridCol w="1189037"/>
                <a:gridCol w="1187450"/>
                <a:gridCol w="1189038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Teacher_id_3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null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8" grpId="0" animBg="1"/>
      <p:bldP spid="3279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8B3C-3CD7-CF4B-8565-3009FEE63265}" type="slidenum">
              <a:rPr lang="en-US"/>
              <a:pPr/>
              <a:t>34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Problem!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3752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Suppose Prof. Lane decides he </a:t>
            </a:r>
            <a:r>
              <a:rPr lang="en-US" sz="2400" dirty="0" smtClean="0"/>
              <a:t>doesn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want to teach Operating Systems anymore and we delete that row.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What other information do we lose as a result?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lose the fact that the class is taught in Room 109</a:t>
            </a:r>
            <a:r>
              <a:rPr lang="en-US" sz="2000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2400" dirty="0"/>
              <a:t>The problem arises because the Teacher table really contains two separate sets of data: </a:t>
            </a:r>
            <a:r>
              <a:rPr lang="en-US" sz="2400" dirty="0">
                <a:solidFill>
                  <a:srgbClr val="B23C00"/>
                </a:solidFill>
              </a:rPr>
              <a:t>teacher data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B23C00"/>
                </a:solidFill>
              </a:rPr>
              <a:t>class data</a:t>
            </a:r>
            <a:r>
              <a:rPr lang="en-US" sz="2400" dirty="0"/>
              <a:t>.</a:t>
            </a:r>
          </a:p>
        </p:txBody>
      </p:sp>
      <p:graphicFrame>
        <p:nvGraphicFramePr>
          <p:cNvPr id="292985" name="Group 121"/>
          <p:cNvGraphicFramePr>
            <a:graphicFrameLocks noGrp="1"/>
          </p:cNvGraphicFramePr>
          <p:nvPr>
            <p:extLst/>
          </p:nvPr>
        </p:nvGraphicFramePr>
        <p:xfrm>
          <a:off x="2103438" y="2247900"/>
          <a:ext cx="6034087" cy="164592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  <a:gridCol w="1098550"/>
                <a:gridCol w="1736725"/>
                <a:gridCol w="639762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2982" name="Text Box 118"/>
          <p:cNvSpPr txBox="1">
            <a:spLocks noChangeArrowheads="1"/>
          </p:cNvSpPr>
          <p:nvPr/>
        </p:nvSpPr>
        <p:spPr bwMode="auto">
          <a:xfrm>
            <a:off x="1006475" y="21494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14700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65527-5B13-C64B-B24C-B59F687B4121}" type="slidenum">
              <a:rPr lang="en-US"/>
              <a:pPr/>
              <a:t>35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</a:t>
            </a:r>
            <a:r>
              <a:rPr lang="en-US" dirty="0" smtClean="0"/>
              <a:t>Form (2NF)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12163" cy="579137"/>
          </a:xfrm>
        </p:spPr>
        <p:txBody>
          <a:bodyPr/>
          <a:lstStyle/>
          <a:p>
            <a:r>
              <a:rPr lang="en-US" dirty="0"/>
              <a:t>Keep related data together (cohesiveness).</a:t>
            </a:r>
            <a:endParaRPr lang="en-US" dirty="0">
              <a:solidFill>
                <a:schemeClr val="folHlink"/>
              </a:solidFill>
            </a:endParaRPr>
          </a:p>
        </p:txBody>
      </p:sp>
      <p:graphicFrame>
        <p:nvGraphicFramePr>
          <p:cNvPr id="295087" name="Group 175"/>
          <p:cNvGraphicFramePr>
            <a:graphicFrameLocks noGrp="1"/>
          </p:cNvGraphicFramePr>
          <p:nvPr>
            <p:extLst/>
          </p:nvPr>
        </p:nvGraphicFramePr>
        <p:xfrm>
          <a:off x="1006475" y="25225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3"/>
                <a:gridCol w="1004887"/>
                <a:gridCol w="9144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5276" name="Group 364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297363" y="2516188"/>
          <a:ext cx="4389437" cy="1645920"/>
        </p:xfrm>
        <a:graphic>
          <a:graphicData uri="http://schemas.openxmlformats.org/drawingml/2006/table">
            <a:tbl>
              <a:tblPr/>
              <a:tblGrid>
                <a:gridCol w="1096962"/>
                <a:gridCol w="1006475"/>
                <a:gridCol w="1644650"/>
                <a:gridCol w="641350"/>
              </a:tblGrid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283" name="Text Box 371"/>
          <p:cNvSpPr txBox="1">
            <a:spLocks noChangeArrowheads="1"/>
          </p:cNvSpPr>
          <p:nvPr/>
        </p:nvSpPr>
        <p:spPr bwMode="auto">
          <a:xfrm>
            <a:off x="914400" y="214947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295284" name="Text Box 372"/>
          <p:cNvSpPr txBox="1">
            <a:spLocks noChangeArrowheads="1"/>
          </p:cNvSpPr>
          <p:nvPr/>
        </p:nvSpPr>
        <p:spPr bwMode="auto">
          <a:xfrm>
            <a:off x="4206875" y="2149475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Class</a:t>
            </a:r>
          </a:p>
        </p:txBody>
      </p:sp>
      <p:grpSp>
        <p:nvGrpSpPr>
          <p:cNvPr id="295285" name="Group 373"/>
          <p:cNvGrpSpPr>
            <a:grpSpLocks/>
          </p:cNvGrpSpPr>
          <p:nvPr/>
        </p:nvGrpSpPr>
        <p:grpSpPr bwMode="auto">
          <a:xfrm>
            <a:off x="877888" y="3887788"/>
            <a:ext cx="1538287" cy="684212"/>
            <a:chOff x="346" y="2594"/>
            <a:chExt cx="969" cy="431"/>
          </a:xfrm>
          <a:solidFill>
            <a:srgbClr val="FFFFC2"/>
          </a:solidFill>
        </p:grpSpPr>
        <p:sp>
          <p:nvSpPr>
            <p:cNvPr id="295286" name="Text Box 374"/>
            <p:cNvSpPr txBox="1">
              <a:spLocks noChangeArrowheads="1"/>
            </p:cNvSpPr>
            <p:nvPr/>
          </p:nvSpPr>
          <p:spPr bwMode="auto">
            <a:xfrm>
              <a:off x="346" y="2825"/>
              <a:ext cx="969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Primary key (PK)</a:t>
              </a:r>
            </a:p>
          </p:txBody>
        </p:sp>
        <p:sp>
          <p:nvSpPr>
            <p:cNvPr id="295287" name="Line 375"/>
            <p:cNvSpPr>
              <a:spLocks noChangeShapeType="1"/>
            </p:cNvSpPr>
            <p:nvPr/>
          </p:nvSpPr>
          <p:spPr bwMode="auto">
            <a:xfrm flipV="1">
              <a:off x="634" y="2594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288" name="Group 376"/>
          <p:cNvGrpSpPr>
            <a:grpSpLocks/>
          </p:cNvGrpSpPr>
          <p:nvPr/>
        </p:nvGrpSpPr>
        <p:grpSpPr bwMode="auto">
          <a:xfrm>
            <a:off x="3702050" y="4160838"/>
            <a:ext cx="1538288" cy="682625"/>
            <a:chOff x="2016" y="2767"/>
            <a:chExt cx="969" cy="430"/>
          </a:xfrm>
          <a:solidFill>
            <a:srgbClr val="FFFFC2"/>
          </a:solidFill>
        </p:grpSpPr>
        <p:sp>
          <p:nvSpPr>
            <p:cNvPr id="295289" name="Text Box 377"/>
            <p:cNvSpPr txBox="1">
              <a:spLocks noChangeArrowheads="1"/>
            </p:cNvSpPr>
            <p:nvPr/>
          </p:nvSpPr>
          <p:spPr bwMode="auto">
            <a:xfrm>
              <a:off x="2016" y="2997"/>
              <a:ext cx="969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Primary key (PK)</a:t>
              </a:r>
            </a:p>
          </p:txBody>
        </p:sp>
        <p:sp>
          <p:nvSpPr>
            <p:cNvPr id="295290" name="Line 378"/>
            <p:cNvSpPr>
              <a:spLocks noChangeShapeType="1"/>
            </p:cNvSpPr>
            <p:nvPr/>
          </p:nvSpPr>
          <p:spPr bwMode="auto">
            <a:xfrm flipV="1">
              <a:off x="2534" y="2767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291" name="Group 379"/>
          <p:cNvGrpSpPr>
            <a:grpSpLocks/>
          </p:cNvGrpSpPr>
          <p:nvPr/>
        </p:nvGrpSpPr>
        <p:grpSpPr bwMode="auto">
          <a:xfrm>
            <a:off x="5486400" y="4160838"/>
            <a:ext cx="1516063" cy="682625"/>
            <a:chOff x="2864" y="2767"/>
            <a:chExt cx="955" cy="430"/>
          </a:xfrm>
          <a:solidFill>
            <a:srgbClr val="FFFFC2"/>
          </a:solidFill>
        </p:grpSpPr>
        <p:sp>
          <p:nvSpPr>
            <p:cNvPr id="295292" name="Text Box 380"/>
            <p:cNvSpPr txBox="1">
              <a:spLocks noChangeArrowheads="1"/>
            </p:cNvSpPr>
            <p:nvPr/>
          </p:nvSpPr>
          <p:spPr bwMode="auto">
            <a:xfrm>
              <a:off x="2864" y="2997"/>
              <a:ext cx="955" cy="200"/>
            </a:xfrm>
            <a:prstGeom prst="rect">
              <a:avLst/>
            </a:prstGeom>
            <a:grpFill/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Foreign key (FK)</a:t>
              </a:r>
            </a:p>
          </p:txBody>
        </p:sp>
        <p:sp>
          <p:nvSpPr>
            <p:cNvPr id="295293" name="Line 381"/>
            <p:cNvSpPr>
              <a:spLocks noChangeShapeType="1"/>
            </p:cNvSpPr>
            <p:nvPr/>
          </p:nvSpPr>
          <p:spPr bwMode="auto">
            <a:xfrm flipV="1">
              <a:off x="2995" y="2767"/>
              <a:ext cx="0" cy="231"/>
            </a:xfrm>
            <a:prstGeom prst="line">
              <a:avLst/>
            </a:prstGeom>
            <a:grp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5294" name="Rectangle 382"/>
          <p:cNvSpPr>
            <a:spLocks noChangeArrowheads="1"/>
          </p:cNvSpPr>
          <p:nvPr/>
        </p:nvSpPr>
        <p:spPr bwMode="auto">
          <a:xfrm>
            <a:off x="457200" y="5166341"/>
            <a:ext cx="8412163" cy="10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How would you do this relation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a linking table?</a:t>
            </a:r>
            <a:endParaRPr lang="en-US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29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36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</a:t>
            </a:r>
            <a:r>
              <a:rPr lang="en-US" dirty="0" smtClean="0"/>
              <a:t>Structure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/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/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/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182928" y="1326514"/>
            <a:ext cx="5486340" cy="109665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John Doe takes Java </a:t>
            </a:r>
            <a:r>
              <a:rPr lang="en-US" sz="2400" dirty="0" smtClean="0"/>
              <a:t>programming</a:t>
            </a:r>
            <a:r>
              <a:rPr lang="en-US" sz="2400" dirty="0"/>
              <a:t>, software engineering, and data structures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37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</a:t>
            </a:r>
            <a:r>
              <a:rPr lang="en-US" dirty="0" smtClean="0"/>
              <a:t>Structure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/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/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/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457200" y="1417953"/>
            <a:ext cx="4937125" cy="82234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Java Programming class has John </a:t>
            </a:r>
            <a:r>
              <a:rPr lang="en-US" sz="2400" dirty="0" smtClean="0"/>
              <a:t>Doe and </a:t>
            </a:r>
            <a:r>
              <a:rPr lang="en-US" sz="2400" dirty="0"/>
              <a:t>Kim Smith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1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8814-BC96-5D48-9777-5C94053F537C}" type="slidenum">
              <a:rPr lang="en-US"/>
              <a:pPr/>
              <a:t>38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Database Structure</a:t>
            </a:r>
            <a:r>
              <a:rPr lang="en-US" i="1" dirty="0"/>
              <a:t>, cont’d</a:t>
            </a:r>
            <a:endParaRPr lang="en-US" dirty="0"/>
          </a:p>
        </p:txBody>
      </p:sp>
      <p:graphicFrame>
        <p:nvGraphicFramePr>
          <p:cNvPr id="300122" name="Group 90"/>
          <p:cNvGraphicFramePr>
            <a:graphicFrameLocks noGrp="1"/>
          </p:cNvGraphicFramePr>
          <p:nvPr>
            <p:extLst/>
          </p:nvPr>
        </p:nvGraphicFramePr>
        <p:xfrm>
          <a:off x="915988" y="2673350"/>
          <a:ext cx="2559050" cy="1820865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Novak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Klein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Leslie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0" name="Group 218"/>
          <p:cNvGraphicFramePr>
            <a:graphicFrameLocks noGrp="1"/>
          </p:cNvGraphicFramePr>
          <p:nvPr>
            <p:extLst/>
          </p:nvPr>
        </p:nvGraphicFramePr>
        <p:xfrm>
          <a:off x="4114800" y="4533900"/>
          <a:ext cx="4297363" cy="1682434"/>
        </p:xfrm>
        <a:graphic>
          <a:graphicData uri="http://schemas.openxmlformats.org/drawingml/2006/table">
            <a:tbl>
              <a:tblPr/>
              <a:tblGrid>
                <a:gridCol w="1006475"/>
                <a:gridCol w="1004888"/>
                <a:gridCol w="1646237"/>
                <a:gridCol w="639763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Teacher_id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Data structures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Java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Compilers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Software 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Operating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53" name="Group 221"/>
          <p:cNvGraphicFramePr>
            <a:graphicFrameLocks noGrp="1"/>
          </p:cNvGraphicFramePr>
          <p:nvPr>
            <p:extLst/>
          </p:nvPr>
        </p:nvGraphicFramePr>
        <p:xfrm>
          <a:off x="5759450" y="1509713"/>
          <a:ext cx="2103438" cy="2743200"/>
        </p:xfrm>
        <a:graphic>
          <a:graphicData uri="http://schemas.openxmlformats.org/drawingml/2006/table">
            <a:tbl>
              <a:tblPr/>
              <a:tblGrid>
                <a:gridCol w="1004888"/>
                <a:gridCol w="1098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Student_id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Class_code</a:t>
                      </a:r>
                      <a:endParaRPr kumimoji="0" 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241" name="Group 20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915988" y="4846638"/>
          <a:ext cx="2559050" cy="1371600"/>
        </p:xfrm>
        <a:graphic>
          <a:graphicData uri="http://schemas.openxmlformats.org/drawingml/2006/table">
            <a:tbl>
              <a:tblPr/>
              <a:tblGrid>
                <a:gridCol w="639762"/>
                <a:gridCol w="1004888"/>
                <a:gridCol w="9144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Rogers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Thompson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7051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Flynn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245" name="Text Box 213"/>
          <p:cNvSpPr txBox="1">
            <a:spLocks noChangeArrowheads="1"/>
          </p:cNvSpPr>
          <p:nvPr/>
        </p:nvSpPr>
        <p:spPr bwMode="auto">
          <a:xfrm>
            <a:off x="823913" y="4565650"/>
            <a:ext cx="833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Teacher</a:t>
            </a:r>
          </a:p>
        </p:txBody>
      </p:sp>
      <p:sp>
        <p:nvSpPr>
          <p:cNvPr id="300246" name="Text Box 214"/>
          <p:cNvSpPr txBox="1">
            <a:spLocks noChangeArrowheads="1"/>
          </p:cNvSpPr>
          <p:nvPr/>
        </p:nvSpPr>
        <p:spPr bwMode="auto">
          <a:xfrm>
            <a:off x="823913" y="2390775"/>
            <a:ext cx="80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Student</a:t>
            </a:r>
          </a:p>
        </p:txBody>
      </p:sp>
      <p:sp>
        <p:nvSpPr>
          <p:cNvPr id="300247" name="Text Box 215"/>
          <p:cNvSpPr txBox="1">
            <a:spLocks noChangeArrowheads="1"/>
          </p:cNvSpPr>
          <p:nvPr/>
        </p:nvSpPr>
        <p:spPr bwMode="auto">
          <a:xfrm>
            <a:off x="4022725" y="4251325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Class</a:t>
            </a:r>
          </a:p>
        </p:txBody>
      </p:sp>
      <p:sp>
        <p:nvSpPr>
          <p:cNvPr id="300248" name="Text Box 216"/>
          <p:cNvSpPr txBox="1">
            <a:spLocks noChangeArrowheads="1"/>
          </p:cNvSpPr>
          <p:nvPr/>
        </p:nvSpPr>
        <p:spPr bwMode="auto">
          <a:xfrm>
            <a:off x="5668963" y="1195388"/>
            <a:ext cx="1352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B23C00"/>
                </a:solidFill>
              </a:rPr>
              <a:t>Student_Class</a:t>
            </a:r>
            <a:endParaRPr lang="en-US" sz="1400" dirty="0">
              <a:solidFill>
                <a:srgbClr val="B23C00"/>
              </a:solidFill>
            </a:endParaRPr>
          </a:p>
        </p:txBody>
      </p:sp>
      <p:sp>
        <p:nvSpPr>
          <p:cNvPr id="300252" name="Rectangle 22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20"/>
            <a:ext cx="4937125" cy="45719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Mabel </a:t>
            </a:r>
            <a:r>
              <a:rPr lang="en-US" sz="2400" dirty="0"/>
              <a:t>Flynn teaches compilers.</a:t>
            </a:r>
          </a:p>
        </p:txBody>
      </p:sp>
    </p:spTree>
    <p:extLst>
      <p:ext uri="{BB962C8B-B14F-4D97-AF65-F5344CB8AC3E}">
        <p14:creationId xmlns:p14="http://schemas.microsoft.com/office/powerpoint/2010/main" val="11512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draft of your Design Document.</a:t>
            </a:r>
          </a:p>
          <a:p>
            <a:pPr lvl="5"/>
            <a:endParaRPr lang="en-US" dirty="0"/>
          </a:p>
          <a:p>
            <a:r>
              <a:rPr lang="en-US" dirty="0" smtClean="0"/>
              <a:t>Document the design of your application.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MVC architecture</a:t>
            </a:r>
          </a:p>
          <a:p>
            <a:pPr lvl="1"/>
            <a:r>
              <a:rPr lang="en-US" dirty="0" smtClean="0"/>
              <a:t>UML package and class diagrams</a:t>
            </a:r>
          </a:p>
          <a:p>
            <a:pPr lvl="1"/>
            <a:r>
              <a:rPr lang="en-US" dirty="0" smtClean="0"/>
              <a:t>UML sequence diagram</a:t>
            </a:r>
          </a:p>
          <a:p>
            <a:pPr lvl="6"/>
            <a:endParaRPr lang="en-US" dirty="0"/>
          </a:p>
          <a:p>
            <a:r>
              <a:rPr lang="en-US" dirty="0" smtClean="0"/>
              <a:t>Document the design of your database.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Conceptual model: entity-relationship (ER) diagram</a:t>
            </a:r>
          </a:p>
          <a:p>
            <a:pPr lvl="1"/>
            <a:r>
              <a:rPr lang="en-US" dirty="0" smtClean="0"/>
              <a:t>Logical model: relational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model is the actual </a:t>
            </a:r>
            <a:br>
              <a:rPr lang="en-US" dirty="0" smtClean="0"/>
            </a:br>
            <a:r>
              <a:rPr lang="en-US" dirty="0" smtClean="0"/>
              <a:t>database implementation.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relational DBMS (</a:t>
            </a:r>
            <a:r>
              <a:rPr lang="en-US" dirty="0" smtClean="0">
                <a:solidFill>
                  <a:srgbClr val="B23C00"/>
                </a:solidFill>
              </a:rPr>
              <a:t>RDBMS</a:t>
            </a:r>
            <a:r>
              <a:rPr lang="en-US" dirty="0" smtClean="0"/>
              <a:t>) software.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Structured Query Language (</a:t>
            </a:r>
            <a:r>
              <a:rPr lang="en-US" dirty="0" smtClean="0">
                <a:solidFill>
                  <a:srgbClr val="B23C00"/>
                </a:solidFill>
              </a:rPr>
              <a:t>SQL</a:t>
            </a:r>
            <a:r>
              <a:rPr lang="en-US" dirty="0" smtClean="0"/>
              <a:t>) commands to create, delete, modify, and query database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ER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234463"/>
            <a:ext cx="7406559" cy="4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073" y="1417342"/>
            <a:ext cx="2044149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Conceptual model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ER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06791"/>
            <a:ext cx="7863754" cy="56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073" y="1417342"/>
            <a:ext cx="2044149" cy="369332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Conceptual model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Map the ER diagram to a </a:t>
            </a:r>
            <a:r>
              <a:rPr lang="en-US" dirty="0" smtClean="0">
                <a:solidFill>
                  <a:srgbClr val="B23C00"/>
                </a:solidFill>
              </a:rPr>
              <a:t>logical model </a:t>
            </a:r>
            <a:r>
              <a:rPr lang="en-US" dirty="0" smtClean="0"/>
              <a:t>represented as a </a:t>
            </a:r>
            <a:r>
              <a:rPr lang="en-US" dirty="0" smtClean="0">
                <a:solidFill>
                  <a:srgbClr val="B23C00"/>
                </a:solidFill>
              </a:rPr>
              <a:t>relational schema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049"/>
            <a:ext cx="852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63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a Table to be a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column must have a </a:t>
            </a:r>
            <a:r>
              <a:rPr lang="en-US" dirty="0" smtClean="0"/>
              <a:t>name.</a:t>
            </a:r>
            <a:endParaRPr lang="en-US" dirty="0"/>
          </a:p>
          <a:p>
            <a:pPr lvl="1"/>
            <a:r>
              <a:rPr lang="en-US" dirty="0"/>
              <a:t>Within a table, each column name must be </a:t>
            </a:r>
            <a:r>
              <a:rPr lang="en-US" dirty="0" smtClean="0"/>
              <a:t>unique.</a:t>
            </a:r>
          </a:p>
          <a:p>
            <a:pPr lvl="6"/>
            <a:endParaRPr lang="en-US" dirty="0"/>
          </a:p>
          <a:p>
            <a:r>
              <a:rPr lang="en-US" dirty="0"/>
              <a:t>All values in each column must be from the same (predefined) domain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Within a table</a:t>
            </a:r>
            <a:r>
              <a:rPr lang="en-US" dirty="0"/>
              <a:t>, each row must be </a:t>
            </a:r>
            <a:r>
              <a:rPr lang="en-US" dirty="0" smtClean="0"/>
              <a:t>unique.</a:t>
            </a:r>
          </a:p>
          <a:p>
            <a:pPr lvl="5"/>
            <a:endParaRPr lang="en-US" dirty="0"/>
          </a:p>
          <a:p>
            <a:r>
              <a:rPr lang="en-US" dirty="0"/>
              <a:t>Within each row, each value in each column must be </a:t>
            </a:r>
            <a:r>
              <a:rPr lang="en-US" dirty="0" smtClean="0"/>
              <a:t>single-valued.</a:t>
            </a:r>
            <a:endParaRPr lang="en-US" dirty="0"/>
          </a:p>
          <a:p>
            <a:pPr lvl="1"/>
            <a:r>
              <a:rPr lang="en-US" sz="2800" dirty="0" smtClean="0">
                <a:cs typeface="+mn-cs"/>
              </a:rPr>
              <a:t>M</a:t>
            </a:r>
            <a:r>
              <a:rPr lang="en-US" dirty="0" smtClean="0"/>
              <a:t>ultiple </a:t>
            </a:r>
            <a:r>
              <a:rPr lang="en-US" dirty="0"/>
              <a:t>values of the content represented by the column are not allowed in any rows of the </a:t>
            </a:r>
            <a:r>
              <a:rPr lang="en-US" dirty="0" smtClean="0"/>
              <a:t>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vs. Non-Relational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903"/>
            <a:ext cx="5543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25178</TotalTime>
  <Words>1804</Words>
  <Application>Microsoft Macintosh PowerPoint</Application>
  <PresentationFormat>On-screen Show (4:3)</PresentationFormat>
  <Paragraphs>975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Times New Roman</vt:lpstr>
      <vt:lpstr>Wingdings</vt:lpstr>
      <vt:lpstr>Arial</vt:lpstr>
      <vt:lpstr>Quadrant</vt:lpstr>
      <vt:lpstr>CMPE/SE 131 Software Engineering March 9 Class Meeting</vt:lpstr>
      <vt:lpstr>Conceptual Database Model</vt:lpstr>
      <vt:lpstr>Logical Database Model</vt:lpstr>
      <vt:lpstr>Physical Database Model</vt:lpstr>
      <vt:lpstr>An Example ER Diagram</vt:lpstr>
      <vt:lpstr>Another Example ER Diagram</vt:lpstr>
      <vt:lpstr>Logical Database Model</vt:lpstr>
      <vt:lpstr>Conditions for a Table to be a Relation</vt:lpstr>
      <vt:lpstr>Relational vs. Non-Relational Tables</vt:lpstr>
      <vt:lpstr>Additional Properties for a Relational Table</vt:lpstr>
      <vt:lpstr>Primary Key</vt:lpstr>
      <vt:lpstr>Mapping Entities</vt:lpstr>
      <vt:lpstr>Mapping Entities, cont’d</vt:lpstr>
      <vt:lpstr>Mapping Entities, cont’d</vt:lpstr>
      <vt:lpstr>Entity Integrity Constraint</vt:lpstr>
      <vt:lpstr>Entity Integrity Constraint, cont’d</vt:lpstr>
      <vt:lpstr>Foreign Keys</vt:lpstr>
      <vt:lpstr>Mapping 1:M Relationships</vt:lpstr>
      <vt:lpstr>Mapping 1:M Relationships, cont’d</vt:lpstr>
      <vt:lpstr>Mapping 1:M Relationships, cont’d</vt:lpstr>
      <vt:lpstr>Mapping 1:M Relationships, cont’d</vt:lpstr>
      <vt:lpstr>Mapping M:N Relationships</vt:lpstr>
      <vt:lpstr>Mapping M:N Relationships, cont’d</vt:lpstr>
      <vt:lpstr>Mapping 1:1 Relationships</vt:lpstr>
      <vt:lpstr>Mapping 1:1 Relationships, cont’d</vt:lpstr>
      <vt:lpstr>Referential Integrity Constraint</vt:lpstr>
      <vt:lpstr>Mapping Example: ER Diagram</vt:lpstr>
      <vt:lpstr>Mapping Example: Relational Schema</vt:lpstr>
      <vt:lpstr>Mapping Example: Sample Data</vt:lpstr>
      <vt:lpstr>School Database Example</vt:lpstr>
      <vt:lpstr>Normalization</vt:lpstr>
      <vt:lpstr>First Normal Form (1NF)</vt:lpstr>
      <vt:lpstr>First Normal Form, cont’d</vt:lpstr>
      <vt:lpstr>Problem!</vt:lpstr>
      <vt:lpstr>Second Normal Form (2NF)</vt:lpstr>
      <vt:lpstr>Final Database Structure, cont’d</vt:lpstr>
      <vt:lpstr>Final Database Structure, cont’d</vt:lpstr>
      <vt:lpstr>Final Database Structure, cont’d</vt:lpstr>
      <vt:lpstr>Assignment #5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281</cp:revision>
  <dcterms:created xsi:type="dcterms:W3CDTF">2008-01-12T03:52:55Z</dcterms:created>
  <dcterms:modified xsi:type="dcterms:W3CDTF">2017-03-09T10:44:06Z</dcterms:modified>
  <cp:category/>
</cp:coreProperties>
</file>