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47" r:id="rId3"/>
    <p:sldId id="348" r:id="rId4"/>
    <p:sldId id="349" r:id="rId5"/>
    <p:sldId id="316" r:id="rId6"/>
    <p:sldId id="317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0033CC"/>
    <a:srgbClr val="B23C00"/>
    <a:srgbClr val="A12A03"/>
    <a:srgbClr val="CCECFF"/>
    <a:srgbClr val="FFFF66"/>
    <a:srgbClr val="66CCFF"/>
    <a:srgbClr val="993300"/>
    <a:srgbClr val="008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4" autoAdjust="0"/>
    <p:restoredTop sz="94660"/>
  </p:normalViewPr>
  <p:slideViewPr>
    <p:cSldViewPr>
      <p:cViewPr varScale="1">
        <p:scale>
          <a:sx n="169" d="100"/>
          <a:sy n="169" d="100"/>
        </p:scale>
        <p:origin x="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March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rdplus.com/#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 March 7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56A6-474A-2945-A393-461918F98BCD}" type="slidenum">
              <a:rPr lang="en-US"/>
              <a:pPr/>
              <a:t>10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Model-View-Controller</a:t>
            </a:r>
            <a:endParaRPr lang="en-US" i="1"/>
          </a:p>
        </p:txBody>
      </p:sp>
      <p:pic>
        <p:nvPicPr>
          <p:cNvPr id="248836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708" y="1272787"/>
            <a:ext cx="5577779" cy="471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89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99A0C-77A2-7F43-B47F-131BE4FF237F}" type="slidenum">
              <a:rPr lang="en-US"/>
              <a:pPr/>
              <a:t>11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Independence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Loose coupling </a:t>
            </a:r>
            <a:r>
              <a:rPr lang="en-US" dirty="0"/>
              <a:t>between applications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data repository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complexity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6"/>
            <a:endParaRPr lang="en-US" dirty="0"/>
          </a:p>
          <a:p>
            <a:r>
              <a:rPr lang="en-US" dirty="0"/>
              <a:t>Applications should not need to know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Where </a:t>
            </a:r>
            <a:r>
              <a:rPr lang="en-US" dirty="0"/>
              <a:t>the data is stored (location of the repository)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How </a:t>
            </a:r>
            <a:r>
              <a:rPr lang="en-US" dirty="0"/>
              <a:t>it is stored (file formats and organizations, etc.)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Access </a:t>
            </a:r>
            <a:r>
              <a:rPr lang="en-US" dirty="0"/>
              <a:t>mechanisms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5F69-CA15-D543-BFB6-D066EA0F8517}" type="slidenum">
              <a:rPr lang="en-US"/>
              <a:pPr/>
              <a:t>12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</a:t>
            </a:r>
            <a:r>
              <a:rPr lang="en-US" dirty="0" smtClean="0"/>
              <a:t>-End </a:t>
            </a:r>
            <a:r>
              <a:rPr lang="en-US" dirty="0"/>
              <a:t>Data Repository Issues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Redundancy and inconsistency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Multiple copies of data (good for backup)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Different versions that </a:t>
            </a:r>
            <a:r>
              <a:rPr lang="en-US" dirty="0" smtClean="0"/>
              <a:t>don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match (bad)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Consistent updates and deletions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to access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Timeliness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Disparity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multiple and scattered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different formats and media</a:t>
            </a:r>
          </a:p>
        </p:txBody>
      </p:sp>
    </p:spTree>
    <p:extLst>
      <p:ext uri="{BB962C8B-B14F-4D97-AF65-F5344CB8AC3E}">
        <p14:creationId xmlns:p14="http://schemas.microsoft.com/office/powerpoint/2010/main" val="2920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DABD-F83C-874E-B736-299A00D02E19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Back-End Data Repository </a:t>
            </a:r>
            <a:r>
              <a:rPr lang="en-US" dirty="0" smtClean="0"/>
              <a:t>Issues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Handle multiple clients accessing and updating the data simultaneously.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Security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Prevent unauthorized accesses and updates.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Integrity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meet constraints 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Minimum and maximum value ranges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agree </a:t>
            </a:r>
            <a:r>
              <a:rPr lang="en-US" dirty="0"/>
              <a:t>with each other.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Medical records for a male patient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/>
              <a:t>not include pregnancy data.</a:t>
            </a:r>
          </a:p>
        </p:txBody>
      </p:sp>
    </p:spTree>
    <p:extLst>
      <p:ext uri="{BB962C8B-B14F-4D97-AF65-F5344CB8AC3E}">
        <p14:creationId xmlns:p14="http://schemas.microsoft.com/office/powerpoint/2010/main" val="84855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3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System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6"/>
            <a:ext cx="8229600" cy="1463024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Database system</a:t>
            </a:r>
            <a:r>
              <a:rPr lang="en-US" dirty="0" smtClean="0"/>
              <a:t>: A computer-based system that enables efficient interaction between users and information stored in a database.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10"/>
            <a:ext cx="81708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Develop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 smtClean="0"/>
              <a:t>It’s an iterative process!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874537"/>
            <a:ext cx="83566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5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most critical step: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Collect, define, and visualize requirements.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What data will the database hold and how?</a:t>
            </a:r>
          </a:p>
          <a:p>
            <a:r>
              <a:rPr lang="en-US" dirty="0" smtClean="0"/>
              <a:t>What will be the capabilities and functionalities of the database?</a:t>
            </a:r>
          </a:p>
          <a:p>
            <a:pPr lvl="4"/>
            <a:endParaRPr lang="en-US" dirty="0"/>
          </a:p>
          <a:p>
            <a:r>
              <a:rPr lang="en-US" dirty="0" smtClean="0"/>
              <a:t>Use the requirements to model and implement the database and to create the front-end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59F-9DA6-4A4E-B664-E49024BA37EF}" type="slidenum">
              <a:rPr lang="en-US"/>
              <a:pPr/>
              <a:t>17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model </a:t>
            </a:r>
            <a:r>
              <a:rPr lang="en-US" dirty="0"/>
              <a:t>is a diagram that shows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data an application works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how </a:t>
            </a:r>
            <a:r>
              <a:rPr lang="en-US" dirty="0"/>
              <a:t>the data is used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Model data that will be </a:t>
            </a:r>
            <a:r>
              <a:rPr lang="en-US" dirty="0">
                <a:solidFill>
                  <a:srgbClr val="B23C00"/>
                </a:solidFill>
              </a:rPr>
              <a:t>persisted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(written to and read from a data repository).</a:t>
            </a:r>
          </a:p>
          <a:p>
            <a:pPr lvl="1"/>
            <a:r>
              <a:rPr lang="en-US" dirty="0"/>
              <a:t>In the Model-View-Controller architecture,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generally </a:t>
            </a:r>
            <a:r>
              <a:rPr lang="en-US" dirty="0"/>
              <a:t>only the model objects are persisted.</a:t>
            </a:r>
          </a:p>
          <a:p>
            <a:pPr lvl="6"/>
            <a:endParaRPr lang="en-US" dirty="0"/>
          </a:p>
          <a:p>
            <a:r>
              <a:rPr lang="en-US" dirty="0"/>
              <a:t>For databases, objects are called </a:t>
            </a:r>
            <a:r>
              <a:rPr lang="en-US" dirty="0">
                <a:solidFill>
                  <a:srgbClr val="B23C00"/>
                </a:solidFill>
              </a:rPr>
              <a:t>entities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Model </a:t>
            </a:r>
            <a:r>
              <a:rPr lang="en-US" dirty="0">
                <a:solidFill>
                  <a:srgbClr val="B23C00"/>
                </a:solidFill>
              </a:rPr>
              <a:t>entities </a:t>
            </a:r>
            <a:r>
              <a:rPr lang="en-US" dirty="0"/>
              <a:t>and their </a:t>
            </a:r>
            <a:r>
              <a:rPr lang="en-US" dirty="0">
                <a:solidFill>
                  <a:srgbClr val="B23C00"/>
                </a:solidFill>
              </a:rPr>
              <a:t>relationships </a:t>
            </a:r>
            <a:r>
              <a:rPr lang="en-US" dirty="0"/>
              <a:t>to each 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Similar to classes and their 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0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Visualize</a:t>
            </a:r>
            <a:r>
              <a:rPr lang="en-US" dirty="0" smtClean="0"/>
              <a:t> the requirements.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a conceptual data modeling technique.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solidFill>
                  <a:srgbClr val="B23C00"/>
                </a:solidFill>
              </a:rPr>
              <a:t>Entity-relationship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ER</a:t>
            </a:r>
            <a:r>
              <a:rPr lang="en-US" dirty="0" smtClean="0"/>
              <a:t>) modeling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Implementation independent: </a:t>
            </a:r>
            <a:br>
              <a:rPr lang="en-US" dirty="0" smtClean="0"/>
            </a:br>
            <a:r>
              <a:rPr lang="en-US" dirty="0" smtClean="0"/>
              <a:t>No dependencies on the logic of a particular </a:t>
            </a:r>
            <a:r>
              <a:rPr lang="en-US" dirty="0" smtClean="0">
                <a:solidFill>
                  <a:srgbClr val="B23C00"/>
                </a:solidFill>
              </a:rPr>
              <a:t>database management system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DBMS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Example DBMS: Oracle, MySQL, etc.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Blueprint for the logical model.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</a:t>
            </a:r>
            <a:r>
              <a:rPr lang="en-US" dirty="0" smtClean="0">
                <a:solidFill>
                  <a:srgbClr val="B23C00"/>
                </a:solidFill>
              </a:rPr>
              <a:t>relational database model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the logical model.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usually straightforward to map </a:t>
            </a:r>
            <a:br>
              <a:rPr lang="en-US" dirty="0" smtClean="0"/>
            </a:br>
            <a:r>
              <a:rPr lang="en-US" dirty="0" smtClean="0"/>
              <a:t>an ER model to a relational model.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Design </a:t>
            </a:r>
            <a:r>
              <a:rPr lang="en-US" dirty="0" smtClean="0"/>
              <a:t>of a Compiler</a:t>
            </a: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40658"/>
            <a:ext cx="8229600" cy="8229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compiler and an interpreter can both use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same front end and intermediate tier</a:t>
            </a:r>
            <a:r>
              <a:rPr lang="en-US" dirty="0"/>
              <a:t>.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234464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0196" y="1691659"/>
            <a:ext cx="1439818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FF00"/>
                </a:solidFill>
              </a:rPr>
              <a:t>Highly cohesive</a:t>
            </a:r>
            <a:endParaRPr lang="en-US" sz="140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2219" y="4709146"/>
            <a:ext cx="1439818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Highly cohesive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3439" y="4709146"/>
            <a:ext cx="1439818" cy="307777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Highly cohesive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10" y="3578418"/>
            <a:ext cx="1478290" cy="307777"/>
          </a:xfrm>
          <a:prstGeom prst="rect">
            <a:avLst/>
          </a:prstGeom>
          <a:solidFill>
            <a:srgbClr val="00905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Loosely coupled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7829" y="3578418"/>
            <a:ext cx="1478290" cy="307777"/>
          </a:xfrm>
          <a:prstGeom prst="rect">
            <a:avLst/>
          </a:prstGeom>
          <a:solidFill>
            <a:srgbClr val="00905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Loosely coupled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0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physical model is the actual </a:t>
            </a:r>
            <a:br>
              <a:rPr lang="en-US" dirty="0" smtClean="0"/>
            </a:br>
            <a:r>
              <a:rPr lang="en-US" dirty="0" smtClean="0"/>
              <a:t>database implementation.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relational DBMS (</a:t>
            </a:r>
            <a:r>
              <a:rPr lang="en-US" dirty="0" smtClean="0">
                <a:solidFill>
                  <a:srgbClr val="B23C00"/>
                </a:solidFill>
              </a:rPr>
              <a:t>RDBMS</a:t>
            </a:r>
            <a:r>
              <a:rPr lang="en-US" dirty="0" smtClean="0"/>
              <a:t>) software.</a:t>
            </a:r>
          </a:p>
          <a:p>
            <a:pPr lvl="1"/>
            <a:r>
              <a:rPr lang="en-US" dirty="0" smtClean="0"/>
              <a:t>SQLite</a:t>
            </a:r>
          </a:p>
          <a:p>
            <a:pPr lvl="1"/>
            <a:r>
              <a:rPr lang="en-US" dirty="0" smtClean="0"/>
              <a:t>Postgres</a:t>
            </a:r>
          </a:p>
          <a:p>
            <a:pPr lvl="1"/>
            <a:r>
              <a:rPr lang="en-US" dirty="0" smtClean="0"/>
              <a:t>MySQL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Structured Query Language (</a:t>
            </a:r>
            <a:r>
              <a:rPr lang="en-US" dirty="0" smtClean="0">
                <a:solidFill>
                  <a:srgbClr val="B23C00"/>
                </a:solidFill>
              </a:rPr>
              <a:t>SQL</a:t>
            </a:r>
            <a:r>
              <a:rPr lang="en-US" dirty="0" smtClean="0"/>
              <a:t>) commands to create, delete, modify, and query database structures.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6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 smtClean="0"/>
              <a:t>Conceptual DB Model: Entities and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Entity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Represents a real-world concept.</a:t>
            </a:r>
          </a:p>
          <a:p>
            <a:pPr lvl="2"/>
            <a:r>
              <a:rPr lang="en-US" dirty="0" smtClean="0"/>
              <a:t>Examples: customer, product, store, event, etc.</a:t>
            </a:r>
          </a:p>
          <a:p>
            <a:pPr lvl="1"/>
            <a:r>
              <a:rPr lang="en-US" dirty="0" smtClean="0"/>
              <a:t>Data that the database stores.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Attribute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Characteristic of an entity that the database stores.</a:t>
            </a:r>
          </a:p>
          <a:p>
            <a:pPr lvl="2"/>
            <a:r>
              <a:rPr lang="en-US" dirty="0" smtClean="0"/>
              <a:t>Examples (for a customer): name, address, id, etc.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unique attribute </a:t>
            </a:r>
            <a:r>
              <a:rPr lang="en-US" dirty="0" smtClean="0"/>
              <a:t>of an entity has a value that is different for each entity instance.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E2D8-4688-B74F-B865-0340F652DD94}" type="slidenum">
              <a:rPr lang="en-US"/>
              <a:pPr/>
              <a:t>22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Data Model Example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Student, teacher, </a:t>
            </a:r>
            <a:r>
              <a:rPr lang="en-US" dirty="0" smtClean="0"/>
              <a:t>class, and contact info </a:t>
            </a:r>
            <a:r>
              <a:rPr lang="en-US" dirty="0"/>
              <a:t>entities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their attributes.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Student</a:t>
            </a:r>
          </a:p>
          <a:p>
            <a:pPr lvl="2">
              <a:lnSpc>
                <a:spcPct val="80000"/>
              </a:lnSpc>
            </a:pPr>
            <a:r>
              <a:rPr lang="en-US" u="sng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first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last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contact info</a:t>
            </a:r>
            <a:endParaRPr lang="en-US" dirty="0"/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Teacher</a:t>
            </a:r>
          </a:p>
          <a:p>
            <a:pPr lvl="2">
              <a:lnSpc>
                <a:spcPct val="80000"/>
              </a:lnSpc>
            </a:pPr>
            <a:r>
              <a:rPr lang="en-US" u="sng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first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last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09848" y="2283257"/>
            <a:ext cx="3931877" cy="350465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Class</a:t>
            </a:r>
          </a:p>
          <a:p>
            <a:pPr lvl="2">
              <a:lnSpc>
                <a:spcPct val="80000"/>
              </a:lnSpc>
            </a:pPr>
            <a:r>
              <a:rPr lang="en-US" u="sng" dirty="0" smtClean="0"/>
              <a:t>class code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subject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classroom number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which teacher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Contact info</a:t>
            </a:r>
          </a:p>
          <a:p>
            <a:pPr lvl="2">
              <a:lnSpc>
                <a:spcPct val="80000"/>
              </a:lnSpc>
            </a:pPr>
            <a:r>
              <a:rPr lang="en-US" u="sng" dirty="0" smtClean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email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C40D6-CE71-DD49-BEA1-DA6621D28061}" type="slidenum">
              <a:rPr lang="en-US"/>
              <a:pPr/>
              <a:t>23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Data Model </a:t>
            </a:r>
            <a:r>
              <a:rPr lang="en-US" dirty="0" smtClean="0"/>
              <a:t>Example</a:t>
            </a:r>
            <a:r>
              <a:rPr lang="en-US" i="1" dirty="0" smtClean="0"/>
              <a:t>, 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queries (derived from use cases)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What teachers does this student have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What classes does this teacher teach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Who is the teacher of this class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Which students are in this class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Which students are in each of the classes </a:t>
            </a:r>
            <a:br>
              <a:rPr lang="en-US" dirty="0"/>
            </a:br>
            <a:r>
              <a:rPr lang="en-US" dirty="0"/>
              <a:t>taught by this teacher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</a:t>
            </a:r>
            <a:r>
              <a:rPr lang="en-US" dirty="0" smtClean="0"/>
              <a:t>Attributes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393692"/>
          </a:xfrm>
        </p:spPr>
        <p:txBody>
          <a:bodyPr/>
          <a:lstStyle/>
          <a:p>
            <a:r>
              <a:rPr lang="en-US" dirty="0" smtClean="0"/>
              <a:t>In an </a:t>
            </a:r>
            <a:r>
              <a:rPr lang="en-US" dirty="0" smtClean="0">
                <a:solidFill>
                  <a:srgbClr val="B23C00"/>
                </a:solidFill>
              </a:rPr>
              <a:t>entity-relationship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ER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B23C00"/>
                </a:solidFill>
              </a:rPr>
              <a:t>diagram</a:t>
            </a:r>
            <a:r>
              <a:rPr lang="en-US" dirty="0"/>
              <a:t>,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 smtClean="0"/>
              <a:t>show </a:t>
            </a:r>
            <a:r>
              <a:rPr lang="en-US" dirty="0" smtClean="0"/>
              <a:t>an entity </a:t>
            </a:r>
            <a:r>
              <a:rPr lang="en-US" dirty="0" smtClean="0"/>
              <a:t>with </a:t>
            </a:r>
            <a:r>
              <a:rPr lang="en-US" dirty="0" smtClean="0"/>
              <a:t>a rectangle and its attributes with </a:t>
            </a:r>
            <a:r>
              <a:rPr lang="en-US" dirty="0" smtClean="0"/>
              <a:t>ovals. </a:t>
            </a:r>
            <a:r>
              <a:rPr lang="en-US" u="sng" dirty="0" smtClean="0"/>
              <a:t>Underline</a:t>
            </a:r>
            <a:r>
              <a:rPr lang="en-US" dirty="0" smtClean="0"/>
              <a:t> </a:t>
            </a:r>
            <a:r>
              <a:rPr lang="en-US" dirty="0" smtClean="0"/>
              <a:t>the unique attribute.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1" name="Picture 10" descr="Screen Shot 2016-03-07 at 10.55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8" y="2788927"/>
            <a:ext cx="7714030" cy="335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5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Each entity in an ER diagram </a:t>
            </a:r>
            <a:r>
              <a:rPr lang="en-US" dirty="0" smtClean="0">
                <a:solidFill>
                  <a:srgbClr val="B23C00"/>
                </a:solidFill>
              </a:rPr>
              <a:t>must be related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at least one other entity.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Show a relationship with a diamond and connect the diamond to the entities that are part of the relationship.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 descr="Screen Shot 2016-03-07 at 11.00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8" y="4069073"/>
            <a:ext cx="8961023" cy="17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Cardinality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46" y="1295401"/>
            <a:ext cx="3017487" cy="4968208"/>
          </a:xfrm>
        </p:spPr>
        <p:txBody>
          <a:bodyPr/>
          <a:lstStyle/>
          <a:p>
            <a:r>
              <a:rPr lang="en-US" sz="2400" dirty="0" smtClean="0"/>
              <a:t>Show </a:t>
            </a:r>
            <a:r>
              <a:rPr lang="en-US" sz="2400" dirty="0" smtClean="0">
                <a:solidFill>
                  <a:srgbClr val="B23C00"/>
                </a:solidFill>
              </a:rPr>
              <a:t>cardinality</a:t>
            </a:r>
            <a:r>
              <a:rPr lang="en-US" sz="2400" dirty="0" smtClean="0"/>
              <a:t> (how many instances of an entity) with symbols at the end of the relationship lines.</a:t>
            </a:r>
          </a:p>
          <a:p>
            <a:pPr lvl="4"/>
            <a:endParaRPr lang="en-US" sz="800" dirty="0" smtClean="0"/>
          </a:p>
          <a:p>
            <a:pPr lvl="1"/>
            <a:r>
              <a:rPr lang="en-US" sz="2000" dirty="0" smtClean="0"/>
              <a:t>Maximum symbol closest to the entity.</a:t>
            </a:r>
          </a:p>
          <a:p>
            <a:pPr lvl="1"/>
            <a:r>
              <a:rPr lang="en-US" sz="2000" dirty="0" smtClean="0"/>
              <a:t>Minimum symbol further away.</a:t>
            </a:r>
          </a:p>
          <a:p>
            <a:pPr lvl="1"/>
            <a:r>
              <a:rPr lang="en-US" sz="2000" dirty="0" smtClean="0"/>
              <a:t>Zero, one, many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83" y="1325903"/>
            <a:ext cx="56181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Cardinality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7784" y="1295400"/>
            <a:ext cx="3200410" cy="4835525"/>
          </a:xfrm>
        </p:spPr>
        <p:txBody>
          <a:bodyPr/>
          <a:lstStyle/>
          <a:p>
            <a:r>
              <a:rPr lang="en-US" dirty="0" smtClean="0"/>
              <a:t>Read each relationship in </a:t>
            </a:r>
            <a:br>
              <a:rPr lang="en-US" dirty="0" smtClean="0"/>
            </a:br>
            <a:r>
              <a:rPr lang="en-US" dirty="0" smtClean="0"/>
              <a:t>both directions in this order:</a:t>
            </a:r>
            <a:endParaRPr lang="en-US" dirty="0"/>
          </a:p>
          <a:p>
            <a:pPr lvl="1"/>
            <a:r>
              <a:rPr lang="en-US" dirty="0" smtClean="0"/>
              <a:t>rectangle</a:t>
            </a:r>
          </a:p>
          <a:p>
            <a:pPr lvl="1"/>
            <a:r>
              <a:rPr lang="en-US" dirty="0" smtClean="0"/>
              <a:t>diamond</a:t>
            </a:r>
          </a:p>
          <a:p>
            <a:pPr lvl="1"/>
            <a:r>
              <a:rPr lang="en-US" dirty="0" smtClean="0"/>
              <a:t>cardinality</a:t>
            </a:r>
          </a:p>
          <a:p>
            <a:pPr lvl="1"/>
            <a:r>
              <a:rPr lang="en-US" dirty="0" smtClean="0"/>
              <a:t>rectangle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04" y="1234464"/>
            <a:ext cx="5203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8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9" y="411163"/>
            <a:ext cx="8778144" cy="655637"/>
          </a:xfrm>
        </p:spPr>
        <p:txBody>
          <a:bodyPr/>
          <a:lstStyle/>
          <a:p>
            <a:r>
              <a:rPr lang="en-US" dirty="0" smtClean="0"/>
              <a:t>Free Design Drawing Tool for 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ERDPlus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https://erdplus.com/#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ER Diagram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1234463"/>
            <a:ext cx="7406559" cy="4991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015A-8CC3-6541-B1C4-A8F0A1CC82B4}" type="slidenum">
              <a:rPr lang="en-US"/>
              <a:pPr/>
              <a:t>3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Front End Class Relationships</a:t>
            </a:r>
          </a:p>
        </p:txBody>
      </p:sp>
      <p:pic>
        <p:nvPicPr>
          <p:cNvPr id="95236" name="Picture 4" descr="CS153-08082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1441450"/>
            <a:ext cx="7150100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5269" name="Group 37"/>
          <p:cNvGraphicFramePr>
            <a:graphicFrameLocks noGrp="1"/>
          </p:cNvGraphicFramePr>
          <p:nvPr>
            <p:ph idx="1"/>
          </p:nvPr>
        </p:nvGraphicFramePr>
        <p:xfrm>
          <a:off x="6492875" y="5440363"/>
          <a:ext cx="1281113" cy="1100773"/>
        </p:xfrm>
        <a:graphic>
          <a:graphicData uri="http://schemas.openxmlformats.org/drawingml/2006/table">
            <a:tbl>
              <a:tblPr/>
              <a:tblGrid>
                <a:gridCol w="274638"/>
                <a:gridCol w="1006475"/>
              </a:tblGrid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public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private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#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protected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~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package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5279" name="Group 47"/>
          <p:cNvGrpSpPr>
            <a:grpSpLocks/>
          </p:cNvGrpSpPr>
          <p:nvPr/>
        </p:nvGrpSpPr>
        <p:grpSpPr bwMode="auto">
          <a:xfrm>
            <a:off x="5121275" y="1325563"/>
            <a:ext cx="766763" cy="914400"/>
            <a:chOff x="3226" y="835"/>
            <a:chExt cx="483" cy="576"/>
          </a:xfrm>
        </p:grpSpPr>
        <p:sp>
          <p:nvSpPr>
            <p:cNvPr id="95270" name="Text Box 38"/>
            <p:cNvSpPr txBox="1">
              <a:spLocks noChangeArrowheads="1"/>
            </p:cNvSpPr>
            <p:nvPr/>
          </p:nvSpPr>
          <p:spPr bwMode="auto">
            <a:xfrm>
              <a:off x="3226" y="835"/>
              <a:ext cx="483" cy="17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>
                  <a:solidFill>
                    <a:schemeClr val="bg1"/>
                  </a:solidFill>
                  <a:latin typeface="Arial"/>
                </a:rPr>
                <a:t>“</a:t>
              </a:r>
              <a:r>
                <a:rPr lang="en-US" sz="1200">
                  <a:solidFill>
                    <a:schemeClr val="bg1"/>
                  </a:solidFill>
                </a:rPr>
                <a:t>owns a</a:t>
              </a:r>
              <a:r>
                <a:rPr lang="ja-JP" altLang="en-US" sz="1200">
                  <a:solidFill>
                    <a:schemeClr val="bg1"/>
                  </a:solidFill>
                  <a:latin typeface="Arial"/>
                </a:rPr>
                <a:t>”</a:t>
              </a:r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95271" name="Line 39"/>
            <p:cNvSpPr>
              <a:spLocks noChangeShapeType="1"/>
            </p:cNvSpPr>
            <p:nvPr/>
          </p:nvSpPr>
          <p:spPr bwMode="auto">
            <a:xfrm flipH="1">
              <a:off x="3456" y="1008"/>
              <a:ext cx="0" cy="403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78" name="Group 46"/>
          <p:cNvGrpSpPr>
            <a:grpSpLocks/>
          </p:cNvGrpSpPr>
          <p:nvPr/>
        </p:nvGrpSpPr>
        <p:grpSpPr bwMode="auto">
          <a:xfrm>
            <a:off x="1077913" y="3246438"/>
            <a:ext cx="2011362" cy="457200"/>
            <a:chOff x="679" y="2045"/>
            <a:chExt cx="1267" cy="288"/>
          </a:xfrm>
        </p:grpSpPr>
        <p:sp>
          <p:nvSpPr>
            <p:cNvPr id="95272" name="Text Box 40"/>
            <p:cNvSpPr txBox="1">
              <a:spLocks noChangeArrowheads="1"/>
            </p:cNvSpPr>
            <p:nvPr/>
          </p:nvSpPr>
          <p:spPr bwMode="auto">
            <a:xfrm>
              <a:off x="679" y="2045"/>
              <a:ext cx="604" cy="288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transient</a:t>
              </a:r>
            </a:p>
            <a:p>
              <a:pPr algn="ctr"/>
              <a:r>
                <a:rPr lang="en-US" sz="1200">
                  <a:solidFill>
                    <a:schemeClr val="bg1"/>
                  </a:solidFill>
                </a:rPr>
                <a:t>relationship</a:t>
              </a:r>
            </a:p>
          </p:txBody>
        </p:sp>
        <p:sp>
          <p:nvSpPr>
            <p:cNvPr id="95273" name="Line 41"/>
            <p:cNvSpPr>
              <a:spLocks noChangeShapeType="1"/>
            </p:cNvSpPr>
            <p:nvPr/>
          </p:nvSpPr>
          <p:spPr bwMode="auto">
            <a:xfrm>
              <a:off x="1255" y="2160"/>
              <a:ext cx="691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77" name="Group 45"/>
          <p:cNvGrpSpPr>
            <a:grpSpLocks/>
          </p:cNvGrpSpPr>
          <p:nvPr/>
        </p:nvGrpSpPr>
        <p:grpSpPr bwMode="auto">
          <a:xfrm>
            <a:off x="301625" y="2057400"/>
            <a:ext cx="1982788" cy="457200"/>
            <a:chOff x="190" y="1296"/>
            <a:chExt cx="1249" cy="288"/>
          </a:xfrm>
        </p:grpSpPr>
        <p:sp>
          <p:nvSpPr>
            <p:cNvPr id="95274" name="Text Box 42"/>
            <p:cNvSpPr txBox="1">
              <a:spLocks noChangeArrowheads="1"/>
            </p:cNvSpPr>
            <p:nvPr/>
          </p:nvSpPr>
          <p:spPr bwMode="auto">
            <a:xfrm>
              <a:off x="190" y="1296"/>
              <a:ext cx="457" cy="288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i="1" dirty="0">
                  <a:solidFill>
                    <a:schemeClr val="bg1"/>
                  </a:solidFill>
                </a:rPr>
                <a:t>abstract</a:t>
              </a:r>
            </a:p>
            <a:p>
              <a:pPr algn="ctr"/>
              <a:r>
                <a:rPr lang="en-US" sz="1200" i="1" dirty="0">
                  <a:solidFill>
                    <a:schemeClr val="bg1"/>
                  </a:solidFill>
                </a:rPr>
                <a:t>class</a:t>
              </a:r>
            </a:p>
          </p:txBody>
        </p:sp>
        <p:sp>
          <p:nvSpPr>
            <p:cNvPr id="95275" name="Line 43"/>
            <p:cNvSpPr>
              <a:spLocks noChangeShapeType="1"/>
            </p:cNvSpPr>
            <p:nvPr/>
          </p:nvSpPr>
          <p:spPr bwMode="auto">
            <a:xfrm>
              <a:off x="634" y="1411"/>
              <a:ext cx="80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83" name="Group 51"/>
          <p:cNvGrpSpPr>
            <a:grpSpLocks/>
          </p:cNvGrpSpPr>
          <p:nvPr/>
        </p:nvGrpSpPr>
        <p:grpSpPr bwMode="auto">
          <a:xfrm>
            <a:off x="1573213" y="4121150"/>
            <a:ext cx="1809750" cy="274638"/>
            <a:chOff x="991" y="2596"/>
            <a:chExt cx="1140" cy="173"/>
          </a:xfrm>
        </p:grpSpPr>
        <p:sp>
          <p:nvSpPr>
            <p:cNvPr id="95281" name="Text Box 49"/>
            <p:cNvSpPr txBox="1">
              <a:spLocks noChangeArrowheads="1"/>
            </p:cNvSpPr>
            <p:nvPr/>
          </p:nvSpPr>
          <p:spPr bwMode="auto">
            <a:xfrm>
              <a:off x="991" y="2596"/>
              <a:ext cx="334" cy="17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class</a:t>
              </a:r>
            </a:p>
          </p:txBody>
        </p:sp>
        <p:sp>
          <p:nvSpPr>
            <p:cNvPr id="95282" name="Line 50"/>
            <p:cNvSpPr>
              <a:spLocks noChangeShapeType="1"/>
            </p:cNvSpPr>
            <p:nvPr/>
          </p:nvSpPr>
          <p:spPr bwMode="auto">
            <a:xfrm>
              <a:off x="1326" y="2678"/>
              <a:ext cx="805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87" name="Group 55"/>
          <p:cNvGrpSpPr>
            <a:grpSpLocks/>
          </p:cNvGrpSpPr>
          <p:nvPr/>
        </p:nvGrpSpPr>
        <p:grpSpPr bwMode="auto">
          <a:xfrm>
            <a:off x="4206875" y="1325563"/>
            <a:ext cx="461963" cy="731837"/>
            <a:chOff x="2650" y="835"/>
            <a:chExt cx="291" cy="461"/>
          </a:xfrm>
        </p:grpSpPr>
        <p:sp>
          <p:nvSpPr>
            <p:cNvPr id="95285" name="Text Box 53"/>
            <p:cNvSpPr txBox="1">
              <a:spLocks noChangeArrowheads="1"/>
            </p:cNvSpPr>
            <p:nvPr/>
          </p:nvSpPr>
          <p:spPr bwMode="auto">
            <a:xfrm>
              <a:off x="2650" y="835"/>
              <a:ext cx="291" cy="17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/>
                  </a:solidFill>
                </a:rPr>
                <a:t>field</a:t>
              </a:r>
            </a:p>
          </p:txBody>
        </p:sp>
        <p:sp>
          <p:nvSpPr>
            <p:cNvPr id="95286" name="Line 54"/>
            <p:cNvSpPr>
              <a:spLocks noChangeShapeType="1"/>
            </p:cNvSpPr>
            <p:nvPr/>
          </p:nvSpPr>
          <p:spPr bwMode="auto">
            <a:xfrm flipH="1">
              <a:off x="2822" y="1008"/>
              <a:ext cx="0" cy="288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163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ER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1206791"/>
            <a:ext cx="7863754" cy="560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 smtClean="0"/>
              <a:t>One-to-one (1:1)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One-to-many (1:M)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1783098"/>
            <a:ext cx="67659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4343390"/>
            <a:ext cx="66579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94586" y="3154683"/>
            <a:ext cx="45986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employee is allotted at most one vehicle.</a:t>
            </a:r>
          </a:p>
          <a:p>
            <a:r>
              <a:rPr lang="en-US" dirty="0" smtClean="0"/>
              <a:t>Each vehicle is allotted to exactly one employee.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37391" y="5806414"/>
            <a:ext cx="5636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region has located in it at least one (i.e., many) stores.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5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Relationships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Many-to-many (M:N)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1807847"/>
            <a:ext cx="66770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3074" y="3246122"/>
            <a:ext cx="62403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employee is assigned </a:t>
            </a:r>
            <a:r>
              <a:rPr lang="en-US" smtClean="0"/>
              <a:t>to no or </a:t>
            </a:r>
            <a:r>
              <a:rPr lang="en-US" dirty="0" smtClean="0"/>
              <a:t>several (i.e., many) projects.</a:t>
            </a:r>
          </a:p>
          <a:p>
            <a:r>
              <a:rPr lang="en-US" dirty="0" smtClean="0"/>
              <a:t>Each project has assigned to it at least one (i.e., many) employee.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 Cardinalities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950722"/>
          </a:xfrm>
        </p:spPr>
        <p:txBody>
          <a:bodyPr/>
          <a:lstStyle/>
          <a:p>
            <a:r>
              <a:rPr lang="en-US" dirty="0" smtClean="0"/>
              <a:t>Indicate exact cardinalities with parenthesized minimum and maximum values.</a:t>
            </a:r>
          </a:p>
          <a:p>
            <a:pPr lvl="1"/>
            <a:r>
              <a:rPr lang="en-US" dirty="0" smtClean="0"/>
              <a:t>Example: (2, 6)</a:t>
            </a:r>
          </a:p>
          <a:p>
            <a:pPr lvl="1"/>
            <a:r>
              <a:rPr lang="en-US" dirty="0" smtClean="0"/>
              <a:t>Use M for a non-specific minimum or maximum.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26108"/>
            <a:ext cx="736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An relationship can also have attributes.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23" y="2240293"/>
            <a:ext cx="76866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8660-8F74-3649-8457-F25BC03DC139}" type="slidenum">
              <a:rPr lang="en-US"/>
              <a:pPr/>
              <a:t>4</a:t>
            </a:fld>
            <a:endParaRPr lang="en-US"/>
          </a:p>
        </p:txBody>
      </p:sp>
      <p:pic>
        <p:nvPicPr>
          <p:cNvPr id="97292" name="Picture 12" descr="CS153-08082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362075"/>
            <a:ext cx="5761037" cy="4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Front End Fields and Methods</a:t>
            </a:r>
          </a:p>
        </p:txBody>
      </p:sp>
      <p:grpSp>
        <p:nvGrpSpPr>
          <p:cNvPr id="97294" name="Group 14"/>
          <p:cNvGrpSpPr>
            <a:grpSpLocks/>
          </p:cNvGrpSpPr>
          <p:nvPr/>
        </p:nvGrpSpPr>
        <p:grpSpPr bwMode="auto">
          <a:xfrm>
            <a:off x="4233863" y="5794375"/>
            <a:ext cx="1046162" cy="641350"/>
            <a:chOff x="2707" y="3715"/>
            <a:chExt cx="659" cy="404"/>
          </a:xfrm>
        </p:grpSpPr>
        <p:sp>
          <p:nvSpPr>
            <p:cNvPr id="97285" name="Text Box 5"/>
            <p:cNvSpPr txBox="1">
              <a:spLocks noChangeArrowheads="1"/>
            </p:cNvSpPr>
            <p:nvPr/>
          </p:nvSpPr>
          <p:spPr bwMode="auto">
            <a:xfrm>
              <a:off x="2707" y="3946"/>
              <a:ext cx="659" cy="173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sz="1200">
                  <a:solidFill>
                    <a:schemeClr val="bg1"/>
                  </a:solidFill>
                  <a:latin typeface="Arial"/>
                </a:rPr>
                <a:t>“</a:t>
              </a:r>
              <a:r>
                <a:rPr lang="en-US" sz="1200">
                  <a:solidFill>
                    <a:schemeClr val="bg1"/>
                  </a:solidFill>
                </a:rPr>
                <a:t>subclass of</a:t>
              </a:r>
              <a:r>
                <a:rPr lang="ja-JP" altLang="en-US" sz="1200">
                  <a:solidFill>
                    <a:schemeClr val="bg1"/>
                  </a:solidFill>
                  <a:latin typeface="Arial"/>
                </a:rPr>
                <a:t>”</a:t>
              </a:r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97287" name="Line 7"/>
            <p:cNvSpPr>
              <a:spLocks noChangeShapeType="1"/>
            </p:cNvSpPr>
            <p:nvPr/>
          </p:nvSpPr>
          <p:spPr bwMode="auto">
            <a:xfrm flipV="1">
              <a:off x="3053" y="3715"/>
              <a:ext cx="0" cy="231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293" name="Group 13"/>
          <p:cNvGrpSpPr>
            <a:grpSpLocks/>
          </p:cNvGrpSpPr>
          <p:nvPr/>
        </p:nvGrpSpPr>
        <p:grpSpPr bwMode="auto">
          <a:xfrm>
            <a:off x="701675" y="2443163"/>
            <a:ext cx="1155700" cy="457200"/>
            <a:chOff x="522" y="1411"/>
            <a:chExt cx="728" cy="288"/>
          </a:xfrm>
        </p:grpSpPr>
        <p:sp>
          <p:nvSpPr>
            <p:cNvPr id="97288" name="Text Box 8"/>
            <p:cNvSpPr txBox="1">
              <a:spLocks noChangeArrowheads="1"/>
            </p:cNvSpPr>
            <p:nvPr/>
          </p:nvSpPr>
          <p:spPr bwMode="auto">
            <a:xfrm>
              <a:off x="522" y="1411"/>
              <a:ext cx="457" cy="288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i="1" dirty="0">
                  <a:solidFill>
                    <a:schemeClr val="bg1"/>
                  </a:solidFill>
                </a:rPr>
                <a:t>abstract</a:t>
              </a:r>
            </a:p>
            <a:p>
              <a:pPr algn="ctr"/>
              <a:r>
                <a:rPr lang="en-US" sz="1200" i="1" dirty="0">
                  <a:solidFill>
                    <a:schemeClr val="bg1"/>
                  </a:solidFill>
                </a:rPr>
                <a:t>method</a:t>
              </a:r>
            </a:p>
          </p:txBody>
        </p:sp>
        <p:sp>
          <p:nvSpPr>
            <p:cNvPr id="97289" name="Line 9"/>
            <p:cNvSpPr>
              <a:spLocks noChangeShapeType="1"/>
            </p:cNvSpPr>
            <p:nvPr/>
          </p:nvSpPr>
          <p:spPr bwMode="auto">
            <a:xfrm>
              <a:off x="979" y="1526"/>
              <a:ext cx="271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38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5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service </a:t>
            </a:r>
            <a:r>
              <a:rPr lang="en-US" dirty="0"/>
              <a:t>is a set of </a:t>
            </a:r>
            <a:r>
              <a:rPr lang="en-US" dirty="0">
                <a:solidFill>
                  <a:srgbClr val="B23C00"/>
                </a:solidFill>
              </a:rPr>
              <a:t>related operations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share a common purpose.</a:t>
            </a:r>
          </a:p>
          <a:p>
            <a:pPr lvl="4"/>
            <a:endParaRPr lang="en-US" dirty="0"/>
          </a:p>
          <a:p>
            <a:r>
              <a:rPr lang="en-US" dirty="0"/>
              <a:t>A subsystem is characterized by the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provides to the other subsystems.</a:t>
            </a:r>
          </a:p>
          <a:p>
            <a:pPr lvl="3"/>
            <a:endParaRPr lang="en-US" dirty="0"/>
          </a:p>
          <a:p>
            <a:r>
              <a:rPr lang="en-US" dirty="0"/>
              <a:t>The provided services form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subsystem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6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Interface</a:t>
            </a:r>
            <a:endParaRPr lang="en-US" i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  <a:r>
              <a:rPr lang="en-US" dirty="0"/>
              <a:t>, during object design,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subsystem interface is the basis for the </a:t>
            </a:r>
            <a:r>
              <a:rPr lang="en-US" dirty="0">
                <a:solidFill>
                  <a:srgbClr val="B23C00"/>
                </a:solidFill>
              </a:rPr>
              <a:t>application programmer interface </a:t>
            </a:r>
            <a:r>
              <a:rPr lang="en-US" dirty="0"/>
              <a:t>(API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4882-F967-794C-BBED-3D8ED285FB49}" type="slidenum">
              <a:rPr lang="en-US"/>
              <a:pPr/>
              <a:t>7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32752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layer </a:t>
            </a:r>
            <a:r>
              <a:rPr lang="en-US" dirty="0"/>
              <a:t>is a group of subsystems that provide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related services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Yet another dimension along which to slice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your </a:t>
            </a:r>
            <a:r>
              <a:rPr lang="en-US" dirty="0"/>
              <a:t>application </a:t>
            </a:r>
            <a:r>
              <a:rPr lang="en-US" dirty="0" smtClean="0"/>
              <a:t>to </a:t>
            </a:r>
            <a:r>
              <a:rPr lang="en-US" dirty="0"/>
              <a:t>deal with complexity</a:t>
            </a:r>
            <a:r>
              <a:rPr lang="en-US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54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4882-F967-794C-BBED-3D8ED285FB49}" type="slidenum">
              <a:rPr lang="en-US"/>
              <a:pPr/>
              <a:t>8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325903"/>
            <a:ext cx="8229600" cy="4480511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hierarchical decomposition </a:t>
            </a:r>
            <a:r>
              <a:rPr lang="en-US" dirty="0"/>
              <a:t>of a system creates an </a:t>
            </a:r>
            <a:r>
              <a:rPr lang="en-US" dirty="0">
                <a:solidFill>
                  <a:srgbClr val="B23C00"/>
                </a:solidFill>
              </a:rPr>
              <a:t>ordered set of layers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Subsystems in one layer may use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a lower layer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Closed architecture: </a:t>
            </a:r>
            <a:r>
              <a:rPr lang="en-US" dirty="0"/>
              <a:t>Each layer can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only </a:t>
            </a:r>
            <a:r>
              <a:rPr lang="en-US" dirty="0"/>
              <a:t>the layer </a:t>
            </a:r>
            <a:r>
              <a:rPr lang="en-US" u="sng" dirty="0"/>
              <a:t>immediately below</a:t>
            </a:r>
            <a:r>
              <a:rPr lang="en-US" dirty="0"/>
              <a:t> 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Open architecture: </a:t>
            </a:r>
            <a:r>
              <a:rPr lang="en-US" dirty="0"/>
              <a:t>Each layer can also access layers at </a:t>
            </a:r>
            <a:r>
              <a:rPr lang="en-US" u="sng" dirty="0" smtClean="0"/>
              <a:t>deeper </a:t>
            </a:r>
            <a:r>
              <a:rPr lang="en-US" u="sng" dirty="0"/>
              <a:t>levels</a:t>
            </a:r>
            <a:r>
              <a:rPr lang="en-US" dirty="0"/>
              <a:t>.</a:t>
            </a: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5669268" y="5257780"/>
            <a:ext cx="2468853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Do not confuse </a:t>
            </a:r>
            <a:endParaRPr lang="en-US" sz="2000" dirty="0" smtClean="0"/>
          </a:p>
          <a:p>
            <a:r>
              <a:rPr lang="en-US" altLang="ja-JP" sz="2000" dirty="0" smtClean="0">
                <a:latin typeface="Arial"/>
              </a:rPr>
              <a:t>“</a:t>
            </a:r>
            <a:r>
              <a:rPr lang="en-US" sz="2000" dirty="0" smtClean="0">
                <a:solidFill>
                  <a:srgbClr val="0033CC"/>
                </a:solidFill>
              </a:rPr>
              <a:t>open architecture</a:t>
            </a:r>
            <a:r>
              <a:rPr lang="en-US" altLang="ja-JP" sz="2000" dirty="0" smtClean="0">
                <a:latin typeface="Arial"/>
              </a:rPr>
              <a:t>”</a:t>
            </a:r>
            <a:endParaRPr lang="en-US" sz="2000" dirty="0" smtClean="0"/>
          </a:p>
          <a:p>
            <a:r>
              <a:rPr lang="en-US" sz="2000" dirty="0" smtClean="0"/>
              <a:t>with </a:t>
            </a:r>
            <a:r>
              <a:rPr lang="en-US" altLang="ja-JP" sz="2000" dirty="0" smtClean="0">
                <a:latin typeface="Arial"/>
              </a:rPr>
              <a:t>“</a:t>
            </a:r>
            <a:r>
              <a:rPr lang="en-US" sz="2000" dirty="0" smtClean="0">
                <a:solidFill>
                  <a:srgbClr val="0033CC"/>
                </a:solidFill>
              </a:rPr>
              <a:t>open source</a:t>
            </a:r>
            <a:r>
              <a:rPr lang="en-US" altLang="ja-JP" sz="2000" dirty="0" smtClean="0">
                <a:latin typeface="Arial"/>
              </a:rPr>
              <a:t>”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14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 bldLvl="3"/>
      <p:bldP spid="2375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35C8-8C89-3445-9B65-9FEFE55AD462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38670" name="Group 78"/>
          <p:cNvGrpSpPr>
            <a:grpSpLocks/>
          </p:cNvGrpSpPr>
          <p:nvPr/>
        </p:nvGrpSpPr>
        <p:grpSpPr bwMode="auto">
          <a:xfrm>
            <a:off x="6581775" y="2879725"/>
            <a:ext cx="1373188" cy="3292475"/>
            <a:chOff x="3801" y="1814"/>
            <a:chExt cx="865" cy="2074"/>
          </a:xfrm>
        </p:grpSpPr>
        <p:sp>
          <p:nvSpPr>
            <p:cNvPr id="238627" name="Rectangle 35"/>
            <p:cNvSpPr>
              <a:spLocks noChangeArrowheads="1"/>
            </p:cNvSpPr>
            <p:nvPr/>
          </p:nvSpPr>
          <p:spPr bwMode="auto">
            <a:xfrm>
              <a:off x="3801" y="1987"/>
              <a:ext cx="865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8" name="Rectangle 36"/>
            <p:cNvSpPr>
              <a:spLocks noChangeArrowheads="1"/>
            </p:cNvSpPr>
            <p:nvPr/>
          </p:nvSpPr>
          <p:spPr bwMode="auto">
            <a:xfrm>
              <a:off x="3801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XML</a:t>
              </a:r>
            </a:p>
          </p:txBody>
        </p:sp>
      </p:grpSp>
      <p:grpSp>
        <p:nvGrpSpPr>
          <p:cNvPr id="238669" name="Group 77"/>
          <p:cNvGrpSpPr>
            <a:grpSpLocks/>
          </p:cNvGrpSpPr>
          <p:nvPr/>
        </p:nvGrpSpPr>
        <p:grpSpPr bwMode="auto">
          <a:xfrm>
            <a:off x="4570413" y="2879725"/>
            <a:ext cx="1371600" cy="3292475"/>
            <a:chOff x="2534" y="1814"/>
            <a:chExt cx="864" cy="2074"/>
          </a:xfrm>
        </p:grpSpPr>
        <p:sp>
          <p:nvSpPr>
            <p:cNvPr id="238624" name="Rectangle 32"/>
            <p:cNvSpPr>
              <a:spLocks noChangeArrowheads="1"/>
            </p:cNvSpPr>
            <p:nvPr/>
          </p:nvSpPr>
          <p:spPr bwMode="auto">
            <a:xfrm>
              <a:off x="2534" y="1987"/>
              <a:ext cx="864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5" name="Rectangle 33"/>
            <p:cNvSpPr>
              <a:spLocks noChangeArrowheads="1"/>
            </p:cNvSpPr>
            <p:nvPr/>
          </p:nvSpPr>
          <p:spPr bwMode="auto">
            <a:xfrm>
              <a:off x="2534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C++</a:t>
              </a:r>
            </a:p>
          </p:txBody>
        </p:sp>
      </p:grpSp>
      <p:grpSp>
        <p:nvGrpSpPr>
          <p:cNvPr id="238668" name="Group 76"/>
          <p:cNvGrpSpPr>
            <a:grpSpLocks/>
          </p:cNvGrpSpPr>
          <p:nvPr/>
        </p:nvGrpSpPr>
        <p:grpSpPr bwMode="auto">
          <a:xfrm>
            <a:off x="2559050" y="2879725"/>
            <a:ext cx="1371600" cy="3292475"/>
            <a:chOff x="1267" y="1814"/>
            <a:chExt cx="864" cy="2074"/>
          </a:xfrm>
        </p:grpSpPr>
        <p:sp>
          <p:nvSpPr>
            <p:cNvPr id="238621" name="Rectangle 29"/>
            <p:cNvSpPr>
              <a:spLocks noChangeArrowheads="1"/>
            </p:cNvSpPr>
            <p:nvPr/>
          </p:nvSpPr>
          <p:spPr bwMode="auto">
            <a:xfrm>
              <a:off x="1267" y="1987"/>
              <a:ext cx="864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2" name="Rectangle 30"/>
            <p:cNvSpPr>
              <a:spLocks noChangeArrowheads="1"/>
            </p:cNvSpPr>
            <p:nvPr/>
          </p:nvSpPr>
          <p:spPr bwMode="auto">
            <a:xfrm>
              <a:off x="1267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Java</a:t>
              </a:r>
            </a:p>
          </p:txBody>
        </p:sp>
      </p:grp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Front End Layering</a:t>
            </a:r>
          </a:p>
        </p:txBody>
      </p:sp>
      <p:sp>
        <p:nvSpPr>
          <p:cNvPr id="238615" name="Text Box 23"/>
          <p:cNvSpPr txBox="1">
            <a:spLocks noChangeArrowheads="1"/>
          </p:cNvSpPr>
          <p:nvPr/>
        </p:nvSpPr>
        <p:spPr bwMode="auto">
          <a:xfrm>
            <a:off x="640123" y="1508781"/>
            <a:ext cx="1858962" cy="101600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33CC"/>
                </a:solidFill>
              </a:rPr>
              <a:t>Is this an</a:t>
            </a:r>
          </a:p>
          <a:p>
            <a:pPr algn="ctr"/>
            <a:r>
              <a:rPr lang="en-US" sz="2000">
                <a:solidFill>
                  <a:srgbClr val="0033CC"/>
                </a:solidFill>
              </a:rPr>
              <a:t>open or closed</a:t>
            </a:r>
          </a:p>
          <a:p>
            <a:pPr algn="ctr"/>
            <a:r>
              <a:rPr lang="en-US" sz="2000">
                <a:solidFill>
                  <a:srgbClr val="0033CC"/>
                </a:solidFill>
              </a:rPr>
              <a:t>architecture?</a:t>
            </a:r>
          </a:p>
        </p:txBody>
      </p:sp>
      <p:grpSp>
        <p:nvGrpSpPr>
          <p:cNvPr id="238667" name="Group 75"/>
          <p:cNvGrpSpPr>
            <a:grpSpLocks/>
          </p:cNvGrpSpPr>
          <p:nvPr/>
        </p:nvGrpSpPr>
        <p:grpSpPr bwMode="auto">
          <a:xfrm>
            <a:off x="4570413" y="1417638"/>
            <a:ext cx="1371600" cy="1096962"/>
            <a:chOff x="2534" y="893"/>
            <a:chExt cx="864" cy="691"/>
          </a:xfrm>
        </p:grpSpPr>
        <p:sp>
          <p:nvSpPr>
            <p:cNvPr id="238617" name="Rectangle 25"/>
            <p:cNvSpPr>
              <a:spLocks noChangeArrowheads="1"/>
            </p:cNvSpPr>
            <p:nvPr/>
          </p:nvSpPr>
          <p:spPr bwMode="auto">
            <a:xfrm>
              <a:off x="2534" y="1066"/>
              <a:ext cx="864" cy="51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18" name="Rectangle 26"/>
            <p:cNvSpPr>
              <a:spLocks noChangeArrowheads="1"/>
            </p:cNvSpPr>
            <p:nvPr/>
          </p:nvSpPr>
          <p:spPr bwMode="auto">
            <a:xfrm>
              <a:off x="2534" y="89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</p:grpSp>
      <p:sp>
        <p:nvSpPr>
          <p:cNvPr id="238619" name="Rectangle 27"/>
          <p:cNvSpPr>
            <a:spLocks noChangeArrowheads="1"/>
          </p:cNvSpPr>
          <p:nvPr/>
        </p:nvSpPr>
        <p:spPr bwMode="auto">
          <a:xfrm>
            <a:off x="4792757" y="1803447"/>
            <a:ext cx="914400" cy="365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Parser</a:t>
            </a:r>
          </a:p>
        </p:txBody>
      </p:sp>
      <p:grpSp>
        <p:nvGrpSpPr>
          <p:cNvPr id="238677" name="Group 85"/>
          <p:cNvGrpSpPr>
            <a:grpSpLocks/>
          </p:cNvGrpSpPr>
          <p:nvPr/>
        </p:nvGrpSpPr>
        <p:grpSpPr bwMode="auto">
          <a:xfrm>
            <a:off x="2376488" y="3703638"/>
            <a:ext cx="1279525" cy="1096962"/>
            <a:chOff x="1152" y="2333"/>
            <a:chExt cx="806" cy="691"/>
          </a:xfrm>
        </p:grpSpPr>
        <p:sp>
          <p:nvSpPr>
            <p:cNvPr id="238598" name="Rectangle 6"/>
            <p:cNvSpPr>
              <a:spLocks noChangeArrowheads="1"/>
            </p:cNvSpPr>
            <p:nvPr/>
          </p:nvSpPr>
          <p:spPr bwMode="auto">
            <a:xfrm>
              <a:off x="1382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1" name="Group 39"/>
            <p:cNvGrpSpPr>
              <a:grpSpLocks/>
            </p:cNvGrpSpPr>
            <p:nvPr/>
          </p:nvGrpSpPr>
          <p:grpSpPr bwMode="auto">
            <a:xfrm>
              <a:off x="1152" y="2333"/>
              <a:ext cx="231" cy="518"/>
              <a:chOff x="1152" y="2160"/>
              <a:chExt cx="231" cy="691"/>
            </a:xfrm>
          </p:grpSpPr>
          <p:sp>
            <p:nvSpPr>
              <p:cNvPr id="238632" name="Line 40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3" name="Line 41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4" name="Line 42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8" name="Group 86"/>
          <p:cNvGrpSpPr>
            <a:grpSpLocks/>
          </p:cNvGrpSpPr>
          <p:nvPr/>
        </p:nvGrpSpPr>
        <p:grpSpPr bwMode="auto">
          <a:xfrm>
            <a:off x="4387850" y="3703638"/>
            <a:ext cx="1281113" cy="1096962"/>
            <a:chOff x="2419" y="2333"/>
            <a:chExt cx="807" cy="691"/>
          </a:xfrm>
        </p:grpSpPr>
        <p:sp>
          <p:nvSpPr>
            <p:cNvPr id="238601" name="Rectangle 9"/>
            <p:cNvSpPr>
              <a:spLocks noChangeArrowheads="1"/>
            </p:cNvSpPr>
            <p:nvPr/>
          </p:nvSpPr>
          <p:spPr bwMode="auto">
            <a:xfrm>
              <a:off x="2650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5" name="Group 43"/>
            <p:cNvGrpSpPr>
              <a:grpSpLocks/>
            </p:cNvGrpSpPr>
            <p:nvPr/>
          </p:nvGrpSpPr>
          <p:grpSpPr bwMode="auto">
            <a:xfrm>
              <a:off x="2419" y="2333"/>
              <a:ext cx="231" cy="518"/>
              <a:chOff x="1152" y="2160"/>
              <a:chExt cx="231" cy="691"/>
            </a:xfrm>
          </p:grpSpPr>
          <p:sp>
            <p:nvSpPr>
              <p:cNvPr id="238636" name="Line 44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7" name="Line 45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8" name="Line 46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9" name="Group 87"/>
          <p:cNvGrpSpPr>
            <a:grpSpLocks/>
          </p:cNvGrpSpPr>
          <p:nvPr/>
        </p:nvGrpSpPr>
        <p:grpSpPr bwMode="auto">
          <a:xfrm>
            <a:off x="6399213" y="3703638"/>
            <a:ext cx="1281112" cy="1096962"/>
            <a:chOff x="3686" y="2333"/>
            <a:chExt cx="807" cy="691"/>
          </a:xfrm>
        </p:grpSpPr>
        <p:sp>
          <p:nvSpPr>
            <p:cNvPr id="238604" name="Rectangle 12"/>
            <p:cNvSpPr>
              <a:spLocks noChangeArrowheads="1"/>
            </p:cNvSpPr>
            <p:nvPr/>
          </p:nvSpPr>
          <p:spPr bwMode="auto">
            <a:xfrm>
              <a:off x="3917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9" name="Group 47"/>
            <p:cNvGrpSpPr>
              <a:grpSpLocks/>
            </p:cNvGrpSpPr>
            <p:nvPr/>
          </p:nvGrpSpPr>
          <p:grpSpPr bwMode="auto">
            <a:xfrm>
              <a:off x="3686" y="2333"/>
              <a:ext cx="231" cy="518"/>
              <a:chOff x="1152" y="2160"/>
              <a:chExt cx="231" cy="691"/>
            </a:xfrm>
          </p:grpSpPr>
          <p:sp>
            <p:nvSpPr>
              <p:cNvPr id="238640" name="Line 48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1" name="Line 49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2" name="Line 50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3" name="Group 91"/>
          <p:cNvGrpSpPr>
            <a:grpSpLocks/>
          </p:cNvGrpSpPr>
          <p:nvPr/>
        </p:nvGrpSpPr>
        <p:grpSpPr bwMode="auto">
          <a:xfrm>
            <a:off x="2376488" y="4618038"/>
            <a:ext cx="1279525" cy="1096962"/>
            <a:chOff x="1497" y="2909"/>
            <a:chExt cx="806" cy="691"/>
          </a:xfrm>
        </p:grpSpPr>
        <p:sp>
          <p:nvSpPr>
            <p:cNvPr id="238608" name="Rectangle 16"/>
            <p:cNvSpPr>
              <a:spLocks noChangeArrowheads="1"/>
            </p:cNvSpPr>
            <p:nvPr/>
          </p:nvSpPr>
          <p:spPr bwMode="auto">
            <a:xfrm>
              <a:off x="1727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44" name="Group 52"/>
            <p:cNvGrpSpPr>
              <a:grpSpLocks/>
            </p:cNvGrpSpPr>
            <p:nvPr/>
          </p:nvGrpSpPr>
          <p:grpSpPr bwMode="auto">
            <a:xfrm>
              <a:off x="1497" y="2909"/>
              <a:ext cx="231" cy="576"/>
              <a:chOff x="1152" y="2909"/>
              <a:chExt cx="231" cy="749"/>
            </a:xfrm>
          </p:grpSpPr>
          <p:sp>
            <p:nvSpPr>
              <p:cNvPr id="238645" name="Line 53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6" name="Line 54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7" name="Line 55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4" name="Group 92"/>
          <p:cNvGrpSpPr>
            <a:grpSpLocks/>
          </p:cNvGrpSpPr>
          <p:nvPr/>
        </p:nvGrpSpPr>
        <p:grpSpPr bwMode="auto">
          <a:xfrm>
            <a:off x="4387850" y="4618038"/>
            <a:ext cx="1281113" cy="1096962"/>
            <a:chOff x="2764" y="2909"/>
            <a:chExt cx="807" cy="691"/>
          </a:xfrm>
        </p:grpSpPr>
        <p:sp>
          <p:nvSpPr>
            <p:cNvPr id="238611" name="Rectangle 19"/>
            <p:cNvSpPr>
              <a:spLocks noChangeArrowheads="1"/>
            </p:cNvSpPr>
            <p:nvPr/>
          </p:nvSpPr>
          <p:spPr bwMode="auto">
            <a:xfrm>
              <a:off x="2995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48" name="Group 56"/>
            <p:cNvGrpSpPr>
              <a:grpSpLocks/>
            </p:cNvGrpSpPr>
            <p:nvPr/>
          </p:nvGrpSpPr>
          <p:grpSpPr bwMode="auto">
            <a:xfrm>
              <a:off x="2764" y="2909"/>
              <a:ext cx="231" cy="576"/>
              <a:chOff x="1152" y="2909"/>
              <a:chExt cx="231" cy="749"/>
            </a:xfrm>
          </p:grpSpPr>
          <p:sp>
            <p:nvSpPr>
              <p:cNvPr id="238649" name="Line 57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0" name="Line 58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1" name="Line 59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5" name="Group 93"/>
          <p:cNvGrpSpPr>
            <a:grpSpLocks/>
          </p:cNvGrpSpPr>
          <p:nvPr/>
        </p:nvGrpSpPr>
        <p:grpSpPr bwMode="auto">
          <a:xfrm>
            <a:off x="6399213" y="4618038"/>
            <a:ext cx="1281112" cy="1096962"/>
            <a:chOff x="4031" y="2909"/>
            <a:chExt cx="807" cy="691"/>
          </a:xfrm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4262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52" name="Group 60"/>
            <p:cNvGrpSpPr>
              <a:grpSpLocks/>
            </p:cNvGrpSpPr>
            <p:nvPr/>
          </p:nvGrpSpPr>
          <p:grpSpPr bwMode="auto">
            <a:xfrm>
              <a:off x="4031" y="2909"/>
              <a:ext cx="231" cy="576"/>
              <a:chOff x="1152" y="2909"/>
              <a:chExt cx="231" cy="749"/>
            </a:xfrm>
          </p:grpSpPr>
          <p:sp>
            <p:nvSpPr>
              <p:cNvPr id="238653" name="Line 61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4" name="Line 62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5" name="Line 63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2" name="Group 80"/>
          <p:cNvGrpSpPr>
            <a:grpSpLocks/>
          </p:cNvGrpSpPr>
          <p:nvPr/>
        </p:nvGrpSpPr>
        <p:grpSpPr bwMode="auto">
          <a:xfrm>
            <a:off x="4754563" y="2149475"/>
            <a:ext cx="914400" cy="1736725"/>
            <a:chOff x="2650" y="1354"/>
            <a:chExt cx="576" cy="1094"/>
          </a:xfrm>
        </p:grpSpPr>
        <p:sp>
          <p:nvSpPr>
            <p:cNvPr id="238626" name="Rectangle 34"/>
            <p:cNvSpPr>
              <a:spLocks noChangeArrowheads="1"/>
            </p:cNvSpPr>
            <p:nvPr/>
          </p:nvSpPr>
          <p:spPr bwMode="auto">
            <a:xfrm>
              <a:off x="2650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CppParser</a:t>
              </a:r>
            </a:p>
          </p:txBody>
        </p:sp>
        <p:sp>
          <p:nvSpPr>
            <p:cNvPr id="238658" name="AutoShape 66"/>
            <p:cNvSpPr>
              <a:spLocks noChangeArrowheads="1"/>
            </p:cNvSpPr>
            <p:nvPr/>
          </p:nvSpPr>
          <p:spPr bwMode="auto">
            <a:xfrm>
              <a:off x="2880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0" name="Line 68"/>
            <p:cNvSpPr>
              <a:spLocks noChangeShapeType="1"/>
            </p:cNvSpPr>
            <p:nvPr/>
          </p:nvSpPr>
          <p:spPr bwMode="auto">
            <a:xfrm>
              <a:off x="2938" y="1469"/>
              <a:ext cx="0" cy="74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671" name="Group 79"/>
          <p:cNvGrpSpPr>
            <a:grpSpLocks/>
          </p:cNvGrpSpPr>
          <p:nvPr/>
        </p:nvGrpSpPr>
        <p:grpSpPr bwMode="auto">
          <a:xfrm>
            <a:off x="2741613" y="2149475"/>
            <a:ext cx="2286000" cy="1736725"/>
            <a:chOff x="1382" y="1354"/>
            <a:chExt cx="1440" cy="1094"/>
          </a:xfrm>
        </p:grpSpPr>
        <p:sp>
          <p:nvSpPr>
            <p:cNvPr id="238623" name="Rectangle 31"/>
            <p:cNvSpPr>
              <a:spLocks noChangeArrowheads="1"/>
            </p:cNvSpPr>
            <p:nvPr/>
          </p:nvSpPr>
          <p:spPr bwMode="auto">
            <a:xfrm>
              <a:off x="1382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JavaParser</a:t>
              </a:r>
            </a:p>
          </p:txBody>
        </p:sp>
        <p:sp>
          <p:nvSpPr>
            <p:cNvPr id="238657" name="AutoShape 65"/>
            <p:cNvSpPr>
              <a:spLocks noChangeArrowheads="1"/>
            </p:cNvSpPr>
            <p:nvPr/>
          </p:nvSpPr>
          <p:spPr bwMode="auto">
            <a:xfrm>
              <a:off x="2707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1" name="Line 69"/>
            <p:cNvSpPr>
              <a:spLocks noChangeShapeType="1"/>
            </p:cNvSpPr>
            <p:nvPr/>
          </p:nvSpPr>
          <p:spPr bwMode="auto">
            <a:xfrm>
              <a:off x="1901" y="1699"/>
              <a:ext cx="0" cy="51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2" name="Line 70"/>
            <p:cNvSpPr>
              <a:spLocks noChangeShapeType="1"/>
            </p:cNvSpPr>
            <p:nvPr/>
          </p:nvSpPr>
          <p:spPr bwMode="auto">
            <a:xfrm>
              <a:off x="2765" y="1469"/>
              <a:ext cx="0" cy="23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3" name="Line 71"/>
            <p:cNvSpPr>
              <a:spLocks noChangeShapeType="1"/>
            </p:cNvSpPr>
            <p:nvPr/>
          </p:nvSpPr>
          <p:spPr bwMode="auto">
            <a:xfrm>
              <a:off x="1901" y="1699"/>
              <a:ext cx="864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673" name="Group 81"/>
          <p:cNvGrpSpPr>
            <a:grpSpLocks/>
          </p:cNvGrpSpPr>
          <p:nvPr/>
        </p:nvGrpSpPr>
        <p:grpSpPr bwMode="auto">
          <a:xfrm>
            <a:off x="5394325" y="2149475"/>
            <a:ext cx="2286000" cy="1736725"/>
            <a:chOff x="3053" y="1354"/>
            <a:chExt cx="1440" cy="1094"/>
          </a:xfrm>
        </p:grpSpPr>
        <p:sp>
          <p:nvSpPr>
            <p:cNvPr id="238629" name="Rectangle 37"/>
            <p:cNvSpPr>
              <a:spLocks noChangeArrowheads="1"/>
            </p:cNvSpPr>
            <p:nvPr/>
          </p:nvSpPr>
          <p:spPr bwMode="auto">
            <a:xfrm>
              <a:off x="3917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XmlParser</a:t>
              </a:r>
            </a:p>
          </p:txBody>
        </p:sp>
        <p:sp>
          <p:nvSpPr>
            <p:cNvPr id="238659" name="AutoShape 67"/>
            <p:cNvSpPr>
              <a:spLocks noChangeArrowheads="1"/>
            </p:cNvSpPr>
            <p:nvPr/>
          </p:nvSpPr>
          <p:spPr bwMode="auto">
            <a:xfrm>
              <a:off x="3053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4" name="Line 72"/>
            <p:cNvSpPr>
              <a:spLocks noChangeShapeType="1"/>
            </p:cNvSpPr>
            <p:nvPr/>
          </p:nvSpPr>
          <p:spPr bwMode="auto">
            <a:xfrm>
              <a:off x="3110" y="1469"/>
              <a:ext cx="0" cy="23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5" name="Line 73"/>
            <p:cNvSpPr>
              <a:spLocks noChangeShapeType="1"/>
            </p:cNvSpPr>
            <p:nvPr/>
          </p:nvSpPr>
          <p:spPr bwMode="auto">
            <a:xfrm>
              <a:off x="3110" y="1699"/>
              <a:ext cx="1325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6" name="Line 74"/>
            <p:cNvSpPr>
              <a:spLocks noChangeShapeType="1"/>
            </p:cNvSpPr>
            <p:nvPr/>
          </p:nvSpPr>
          <p:spPr bwMode="auto">
            <a:xfrm>
              <a:off x="4435" y="1699"/>
              <a:ext cx="0" cy="51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5125" y="3429000"/>
            <a:ext cx="8321675" cy="549275"/>
            <a:chOff x="365125" y="3429000"/>
            <a:chExt cx="8321675" cy="549275"/>
          </a:xfrm>
          <a:solidFill>
            <a:schemeClr val="tx2">
              <a:lumMod val="10000"/>
              <a:lumOff val="90000"/>
              <a:alpha val="44000"/>
            </a:schemeClr>
          </a:solidFill>
        </p:grpSpPr>
        <p:sp>
          <p:nvSpPr>
            <p:cNvPr id="238674" name="Rectangle 82"/>
            <p:cNvSpPr>
              <a:spLocks noChangeArrowheads="1"/>
            </p:cNvSpPr>
            <p:nvPr/>
          </p:nvSpPr>
          <p:spPr bwMode="auto">
            <a:xfrm>
              <a:off x="365125" y="3429000"/>
              <a:ext cx="8321675" cy="549275"/>
            </a:xfrm>
            <a:prstGeom prst="rect">
              <a:avLst/>
            </a:prstGeom>
            <a:grpFill/>
            <a:ln w="28575" cap="rnd">
              <a:solidFill>
                <a:srgbClr val="CC3300"/>
              </a:solidFill>
              <a:prstDash val="solid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CC3300"/>
                </a:solidFill>
              </a:endParaRPr>
            </a:p>
          </p:txBody>
        </p:sp>
        <p:sp>
          <p:nvSpPr>
            <p:cNvPr id="238675" name="Text Box 83"/>
            <p:cNvSpPr txBox="1">
              <a:spLocks noChangeArrowheads="1"/>
            </p:cNvSpPr>
            <p:nvPr/>
          </p:nvSpPr>
          <p:spPr bwMode="auto">
            <a:xfrm>
              <a:off x="365125" y="3459163"/>
              <a:ext cx="1279999" cy="336550"/>
            </a:xfrm>
            <a:prstGeom prst="rect">
              <a:avLst/>
            </a:prstGeom>
            <a:grpFill/>
            <a:ln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CC3300"/>
                  </a:solidFill>
                </a:rPr>
                <a:t>Parser layer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65125" y="4343400"/>
            <a:ext cx="8321675" cy="549275"/>
            <a:chOff x="365125" y="4343400"/>
            <a:chExt cx="8321675" cy="549275"/>
          </a:xfrm>
          <a:solidFill>
            <a:srgbClr val="FFC000">
              <a:alpha val="29000"/>
            </a:srgbClr>
          </a:solidFill>
        </p:grpSpPr>
        <p:sp>
          <p:nvSpPr>
            <p:cNvPr id="238681" name="Rectangle 89"/>
            <p:cNvSpPr>
              <a:spLocks noChangeArrowheads="1"/>
            </p:cNvSpPr>
            <p:nvPr/>
          </p:nvSpPr>
          <p:spPr bwMode="auto">
            <a:xfrm>
              <a:off x="365125" y="4343400"/>
              <a:ext cx="8321675" cy="549275"/>
            </a:xfrm>
            <a:prstGeom prst="rect">
              <a:avLst/>
            </a:prstGeom>
            <a:grpFill/>
            <a:ln w="28575" cap="rnd">
              <a:solidFill>
                <a:schemeClr val="hlink"/>
              </a:solidFill>
              <a:prstDash val="solid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CC3300"/>
                </a:solidFill>
              </a:endParaRPr>
            </a:p>
          </p:txBody>
        </p:sp>
        <p:sp>
          <p:nvSpPr>
            <p:cNvPr id="238682" name="Text Box 90"/>
            <p:cNvSpPr txBox="1">
              <a:spLocks noChangeArrowheads="1"/>
            </p:cNvSpPr>
            <p:nvPr/>
          </p:nvSpPr>
          <p:spPr bwMode="auto">
            <a:xfrm>
              <a:off x="365125" y="4373563"/>
              <a:ext cx="1607558" cy="336550"/>
            </a:xfrm>
            <a:prstGeom prst="rect">
              <a:avLst/>
            </a:prstGeom>
            <a:grpFill/>
            <a:ln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hlink"/>
                  </a:solidFill>
                </a:rPr>
                <a:t>Statement layer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65125" y="5257800"/>
            <a:ext cx="8321675" cy="549275"/>
            <a:chOff x="365125" y="5257800"/>
            <a:chExt cx="8321675" cy="549275"/>
          </a:xfrm>
          <a:solidFill>
            <a:srgbClr val="009051">
              <a:alpha val="13000"/>
            </a:srgbClr>
          </a:solidFill>
        </p:grpSpPr>
        <p:sp>
          <p:nvSpPr>
            <p:cNvPr id="238687" name="Rectangle 95"/>
            <p:cNvSpPr>
              <a:spLocks noChangeArrowheads="1"/>
            </p:cNvSpPr>
            <p:nvPr/>
          </p:nvSpPr>
          <p:spPr bwMode="auto">
            <a:xfrm>
              <a:off x="365125" y="5257800"/>
              <a:ext cx="8321675" cy="549275"/>
            </a:xfrm>
            <a:prstGeom prst="rect">
              <a:avLst/>
            </a:prstGeom>
            <a:grpFill/>
            <a:ln w="28575" cap="rnd">
              <a:solidFill>
                <a:srgbClr val="339933"/>
              </a:solidFill>
              <a:prstDash val="solid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339933"/>
                </a:solidFill>
              </a:endParaRPr>
            </a:p>
          </p:txBody>
        </p:sp>
        <p:sp>
          <p:nvSpPr>
            <p:cNvPr id="238688" name="Text Box 96"/>
            <p:cNvSpPr txBox="1">
              <a:spLocks noChangeArrowheads="1"/>
            </p:cNvSpPr>
            <p:nvPr/>
          </p:nvSpPr>
          <p:spPr bwMode="auto">
            <a:xfrm>
              <a:off x="365125" y="5287963"/>
              <a:ext cx="1684828" cy="336550"/>
            </a:xfrm>
            <a:prstGeom prst="rect">
              <a:avLst/>
            </a:prstGeom>
            <a:grpFill/>
            <a:ln>
              <a:noFill/>
              <a:prstDash val="soli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33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339933"/>
                  </a:solidFill>
                </a:rPr>
                <a:t>Expression layer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785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15" grpId="0" animBg="1"/>
      <p:bldP spid="238619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25092</TotalTime>
  <Words>919</Words>
  <Application>Microsoft Macintosh PowerPoint</Application>
  <PresentationFormat>On-screen Show (4:3)</PresentationFormat>
  <Paragraphs>321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ＭＳ Ｐゴシック</vt:lpstr>
      <vt:lpstr>Times New Roman</vt:lpstr>
      <vt:lpstr>Wingdings</vt:lpstr>
      <vt:lpstr>Arial</vt:lpstr>
      <vt:lpstr>Quadrant</vt:lpstr>
      <vt:lpstr>CMPE/SE 131 Software Engineering  March 7 Class Meeting</vt:lpstr>
      <vt:lpstr>Conceptual Design of a Compiler</vt:lpstr>
      <vt:lpstr>Front End Class Relationships</vt:lpstr>
      <vt:lpstr>Front End Fields and Methods</vt:lpstr>
      <vt:lpstr>Services</vt:lpstr>
      <vt:lpstr>Subsystem Interface</vt:lpstr>
      <vt:lpstr>Layering</vt:lpstr>
      <vt:lpstr>Layering, cont’d</vt:lpstr>
      <vt:lpstr>Translator Front End Layering</vt:lpstr>
      <vt:lpstr>Model-View-Controller</vt:lpstr>
      <vt:lpstr>Data Independence</vt:lpstr>
      <vt:lpstr>Back-End Data Repository Issues</vt:lpstr>
      <vt:lpstr>Back-End Data Repository Issues, cont’d</vt:lpstr>
      <vt:lpstr>Database System Architecture</vt:lpstr>
      <vt:lpstr>Steps to Develop a Database</vt:lpstr>
      <vt:lpstr>Database Requirements</vt:lpstr>
      <vt:lpstr>Data Modeling</vt:lpstr>
      <vt:lpstr>Conceptual Database Model</vt:lpstr>
      <vt:lpstr>Logical Database Model</vt:lpstr>
      <vt:lpstr>Physical Database Model</vt:lpstr>
      <vt:lpstr>Conceptual DB Model: Entities and Attributes</vt:lpstr>
      <vt:lpstr>Conceptual Data Model Example</vt:lpstr>
      <vt:lpstr>Conceptual Data Model Example, cont’d</vt:lpstr>
      <vt:lpstr>Entities and Attributes, cont’d</vt:lpstr>
      <vt:lpstr>Relationships</vt:lpstr>
      <vt:lpstr>Relationship Cardinality</vt:lpstr>
      <vt:lpstr>Relationship Cardinality, cont’d</vt:lpstr>
      <vt:lpstr>Free Design Drawing Tool for Database Design</vt:lpstr>
      <vt:lpstr>An Example ER Diagram</vt:lpstr>
      <vt:lpstr>Another Example ER Diagram</vt:lpstr>
      <vt:lpstr>Types of Relationships</vt:lpstr>
      <vt:lpstr>Types of Relationships, cont’d</vt:lpstr>
      <vt:lpstr>Exact Cardinalities</vt:lpstr>
      <vt:lpstr>Relationship Attributes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282</cp:revision>
  <dcterms:created xsi:type="dcterms:W3CDTF">2008-01-12T03:52:55Z</dcterms:created>
  <dcterms:modified xsi:type="dcterms:W3CDTF">2017-03-07T04:15:26Z</dcterms:modified>
  <cp:category/>
</cp:coreProperties>
</file>