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33CC"/>
    <a:srgbClr val="A12A03"/>
    <a:srgbClr val="CCECFF"/>
    <a:srgbClr val="FFFF66"/>
    <a:srgbClr val="66CCFF"/>
    <a:srgbClr val="993300"/>
    <a:srgbClr val="0080FF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6" autoAdjust="0"/>
    <p:restoredTop sz="94660"/>
  </p:normalViewPr>
  <p:slideViewPr>
    <p:cSldViewPr>
      <p:cViewPr varScale="1">
        <p:scale>
          <a:sx n="137" d="100"/>
          <a:sy n="137" d="100"/>
        </p:scale>
        <p:origin x="20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76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9C8-0658-6B43-8ED6-364E941EC8DA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D711-37F3-CA42-BDC4-00969F2C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AB4227-A9F2-9344-A810-0E6C10F3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6E3E-A15E-8945-8438-BECDE139A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029B-C926-AA41-8938-73813A1A3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6BBD0-446B-C240-9E99-482CC8322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6AFACF-6C35-2A42-B663-53D1B1DF9E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February 14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657610" y="6263609"/>
            <a:ext cx="2295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CMPE/SE 131: Software Engineering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8" y="6159500"/>
            <a:ext cx="596900" cy="63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" TargetMode="Externa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4" Type="http://schemas.openxmlformats.org/officeDocument/2006/relationships/hyperlink" Target="https://help.github.com/articles/generating-ssh-key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t-scm.com/download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lp.github.com/create-a-repo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acon.github.com/git/gittutorial.html" TargetMode="External"/><Relationship Id="rId3" Type="http://schemas.openxmlformats.org/officeDocument/2006/relationships/hyperlink" Target="http://git-scm.com/book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yntevo.com/smartgit/" TargetMode="Externa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roku.com/" TargetMode="External"/><Relationship Id="rId3" Type="http://schemas.openxmlformats.org/officeDocument/2006/relationships/hyperlink" Target="http://toolbelt.heroku.com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amp-ravine-81792.herokuapp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CMPE/SE 131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Software </a:t>
            </a:r>
            <a:r>
              <a:rPr lang="en-US" sz="3600" dirty="0"/>
              <a:t>Engineering</a:t>
            </a:r>
            <a:br>
              <a:rPr lang="en-US" sz="3600" dirty="0"/>
            </a:br>
            <a:r>
              <a:rPr lang="en-US" sz="2400" dirty="0" smtClean="0"/>
              <a:t>February 14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03317"/>
            <a:ext cx="7696200" cy="237741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Department of Computer Engineering</a:t>
            </a:r>
            <a:br>
              <a:rPr lang="en-US" dirty="0" smtClean="0"/>
            </a:br>
            <a:r>
              <a:rPr lang="en-US" sz="2000" dirty="0" smtClean="0"/>
              <a:t>San José </a:t>
            </a:r>
            <a:r>
              <a:rPr lang="en-US" sz="2000" dirty="0"/>
              <a:t>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hlinkClick r:id="rId2"/>
              </a:rPr>
              <a:t>www.cs.sjsu.edu/~</a:t>
            </a:r>
            <a:r>
              <a:rPr lang="en-US" sz="2000" dirty="0" smtClean="0">
                <a:hlinkClick r:id="rId2"/>
              </a:rPr>
              <a:t>mak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75" y="4526268"/>
            <a:ext cx="1371625" cy="12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262-60A8-AA4F-9045-3EC36C4C1DA4}" type="slidenum">
              <a:rPr lang="en-US"/>
              <a:pPr/>
              <a:t>10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Local Operations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Each developer has 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complete local </a:t>
            </a:r>
            <a:r>
              <a:rPr lang="en-US" dirty="0">
                <a:solidFill>
                  <a:srgbClr val="B23C00"/>
                </a:solidFill>
              </a:rPr>
              <a:t>copy of the repository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on his or her laptop or workstation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Local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check </a:t>
            </a:r>
            <a:r>
              <a:rPr lang="en-US" dirty="0"/>
              <a:t>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check 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differences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262-60A8-AA4F-9045-3EC36C4C1DA4}" type="slidenum">
              <a:rPr lang="en-US"/>
              <a:pPr/>
              <a:t>11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</a:t>
            </a:r>
            <a:r>
              <a:rPr lang="en-US" dirty="0" smtClean="0"/>
              <a:t>Remote Operations</a:t>
            </a:r>
            <a:endParaRPr lang="en-US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 remote </a:t>
            </a:r>
            <a:r>
              <a:rPr lang="en-US" dirty="0"/>
              <a:t>operations </a:t>
            </a:r>
            <a:r>
              <a:rPr lang="en-US" dirty="0">
                <a:solidFill>
                  <a:srgbClr val="B23C00"/>
                </a:solidFill>
              </a:rPr>
              <a:t>only when </a:t>
            </a:r>
            <a:r>
              <a:rPr lang="en-US" dirty="0" smtClean="0">
                <a:solidFill>
                  <a:srgbClr val="B23C00"/>
                </a:solidFill>
              </a:rPr>
              <a:t>necessary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to the master repository on the server.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Clone </a:t>
            </a:r>
            <a:r>
              <a:rPr lang="en-US" dirty="0"/>
              <a:t>the master repository into a local repository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Push </a:t>
            </a:r>
            <a:r>
              <a:rPr lang="en-US" dirty="0"/>
              <a:t>(and merge) a local repository </a:t>
            </a:r>
            <a:br>
              <a:rPr lang="en-US" dirty="0"/>
            </a:b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smtClean="0"/>
              <a:t>master repository.</a:t>
            </a:r>
          </a:p>
          <a:p>
            <a:pPr lvl="6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Pull </a:t>
            </a:r>
            <a:r>
              <a:rPr lang="en-US" dirty="0" smtClean="0"/>
              <a:t>(and merge) files from the master repository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a local repository.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Git can work </a:t>
            </a:r>
            <a:r>
              <a:rPr lang="en-US" dirty="0" smtClean="0">
                <a:solidFill>
                  <a:srgbClr val="B23C00"/>
                </a:solidFill>
              </a:rPr>
              <a:t>peer-to-peer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without a master repository.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80F1-C0A3-E545-BE0B-1FFE6245BD83}" type="slidenum">
              <a:rPr lang="en-US"/>
              <a:pPr/>
              <a:t>12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and Remote Repositories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17882" y="2663830"/>
            <a:ext cx="1828800" cy="2011362"/>
            <a:chOff x="6217882" y="2972101"/>
            <a:chExt cx="1828800" cy="2011362"/>
          </a:xfrm>
        </p:grpSpPr>
        <p:sp>
          <p:nvSpPr>
            <p:cNvPr id="369745" name="AutoShape 81"/>
            <p:cNvSpPr>
              <a:spLocks/>
            </p:cNvSpPr>
            <p:nvPr/>
          </p:nvSpPr>
          <p:spPr bwMode="auto">
            <a:xfrm>
              <a:off x="6217882" y="2972101"/>
              <a:ext cx="547688" cy="2011362"/>
            </a:xfrm>
            <a:prstGeom prst="rightBrace">
              <a:avLst>
                <a:gd name="adj1" fmla="val 30604"/>
                <a:gd name="adj2" fmla="val 50000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46" name="Text Box 82"/>
            <p:cNvSpPr txBox="1">
              <a:spLocks noChangeArrowheads="1"/>
            </p:cNvSpPr>
            <p:nvPr/>
          </p:nvSpPr>
          <p:spPr bwMode="auto">
            <a:xfrm>
              <a:off x="6862407" y="3703938"/>
              <a:ext cx="1184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folHlink"/>
                  </a:solidFill>
                </a:rPr>
                <a:t>LOCAL</a:t>
              </a:r>
            </a:p>
          </p:txBody>
        </p:sp>
      </p:grp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3193141" y="1417342"/>
            <a:ext cx="160043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B23C00"/>
                </a:solidFill>
              </a:rPr>
              <a:t>SuperCoder’s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master repo</a:t>
            </a:r>
            <a:endParaRPr lang="en-US" dirty="0">
              <a:solidFill>
                <a:srgbClr val="B23C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68563" y="2066930"/>
            <a:ext cx="3198813" cy="1334155"/>
            <a:chOff x="2468563" y="2375201"/>
            <a:chExt cx="3198813" cy="1334155"/>
          </a:xfrm>
        </p:grpSpPr>
        <p:sp>
          <p:nvSpPr>
            <p:cNvPr id="369703" name="Text Box 39"/>
            <p:cNvSpPr txBox="1">
              <a:spLocks noChangeArrowheads="1"/>
            </p:cNvSpPr>
            <p:nvPr/>
          </p:nvSpPr>
          <p:spPr bwMode="auto">
            <a:xfrm>
              <a:off x="2468563" y="3063244"/>
              <a:ext cx="1185863" cy="646112"/>
            </a:xfrm>
            <a:prstGeom prst="rect">
              <a:avLst/>
            </a:prstGeom>
            <a:solidFill>
              <a:srgbClr val="D9F4FF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Susan’s</a:t>
              </a:r>
            </a:p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local repo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369704" name="Text Box 40"/>
            <p:cNvSpPr txBox="1">
              <a:spLocks noChangeArrowheads="1"/>
            </p:cNvSpPr>
            <p:nvPr/>
          </p:nvSpPr>
          <p:spPr bwMode="auto">
            <a:xfrm>
              <a:off x="4481513" y="3062588"/>
              <a:ext cx="1185863" cy="64611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Fred’s</a:t>
              </a:r>
            </a:p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local repo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69715" name="Line 51"/>
            <p:cNvSpPr>
              <a:spLocks noChangeShapeType="1"/>
            </p:cNvSpPr>
            <p:nvPr/>
          </p:nvSpPr>
          <p:spPr bwMode="auto">
            <a:xfrm flipH="1">
              <a:off x="2835276" y="2375201"/>
              <a:ext cx="692150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6" name="Line 52"/>
            <p:cNvSpPr>
              <a:spLocks noChangeShapeType="1"/>
            </p:cNvSpPr>
            <p:nvPr/>
          </p:nvSpPr>
          <p:spPr bwMode="auto">
            <a:xfrm flipV="1">
              <a:off x="3160713" y="2375201"/>
              <a:ext cx="679450" cy="71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7" name="Line 53"/>
            <p:cNvSpPr>
              <a:spLocks noChangeShapeType="1"/>
            </p:cNvSpPr>
            <p:nvPr/>
          </p:nvSpPr>
          <p:spPr bwMode="auto">
            <a:xfrm>
              <a:off x="4206876" y="2375201"/>
              <a:ext cx="522288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8" name="Line 54"/>
            <p:cNvSpPr>
              <a:spLocks noChangeShapeType="1"/>
            </p:cNvSpPr>
            <p:nvPr/>
          </p:nvSpPr>
          <p:spPr bwMode="auto">
            <a:xfrm flipH="1" flipV="1">
              <a:off x="4481513" y="2375201"/>
              <a:ext cx="547688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41" name="Text Box 77"/>
            <p:cNvSpPr txBox="1">
              <a:spLocks noChangeArrowheads="1"/>
            </p:cNvSpPr>
            <p:nvPr/>
          </p:nvSpPr>
          <p:spPr bwMode="auto">
            <a:xfrm>
              <a:off x="2598738" y="2697464"/>
              <a:ext cx="4191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pull</a:t>
              </a:r>
            </a:p>
          </p:txBody>
        </p:sp>
        <p:sp>
          <p:nvSpPr>
            <p:cNvPr id="369742" name="Text Box 78"/>
            <p:cNvSpPr txBox="1">
              <a:spLocks noChangeArrowheads="1"/>
            </p:cNvSpPr>
            <p:nvPr/>
          </p:nvSpPr>
          <p:spPr bwMode="auto">
            <a:xfrm>
              <a:off x="4152901" y="2697464"/>
              <a:ext cx="4191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pull</a:t>
              </a:r>
            </a:p>
          </p:txBody>
        </p:sp>
        <p:sp>
          <p:nvSpPr>
            <p:cNvPr id="369743" name="Text Box 79"/>
            <p:cNvSpPr txBox="1">
              <a:spLocks noChangeArrowheads="1"/>
            </p:cNvSpPr>
            <p:nvPr/>
          </p:nvSpPr>
          <p:spPr bwMode="auto">
            <a:xfrm>
              <a:off x="4883151" y="2697464"/>
              <a:ext cx="5127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push</a:t>
              </a:r>
            </a:p>
          </p:txBody>
        </p:sp>
        <p:sp>
          <p:nvSpPr>
            <p:cNvPr id="369744" name="Text Box 80"/>
            <p:cNvSpPr txBox="1">
              <a:spLocks noChangeArrowheads="1"/>
            </p:cNvSpPr>
            <p:nvPr/>
          </p:nvSpPr>
          <p:spPr bwMode="auto">
            <a:xfrm>
              <a:off x="3382963" y="2697464"/>
              <a:ext cx="5127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push</a:t>
              </a:r>
            </a:p>
          </p:txBody>
        </p:sp>
      </p:grp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5120634" y="1474827"/>
            <a:ext cx="11887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REMOTE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61201" y="3395046"/>
            <a:ext cx="4815769" cy="1454150"/>
            <a:chOff x="1661201" y="3703317"/>
            <a:chExt cx="4815769" cy="1454150"/>
          </a:xfrm>
        </p:grpSpPr>
        <p:grpSp>
          <p:nvGrpSpPr>
            <p:cNvPr id="369720" name="Group 56"/>
            <p:cNvGrpSpPr>
              <a:grpSpLocks/>
            </p:cNvGrpSpPr>
            <p:nvPr/>
          </p:nvGrpSpPr>
          <p:grpSpPr bwMode="auto">
            <a:xfrm>
              <a:off x="2287588" y="4150992"/>
              <a:ext cx="1462088" cy="1006475"/>
              <a:chOff x="1613" y="2563"/>
              <a:chExt cx="921" cy="634"/>
            </a:xfrm>
          </p:grpSpPr>
          <p:sp>
            <p:nvSpPr>
              <p:cNvPr id="369719" name="Oval 55"/>
              <p:cNvSpPr>
                <a:spLocks noChangeArrowheads="1"/>
              </p:cNvSpPr>
              <p:nvPr/>
            </p:nvSpPr>
            <p:spPr bwMode="auto">
              <a:xfrm>
                <a:off x="1613" y="2563"/>
                <a:ext cx="921" cy="634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9709" name="Group 45"/>
              <p:cNvGrpSpPr>
                <a:grpSpLocks/>
              </p:cNvGrpSpPr>
              <p:nvPr/>
            </p:nvGrpSpPr>
            <p:grpSpPr bwMode="auto">
              <a:xfrm>
                <a:off x="1785" y="2736"/>
                <a:ext cx="230" cy="288"/>
                <a:chOff x="1498" y="2736"/>
                <a:chExt cx="230" cy="288"/>
              </a:xfrm>
            </p:grpSpPr>
            <p:sp>
              <p:nvSpPr>
                <p:cNvPr id="369705" name="AutoShape 41"/>
                <p:cNvSpPr>
                  <a:spLocks noChangeArrowheads="1"/>
                </p:cNvSpPr>
                <p:nvPr/>
              </p:nvSpPr>
              <p:spPr bwMode="auto">
                <a:xfrm>
                  <a:off x="1498" y="2736"/>
                  <a:ext cx="230" cy="288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06" name="Line 42"/>
                <p:cNvSpPr>
                  <a:spLocks noChangeShapeType="1"/>
                </p:cNvSpPr>
                <p:nvPr/>
              </p:nvSpPr>
              <p:spPr bwMode="auto">
                <a:xfrm>
                  <a:off x="1556" y="2794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07" name="Line 43"/>
                <p:cNvSpPr>
                  <a:spLocks noChangeShapeType="1"/>
                </p:cNvSpPr>
                <p:nvPr/>
              </p:nvSpPr>
              <p:spPr bwMode="auto">
                <a:xfrm>
                  <a:off x="1556" y="2851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08" name="Line 44"/>
                <p:cNvSpPr>
                  <a:spLocks noChangeShapeType="1"/>
                </p:cNvSpPr>
                <p:nvPr/>
              </p:nvSpPr>
              <p:spPr bwMode="auto">
                <a:xfrm>
                  <a:off x="1556" y="2909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9710" name="Group 46"/>
              <p:cNvGrpSpPr>
                <a:grpSpLocks/>
              </p:cNvGrpSpPr>
              <p:nvPr/>
            </p:nvGrpSpPr>
            <p:grpSpPr bwMode="auto">
              <a:xfrm>
                <a:off x="2131" y="2736"/>
                <a:ext cx="230" cy="288"/>
                <a:chOff x="1498" y="2736"/>
                <a:chExt cx="230" cy="288"/>
              </a:xfrm>
            </p:grpSpPr>
            <p:sp>
              <p:nvSpPr>
                <p:cNvPr id="369711" name="AutoShape 47"/>
                <p:cNvSpPr>
                  <a:spLocks noChangeArrowheads="1"/>
                </p:cNvSpPr>
                <p:nvPr/>
              </p:nvSpPr>
              <p:spPr bwMode="auto">
                <a:xfrm>
                  <a:off x="1498" y="2736"/>
                  <a:ext cx="230" cy="288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12" name="Line 48"/>
                <p:cNvSpPr>
                  <a:spLocks noChangeShapeType="1"/>
                </p:cNvSpPr>
                <p:nvPr/>
              </p:nvSpPr>
              <p:spPr bwMode="auto">
                <a:xfrm>
                  <a:off x="1556" y="2794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13" name="Line 49"/>
                <p:cNvSpPr>
                  <a:spLocks noChangeShapeType="1"/>
                </p:cNvSpPr>
                <p:nvPr/>
              </p:nvSpPr>
              <p:spPr bwMode="auto">
                <a:xfrm>
                  <a:off x="1556" y="2851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14" name="Line 50"/>
                <p:cNvSpPr>
                  <a:spLocks noChangeShapeType="1"/>
                </p:cNvSpPr>
                <p:nvPr/>
              </p:nvSpPr>
              <p:spPr bwMode="auto">
                <a:xfrm>
                  <a:off x="1556" y="2909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69733" name="Line 69"/>
            <p:cNvSpPr>
              <a:spLocks noChangeShapeType="1"/>
            </p:cNvSpPr>
            <p:nvPr/>
          </p:nvSpPr>
          <p:spPr bwMode="auto">
            <a:xfrm flipV="1">
              <a:off x="3017537" y="3727130"/>
              <a:ext cx="0" cy="423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69737" name="Text Box 73"/>
            <p:cNvSpPr txBox="1">
              <a:spLocks noChangeArrowheads="1"/>
            </p:cNvSpPr>
            <p:nvPr/>
          </p:nvSpPr>
          <p:spPr bwMode="auto">
            <a:xfrm>
              <a:off x="5120634" y="3794756"/>
              <a:ext cx="135633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add, commit, etc.</a:t>
              </a:r>
              <a:endParaRPr lang="en-US" sz="1200" dirty="0"/>
            </a:p>
          </p:txBody>
        </p:sp>
        <p:grpSp>
          <p:nvGrpSpPr>
            <p:cNvPr id="369721" name="Group 57"/>
            <p:cNvGrpSpPr>
              <a:grpSpLocks/>
            </p:cNvGrpSpPr>
            <p:nvPr/>
          </p:nvGrpSpPr>
          <p:grpSpPr bwMode="auto">
            <a:xfrm>
              <a:off x="4390058" y="4150992"/>
              <a:ext cx="1462088" cy="1006475"/>
              <a:chOff x="1613" y="2563"/>
              <a:chExt cx="921" cy="634"/>
            </a:xfrm>
          </p:grpSpPr>
          <p:sp>
            <p:nvSpPr>
              <p:cNvPr id="369722" name="Oval 58"/>
              <p:cNvSpPr>
                <a:spLocks noChangeArrowheads="1"/>
              </p:cNvSpPr>
              <p:nvPr/>
            </p:nvSpPr>
            <p:spPr bwMode="auto">
              <a:xfrm>
                <a:off x="1613" y="2563"/>
                <a:ext cx="921" cy="634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9723" name="Group 59"/>
              <p:cNvGrpSpPr>
                <a:grpSpLocks/>
              </p:cNvGrpSpPr>
              <p:nvPr/>
            </p:nvGrpSpPr>
            <p:grpSpPr bwMode="auto">
              <a:xfrm>
                <a:off x="1785" y="2736"/>
                <a:ext cx="230" cy="288"/>
                <a:chOff x="1498" y="2736"/>
                <a:chExt cx="230" cy="288"/>
              </a:xfrm>
            </p:grpSpPr>
            <p:sp>
              <p:nvSpPr>
                <p:cNvPr id="369724" name="AutoShape 60"/>
                <p:cNvSpPr>
                  <a:spLocks noChangeArrowheads="1"/>
                </p:cNvSpPr>
                <p:nvPr/>
              </p:nvSpPr>
              <p:spPr bwMode="auto">
                <a:xfrm>
                  <a:off x="1498" y="2736"/>
                  <a:ext cx="230" cy="288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25" name="Line 61"/>
                <p:cNvSpPr>
                  <a:spLocks noChangeShapeType="1"/>
                </p:cNvSpPr>
                <p:nvPr/>
              </p:nvSpPr>
              <p:spPr bwMode="auto">
                <a:xfrm>
                  <a:off x="1556" y="2794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26" name="Line 62"/>
                <p:cNvSpPr>
                  <a:spLocks noChangeShapeType="1"/>
                </p:cNvSpPr>
                <p:nvPr/>
              </p:nvSpPr>
              <p:spPr bwMode="auto">
                <a:xfrm>
                  <a:off x="1556" y="2851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27" name="Line 63"/>
                <p:cNvSpPr>
                  <a:spLocks noChangeShapeType="1"/>
                </p:cNvSpPr>
                <p:nvPr/>
              </p:nvSpPr>
              <p:spPr bwMode="auto">
                <a:xfrm>
                  <a:off x="1556" y="2909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9728" name="Group 64"/>
              <p:cNvGrpSpPr>
                <a:grpSpLocks/>
              </p:cNvGrpSpPr>
              <p:nvPr/>
            </p:nvGrpSpPr>
            <p:grpSpPr bwMode="auto">
              <a:xfrm>
                <a:off x="2131" y="2736"/>
                <a:ext cx="230" cy="288"/>
                <a:chOff x="1498" y="2736"/>
                <a:chExt cx="230" cy="288"/>
              </a:xfrm>
            </p:grpSpPr>
            <p:sp>
              <p:nvSpPr>
                <p:cNvPr id="369729" name="AutoShape 65"/>
                <p:cNvSpPr>
                  <a:spLocks noChangeArrowheads="1"/>
                </p:cNvSpPr>
                <p:nvPr/>
              </p:nvSpPr>
              <p:spPr bwMode="auto">
                <a:xfrm>
                  <a:off x="1498" y="2736"/>
                  <a:ext cx="230" cy="288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30" name="Line 66"/>
                <p:cNvSpPr>
                  <a:spLocks noChangeShapeType="1"/>
                </p:cNvSpPr>
                <p:nvPr/>
              </p:nvSpPr>
              <p:spPr bwMode="auto">
                <a:xfrm>
                  <a:off x="1556" y="2794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31" name="Line 67"/>
                <p:cNvSpPr>
                  <a:spLocks noChangeShapeType="1"/>
                </p:cNvSpPr>
                <p:nvPr/>
              </p:nvSpPr>
              <p:spPr bwMode="auto">
                <a:xfrm>
                  <a:off x="1556" y="2851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32" name="Line 68"/>
                <p:cNvSpPr>
                  <a:spLocks noChangeShapeType="1"/>
                </p:cNvSpPr>
                <p:nvPr/>
              </p:nvSpPr>
              <p:spPr bwMode="auto">
                <a:xfrm>
                  <a:off x="1556" y="2909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69736" name="Line 72"/>
            <p:cNvSpPr>
              <a:spLocks noChangeShapeType="1"/>
            </p:cNvSpPr>
            <p:nvPr/>
          </p:nvSpPr>
          <p:spPr bwMode="auto">
            <a:xfrm>
              <a:off x="5120634" y="3703317"/>
              <a:ext cx="0" cy="44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6" name="Text Box 73"/>
            <p:cNvSpPr txBox="1">
              <a:spLocks noChangeArrowheads="1"/>
            </p:cNvSpPr>
            <p:nvPr/>
          </p:nvSpPr>
          <p:spPr bwMode="auto">
            <a:xfrm>
              <a:off x="1661201" y="3794756"/>
              <a:ext cx="135633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add, commit, etc.</a:t>
              </a:r>
              <a:endParaRPr lang="en-US" sz="1200" dirty="0"/>
            </a:p>
          </p:txBody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457200" y="5258101"/>
            <a:ext cx="8229600" cy="8728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kern="0" dirty="0" err="1" smtClean="0"/>
              <a:t>Git</a:t>
            </a:r>
            <a:r>
              <a:rPr lang="en-US" kern="0" dirty="0" smtClean="0"/>
              <a:t> can also work </a:t>
            </a:r>
            <a:r>
              <a:rPr lang="en-US" kern="0" dirty="0" smtClean="0">
                <a:solidFill>
                  <a:srgbClr val="B23C00"/>
                </a:solidFill>
              </a:rPr>
              <a:t>peer-to-peer 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without a master repository.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376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 animBg="1"/>
      <p:bldP spid="3697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1325563"/>
            <a:ext cx="5339137" cy="4755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7CBE-6391-2F4E-83C1-2D77C28CA30A}" type="slidenum">
              <a:rPr lang="en-US"/>
              <a:pPr/>
              <a:t>13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Three File States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7829" y="1249955"/>
            <a:ext cx="3291534" cy="493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file can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one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three </a:t>
            </a:r>
            <a:r>
              <a:rPr lang="en-US" dirty="0"/>
              <a:t>states</a:t>
            </a:r>
            <a:r>
              <a:rPr lang="en-US" dirty="0" smtClean="0"/>
              <a:t>: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modified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staged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committed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9341" y="6080731"/>
            <a:ext cx="11256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Pro Git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Scott Chacon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Apress, 2009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325563"/>
            <a:ext cx="4517790" cy="4023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7CBE-6391-2F4E-83C1-2D77C28CA30A}" type="slidenum">
              <a:rPr lang="en-US"/>
              <a:pPr/>
              <a:t>14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Three File </a:t>
            </a:r>
            <a:r>
              <a:rPr lang="en-US" dirty="0" smtClean="0"/>
              <a:t>States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7363" y="1235075"/>
            <a:ext cx="4572000" cy="493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hidden </a:t>
            </a:r>
            <a:r>
              <a:rPr lang="en-US" dirty="0"/>
              <a:t>Git directory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.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git</a:t>
            </a:r>
            <a:r>
              <a:rPr lang="en-US" dirty="0"/>
              <a:t> is the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local project repository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working directory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is </a:t>
            </a:r>
            <a:r>
              <a:rPr lang="en-US" dirty="0"/>
              <a:t>where you check 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version of the project for you to work on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staging area </a:t>
            </a:r>
            <a:r>
              <a:rPr lang="en-US" dirty="0"/>
              <a:t>is a file that keeps track of what will go into your next commit.</a:t>
            </a:r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1047925" y="5440658"/>
            <a:ext cx="271816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folHlink"/>
                </a:solidFill>
              </a:rPr>
              <a:t>The </a:t>
            </a:r>
            <a:r>
              <a:rPr lang="en-US" sz="2000" dirty="0">
                <a:solidFill>
                  <a:schemeClr val="folHlink"/>
                </a:solidFill>
              </a:rPr>
              <a:t>staging</a:t>
            </a:r>
            <a:r>
              <a:rPr lang="en-US" sz="1800" dirty="0">
                <a:solidFill>
                  <a:schemeClr val="folHlink"/>
                </a:solidFill>
              </a:rPr>
              <a:t> area is also</a:t>
            </a:r>
          </a:p>
          <a:p>
            <a:pPr algn="ctr"/>
            <a:r>
              <a:rPr lang="en-US" sz="1800" dirty="0">
                <a:solidFill>
                  <a:schemeClr val="folHlink"/>
                </a:solidFill>
              </a:rPr>
              <a:t>known as the </a:t>
            </a:r>
            <a:r>
              <a:rPr lang="ja-JP" altLang="en-US" sz="1800" dirty="0">
                <a:solidFill>
                  <a:schemeClr val="folHlink"/>
                </a:solidFill>
                <a:latin typeface="Arial"/>
              </a:rPr>
              <a:t>“</a:t>
            </a:r>
            <a:r>
              <a:rPr lang="en-US" sz="1800" dirty="0">
                <a:solidFill>
                  <a:schemeClr val="folHlink"/>
                </a:solidFill>
              </a:rPr>
              <a:t>index</a:t>
            </a:r>
            <a:r>
              <a:rPr lang="ja-JP" altLang="en-US" sz="1800" dirty="0">
                <a:solidFill>
                  <a:schemeClr val="folHlink"/>
                </a:solidFill>
                <a:latin typeface="Arial"/>
              </a:rPr>
              <a:t>”</a:t>
            </a:r>
            <a:r>
              <a:rPr lang="en-US" sz="1800" dirty="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41" y="6080731"/>
            <a:ext cx="11256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Pro Git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Scott Chacon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Apress, 2009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28" y="1295400"/>
            <a:ext cx="8229600" cy="4870709"/>
          </a:xfrm>
        </p:spPr>
        <p:txBody>
          <a:bodyPr/>
          <a:lstStyle/>
          <a:p>
            <a:r>
              <a:rPr lang="en-US" dirty="0" smtClean="0"/>
              <a:t>GitHub is a popular website for hosting </a:t>
            </a:r>
            <a:r>
              <a:rPr lang="en-US" dirty="0" smtClean="0">
                <a:solidFill>
                  <a:srgbClr val="B23C00"/>
                </a:solidFill>
              </a:rPr>
              <a:t>remote Git repositories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The free service </a:t>
            </a:r>
            <a:br>
              <a:rPr lang="en-US" dirty="0" smtClean="0"/>
            </a:br>
            <a:r>
              <a:rPr lang="en-US" dirty="0" smtClean="0"/>
              <a:t>hosts </a:t>
            </a:r>
            <a:r>
              <a:rPr lang="en-US" dirty="0" smtClean="0">
                <a:solidFill>
                  <a:srgbClr val="B23C00"/>
                </a:solidFill>
              </a:rPr>
              <a:t>public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repositories.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Anyone can view </a:t>
            </a:r>
            <a:br>
              <a:rPr lang="en-US" dirty="0" smtClean="0"/>
            </a:br>
            <a:r>
              <a:rPr lang="en-US" dirty="0" smtClean="0"/>
              <a:t>your repository </a:t>
            </a:r>
            <a:br>
              <a:rPr lang="en-US" dirty="0" smtClean="0"/>
            </a:br>
            <a:r>
              <a:rPr lang="en-US" dirty="0" smtClean="0"/>
              <a:t>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4-09-14 at 12.06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49" y="1783098"/>
            <a:ext cx="5507952" cy="46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0441-7A96-E24F-A4C6-5725C7FEB461}" type="slidenum">
              <a:rPr lang="en-US"/>
              <a:pPr/>
              <a:t>16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GitHub: Create Personal Account</a:t>
            </a:r>
            <a:endParaRPr lang="en-US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12163" cy="4835525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http://git-scm.com/downloads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Download and install Git on your </a:t>
            </a:r>
            <a:r>
              <a:rPr lang="en-US" dirty="0">
                <a:solidFill>
                  <a:schemeClr val="folHlink"/>
                </a:solidFill>
              </a:rPr>
              <a:t>local machine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r>
              <a:rPr lang="en-US" dirty="0" smtClean="0"/>
              <a:t>Go </a:t>
            </a:r>
            <a:r>
              <a:rPr lang="en-US" dirty="0"/>
              <a:t>to </a:t>
            </a:r>
            <a:r>
              <a:rPr lang="en-US" dirty="0">
                <a:hlinkClick r:id="rId3"/>
              </a:rPr>
              <a:t>https://github.com/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Create a personal account with a recognizable user name such as </a:t>
            </a:r>
            <a:r>
              <a:rPr lang="en-US" dirty="0" err="1" smtClean="0">
                <a:solidFill>
                  <a:srgbClr val="0033CC"/>
                </a:solidFill>
              </a:rPr>
              <a:t>johndoe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err="1" smtClean="0">
                <a:solidFill>
                  <a:srgbClr val="0033CC"/>
                </a:solidFill>
              </a:rPr>
              <a:t>jdoe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Set up </a:t>
            </a:r>
            <a:r>
              <a:rPr lang="en-US" dirty="0">
                <a:solidFill>
                  <a:schemeClr val="folHlink"/>
                </a:solidFill>
              </a:rPr>
              <a:t>SSH keys</a:t>
            </a:r>
            <a:r>
              <a:rPr lang="en-US" dirty="0"/>
              <a:t> to establish a secure connection </a:t>
            </a:r>
            <a:r>
              <a:rPr lang="en-US" dirty="0" smtClean="0"/>
              <a:t>with GitHub.</a:t>
            </a:r>
          </a:p>
          <a:p>
            <a:pPr lvl="1"/>
            <a:r>
              <a:rPr lang="en-US" dirty="0"/>
              <a:t>See </a:t>
            </a:r>
            <a:r>
              <a:rPr lang="en-US" sz="2000" dirty="0">
                <a:hlinkClick r:id="rId4"/>
              </a:rPr>
              <a:t>https://help.github.com/articles/generating-ssh-</a:t>
            </a:r>
            <a:r>
              <a:rPr lang="en-US" sz="2000" dirty="0" smtClean="0">
                <a:hlinkClick r:id="rId4"/>
              </a:rPr>
              <a:t>keys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59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968-2BCB-6D43-B5F2-B3C47256FD1E}" type="slidenum">
              <a:rPr lang="en-US"/>
              <a:pPr/>
              <a:t>17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GitHub: Create </a:t>
            </a:r>
            <a:r>
              <a:rPr lang="en-US" dirty="0" smtClean="0"/>
              <a:t>Team </a:t>
            </a:r>
            <a:r>
              <a:rPr lang="en-US" dirty="0"/>
              <a:t>Repository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One team member creates the team’s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master </a:t>
            </a:r>
            <a:r>
              <a:rPr lang="en-US" dirty="0">
                <a:solidFill>
                  <a:srgbClr val="B23C00"/>
                </a:solidFill>
              </a:rPr>
              <a:t>repository </a:t>
            </a:r>
            <a:r>
              <a:rPr lang="en-US" dirty="0"/>
              <a:t>at </a:t>
            </a:r>
            <a:r>
              <a:rPr lang="en-US" dirty="0" smtClean="0"/>
              <a:t>GitHub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://help.github.com/create-a-repo/</a:t>
            </a:r>
            <a:r>
              <a:rPr lang="en-US" dirty="0"/>
              <a:t> </a:t>
            </a:r>
            <a:endParaRPr lang="en-US" dirty="0" smtClean="0"/>
          </a:p>
          <a:p>
            <a:pPr lvl="6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Initialize the repo with a README</a:t>
            </a:r>
            <a:r>
              <a:rPr lang="en-US" dirty="0"/>
              <a:t> </a:t>
            </a:r>
            <a:r>
              <a:rPr lang="en-US" dirty="0" smtClean="0"/>
              <a:t>file.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952" y="3611878"/>
            <a:ext cx="8199681" cy="120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Possible ways to get </a:t>
            </a:r>
            <a:r>
              <a:rPr lang="en-US" sz="2400" dirty="0" smtClean="0">
                <a:solidFill>
                  <a:srgbClr val="B23C00"/>
                </a:solidFill>
              </a:rPr>
              <a:t>private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git</a:t>
            </a:r>
            <a:r>
              <a:rPr lang="en-US" sz="2400" dirty="0" smtClean="0">
                <a:solidFill>
                  <a:srgbClr val="0033CC"/>
                </a:solidFill>
              </a:rPr>
              <a:t> accounts: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33CC"/>
                </a:solidFill>
              </a:rPr>
              <a:t>BitBucket</a:t>
            </a:r>
            <a:r>
              <a:rPr lang="en-US" sz="2400" dirty="0" smtClean="0">
                <a:solidFill>
                  <a:srgbClr val="0033CC"/>
                </a:solidFill>
              </a:rPr>
              <a:t> (another </a:t>
            </a:r>
            <a:r>
              <a:rPr lang="en-US" sz="2400" dirty="0" err="1" smtClean="0">
                <a:solidFill>
                  <a:srgbClr val="0033CC"/>
                </a:solidFill>
              </a:rPr>
              <a:t>git</a:t>
            </a:r>
            <a:r>
              <a:rPr lang="en-US" sz="2400" dirty="0" smtClean="0">
                <a:solidFill>
                  <a:srgbClr val="0033CC"/>
                </a:solidFill>
              </a:rPr>
              <a:t> server)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33CC"/>
                </a:solidFill>
              </a:rPr>
              <a:t>education.github.com</a:t>
            </a:r>
            <a:r>
              <a:rPr lang="en-US" sz="2400" dirty="0" smtClean="0">
                <a:solidFill>
                  <a:srgbClr val="0033CC"/>
                </a:solidFill>
              </a:rPr>
              <a:t> (get a free private </a:t>
            </a:r>
            <a:r>
              <a:rPr lang="en-US" sz="2400" dirty="0" err="1" smtClean="0">
                <a:solidFill>
                  <a:srgbClr val="0033CC"/>
                </a:solidFill>
              </a:rPr>
              <a:t>GitHub</a:t>
            </a:r>
            <a:r>
              <a:rPr lang="en-US" sz="2400" dirty="0" smtClean="0">
                <a:solidFill>
                  <a:srgbClr val="0033CC"/>
                </a:solidFill>
              </a:rPr>
              <a:t> account)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968-2BCB-6D43-B5F2-B3C47256FD1E}" type="slidenum">
              <a:rPr lang="en-US"/>
              <a:pPr/>
              <a:t>18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GitHub: Create </a:t>
            </a:r>
            <a:r>
              <a:rPr lang="en-US" dirty="0" smtClean="0"/>
              <a:t>Team Repository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Obtain the </a:t>
            </a:r>
            <a:r>
              <a:rPr lang="en-US" dirty="0" smtClean="0">
                <a:solidFill>
                  <a:srgbClr val="B23C00"/>
                </a:solidFill>
              </a:rPr>
              <a:t>GitHub username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each team member.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Add team members as contributors </a:t>
            </a:r>
            <a:br>
              <a:rPr lang="en-US" dirty="0" smtClean="0"/>
            </a:br>
            <a:r>
              <a:rPr lang="en-US" dirty="0" smtClean="0"/>
              <a:t>to the team repository.</a:t>
            </a:r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Click the </a:t>
            </a:r>
            <a:r>
              <a:rPr lang="en-US" dirty="0" smtClean="0">
                <a:solidFill>
                  <a:srgbClr val="0033CC"/>
                </a:solidFill>
              </a:rPr>
              <a:t>Settings </a:t>
            </a:r>
            <a:r>
              <a:rPr lang="en-US" dirty="0" smtClean="0"/>
              <a:t>tab.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Click </a:t>
            </a:r>
            <a:r>
              <a:rPr lang="en-US" dirty="0" smtClean="0">
                <a:solidFill>
                  <a:srgbClr val="0033CC"/>
                </a:solidFill>
              </a:rPr>
              <a:t>Collaborators </a:t>
            </a:r>
            <a:r>
              <a:rPr lang="en-US" dirty="0" smtClean="0"/>
              <a:t>in the left Options panel.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 collaborators using each team member’s GitHub username.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GitHub: Create Local Repository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 smtClean="0"/>
              <a:t>Each team member creates local repository </a:t>
            </a:r>
            <a:br>
              <a:rPr lang="en-US" dirty="0" smtClean="0"/>
            </a:br>
            <a:r>
              <a:rPr lang="en-US" dirty="0" smtClean="0"/>
              <a:t>that is a </a:t>
            </a:r>
            <a:r>
              <a:rPr lang="en-US" dirty="0" smtClean="0">
                <a:solidFill>
                  <a:srgbClr val="B23C00"/>
                </a:solidFill>
              </a:rPr>
              <a:t>clone</a:t>
            </a:r>
            <a:r>
              <a:rPr lang="en-US" dirty="0" smtClean="0"/>
              <a:t> of the master repository.</a:t>
            </a:r>
          </a:p>
          <a:p>
            <a:pPr lvl="6"/>
            <a:endParaRPr lang="en-US" sz="800" dirty="0" smtClean="0"/>
          </a:p>
          <a:p>
            <a:pPr lvl="1"/>
            <a:r>
              <a:rPr lang="en-US" dirty="0" smtClean="0"/>
              <a:t>Log into your personal GitHub account.</a:t>
            </a:r>
          </a:p>
          <a:p>
            <a:pPr lvl="1"/>
            <a:r>
              <a:rPr lang="en-US" dirty="0" smtClean="0"/>
              <a:t>Search for your team’s master repository by name </a:t>
            </a:r>
            <a:br>
              <a:rPr lang="en-US" dirty="0" smtClean="0"/>
            </a:br>
            <a:r>
              <a:rPr lang="en-US" dirty="0" smtClean="0"/>
              <a:t>in the search box at the top.</a:t>
            </a:r>
          </a:p>
          <a:p>
            <a:pPr lvl="1"/>
            <a:r>
              <a:rPr lang="en-US" dirty="0" smtClean="0"/>
              <a:t>Click on the link to the team repository.</a:t>
            </a:r>
          </a:p>
          <a:p>
            <a:pPr lvl="6"/>
            <a:endParaRPr lang="en-US" sz="800" dirty="0" smtClean="0"/>
          </a:p>
          <a:p>
            <a:r>
              <a:rPr lang="en-US" dirty="0" smtClean="0"/>
              <a:t>Obtain the </a:t>
            </a:r>
            <a:r>
              <a:rPr lang="en-US" dirty="0" smtClean="0">
                <a:solidFill>
                  <a:srgbClr val="B23C00"/>
                </a:solidFill>
              </a:rPr>
              <a:t>URL to the team repository</a:t>
            </a:r>
            <a:r>
              <a:rPr lang="en-US" dirty="0" smtClean="0"/>
              <a:t>.</a:t>
            </a:r>
          </a:p>
          <a:p>
            <a:pPr lvl="6"/>
            <a:endParaRPr lang="en-US" sz="800" dirty="0" smtClean="0"/>
          </a:p>
          <a:p>
            <a:pPr lvl="1"/>
            <a:r>
              <a:rPr lang="en-US" dirty="0" smtClean="0"/>
              <a:t>On the team repository page, look for </a:t>
            </a:r>
            <a:br>
              <a:rPr lang="en-US" dirty="0" smtClean="0"/>
            </a:br>
            <a:r>
              <a:rPr lang="en-US" dirty="0" smtClean="0">
                <a:solidFill>
                  <a:srgbClr val="0033CC"/>
                </a:solidFill>
              </a:rPr>
              <a:t>HTTPS clone URL </a:t>
            </a:r>
            <a:r>
              <a:rPr lang="en-US" dirty="0" smtClean="0"/>
              <a:t>in the right side panel.</a:t>
            </a:r>
          </a:p>
          <a:p>
            <a:pPr lvl="1"/>
            <a:r>
              <a:rPr lang="en-US" dirty="0" smtClean="0"/>
              <a:t>Put the URL on the clipboard.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9A87-79DE-CF4A-8FB7-8B8A758ED9F5}" type="slidenum">
              <a:rPr lang="en-US"/>
              <a:pPr/>
              <a:t>2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Version Control System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>
                <a:solidFill>
                  <a:srgbClr val="A12A03"/>
                </a:solidFill>
              </a:rPr>
              <a:t>Version control </a:t>
            </a:r>
            <a:r>
              <a:rPr lang="en-US" dirty="0"/>
              <a:t>is important when </a:t>
            </a:r>
            <a:r>
              <a:rPr lang="en-US" dirty="0" smtClean="0"/>
              <a:t>you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re </a:t>
            </a:r>
            <a:r>
              <a:rPr lang="en-US" dirty="0"/>
              <a:t>working on a software project over time.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Many source and documentation files.</a:t>
            </a:r>
          </a:p>
          <a:p>
            <a:pPr lvl="1"/>
            <a:r>
              <a:rPr lang="en-US" dirty="0"/>
              <a:t>The files change during development.</a:t>
            </a:r>
          </a:p>
          <a:p>
            <a:pPr lvl="1"/>
            <a:r>
              <a:rPr lang="en-US" dirty="0"/>
              <a:t>You need to keep track of the different versions of each file, and possibly roll back to an earlier version.</a:t>
            </a:r>
          </a:p>
          <a:p>
            <a:pPr lvl="6"/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version control system </a:t>
            </a:r>
            <a:r>
              <a:rPr lang="en-US" dirty="0"/>
              <a:t>(VCS): </a:t>
            </a:r>
            <a:endParaRPr lang="en-US" dirty="0" smtClean="0"/>
          </a:p>
          <a:p>
            <a:pPr lvl="4"/>
            <a:endParaRPr lang="en-US" dirty="0"/>
          </a:p>
          <a:p>
            <a:pPr lvl="1"/>
            <a:r>
              <a:rPr lang="en-US" dirty="0"/>
              <a:t>Records changes to your files over time.</a:t>
            </a:r>
          </a:p>
          <a:p>
            <a:pPr lvl="1"/>
            <a:r>
              <a:rPr lang="en-US" dirty="0"/>
              <a:t>You can recall specific versions later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GitHub: Create Local </a:t>
            </a:r>
            <a:r>
              <a:rPr lang="en-US" dirty="0" smtClean="0"/>
              <a:t>Repository</a:t>
            </a:r>
            <a:r>
              <a:rPr lang="en-US" i="1" dirty="0" smtClean="0"/>
              <a:t>, cont’d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1028023"/>
            <a:ext cx="6949364" cy="55001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212072" y="3337561"/>
            <a:ext cx="2285975" cy="1063100"/>
          </a:xfrm>
          <a:prstGeom prst="ellipse">
            <a:avLst/>
          </a:prstGeom>
          <a:noFill/>
          <a:ln w="3810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GitHub: Create Local Repository</a:t>
            </a:r>
            <a:r>
              <a:rPr lang="en-US" i="1" dirty="0"/>
              <a:t>, 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785331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cd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to the directory where you want the local repository to reside on your local machine.</a:t>
            </a:r>
          </a:p>
          <a:p>
            <a:pPr lvl="6"/>
            <a:endParaRPr lang="en-US" sz="800" dirty="0" smtClean="0"/>
          </a:p>
          <a:p>
            <a:r>
              <a:rPr lang="en-US" dirty="0" smtClean="0"/>
              <a:t>Enter the </a:t>
            </a:r>
            <a:r>
              <a:rPr lang="en-US" dirty="0" err="1" smtClean="0"/>
              <a:t>git</a:t>
            </a:r>
            <a:r>
              <a:rPr lang="en-US" dirty="0" smtClean="0"/>
              <a:t> command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URL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is the URL from the clipboard</a:t>
            </a:r>
          </a:p>
          <a:p>
            <a:pPr lvl="1"/>
            <a:r>
              <a:rPr lang="en-US" dirty="0" smtClean="0"/>
              <a:t>Example: </a:t>
            </a:r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4705570"/>
            <a:ext cx="868670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clone https://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github.com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ronmak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/SJSU-CS153-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SuperCoders.git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854" y="2967335"/>
            <a:ext cx="261306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 clone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URL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4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85" y="3429000"/>
            <a:ext cx="3108926" cy="2768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E9B5-4256-D84B-88DC-D143463E41C9}" type="slidenum">
              <a:rPr lang="en-US"/>
              <a:pPr/>
              <a:t>22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Make Local Changes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2163" cy="4694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Get the status of files in your </a:t>
            </a:r>
            <a:r>
              <a:rPr lang="en-US" dirty="0" smtClean="0">
                <a:solidFill>
                  <a:srgbClr val="B23C00"/>
                </a:solidFill>
              </a:rPr>
              <a:t>local repository</a:t>
            </a:r>
            <a:r>
              <a:rPr lang="en-US" dirty="0" smtClean="0"/>
              <a:t>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After you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ve </a:t>
            </a:r>
            <a:r>
              <a:rPr lang="en-US" dirty="0"/>
              <a:t>modified files (or created new files) </a:t>
            </a:r>
            <a:r>
              <a:rPr lang="en-US" dirty="0" smtClean="0"/>
              <a:t>on your local machine, </a:t>
            </a:r>
            <a:r>
              <a:rPr lang="en-US" dirty="0"/>
              <a:t>first </a:t>
            </a:r>
            <a:r>
              <a:rPr lang="en-US" dirty="0">
                <a:solidFill>
                  <a:srgbClr val="B23C00"/>
                </a:solidFill>
              </a:rPr>
              <a:t>add </a:t>
            </a:r>
            <a:r>
              <a:rPr lang="en-US" dirty="0"/>
              <a:t>them 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local staging </a:t>
            </a:r>
            <a:r>
              <a:rPr lang="en-US" dirty="0">
                <a:solidFill>
                  <a:srgbClr val="B23C00"/>
                </a:solidFill>
              </a:rPr>
              <a:t>area</a:t>
            </a:r>
            <a:r>
              <a:rPr lang="en-US" dirty="0" smtClean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5">
              <a:lnSpc>
                <a:spcPct val="90000"/>
              </a:lnSpc>
            </a:pPr>
            <a:endParaRPr lang="en-US" dirty="0" smtClean="0">
              <a:solidFill>
                <a:srgbClr val="B23C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Commit </a:t>
            </a:r>
            <a:r>
              <a:rPr lang="en-US" dirty="0"/>
              <a:t>your </a:t>
            </a:r>
            <a:r>
              <a:rPr lang="en-US" dirty="0" smtClean="0"/>
              <a:t>staged </a:t>
            </a:r>
            <a:r>
              <a:rPr lang="en-US" dirty="0"/>
              <a:t>files 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local </a:t>
            </a:r>
            <a:r>
              <a:rPr lang="en-US" dirty="0">
                <a:solidFill>
                  <a:srgbClr val="B23C00"/>
                </a:solidFill>
              </a:rPr>
              <a:t>repository</a:t>
            </a:r>
            <a:r>
              <a:rPr lang="en-US" dirty="0" smtClean="0"/>
              <a:t>:</a:t>
            </a:r>
            <a:endParaRPr lang="en-US" dirty="0">
              <a:solidFill>
                <a:schemeClr val="folHlink"/>
              </a:solidFill>
            </a:endParaRPr>
          </a:p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4732" y="1783098"/>
            <a:ext cx="2031626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git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Courier New" charset="0"/>
              </a:rPr>
              <a:t>status</a:t>
            </a:r>
            <a:endParaRPr lang="en-US" sz="24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757" y="3698847"/>
            <a:ext cx="4432674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git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 add myfile1 </a:t>
            </a:r>
            <a:r>
              <a:rPr lang="en-US" sz="2400" b="1" dirty="0" smtClean="0">
                <a:solidFill>
                  <a:srgbClr val="0033CC"/>
                </a:solidFill>
                <a:latin typeface="Courier New" charset="0"/>
              </a:rPr>
              <a:t>myfile2</a:t>
            </a:r>
            <a:endParaRPr lang="en-US" sz="24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44" y="5257780"/>
            <a:ext cx="5760657" cy="46166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git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 commit –m "commit </a:t>
            </a:r>
            <a:r>
              <a:rPr lang="en-US" sz="2400" b="1" dirty="0" smtClean="0">
                <a:solidFill>
                  <a:srgbClr val="0033CC"/>
                </a:solidFill>
                <a:latin typeface="Courier New" charset="0"/>
              </a:rPr>
              <a:t>message"</a:t>
            </a:r>
            <a:endParaRPr lang="en-US" sz="2400" b="1" dirty="0">
              <a:solidFill>
                <a:srgbClr val="0033CC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5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Git: Already Have Local Files?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already have a local directory of files:</a:t>
            </a:r>
          </a:p>
          <a:p>
            <a:pPr lvl="5"/>
            <a:endParaRPr lang="en-US" dirty="0" smtClean="0"/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cd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to the directory and then do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create a local repository.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add </a:t>
            </a:r>
            <a:r>
              <a:rPr lang="en-US" dirty="0" smtClean="0"/>
              <a:t>to enter each file into the </a:t>
            </a:r>
            <a:br>
              <a:rPr lang="en-US" dirty="0" smtClean="0"/>
            </a:br>
            <a:r>
              <a:rPr lang="en-US" dirty="0" smtClean="0"/>
              <a:t>local repository, followed by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commit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24156" y="2601579"/>
            <a:ext cx="166223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sz="2400" b="1" dirty="0" smtClean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init</a:t>
            </a:r>
            <a:endParaRPr lang="en-US" sz="2400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01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Git: Push to the Master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3281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From the directory of the local repository,</a:t>
            </a:r>
            <a:br>
              <a:rPr lang="en-US" dirty="0"/>
            </a:br>
            <a:r>
              <a:rPr lang="en-US" dirty="0" smtClean="0">
                <a:solidFill>
                  <a:srgbClr val="B23C00"/>
                </a:solidFill>
              </a:rPr>
              <a:t>push </a:t>
            </a:r>
            <a:r>
              <a:rPr lang="en-US" dirty="0"/>
              <a:t>your local repository contents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 </a:t>
            </a:r>
            <a:r>
              <a:rPr lang="en-US" dirty="0"/>
              <a:t>to the </a:t>
            </a:r>
            <a:r>
              <a:rPr lang="en-US" dirty="0" smtClean="0">
                <a:solidFill>
                  <a:srgbClr val="B23C00"/>
                </a:solidFill>
              </a:rPr>
              <a:t>master repository </a:t>
            </a:r>
            <a:r>
              <a:rPr lang="en-US" dirty="0" smtClean="0"/>
              <a:t>at GitHub.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another team member had </a:t>
            </a:r>
            <a:r>
              <a:rPr lang="en-US" dirty="0" smtClean="0"/>
              <a:t>pushed the same files since you last obtained them from the master repository, or added new files, you’ll </a:t>
            </a:r>
            <a:r>
              <a:rPr lang="en-US" dirty="0"/>
              <a:t>have to </a:t>
            </a:r>
            <a:r>
              <a:rPr lang="en-US" dirty="0">
                <a:solidFill>
                  <a:srgbClr val="B23C00"/>
                </a:solidFill>
              </a:rPr>
              <a:t>pull</a:t>
            </a:r>
            <a:r>
              <a:rPr lang="en-US" dirty="0"/>
              <a:t> down </a:t>
            </a:r>
            <a:r>
              <a:rPr lang="en-US" dirty="0" smtClean="0"/>
              <a:t>the changed or new files in order to merge them into </a:t>
            </a:r>
            <a:r>
              <a:rPr lang="en-US" dirty="0"/>
              <a:t>your local repository before you can push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3293" y="2601579"/>
            <a:ext cx="166223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sz="2400" b="1" dirty="0" smtClean="0">
                <a:solidFill>
                  <a:srgbClr val="0033CC"/>
                </a:solidFill>
                <a:latin typeface="Courier New"/>
                <a:cs typeface="Courier New"/>
              </a:rPr>
              <a:t> push</a:t>
            </a:r>
            <a:endParaRPr lang="en-US" sz="2400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293" y="5619066"/>
            <a:ext cx="166223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sz="2400" b="1" dirty="0" smtClean="0">
                <a:solidFill>
                  <a:srgbClr val="0033CC"/>
                </a:solidFill>
                <a:latin typeface="Courier New"/>
                <a:cs typeface="Courier New"/>
              </a:rPr>
              <a:t> pull</a:t>
            </a:r>
            <a:endParaRPr lang="en-US" sz="2400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085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E63-E62A-854D-80E4-76728A3457EB}" type="slidenum">
              <a:rPr lang="en-US"/>
              <a:pPr/>
              <a:t>25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Tutorials and References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Tutorial: </a:t>
            </a:r>
            <a:r>
              <a:rPr lang="en-US" dirty="0">
                <a:hlinkClick r:id="rId2"/>
              </a:rPr>
              <a:t>http://schacon.github.com/git/gittutorial.html</a:t>
            </a:r>
            <a:r>
              <a:rPr lang="en-US" dirty="0"/>
              <a:t> 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Pro Git </a:t>
            </a:r>
            <a:r>
              <a:rPr lang="en-US" dirty="0"/>
              <a:t>book online: </a:t>
            </a:r>
            <a:r>
              <a:rPr lang="en-US" dirty="0">
                <a:hlinkClick r:id="rId3"/>
              </a:rPr>
              <a:t>http://git-scm.com/</a:t>
            </a:r>
            <a:r>
              <a:rPr lang="en-US" dirty="0" smtClean="0">
                <a:hlinkClick r:id="rId3"/>
              </a:rPr>
              <a:t>book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Chapter 5 </a:t>
            </a:r>
            <a:r>
              <a:rPr lang="en-US" dirty="0" smtClean="0">
                <a:solidFill>
                  <a:srgbClr val="B23C00"/>
                </a:solidFill>
              </a:rPr>
              <a:t>Distributed Git </a:t>
            </a:r>
            <a:r>
              <a:rPr lang="en-US" dirty="0" smtClean="0"/>
              <a:t>is especially helpful.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90917" y="3794756"/>
            <a:ext cx="341842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Especially tricky topics:</a:t>
            </a:r>
          </a:p>
          <a:p>
            <a:pPr algn="ctr"/>
            <a:r>
              <a:rPr lang="en-US" sz="2400" dirty="0" smtClean="0">
                <a:solidFill>
                  <a:srgbClr val="B23C00"/>
                </a:solidFill>
              </a:rPr>
              <a:t>branching</a:t>
            </a:r>
            <a:r>
              <a:rPr lang="en-US" sz="2400" dirty="0" smtClean="0">
                <a:solidFill>
                  <a:srgbClr val="0033CC"/>
                </a:solidFill>
              </a:rPr>
              <a:t> and </a:t>
            </a:r>
            <a:r>
              <a:rPr lang="en-US" sz="2400" dirty="0" smtClean="0">
                <a:solidFill>
                  <a:srgbClr val="B23C00"/>
                </a:solidFill>
              </a:rPr>
              <a:t>merging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GitHub: Repository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325903"/>
            <a:ext cx="3566121" cy="4754828"/>
          </a:xfrm>
        </p:spPr>
        <p:txBody>
          <a:bodyPr/>
          <a:lstStyle/>
          <a:p>
            <a:r>
              <a:rPr lang="en-US" dirty="0" smtClean="0"/>
              <a:t>A repository’s </a:t>
            </a:r>
            <a:r>
              <a:rPr lang="en-US" dirty="0" smtClean="0">
                <a:solidFill>
                  <a:srgbClr val="B23C00"/>
                </a:solidFill>
              </a:rPr>
              <a:t>overall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work statistics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public.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8" descr="Screen Shot 2014-09-14 at 10.42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93" y="1194882"/>
            <a:ext cx="5577779" cy="49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GitHub: Repository </a:t>
            </a:r>
            <a:r>
              <a:rPr lang="en-US" dirty="0" smtClean="0"/>
              <a:t>Statistics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25903"/>
            <a:ext cx="3200410" cy="4805022"/>
          </a:xfrm>
        </p:spPr>
        <p:txBody>
          <a:bodyPr/>
          <a:lstStyle/>
          <a:p>
            <a:r>
              <a:rPr lang="en-US" dirty="0" smtClean="0"/>
              <a:t>An individual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team member’s work statistics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public.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4-09-14 at 9.53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93" y="1287916"/>
            <a:ext cx="5650602" cy="48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SmartGit</a:t>
            </a:r>
            <a:r>
              <a:rPr lang="en-US" dirty="0" smtClean="0"/>
              <a:t> GUI-Based Git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3536"/>
            <a:ext cx="8229600" cy="507389"/>
          </a:xfrm>
        </p:spPr>
        <p:txBody>
          <a:bodyPr/>
          <a:lstStyle/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http://www.syntevo.com/smartgit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6" y="1065519"/>
            <a:ext cx="7553027" cy="50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#2. Source Code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team creates a source code repository </a:t>
            </a:r>
            <a:br>
              <a:rPr lang="en-US" dirty="0" smtClean="0"/>
            </a:br>
            <a:r>
              <a:rPr lang="en-US" dirty="0" smtClean="0"/>
              <a:t>in GitHub.</a:t>
            </a:r>
          </a:p>
          <a:p>
            <a:pPr lvl="1"/>
            <a:r>
              <a:rPr lang="en-US" dirty="0" smtClean="0"/>
              <a:t>It can be public or private.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One team member creates the repository </a:t>
            </a:r>
            <a:br>
              <a:rPr lang="en-US" dirty="0" smtClean="0"/>
            </a:br>
            <a:r>
              <a:rPr lang="en-US" dirty="0" smtClean="0"/>
              <a:t>and invites the other team members to be collaborators.</a:t>
            </a:r>
          </a:p>
          <a:p>
            <a:pPr lvl="1"/>
            <a:r>
              <a:rPr lang="en-US" dirty="0" smtClean="0"/>
              <a:t>Each team member must first create </a:t>
            </a:r>
            <a:br>
              <a:rPr lang="en-US" dirty="0" smtClean="0"/>
            </a:br>
            <a:r>
              <a:rPr lang="en-US" dirty="0" smtClean="0"/>
              <a:t>a GitHub account.</a:t>
            </a:r>
          </a:p>
          <a:p>
            <a:pPr lvl="1"/>
            <a:r>
              <a:rPr lang="en-US" dirty="0" smtClean="0"/>
              <a:t>Use each team member’s GitHub account name </a:t>
            </a:r>
            <a:br>
              <a:rPr lang="en-US" dirty="0" smtClean="0"/>
            </a:br>
            <a:r>
              <a:rPr lang="en-US" dirty="0" smtClean="0"/>
              <a:t>for the invitation.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E586-8F11-F841-9312-54C074A45B40}" type="slidenum">
              <a:rPr lang="en-US"/>
              <a:pPr/>
              <a:t>3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</a:t>
            </a:r>
            <a:r>
              <a:rPr lang="en-US" dirty="0" smtClean="0"/>
              <a:t>System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VCS is critical for a multi-person project.</a:t>
            </a:r>
          </a:p>
          <a:p>
            <a:pPr lvl="4"/>
            <a:endParaRPr lang="en-US" dirty="0"/>
          </a:p>
          <a:p>
            <a:r>
              <a:rPr lang="en-US" dirty="0"/>
              <a:t>How do you keep developers on a team from </a:t>
            </a:r>
            <a:r>
              <a:rPr lang="en-US" dirty="0">
                <a:solidFill>
                  <a:srgbClr val="B23C00"/>
                </a:solidFill>
              </a:rPr>
              <a:t>overwriting </a:t>
            </a:r>
            <a:r>
              <a:rPr lang="en-US" dirty="0"/>
              <a:t>each </a:t>
            </a:r>
            <a:r>
              <a:rPr lang="en-US" dirty="0" smtClean="0"/>
              <a:t>other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changes?</a:t>
            </a:r>
          </a:p>
          <a:p>
            <a:pPr lvl="6"/>
            <a:endParaRPr lang="en-US" dirty="0"/>
          </a:p>
          <a:p>
            <a:r>
              <a:rPr lang="en-US" dirty="0"/>
              <a:t>How do you </a:t>
            </a:r>
            <a:r>
              <a:rPr lang="en-US" dirty="0">
                <a:solidFill>
                  <a:srgbClr val="B23C00"/>
                </a:solidFill>
              </a:rPr>
              <a:t>roll back </a:t>
            </a:r>
            <a:r>
              <a:rPr lang="en-US" dirty="0"/>
              <a:t>to an earlier version of a file after deciding that the latest changes were bogus?</a:t>
            </a:r>
          </a:p>
          <a:p>
            <a:pPr lvl="7"/>
            <a:endParaRPr lang="en-US" dirty="0"/>
          </a:p>
          <a:p>
            <a:r>
              <a:rPr lang="en-US" dirty="0"/>
              <a:t>Who has the </a:t>
            </a:r>
            <a:r>
              <a:rPr lang="en-US" dirty="0">
                <a:solidFill>
                  <a:srgbClr val="B23C00"/>
                </a:solidFill>
              </a:rPr>
              <a:t>latest and greatest version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source files</a:t>
            </a:r>
            <a:r>
              <a:rPr lang="en-US" dirty="0" smtClean="0"/>
              <a:t>?</a:t>
            </a:r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#2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account is public, submit the name of your repository into Canvas.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If your account is private, invite </a:t>
            </a:r>
            <a:r>
              <a:rPr lang="en-US" dirty="0" err="1" smtClean="0">
                <a:solidFill>
                  <a:srgbClr val="B23C00"/>
                </a:solidFill>
              </a:rPr>
              <a:t>ProfMak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B23C00"/>
                </a:solidFill>
              </a:rPr>
              <a:t>cmpe131spring2017</a:t>
            </a:r>
            <a:r>
              <a:rPr lang="en-US" dirty="0" smtClean="0"/>
              <a:t> (ISA Melvin </a:t>
            </a:r>
            <a:r>
              <a:rPr lang="en-US" dirty="0" err="1" smtClean="0"/>
              <a:t>Ch’ng</a:t>
            </a:r>
            <a:r>
              <a:rPr lang="en-US" dirty="0" smtClean="0"/>
              <a:t>) to be collaborators.</a:t>
            </a:r>
          </a:p>
          <a:p>
            <a:pPr lvl="1"/>
            <a:r>
              <a:rPr lang="en-US" dirty="0" smtClean="0"/>
              <a:t>We’ll be silent collaborators.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If your repository is not on GitHub.</a:t>
            </a:r>
          </a:p>
          <a:p>
            <a:pPr lvl="1"/>
            <a:r>
              <a:rPr lang="en-US" dirty="0" smtClean="0"/>
              <a:t>Submit instructions on how Melvin and I can monitor your team’s work during the semester.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to </a:t>
            </a:r>
            <a:r>
              <a:rPr lang="en-US" dirty="0" err="1" smtClean="0"/>
              <a:t>Heroku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4896461"/>
          </a:xfrm>
        </p:spPr>
        <p:txBody>
          <a:bodyPr/>
          <a:lstStyle/>
          <a:p>
            <a:r>
              <a:rPr lang="en-US" dirty="0" smtClean="0"/>
              <a:t>You need to deploy your application to the Web.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Deploy to </a:t>
            </a:r>
            <a:r>
              <a:rPr lang="en-US" dirty="0" err="1" smtClean="0">
                <a:solidFill>
                  <a:srgbClr val="A12A03"/>
                </a:solidFill>
              </a:rPr>
              <a:t>Heroku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 cloud application platform</a:t>
            </a:r>
          </a:p>
          <a:p>
            <a:pPr lvl="1"/>
            <a:r>
              <a:rPr lang="en-US" dirty="0" smtClean="0">
                <a:solidFill>
                  <a:srgbClr val="A12A03"/>
                </a:solidFill>
              </a:rPr>
              <a:t>Platform as a Service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A12A03"/>
                </a:solidFill>
              </a:rPr>
              <a:t>PaaS</a:t>
            </a:r>
            <a:r>
              <a:rPr lang="en-US" dirty="0" smtClean="0"/>
              <a:t>).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Sign up for a free account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http://www.heroku.com</a:t>
            </a:r>
            <a:endParaRPr lang="en-US" dirty="0" smtClean="0"/>
          </a:p>
          <a:p>
            <a:pPr lvl="1"/>
            <a:r>
              <a:rPr lang="en-US" dirty="0" smtClean="0"/>
              <a:t>Create a team account</a:t>
            </a:r>
          </a:p>
          <a:p>
            <a:pPr lvl="4"/>
            <a:endParaRPr lang="en-US" dirty="0"/>
          </a:p>
          <a:p>
            <a:r>
              <a:rPr lang="en-US" dirty="0" smtClean="0"/>
              <a:t>Install the </a:t>
            </a:r>
            <a:r>
              <a:rPr lang="en-US" dirty="0" err="1" smtClean="0">
                <a:solidFill>
                  <a:srgbClr val="A12A03"/>
                </a:solidFill>
              </a:rPr>
              <a:t>Heroku</a:t>
            </a:r>
            <a:r>
              <a:rPr lang="en-US" dirty="0" smtClean="0">
                <a:solidFill>
                  <a:srgbClr val="A12A03"/>
                </a:solidFill>
              </a:rPr>
              <a:t> </a:t>
            </a:r>
            <a:r>
              <a:rPr lang="en-US" dirty="0" err="1" smtClean="0">
                <a:solidFill>
                  <a:srgbClr val="A12A03"/>
                </a:solidFill>
              </a:rPr>
              <a:t>Toolbelt</a:t>
            </a:r>
            <a:endParaRPr lang="en-US" dirty="0" smtClean="0">
              <a:solidFill>
                <a:srgbClr val="A12A03"/>
              </a:solidFill>
            </a:endParaRPr>
          </a:p>
          <a:p>
            <a:pPr lvl="1"/>
            <a:r>
              <a:rPr lang="en-US" dirty="0" smtClean="0">
                <a:hlinkClick r:id="rId3"/>
              </a:rPr>
              <a:t>http://toolbelt.heroku.com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to </a:t>
            </a:r>
            <a:r>
              <a:rPr lang="en-US" dirty="0" err="1" smtClean="0"/>
              <a:t>Heroku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Rails book’s instructions:</a:t>
            </a:r>
          </a:p>
          <a:p>
            <a:pPr lvl="1"/>
            <a:r>
              <a:rPr lang="en-US" dirty="0" smtClean="0"/>
              <a:t>Install the </a:t>
            </a:r>
            <a:r>
              <a:rPr lang="en-US" dirty="0" err="1" smtClean="0"/>
              <a:t>PostgreSQL</a:t>
            </a:r>
            <a:r>
              <a:rPr lang="en-US" dirty="0" smtClean="0"/>
              <a:t> gem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Install the </a:t>
            </a:r>
            <a:r>
              <a:rPr lang="en-US" dirty="0" err="1" smtClean="0"/>
              <a:t>Heroku</a:t>
            </a:r>
            <a:r>
              <a:rPr lang="en-US" dirty="0" smtClean="0"/>
              <a:t> gem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rails_12factor</a:t>
            </a:r>
          </a:p>
          <a:p>
            <a:pPr lvl="1"/>
            <a:r>
              <a:rPr lang="en-US" dirty="0"/>
              <a:t>Create an application on </a:t>
            </a:r>
            <a:r>
              <a:rPr lang="en-US" dirty="0" err="1" smtClean="0"/>
              <a:t>Heroku</a:t>
            </a:r>
            <a:endParaRPr lang="en-US" dirty="0" smtClean="0"/>
          </a:p>
          <a:p>
            <a:pPr lvl="1"/>
            <a:r>
              <a:rPr lang="en-US" dirty="0" smtClean="0"/>
              <a:t>Set up a remote </a:t>
            </a:r>
            <a:r>
              <a:rPr lang="en-US" dirty="0" err="1" smtClean="0"/>
              <a:t>git</a:t>
            </a:r>
            <a:r>
              <a:rPr lang="en-US" dirty="0" smtClean="0"/>
              <a:t> account on </a:t>
            </a:r>
            <a:r>
              <a:rPr lang="en-US" dirty="0" err="1" smtClean="0"/>
              <a:t>Heroku</a:t>
            </a:r>
            <a:endParaRPr lang="en-US" dirty="0" smtClean="0"/>
          </a:p>
          <a:p>
            <a:pPr lvl="1"/>
            <a:r>
              <a:rPr lang="en-US" dirty="0" smtClean="0"/>
              <a:t>Push your local master branch to </a:t>
            </a:r>
            <a:r>
              <a:rPr lang="en-US" dirty="0" err="1" smtClean="0"/>
              <a:t>Heroku</a:t>
            </a:r>
            <a:endParaRPr lang="en-US" dirty="0" smtClean="0"/>
          </a:p>
          <a:p>
            <a:pPr lvl="1"/>
            <a:r>
              <a:rPr lang="en-US" dirty="0" smtClean="0"/>
              <a:t>Create your database on </a:t>
            </a:r>
            <a:r>
              <a:rPr lang="en-US" dirty="0" err="1" smtClean="0"/>
              <a:t>Heroku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 smtClean="0"/>
              <a:t>An example deployment of the blog application</a:t>
            </a:r>
          </a:p>
          <a:p>
            <a:pPr lvl="1"/>
            <a:r>
              <a:rPr lang="en-US" dirty="0">
                <a:hlinkClick r:id="rId2"/>
              </a:rPr>
              <a:t>https://damp-ravine-81792.</a:t>
            </a:r>
            <a:r>
              <a:rPr lang="en-US" dirty="0" smtClean="0">
                <a:hlinkClick r:id="rId2"/>
              </a:rPr>
              <a:t>herokuapp.com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7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DEA7-8489-AA40-A03F-1EBCE4CBAC5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Version Control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4"/>
            <a:ext cx="8321675" cy="4846266"/>
          </a:xfrm>
        </p:spPr>
        <p:txBody>
          <a:bodyPr/>
          <a:lstStyle/>
          <a:p>
            <a:r>
              <a:rPr lang="en-US" dirty="0"/>
              <a:t>You keep track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/>
              <a:t>versions of a file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6"/>
            <a:endParaRPr lang="en-US" dirty="0"/>
          </a:p>
          <a:p>
            <a:pPr lvl="1"/>
            <a:r>
              <a:rPr lang="en-US" dirty="0"/>
              <a:t>By name, such as </a:t>
            </a:r>
            <a:r>
              <a:rPr lang="en-US" b="1" dirty="0" err="1" smtClean="0">
                <a:solidFill>
                  <a:srgbClr val="0033CC"/>
                </a:solidFill>
                <a:latin typeface="Courier New" charset="0"/>
              </a:rPr>
              <a:t>MyClass.rb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0033CC"/>
                </a:solidFill>
                <a:latin typeface="Courier New" charset="0"/>
              </a:rPr>
              <a:t>Myclass-old.rb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0033CC"/>
                </a:solidFill>
                <a:latin typeface="Courier New" charset="0"/>
              </a:rPr>
              <a:t>MyClass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-even-</a:t>
            </a:r>
            <a:r>
              <a:rPr lang="en-US" b="1" dirty="0" err="1" smtClean="0">
                <a:solidFill>
                  <a:srgbClr val="0033CC"/>
                </a:solidFill>
                <a:latin typeface="Courier New" charset="0"/>
              </a:rPr>
              <a:t>older.rb</a:t>
            </a:r>
            <a:r>
              <a:rPr lang="en-US" dirty="0" smtClean="0"/>
              <a:t>, </a:t>
            </a:r>
            <a:r>
              <a:rPr lang="en-US" dirty="0"/>
              <a:t>etc.</a:t>
            </a:r>
          </a:p>
          <a:p>
            <a:pPr lvl="1"/>
            <a:r>
              <a:rPr lang="en-US" dirty="0"/>
              <a:t>By creating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time-stamped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subdirectories such as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src-feb20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src-feb21</a:t>
            </a:r>
            <a:r>
              <a:rPr lang="en-US" dirty="0"/>
              <a:t>, etc. and putting source files in them.</a:t>
            </a:r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05" y="1235075"/>
            <a:ext cx="3384550" cy="2901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9341" y="6080731"/>
            <a:ext cx="11256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Pro Git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Scott Chacon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Apress, 2009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C842-3669-684A-BFEB-0FA73E0B56BF}" type="slidenum">
              <a:rPr lang="en-US"/>
              <a:pPr/>
              <a:t>5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Version Control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68" y="1325904"/>
            <a:ext cx="8686704" cy="48050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server keeps track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the file versions in a </a:t>
            </a:r>
            <a:br>
              <a:rPr lang="en-US" dirty="0"/>
            </a:br>
            <a:r>
              <a:rPr lang="en-US" dirty="0">
                <a:solidFill>
                  <a:schemeClr val="folHlink"/>
                </a:solidFill>
              </a:rPr>
              <a:t>central repository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471487" lvl="1" indent="0">
              <a:lnSpc>
                <a:spcPct val="90000"/>
              </a:lnSpc>
              <a:buNone/>
            </a:pPr>
            <a:endParaRPr lang="en-US" dirty="0"/>
          </a:p>
          <a:p>
            <a:pPr marL="471487" lvl="1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Developers </a:t>
            </a:r>
            <a:r>
              <a:rPr lang="en-US" dirty="0"/>
              <a:t>working on different computers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chemeClr val="folHlink"/>
                </a:solidFill>
              </a:rPr>
              <a:t>check out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files from the repository, modify them locally, and then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chemeClr val="folHlink"/>
                </a:solidFill>
              </a:rPr>
              <a:t>check in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the files back into the repository.</a:t>
            </a:r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68" y="1211263"/>
            <a:ext cx="3900487" cy="3132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48684" y="4343390"/>
            <a:ext cx="3469407" cy="369332"/>
          </a:xfrm>
          <a:prstGeom prst="rect">
            <a:avLst/>
          </a:prstGeom>
          <a:solidFill>
            <a:srgbClr val="FFFFC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folHlink"/>
                </a:solidFill>
              </a:rPr>
              <a:t>What if the network </a:t>
            </a:r>
            <a:r>
              <a:rPr lang="en-US" sz="1800" dirty="0" smtClean="0">
                <a:solidFill>
                  <a:schemeClr val="folHlink"/>
                </a:solidFill>
              </a:rPr>
              <a:t>goes </a:t>
            </a:r>
            <a:r>
              <a:rPr lang="en-US" sz="1800" dirty="0">
                <a:solidFill>
                  <a:schemeClr val="folHlink"/>
                </a:solidFill>
              </a:rPr>
              <a:t>down?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548684" y="3520439"/>
            <a:ext cx="2479675" cy="650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folHlink"/>
                </a:solidFill>
              </a:rPr>
              <a:t>Poor </a:t>
            </a:r>
            <a:r>
              <a:rPr lang="en-US" sz="1800" dirty="0" smtClean="0">
                <a:solidFill>
                  <a:schemeClr val="folHlink"/>
                </a:solidFill>
              </a:rPr>
              <a:t>performance</a:t>
            </a:r>
          </a:p>
          <a:p>
            <a:r>
              <a:rPr lang="en-US" sz="1800" dirty="0" smtClean="0">
                <a:solidFill>
                  <a:schemeClr val="folHlink"/>
                </a:solidFill>
              </a:rPr>
              <a:t>due to network delays.</a:t>
            </a:r>
            <a:endParaRPr lang="en-US" sz="1800" dirty="0">
              <a:solidFill>
                <a:schemeClr val="folHlink"/>
              </a:solidFill>
            </a:endParaRP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291854" y="2697488"/>
            <a:ext cx="1327150" cy="6413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</a:rPr>
              <a:t>CVS</a:t>
            </a:r>
          </a:p>
          <a:p>
            <a:pPr algn="ctr"/>
            <a:r>
              <a:rPr lang="en-US" sz="1800" dirty="0">
                <a:solidFill>
                  <a:srgbClr val="FFFF00"/>
                </a:solidFill>
              </a:rPr>
              <a:t>Subversion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9341" y="6080731"/>
            <a:ext cx="11256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Pro Git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Scott Chacon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Apress, 2009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animBg="1"/>
      <p:bldP spid="3450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790-0644-654B-AB58-538E46C8F83E}" type="slidenum">
              <a:rPr lang="en-US"/>
              <a:pPr/>
              <a:t>6</a:t>
            </a:fld>
            <a:endParaRPr 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Version Control</a:t>
            </a:r>
          </a:p>
        </p:txBody>
      </p:sp>
      <p:pic>
        <p:nvPicPr>
          <p:cNvPr id="346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2" y="1234464"/>
            <a:ext cx="4276059" cy="4791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295401"/>
            <a:ext cx="4114800" cy="2865112"/>
          </a:xfrm>
        </p:spPr>
        <p:txBody>
          <a:bodyPr/>
          <a:lstStyle/>
          <a:p>
            <a:r>
              <a:rPr lang="en-US" dirty="0" smtClean="0"/>
              <a:t>Each developer has a </a:t>
            </a:r>
            <a:r>
              <a:rPr lang="en-US" dirty="0" smtClean="0">
                <a:solidFill>
                  <a:srgbClr val="B23C00"/>
                </a:solidFill>
              </a:rPr>
              <a:t>complete local copy </a:t>
            </a:r>
            <a:r>
              <a:rPr lang="en-US" dirty="0" smtClean="0"/>
              <a:t>of the repository.</a:t>
            </a:r>
          </a:p>
          <a:p>
            <a:pPr lvl="4"/>
            <a:endParaRPr lang="en-US" dirty="0"/>
          </a:p>
          <a:p>
            <a:pPr lvl="1"/>
            <a:r>
              <a:rPr lang="en-US" dirty="0" smtClean="0"/>
              <a:t>How do you keep </a:t>
            </a:r>
            <a:br>
              <a:rPr lang="en-US" dirty="0" smtClean="0"/>
            </a:br>
            <a:r>
              <a:rPr lang="en-US" dirty="0" smtClean="0"/>
              <a:t>all the local copies </a:t>
            </a:r>
            <a:r>
              <a:rPr lang="en-US" dirty="0" smtClean="0">
                <a:solidFill>
                  <a:srgbClr val="B23C00"/>
                </a:solidFill>
              </a:rPr>
              <a:t>synchronized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09341" y="6080731"/>
            <a:ext cx="11256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Pro Git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Scott Chacon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Apress, 2009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8048" y="2075253"/>
            <a:ext cx="127526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33CC"/>
                </a:solidFill>
              </a:rPr>
              <a:t>The server is optional.</a:t>
            </a:r>
            <a:endParaRPr lang="en-US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Originally developed by Linus Torvalds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Creator of Linux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“I’m an egotistical bastard, and I name all my projects after myself. First Linux, now </a:t>
            </a:r>
            <a:r>
              <a:rPr lang="en-US" dirty="0" err="1" smtClean="0"/>
              <a:t>git</a:t>
            </a:r>
            <a:r>
              <a:rPr lang="en-US" dirty="0" smtClean="0"/>
              <a:t>.”</a:t>
            </a:r>
          </a:p>
          <a:p>
            <a:pPr lvl="2">
              <a:lnSpc>
                <a:spcPct val="90000"/>
              </a:lnSpc>
            </a:pPr>
            <a:r>
              <a:rPr lang="en-US" dirty="0" err="1" smtClean="0">
                <a:solidFill>
                  <a:srgbClr val="B23C00"/>
                </a:solidFill>
              </a:rPr>
              <a:t>git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= British term for a silly or worthless person</a:t>
            </a:r>
          </a:p>
          <a:p>
            <a:pPr lvl="6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“Global Information Tracker”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Extremely popular in industry and academia.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For example, used by NASA.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475B-00C6-5249-8604-667059C962EB}" type="slidenum">
              <a:rPr lang="en-US"/>
              <a:pPr/>
              <a:t>8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Incredibly fast.</a:t>
            </a:r>
          </a:p>
          <a:p>
            <a:pPr>
              <a:lnSpc>
                <a:spcPct val="90000"/>
              </a:lnSpc>
            </a:pPr>
            <a:r>
              <a:rPr lang="en-US" dirty="0"/>
              <a:t>Simple design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Strong support for </a:t>
            </a:r>
            <a:r>
              <a:rPr lang="en-US" dirty="0">
                <a:solidFill>
                  <a:srgbClr val="B23C00"/>
                </a:solidFill>
              </a:rPr>
              <a:t>non-linear development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Thousands of parallel branches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Fully distributed.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developer has a complete copy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repository. </a:t>
            </a:r>
            <a:endParaRPr lang="en-US" dirty="0" smtClean="0"/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Very efficient with large projects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such as the </a:t>
            </a:r>
            <a:r>
              <a:rPr lang="en-US" dirty="0"/>
              <a:t>Linux kernel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D969-3CE8-3B44-8D58-4B09323319C6}" type="slidenum">
              <a:rPr lang="en-US"/>
              <a:pPr/>
              <a:t>9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File Differences vs. Snapshots</a:t>
            </a:r>
          </a:p>
        </p:txBody>
      </p: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1384300"/>
            <a:ext cx="4961657" cy="222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3886200"/>
            <a:ext cx="4960949" cy="2194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906945" y="1508125"/>
            <a:ext cx="19294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Differences</a:t>
            </a:r>
          </a:p>
          <a:p>
            <a:pPr algn="ctr"/>
            <a:r>
              <a:rPr lang="en-US" sz="2400" dirty="0"/>
              <a:t>(Subversion)</a:t>
            </a: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1018780" y="3978275"/>
            <a:ext cx="16390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Snapshots</a:t>
            </a:r>
          </a:p>
          <a:p>
            <a:pPr algn="ctr"/>
            <a:r>
              <a:rPr lang="en-US" sz="2400" dirty="0"/>
              <a:t>(Git)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9341" y="6166806"/>
            <a:ext cx="11256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Pro Git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Scott Chacon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Apress, 2009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7" grpId="0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24317</TotalTime>
  <Words>939</Words>
  <Application>Microsoft Macintosh PowerPoint</Application>
  <PresentationFormat>On-screen Show (4:3)</PresentationFormat>
  <Paragraphs>300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Courier New</vt:lpstr>
      <vt:lpstr>ＭＳ Ｐゴシック</vt:lpstr>
      <vt:lpstr>Times New Roman</vt:lpstr>
      <vt:lpstr>Wingdings</vt:lpstr>
      <vt:lpstr>Arial</vt:lpstr>
      <vt:lpstr>Quadrant</vt:lpstr>
      <vt:lpstr>CMPE/SE 131 Software Engineering February 14 Class Meeting</vt:lpstr>
      <vt:lpstr>Version Control System</vt:lpstr>
      <vt:lpstr>Version Control System, cont’d</vt:lpstr>
      <vt:lpstr>Local Version Control</vt:lpstr>
      <vt:lpstr>Centralized Version Control</vt:lpstr>
      <vt:lpstr>Distributed Version Control</vt:lpstr>
      <vt:lpstr>Git</vt:lpstr>
      <vt:lpstr>Git, cont’d</vt:lpstr>
      <vt:lpstr>Git: File Differences vs. Snapshots</vt:lpstr>
      <vt:lpstr>Git: Local Operations</vt:lpstr>
      <vt:lpstr>Git: Remote Operations</vt:lpstr>
      <vt:lpstr>Local and Remote Repositories</vt:lpstr>
      <vt:lpstr>Git: Three File States</vt:lpstr>
      <vt:lpstr>Git: Three File States, cont’d</vt:lpstr>
      <vt:lpstr>GitHub</vt:lpstr>
      <vt:lpstr>GitHub: Create Personal Account</vt:lpstr>
      <vt:lpstr>GitHub: Create Team Repository</vt:lpstr>
      <vt:lpstr>GitHub: Create Team Repository, cont’d</vt:lpstr>
      <vt:lpstr>GitHub: Create Local Repository </vt:lpstr>
      <vt:lpstr>GitHub: Create Local Repository, cont’d </vt:lpstr>
      <vt:lpstr>GitHub: Create Local Repository, cont’d </vt:lpstr>
      <vt:lpstr>Git: Make Local Changes</vt:lpstr>
      <vt:lpstr>Git: Already Have Local Files?</vt:lpstr>
      <vt:lpstr>Git: Push to the Master Repository</vt:lpstr>
      <vt:lpstr>Git Tutorials and References</vt:lpstr>
      <vt:lpstr>GitHub: Repository Statistics</vt:lpstr>
      <vt:lpstr>GitHub: Repository Statistics, cont’d</vt:lpstr>
      <vt:lpstr>SmartGit GUI-Based Git Interface</vt:lpstr>
      <vt:lpstr>Assignment #2. Source Code Repository</vt:lpstr>
      <vt:lpstr>Assignment #2, cont’d</vt:lpstr>
      <vt:lpstr>Deployment to Heroku</vt:lpstr>
      <vt:lpstr>Deployment to Heroku, cont’d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subject/>
  <dc:creator>Ronald Mak</dc:creator>
  <cp:keywords/>
  <dc:description/>
  <cp:lastModifiedBy>Ronald Mak</cp:lastModifiedBy>
  <cp:revision>229</cp:revision>
  <dcterms:created xsi:type="dcterms:W3CDTF">2008-01-12T03:52:55Z</dcterms:created>
  <dcterms:modified xsi:type="dcterms:W3CDTF">2017-02-14T08:33:45Z</dcterms:modified>
  <cp:category/>
</cp:coreProperties>
</file>