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56" r:id="rId2"/>
    <p:sldId id="288" r:id="rId3"/>
    <p:sldId id="31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16" r:id="rId32"/>
    <p:sldId id="317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CCECFF"/>
    <a:srgbClr val="FFFF66"/>
    <a:srgbClr val="66CCFF"/>
    <a:srgbClr val="993300"/>
    <a:srgbClr val="0080FF"/>
    <a:srgbClr val="CC99FF"/>
    <a:srgbClr val="99FF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8" autoAdjust="0"/>
    <p:restoredTop sz="94660"/>
  </p:normalViewPr>
  <p:slideViewPr>
    <p:cSldViewPr>
      <p:cViewPr varScale="1">
        <p:scale>
          <a:sx n="106" d="100"/>
          <a:sy n="106" d="100"/>
        </p:scale>
        <p:origin x="200" y="1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376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2/8/17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Engineering Dept.</a:t>
            </a:r>
          </a:p>
          <a:p>
            <a:r>
              <a:rPr lang="en-US" sz="1000" baseline="0" dirty="0" smtClean="0"/>
              <a:t>Spring 2017: February 7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657610" y="6263609"/>
            <a:ext cx="2295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ocalhost:3000/posts.json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oo.gl/uRdNhF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February 7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2017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670576"/>
          </a:xfrm>
        </p:spPr>
        <p:txBody>
          <a:bodyPr/>
          <a:lstStyle/>
          <a:p>
            <a:r>
              <a:rPr lang="en-US" dirty="0" smtClean="0"/>
              <a:t>Use methods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count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minimum</a:t>
            </a:r>
            <a:r>
              <a:rPr lang="en-US" dirty="0" smtClean="0"/>
              <a:t>, 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maximum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2057415"/>
            <a:ext cx="6972244" cy="2585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(main):006:0&gt;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Post.count</a:t>
            </a:r>
            <a:endParaRPr lang="en-US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(0.2ms)  SELECT COUNT(*) FROM "posts"</a:t>
            </a:r>
          </a:p>
          <a:p>
            <a:r>
              <a:rPr lang="en-US" b="1" dirty="0">
                <a:latin typeface="Courier New"/>
                <a:cs typeface="Courier New"/>
              </a:rPr>
              <a:t>=&gt; 4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(main):007:0&gt;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Post.minimum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:id</a:t>
            </a:r>
          </a:p>
          <a:p>
            <a:r>
              <a:rPr lang="en-US" b="1" dirty="0">
                <a:latin typeface="Courier New"/>
                <a:cs typeface="Courier New"/>
              </a:rPr>
              <a:t>   (0.2ms)  SELECT MIN("</a:t>
            </a:r>
            <a:r>
              <a:rPr lang="en-US" b="1" dirty="0" err="1">
                <a:latin typeface="Courier New"/>
                <a:cs typeface="Courier New"/>
              </a:rPr>
              <a:t>posts"."id</a:t>
            </a:r>
            <a:r>
              <a:rPr lang="en-US" b="1" dirty="0">
                <a:latin typeface="Courier New"/>
                <a:cs typeface="Courier New"/>
              </a:rPr>
              <a:t>") FROM "posts"</a:t>
            </a:r>
          </a:p>
          <a:p>
            <a:r>
              <a:rPr lang="en-US" b="1" dirty="0">
                <a:latin typeface="Courier New"/>
                <a:cs typeface="Courier New"/>
              </a:rPr>
              <a:t>=&gt; 1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(main):008:0&gt;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Post.maximum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:id</a:t>
            </a:r>
          </a:p>
          <a:p>
            <a:r>
              <a:rPr lang="en-US" b="1" dirty="0">
                <a:latin typeface="Courier New"/>
                <a:cs typeface="Courier New"/>
              </a:rPr>
              <a:t>   (0.2ms)  SELECT MAX("</a:t>
            </a:r>
            <a:r>
              <a:rPr lang="en-US" b="1" dirty="0" err="1">
                <a:latin typeface="Courier New"/>
                <a:cs typeface="Courier New"/>
              </a:rPr>
              <a:t>posts"."id</a:t>
            </a:r>
            <a:r>
              <a:rPr lang="en-US" b="1" dirty="0">
                <a:latin typeface="Courier New"/>
                <a:cs typeface="Courier New"/>
              </a:rPr>
              <a:t>") FROM "posts"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 smtClean="0">
                <a:latin typeface="Courier New"/>
                <a:cs typeface="Courier New"/>
              </a:rPr>
              <a:t>4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54149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3962"/>
            <a:ext cx="8229600" cy="1036331"/>
          </a:xfrm>
        </p:spPr>
        <p:txBody>
          <a:bodyPr/>
          <a:lstStyle/>
          <a:p>
            <a:r>
              <a:rPr lang="en-US" dirty="0" smtClean="0"/>
              <a:t>Stores the current state of your database.</a:t>
            </a:r>
          </a:p>
          <a:p>
            <a:pPr lvl="1"/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db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schema.rb</a:t>
            </a:r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12466" y="2381459"/>
            <a:ext cx="7766870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ActiveRecord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Schema.define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(version: 20160901224633) do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create_table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"posts", force: :cascade do |t|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t.string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"title"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t.text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 "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body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"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t.datetime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"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created_at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", null: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false</a:t>
            </a:r>
            <a:endParaRPr lang="de-DE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t.datetime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"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updated_at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", null: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false</a:t>
            </a:r>
            <a:endParaRPr lang="de-DE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end</a:t>
            </a:r>
          </a:p>
          <a:p>
            <a:endParaRPr lang="de-DE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end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15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Migrations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Ruby scripts that create and modify </a:t>
            </a:r>
            <a:br>
              <a:rPr lang="en-US" dirty="0" smtClean="0"/>
            </a:br>
            <a:r>
              <a:rPr lang="en-US" dirty="0" smtClean="0"/>
              <a:t>your database tables.</a:t>
            </a:r>
          </a:p>
          <a:p>
            <a:pPr lvl="5"/>
            <a:endParaRPr lang="en-US" dirty="0" smtClean="0"/>
          </a:p>
          <a:p>
            <a:pPr lvl="1"/>
            <a:r>
              <a:rPr lang="en-US" dirty="0"/>
              <a:t>Example: Add a column to a table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smtClean="0"/>
              <a:t>Stored in directory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db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/migrate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script is time-stamped (GMT)  so that Rails </a:t>
            </a:r>
            <a:br>
              <a:rPr lang="en-US" dirty="0" smtClean="0"/>
            </a:br>
            <a:r>
              <a:rPr lang="en-US" dirty="0" smtClean="0"/>
              <a:t>can keep track of which migrations have already been run.</a:t>
            </a:r>
          </a:p>
          <a:p>
            <a:pPr lvl="5"/>
            <a:endParaRPr lang="en-US" dirty="0" smtClean="0"/>
          </a:p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bin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/rake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db:migrate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dirty="0"/>
              <a:t>to run migrations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a Column to a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posts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table currently has columns (fields) </a:t>
            </a:r>
            <a:br>
              <a:rPr lang="en-US" dirty="0" smtClean="0"/>
            </a:b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title</a:t>
            </a:r>
            <a:r>
              <a:rPr lang="en-US" dirty="0" smtClean="0"/>
              <a:t> 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body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Let’s add an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author</a:t>
            </a:r>
            <a:r>
              <a:rPr lang="en-US" dirty="0" smtClean="0"/>
              <a:t> column: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Follow the naming convention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add_</a:t>
            </a:r>
            <a:r>
              <a:rPr lang="en-US" i="1" dirty="0" err="1" smtClean="0">
                <a:solidFill>
                  <a:srgbClr val="0033CC"/>
                </a:solidFill>
                <a:latin typeface="Times New Roman"/>
                <a:cs typeface="Times New Roman"/>
              </a:rPr>
              <a:t>ColumnName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_to_</a:t>
            </a:r>
            <a:r>
              <a:rPr lang="en-US" i="1" dirty="0" err="1" smtClean="0">
                <a:solidFill>
                  <a:srgbClr val="0033CC"/>
                </a:solidFill>
                <a:latin typeface="Times New Roman"/>
                <a:cs typeface="Times New Roman"/>
              </a:rPr>
              <a:t>TableName</a:t>
            </a:r>
            <a:endParaRPr lang="en-US" i="1" dirty="0" smtClean="0">
              <a:solidFill>
                <a:srgbClr val="0033CC"/>
              </a:solidFill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4839" y="331838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4367" y="3063244"/>
            <a:ext cx="8649899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bin/rails g migration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add_author_to_posts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latin typeface="Courier New"/>
                <a:cs typeface="Courier New"/>
              </a:rPr>
              <a:t>author:string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bin/rake </a:t>
            </a:r>
            <a:r>
              <a:rPr lang="en-US" sz="2000" b="1" dirty="0" err="1">
                <a:latin typeface="Courier New"/>
                <a:cs typeface="Courier New"/>
              </a:rPr>
              <a:t>db:migrate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8030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859283"/>
          </a:xfrm>
        </p:spPr>
        <p:txBody>
          <a:bodyPr/>
          <a:lstStyle/>
          <a:p>
            <a:r>
              <a:rPr lang="en-US" dirty="0" smtClean="0"/>
              <a:t>You want to </a:t>
            </a:r>
            <a:r>
              <a:rPr lang="en-US" dirty="0" smtClean="0">
                <a:solidFill>
                  <a:srgbClr val="B23C00"/>
                </a:solidFill>
              </a:rPr>
              <a:t>validate data </a:t>
            </a:r>
            <a:r>
              <a:rPr lang="en-US" dirty="0" smtClean="0"/>
              <a:t>before it </a:t>
            </a:r>
            <a:br>
              <a:rPr lang="en-US" dirty="0" smtClean="0"/>
            </a:br>
            <a:r>
              <a:rPr lang="en-US" dirty="0" smtClean="0"/>
              <a:t>enters the database.</a:t>
            </a:r>
          </a:p>
          <a:p>
            <a:pPr lvl="1"/>
            <a:r>
              <a:rPr lang="en-US" dirty="0" smtClean="0"/>
              <a:t>For example, ensure that the post title is not blank.</a:t>
            </a:r>
          </a:p>
          <a:p>
            <a:pPr lvl="1"/>
            <a:r>
              <a:rPr lang="en-US" dirty="0" smtClean="0"/>
              <a:t>Edit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app/models/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post.rb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13751" y="3328621"/>
            <a:ext cx="5309980" cy="92333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class Post &lt; </a:t>
            </a:r>
            <a:r>
              <a:rPr lang="en-US" b="1" dirty="0" err="1">
                <a:latin typeface="Courier New"/>
                <a:cs typeface="Courier New"/>
              </a:rPr>
              <a:t>ActiveRecord</a:t>
            </a:r>
            <a:r>
              <a:rPr lang="en-US" b="1" dirty="0">
                <a:latin typeface="Courier New"/>
                <a:cs typeface="Courier New"/>
              </a:rPr>
              <a:t>::Base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validates :title, :presence =&gt; true</a:t>
            </a:r>
          </a:p>
          <a:p>
            <a:r>
              <a:rPr lang="en-US" b="1" dirty="0">
                <a:latin typeface="Courier New"/>
                <a:cs typeface="Courier New"/>
              </a:rPr>
              <a:t>end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5806" y="4689479"/>
            <a:ext cx="7981672" cy="203132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(main):003:0&gt; post = </a:t>
            </a:r>
            <a:r>
              <a:rPr lang="en-US" b="1" dirty="0" err="1">
                <a:latin typeface="Courier New"/>
                <a:cs typeface="Courier New"/>
              </a:rPr>
              <a:t>Post.new</a:t>
            </a:r>
            <a:endParaRPr lang="en-US" b="1" dirty="0">
              <a:latin typeface="Courier New"/>
              <a:cs typeface="Courier New"/>
            </a:endParaRPr>
          </a:p>
          <a:p>
            <a:pPr marL="285750" indent="-285750">
              <a:buFont typeface="Symbol" charset="0"/>
              <a:buChar char=""/>
            </a:pPr>
            <a:r>
              <a:rPr lang="en-US" b="1" dirty="0" smtClean="0">
                <a:latin typeface="Courier New"/>
                <a:cs typeface="Courier New"/>
              </a:rPr>
              <a:t>#</a:t>
            </a:r>
            <a:r>
              <a:rPr lang="en-US" b="1" dirty="0">
                <a:latin typeface="Courier New"/>
                <a:cs typeface="Courier New"/>
              </a:rPr>
              <a:t>&lt;Post id: nil, title: nil, body: nil, </a:t>
            </a:r>
            <a:r>
              <a:rPr lang="en-US" b="1" dirty="0" err="1">
                <a:latin typeface="Courier New"/>
                <a:cs typeface="Courier New"/>
              </a:rPr>
              <a:t>created_at</a:t>
            </a:r>
            <a:r>
              <a:rPr lang="en-US" b="1" dirty="0">
                <a:latin typeface="Courier New"/>
                <a:cs typeface="Courier New"/>
              </a:rPr>
              <a:t>: nil, 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         </a:t>
            </a:r>
            <a:r>
              <a:rPr lang="en-US" b="1" dirty="0" err="1" smtClean="0">
                <a:latin typeface="Courier New"/>
                <a:cs typeface="Courier New"/>
              </a:rPr>
              <a:t>updated_at</a:t>
            </a:r>
            <a:r>
              <a:rPr lang="en-US" b="1" dirty="0">
                <a:latin typeface="Courier New"/>
                <a:cs typeface="Courier New"/>
              </a:rPr>
              <a:t>: nil, author: nil&gt;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(main):004:0&gt;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post.valid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?</a:t>
            </a:r>
          </a:p>
          <a:p>
            <a:r>
              <a:rPr lang="en-US" b="1" dirty="0">
                <a:latin typeface="Courier New"/>
                <a:cs typeface="Courier New"/>
              </a:rPr>
              <a:t>=&gt; false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(main):005:0&gt;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post.errors.full_messages</a:t>
            </a:r>
            <a:endParaRPr lang="en-US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=&gt; ["Title can't be blank"]</a:t>
            </a:r>
          </a:p>
        </p:txBody>
      </p:sp>
    </p:spTree>
    <p:extLst>
      <p:ext uri="{BB962C8B-B14F-4D97-AF65-F5344CB8AC3E}">
        <p14:creationId xmlns:p14="http://schemas.microsoft.com/office/powerpoint/2010/main" val="10354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Associations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add a new comments table.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Each post has many comments.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O</a:t>
            </a:r>
            <a:r>
              <a:rPr lang="en-US" dirty="0" smtClean="0">
                <a:solidFill>
                  <a:srgbClr val="B23C00"/>
                </a:solidFill>
              </a:rPr>
              <a:t>ne-to-many </a:t>
            </a:r>
            <a:r>
              <a:rPr lang="en-US" dirty="0" smtClean="0"/>
              <a:t>relationship between the posts table and the comments table.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Each comment will have a </a:t>
            </a:r>
            <a:r>
              <a:rPr lang="en-US" dirty="0" smtClean="0">
                <a:solidFill>
                  <a:srgbClr val="B23C00"/>
                </a:solidFill>
              </a:rPr>
              <a:t>reference to the post </a:t>
            </a:r>
            <a:r>
              <a:rPr lang="en-US" dirty="0" smtClean="0"/>
              <a:t>that it belongs to.</a:t>
            </a:r>
          </a:p>
          <a:p>
            <a:pPr lvl="1"/>
            <a:r>
              <a:rPr lang="en-US" dirty="0" smtClean="0"/>
              <a:t>Many comments can reference the same post.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024" y="3440813"/>
            <a:ext cx="8938487" cy="63094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750" b="1" dirty="0">
                <a:latin typeface="Courier New"/>
                <a:cs typeface="Courier New"/>
              </a:rPr>
              <a:t>bin/rails g model Comment </a:t>
            </a:r>
            <a:r>
              <a:rPr lang="en-US" sz="1750" b="1" dirty="0" err="1">
                <a:latin typeface="Courier New"/>
                <a:cs typeface="Courier New"/>
              </a:rPr>
              <a:t>author:string</a:t>
            </a:r>
            <a:r>
              <a:rPr lang="en-US" sz="1750" b="1" dirty="0">
                <a:latin typeface="Courier New"/>
                <a:cs typeface="Courier New"/>
              </a:rPr>
              <a:t> </a:t>
            </a:r>
            <a:r>
              <a:rPr lang="en-US" sz="1750" b="1" dirty="0" err="1">
                <a:latin typeface="Courier New"/>
                <a:cs typeface="Courier New"/>
              </a:rPr>
              <a:t>body:text</a:t>
            </a:r>
            <a:r>
              <a:rPr lang="en-US" sz="1750" b="1" dirty="0">
                <a:latin typeface="Courier New"/>
                <a:cs typeface="Courier New"/>
              </a:rPr>
              <a:t> </a:t>
            </a:r>
            <a:r>
              <a:rPr lang="en-US" sz="175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post:references</a:t>
            </a:r>
            <a:endParaRPr lang="en-US" sz="1750" b="1" dirty="0" smtClean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750" b="1" dirty="0" smtClean="0">
                <a:latin typeface="Courier New"/>
                <a:cs typeface="Courier New"/>
              </a:rPr>
              <a:t>bin/rake </a:t>
            </a:r>
            <a:r>
              <a:rPr lang="en-US" sz="1750" b="1" dirty="0" err="1" smtClean="0">
                <a:latin typeface="Courier New"/>
                <a:cs typeface="Courier New"/>
              </a:rPr>
              <a:t>db:migrate</a:t>
            </a:r>
            <a:endParaRPr lang="en-US" sz="175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87768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</a:t>
            </a:r>
            <a:r>
              <a:rPr lang="en-US" dirty="0" smtClean="0"/>
              <a:t>Associations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Edit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app/models/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post.rb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dirty="0" smtClean="0"/>
              <a:t>again to add the association: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See also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app/models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comment.rb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:</a:t>
            </a:r>
          </a:p>
          <a:p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4"/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en-US" dirty="0" smtClean="0"/>
              <a:t>Restart the rails console.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30" y="2331732"/>
            <a:ext cx="5364385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class Post &lt; </a:t>
            </a:r>
            <a:r>
              <a:rPr lang="en-US" b="1" dirty="0" err="1">
                <a:latin typeface="Courier New"/>
                <a:cs typeface="Courier New"/>
              </a:rPr>
              <a:t>ActiveRecord</a:t>
            </a:r>
            <a:r>
              <a:rPr lang="en-US" b="1" dirty="0">
                <a:latin typeface="Courier New"/>
                <a:cs typeface="Courier New"/>
              </a:rPr>
              <a:t>::Base</a:t>
            </a:r>
          </a:p>
          <a:p>
            <a:r>
              <a:rPr lang="en-US" b="1" dirty="0">
                <a:latin typeface="Courier New"/>
                <a:cs typeface="Courier New"/>
              </a:rPr>
              <a:t>  validates :title, :presence =&gt; true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has_many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:comments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end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03147" y="4425889"/>
            <a:ext cx="4948819" cy="92333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class Comment &lt; </a:t>
            </a:r>
            <a:r>
              <a:rPr lang="en-US" b="1" dirty="0" err="1">
                <a:latin typeface="Courier New"/>
                <a:cs typeface="Courier New"/>
              </a:rPr>
              <a:t>ActiveRecord</a:t>
            </a:r>
            <a:r>
              <a:rPr lang="en-US" b="1" dirty="0">
                <a:latin typeface="Courier New"/>
                <a:cs typeface="Courier New"/>
              </a:rPr>
              <a:t>::Base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belongs_to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:post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end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554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Associations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06" y="1295400"/>
            <a:ext cx="8503826" cy="4835525"/>
          </a:xfrm>
        </p:spPr>
        <p:txBody>
          <a:bodyPr/>
          <a:lstStyle/>
          <a:p>
            <a:r>
              <a:rPr lang="en-US" dirty="0" smtClean="0"/>
              <a:t>Create comments and associate them with posts: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45" y="1901227"/>
            <a:ext cx="8265115" cy="35394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(main):004:0&gt;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post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Post.first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Post Load (0.2ms)  SELECT  "posts".* FROM "posts"  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                    ORDER </a:t>
            </a:r>
            <a:r>
              <a:rPr lang="en-US" sz="1400" b="1" dirty="0">
                <a:latin typeface="Courier New"/>
                <a:cs typeface="Courier New"/>
              </a:rPr>
              <a:t>BY 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ASC LIMIT 1</a:t>
            </a:r>
          </a:p>
          <a:p>
            <a:r>
              <a:rPr lang="en-US" sz="1400" b="1" dirty="0" smtClean="0">
                <a:latin typeface="Courier New"/>
                <a:cs typeface="Courier New"/>
              </a:rPr>
              <a:t>=&gt; #&lt;Post id: 1, title: "First post!", </a:t>
            </a:r>
          </a:p>
          <a:p>
            <a:r>
              <a:rPr lang="en-US" sz="1400" b="1" dirty="0" smtClean="0">
                <a:latin typeface="Courier New"/>
                <a:cs typeface="Courier New"/>
              </a:rPr>
              <a:t>          body: "This is my first post.", </a:t>
            </a:r>
          </a:p>
          <a:p>
            <a:r>
              <a:rPr lang="en-US" sz="1400" b="1" dirty="0" smtClean="0">
                <a:latin typeface="Courier New"/>
                <a:cs typeface="Courier New"/>
              </a:rPr>
              <a:t>      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23:48:11", 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         </a:t>
            </a:r>
            <a:r>
              <a:rPr lang="en-US" sz="1400" b="1" dirty="0" err="1" smtClean="0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23:48:11", author: </a:t>
            </a:r>
            <a:r>
              <a:rPr lang="en-US" sz="1400" b="1" dirty="0" smtClean="0">
                <a:latin typeface="Courier New"/>
                <a:cs typeface="Courier New"/>
              </a:rPr>
              <a:t>nil&gt;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(main):006:0&gt; </a:t>
            </a:r>
            <a:r>
              <a:rPr lang="en-US" sz="14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post.comments.create</a:t>
            </a:r>
            <a:r>
              <a:rPr lang="en-US" sz="1400" b="1" dirty="0" smtClean="0">
                <a:solidFill>
                  <a:srgbClr val="B23C00"/>
                </a:solidFill>
                <a:latin typeface="Courier New"/>
                <a:cs typeface="Courier New"/>
              </a:rPr>
              <a:t> author: "Bob", body: "Bob's comment</a:t>
            </a:r>
            <a:r>
              <a:rPr lang="en-US" sz="1400" b="1" dirty="0" smtClean="0">
                <a:solidFill>
                  <a:srgbClr val="A12A03"/>
                </a:solidFill>
                <a:latin typeface="Courier New"/>
                <a:cs typeface="Courier New"/>
              </a:rPr>
              <a:t>"</a:t>
            </a:r>
            <a:endParaRPr lang="en-US" sz="1400" b="1" dirty="0">
              <a:solidFill>
                <a:srgbClr val="A12A03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</a:t>
            </a:r>
            <a:r>
              <a:rPr lang="en-US" sz="1400" b="1" dirty="0" smtClean="0">
                <a:latin typeface="Courier New"/>
                <a:cs typeface="Courier New"/>
              </a:rPr>
              <a:t>...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 smtClean="0">
                <a:latin typeface="Courier New"/>
                <a:cs typeface="Courier New"/>
              </a:rPr>
              <a:t>=&gt; #</a:t>
            </a:r>
            <a:r>
              <a:rPr lang="en-US" sz="1400" b="1" dirty="0">
                <a:latin typeface="Courier New"/>
                <a:cs typeface="Courier New"/>
              </a:rPr>
              <a:t>&lt;Comment id: 1, author: "Bob", body: "Bob's comment", </a:t>
            </a:r>
            <a:r>
              <a:rPr lang="en-US" sz="1400" b="1" dirty="0" err="1">
                <a:latin typeface="Courier New"/>
                <a:cs typeface="Courier New"/>
              </a:rPr>
              <a:t>post_id</a:t>
            </a:r>
            <a:r>
              <a:rPr lang="en-US" sz="1400" b="1" dirty="0">
                <a:latin typeface="Courier New"/>
                <a:cs typeface="Courier New"/>
              </a:rPr>
              <a:t>: 1, </a:t>
            </a:r>
            <a:r>
              <a:rPr lang="is-IS" sz="1400" b="1" dirty="0" smtClean="0">
                <a:latin typeface="Courier New"/>
                <a:cs typeface="Courier New"/>
              </a:rPr>
              <a:t>... &gt;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 err="1" smtClean="0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(main):007:0&gt;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post.comments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Comment Load (0.2ms)  SELECT "comments".* FROM "comments" 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                       WHERE </a:t>
            </a:r>
            <a:r>
              <a:rPr lang="en-US" sz="1400" b="1" dirty="0">
                <a:latin typeface="Courier New"/>
                <a:cs typeface="Courier New"/>
              </a:rPr>
              <a:t>"comments"."</a:t>
            </a:r>
            <a:r>
              <a:rPr lang="en-US" sz="1400" b="1" dirty="0" err="1">
                <a:latin typeface="Courier New"/>
                <a:cs typeface="Courier New"/>
              </a:rPr>
              <a:t>post_id</a:t>
            </a:r>
            <a:r>
              <a:rPr lang="en-US" sz="1400" b="1" dirty="0">
                <a:latin typeface="Courier New"/>
                <a:cs typeface="Courier New"/>
              </a:rPr>
              <a:t>" = ?  [["</a:t>
            </a:r>
            <a:r>
              <a:rPr lang="en-US" sz="1400" b="1" dirty="0" err="1">
                <a:latin typeface="Courier New"/>
                <a:cs typeface="Courier New"/>
              </a:rPr>
              <a:t>post_id</a:t>
            </a:r>
            <a:r>
              <a:rPr lang="en-US" sz="1400" b="1" dirty="0">
                <a:latin typeface="Courier New"/>
                <a:cs typeface="Courier New"/>
              </a:rPr>
              <a:t>", 1]]</a:t>
            </a:r>
          </a:p>
          <a:p>
            <a:r>
              <a:rPr lang="en-US" sz="1400" b="1" dirty="0" smtClean="0">
                <a:latin typeface="Courier New"/>
                <a:cs typeface="Courier New"/>
              </a:rPr>
              <a:t>=&gt; #</a:t>
            </a:r>
            <a:r>
              <a:rPr lang="en-US" sz="1400" b="1" dirty="0">
                <a:latin typeface="Courier New"/>
                <a:cs typeface="Courier New"/>
              </a:rPr>
              <a:t>&lt;</a:t>
            </a:r>
            <a:r>
              <a:rPr lang="en-US" sz="1400" b="1" dirty="0" err="1">
                <a:latin typeface="Courier New"/>
                <a:cs typeface="Courier New"/>
              </a:rPr>
              <a:t>ActiveRecord</a:t>
            </a:r>
            <a:r>
              <a:rPr lang="en-US" sz="1400" b="1" dirty="0">
                <a:latin typeface="Courier New"/>
                <a:cs typeface="Courier New"/>
              </a:rPr>
              <a:t>::Associations::</a:t>
            </a:r>
            <a:r>
              <a:rPr lang="en-US" sz="1400" b="1" dirty="0" err="1">
                <a:latin typeface="Courier New"/>
                <a:cs typeface="Courier New"/>
              </a:rPr>
              <a:t>CollectionProxy</a:t>
            </a:r>
            <a:r>
              <a:rPr lang="en-US" sz="1400" b="1" dirty="0">
                <a:latin typeface="Courier New"/>
                <a:cs typeface="Courier New"/>
              </a:rPr>
              <a:t> 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     [</a:t>
            </a:r>
            <a:r>
              <a:rPr lang="en-US" sz="1400" b="1" dirty="0">
                <a:latin typeface="Courier New"/>
                <a:cs typeface="Courier New"/>
              </a:rPr>
              <a:t>#&lt;Comment id: 1, author: "Bob", 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                body</a:t>
            </a:r>
            <a:r>
              <a:rPr lang="en-US" sz="1400" b="1" dirty="0">
                <a:latin typeface="Courier New"/>
                <a:cs typeface="Courier New"/>
              </a:rPr>
              <a:t>: "Bob's comment", </a:t>
            </a:r>
            <a:r>
              <a:rPr lang="en-US" sz="1400" b="1" dirty="0" err="1">
                <a:latin typeface="Courier New"/>
                <a:cs typeface="Courier New"/>
              </a:rPr>
              <a:t>post_id</a:t>
            </a:r>
            <a:r>
              <a:rPr lang="en-US" sz="1400" b="1" dirty="0">
                <a:latin typeface="Courier New"/>
                <a:cs typeface="Courier New"/>
              </a:rPr>
              <a:t>: 1, </a:t>
            </a:r>
            <a:r>
              <a:rPr lang="en-US" sz="1400" b="1" dirty="0" smtClean="0">
                <a:latin typeface="Courier New"/>
                <a:cs typeface="Courier New"/>
              </a:rPr>
              <a:t>... "</a:t>
            </a:r>
            <a:r>
              <a:rPr lang="en-US" sz="1400" b="1" dirty="0">
                <a:latin typeface="Courier New"/>
                <a:cs typeface="Courier New"/>
              </a:rPr>
              <a:t>&gt;]&gt;</a:t>
            </a:r>
          </a:p>
        </p:txBody>
      </p:sp>
    </p:spTree>
    <p:extLst>
      <p:ext uri="{BB962C8B-B14F-4D97-AF65-F5344CB8AC3E}">
        <p14:creationId xmlns:p14="http://schemas.microsoft.com/office/powerpoint/2010/main" val="137019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Associations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45" y="1417342"/>
            <a:ext cx="8265115" cy="35394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(main):009:0&gt;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comment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Comment.create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author: "Cindy", </a:t>
            </a:r>
            <a:endParaRPr lang="en-US" sz="1400" b="1" dirty="0" smtClean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400" b="1" dirty="0" smtClean="0">
                <a:solidFill>
                  <a:srgbClr val="B23C00"/>
                </a:solidFill>
                <a:latin typeface="Courier New"/>
                <a:cs typeface="Courier New"/>
              </a:rPr>
              <a:t>                                         body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: "Cindy's comment"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</a:t>
            </a:r>
            <a:r>
              <a:rPr lang="en-US" sz="1400" b="1" dirty="0" smtClean="0">
                <a:latin typeface="Courier New"/>
                <a:cs typeface="Courier New"/>
              </a:rPr>
              <a:t>...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 smtClean="0">
                <a:latin typeface="Courier New"/>
                <a:cs typeface="Courier New"/>
              </a:rPr>
              <a:t>=&gt; #</a:t>
            </a:r>
            <a:r>
              <a:rPr lang="en-US" sz="1400" b="1" dirty="0">
                <a:latin typeface="Courier New"/>
                <a:cs typeface="Courier New"/>
              </a:rPr>
              <a:t>&lt;Comment id: 2, author: "Cindy", body: "Cindy's comment", 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 smtClean="0">
                <a:latin typeface="Courier New"/>
                <a:cs typeface="Courier New"/>
              </a:rPr>
              <a:t>             </a:t>
            </a:r>
            <a:r>
              <a:rPr lang="en-US" sz="1400" b="1" dirty="0" err="1" smtClean="0">
                <a:latin typeface="Courier New"/>
                <a:cs typeface="Courier New"/>
              </a:rPr>
              <a:t>post_id</a:t>
            </a:r>
            <a:r>
              <a:rPr lang="en-US" sz="1400" b="1" dirty="0">
                <a:latin typeface="Courier New"/>
                <a:cs typeface="Courier New"/>
              </a:rPr>
              <a:t>: nil, </a:t>
            </a:r>
            <a:r>
              <a:rPr lang="en-US" sz="1400" b="1" dirty="0" err="1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"2016-02-09 07:58:08", </a:t>
            </a:r>
            <a:r>
              <a:rPr lang="en-US" sz="1400" b="1" dirty="0" smtClean="0">
                <a:latin typeface="Courier New"/>
                <a:cs typeface="Courier New"/>
              </a:rPr>
              <a:t>... &gt;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(main):023:0&gt;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post.comments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&lt;&lt; comment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</a:t>
            </a:r>
            <a:r>
              <a:rPr lang="en-US" sz="1400" b="1" dirty="0" smtClean="0">
                <a:latin typeface="Courier New"/>
                <a:cs typeface="Courier New"/>
              </a:rPr>
              <a:t>...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 smtClean="0">
                <a:latin typeface="Courier New"/>
                <a:cs typeface="Courier New"/>
              </a:rPr>
              <a:t>=&gt; #&lt;</a:t>
            </a:r>
            <a:r>
              <a:rPr lang="en-US" sz="1400" b="1" dirty="0" err="1" smtClean="0">
                <a:latin typeface="Courier New"/>
                <a:cs typeface="Courier New"/>
              </a:rPr>
              <a:t>ActiveRecord</a:t>
            </a:r>
            <a:r>
              <a:rPr lang="en-US" sz="1400" b="1" dirty="0" smtClean="0">
                <a:latin typeface="Courier New"/>
                <a:cs typeface="Courier New"/>
              </a:rPr>
              <a:t>::Associations::</a:t>
            </a:r>
            <a:r>
              <a:rPr lang="en-US" sz="1400" b="1" dirty="0" err="1" smtClean="0">
                <a:latin typeface="Courier New"/>
                <a:cs typeface="Courier New"/>
              </a:rPr>
              <a:t>CollectionProxy</a:t>
            </a:r>
            <a:r>
              <a:rPr lang="en-US" sz="1400" b="1" dirty="0" smtClean="0">
                <a:latin typeface="Courier New"/>
                <a:cs typeface="Courier New"/>
              </a:rPr>
              <a:t> </a:t>
            </a:r>
          </a:p>
          <a:p>
            <a:r>
              <a:rPr lang="en-US" sz="1400" b="1" dirty="0" smtClean="0">
                <a:latin typeface="Courier New"/>
                <a:cs typeface="Courier New"/>
              </a:rPr>
              <a:t>   [</a:t>
            </a:r>
            <a:r>
              <a:rPr lang="en-US" sz="1400" b="1" dirty="0">
                <a:latin typeface="Courier New"/>
                <a:cs typeface="Courier New"/>
              </a:rPr>
              <a:t>#&lt;Comment id: 1, author: "Bob", body: "Bob's comment", </a:t>
            </a:r>
            <a:r>
              <a:rPr lang="en-US" sz="1400" b="1" dirty="0" err="1">
                <a:latin typeface="Courier New"/>
                <a:cs typeface="Courier New"/>
              </a:rPr>
              <a:t>post_id</a:t>
            </a:r>
            <a:r>
              <a:rPr lang="en-US" sz="1400" b="1" dirty="0">
                <a:latin typeface="Courier New"/>
                <a:cs typeface="Courier New"/>
              </a:rPr>
              <a:t>: 1, </a:t>
            </a:r>
            <a:r>
              <a:rPr lang="en-US" sz="1400" b="1" dirty="0" smtClean="0">
                <a:latin typeface="Courier New"/>
                <a:cs typeface="Courier New"/>
              </a:rPr>
              <a:t>..., </a:t>
            </a:r>
          </a:p>
          <a:p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   #</a:t>
            </a:r>
            <a:r>
              <a:rPr lang="en-US" sz="1400" b="1" dirty="0">
                <a:latin typeface="Courier New"/>
                <a:cs typeface="Courier New"/>
              </a:rPr>
              <a:t>&lt;Comment id: 2, author: "Cindy", body: "Cindy's comment", </a:t>
            </a:r>
            <a:r>
              <a:rPr lang="en-US" sz="1400" b="1" dirty="0" err="1">
                <a:latin typeface="Courier New"/>
                <a:cs typeface="Courier New"/>
              </a:rPr>
              <a:t>post_id</a:t>
            </a:r>
            <a:r>
              <a:rPr lang="en-US" sz="1400" b="1" dirty="0">
                <a:latin typeface="Courier New"/>
                <a:cs typeface="Courier New"/>
              </a:rPr>
              <a:t>: 1, 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   ... &gt;</a:t>
            </a:r>
            <a:r>
              <a:rPr lang="en-US" sz="1400" b="1" dirty="0">
                <a:latin typeface="Courier New"/>
                <a:cs typeface="Courier New"/>
              </a:rPr>
              <a:t>]&gt;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(main):024:0&gt;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post.comments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=&gt; #&lt;</a:t>
            </a:r>
            <a:r>
              <a:rPr lang="en-US" sz="1400" b="1" dirty="0" err="1">
                <a:latin typeface="Courier New"/>
                <a:cs typeface="Courier New"/>
              </a:rPr>
              <a:t>ActiveRecord</a:t>
            </a:r>
            <a:r>
              <a:rPr lang="en-US" sz="1400" b="1" dirty="0">
                <a:latin typeface="Courier New"/>
                <a:cs typeface="Courier New"/>
              </a:rPr>
              <a:t>::Associations::</a:t>
            </a:r>
            <a:r>
              <a:rPr lang="en-US" sz="1400" b="1" dirty="0" err="1">
                <a:latin typeface="Courier New"/>
                <a:cs typeface="Courier New"/>
              </a:rPr>
              <a:t>CollectionProxy</a:t>
            </a:r>
            <a:r>
              <a:rPr lang="en-US" sz="1400" b="1" dirty="0">
                <a:latin typeface="Courier New"/>
                <a:cs typeface="Courier New"/>
              </a:rPr>
              <a:t>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[#&lt;Comment id: 1, author: "Bob", body: "Bob's comment", </a:t>
            </a:r>
            <a:r>
              <a:rPr lang="en-US" sz="1400" b="1" dirty="0" err="1">
                <a:latin typeface="Courier New"/>
                <a:cs typeface="Courier New"/>
              </a:rPr>
              <a:t>post_id</a:t>
            </a:r>
            <a:r>
              <a:rPr lang="en-US" sz="1400" b="1" dirty="0">
                <a:latin typeface="Courier New"/>
                <a:cs typeface="Courier New"/>
              </a:rPr>
              <a:t>: 1, ...,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#&lt;Comment id: 2, author: "Cindy", body: "Cindy's comment", </a:t>
            </a:r>
            <a:r>
              <a:rPr lang="en-US" sz="1400" b="1" dirty="0" err="1">
                <a:latin typeface="Courier New"/>
                <a:cs typeface="Courier New"/>
              </a:rPr>
              <a:t>post_id</a:t>
            </a:r>
            <a:r>
              <a:rPr lang="en-US" sz="1400" b="1" dirty="0">
                <a:latin typeface="Courier New"/>
                <a:cs typeface="Courier New"/>
              </a:rPr>
              <a:t>: 1,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... &gt;]</a:t>
            </a:r>
            <a:r>
              <a:rPr lang="en-US" sz="1400" b="1" dirty="0" smtClean="0">
                <a:latin typeface="Courier New"/>
                <a:cs typeface="Courier New"/>
              </a:rPr>
              <a:t>&gt;</a:t>
            </a:r>
            <a:endParaRPr lang="en-US" sz="14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46388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584966"/>
          </a:xfrm>
        </p:spPr>
        <p:txBody>
          <a:bodyPr/>
          <a:lstStyle/>
          <a:p>
            <a:r>
              <a:rPr lang="en-US" dirty="0" smtClean="0"/>
              <a:t>Controllers receive commands from the user.</a:t>
            </a:r>
          </a:p>
          <a:p>
            <a:r>
              <a:rPr lang="en-US" dirty="0" smtClean="0"/>
              <a:t>Alters the state of the model.</a:t>
            </a:r>
          </a:p>
          <a:p>
            <a:r>
              <a:rPr lang="en-US" dirty="0" smtClean="0"/>
              <a:t>Modifies the view.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4" descr="Figur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659" y="2971805"/>
            <a:ext cx="3886200" cy="3286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118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Have Teams!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511014"/>
          </a:xfrm>
        </p:spPr>
        <p:txBody>
          <a:bodyPr numCol="2"/>
          <a:lstStyle/>
          <a:p>
            <a:pPr>
              <a:buFont typeface="+mj-lt"/>
              <a:buAutoNum type="arabicPeriod"/>
            </a:pPr>
            <a:r>
              <a:rPr lang="en-US" dirty="0" smtClean="0"/>
              <a:t>Clippers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CMPE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Derailed </a:t>
            </a:r>
            <a:r>
              <a:rPr lang="en-US" dirty="0" smtClean="0"/>
              <a:t>Ruby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Fitness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Foodies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Frontier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GPS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Hyper Ruby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M.E.G.A.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NoName3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Pear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Team 131</a:t>
            </a:r>
          </a:p>
          <a:p>
            <a:pPr>
              <a:buFont typeface="+mj-lt"/>
              <a:buAutoNum type="arabicPeriod"/>
            </a:pPr>
            <a:r>
              <a:rPr lang="en-US" dirty="0"/>
              <a:t>Team NVC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 smtClean="0"/>
              <a:t>Best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 err="1" smtClean="0"/>
              <a:t>Bugsters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 err="1" smtClean="0"/>
              <a:t>Warriers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13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Rails applications use </a:t>
            </a:r>
            <a:r>
              <a:rPr lang="en-US" dirty="0" smtClean="0">
                <a:solidFill>
                  <a:srgbClr val="B23C00"/>
                </a:solidFill>
              </a:rPr>
              <a:t>REST</a:t>
            </a:r>
            <a:r>
              <a:rPr lang="en-US" dirty="0" smtClean="0"/>
              <a:t> by default.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Re</a:t>
            </a:r>
            <a:r>
              <a:rPr lang="en-US" dirty="0" smtClean="0"/>
              <a:t>presentational </a:t>
            </a:r>
            <a:r>
              <a:rPr lang="en-US" dirty="0" smtClean="0">
                <a:solidFill>
                  <a:srgbClr val="B23C00"/>
                </a:solidFill>
              </a:rPr>
              <a:t>S</a:t>
            </a:r>
            <a:r>
              <a:rPr lang="en-US" dirty="0" smtClean="0"/>
              <a:t>tate </a:t>
            </a:r>
            <a:r>
              <a:rPr lang="en-US" dirty="0" smtClean="0">
                <a:solidFill>
                  <a:srgbClr val="B23C00"/>
                </a:solidFill>
              </a:rPr>
              <a:t>T</a:t>
            </a:r>
            <a:r>
              <a:rPr lang="en-US" dirty="0" smtClean="0"/>
              <a:t>ransfer</a:t>
            </a:r>
          </a:p>
          <a:p>
            <a:pPr lvl="1"/>
            <a:r>
              <a:rPr lang="en-US" dirty="0" smtClean="0"/>
              <a:t>Software architecture for client-server applications.</a:t>
            </a:r>
          </a:p>
          <a:p>
            <a:pPr lvl="5"/>
            <a:endParaRPr lang="en-US" dirty="0" smtClean="0"/>
          </a:p>
          <a:p>
            <a:r>
              <a:rPr lang="en-US" dirty="0" err="1" smtClean="0">
                <a:solidFill>
                  <a:srgbClr val="B23C00"/>
                </a:solidFill>
              </a:rPr>
              <a:t>RESTful</a:t>
            </a:r>
            <a:r>
              <a:rPr lang="en-US" dirty="0" smtClean="0">
                <a:solidFill>
                  <a:srgbClr val="B23C00"/>
                </a:solidFill>
              </a:rPr>
              <a:t> systems </a:t>
            </a:r>
            <a:r>
              <a:rPr lang="en-US" dirty="0" smtClean="0"/>
              <a:t>communicate over HTTP.</a:t>
            </a:r>
          </a:p>
          <a:p>
            <a:pPr lvl="1"/>
            <a:r>
              <a:rPr lang="en-US" dirty="0" smtClean="0"/>
              <a:t>HTTP verbs GET, POST, PATCH, DELETE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REST deals with resources (models).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959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2103097"/>
          </a:xfrm>
        </p:spPr>
        <p:txBody>
          <a:bodyPr/>
          <a:lstStyle/>
          <a:p>
            <a:r>
              <a:rPr lang="en-US" dirty="0" smtClean="0"/>
              <a:t>Routes connect URLs to the </a:t>
            </a:r>
            <a:br>
              <a:rPr lang="en-US" dirty="0" smtClean="0"/>
            </a:br>
            <a:r>
              <a:rPr lang="en-US" dirty="0" smtClean="0"/>
              <a:t>application’s server code.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most common type is the </a:t>
            </a:r>
            <a:r>
              <a:rPr lang="en-US" dirty="0" smtClean="0">
                <a:solidFill>
                  <a:srgbClr val="B23C00"/>
                </a:solidFill>
              </a:rPr>
              <a:t>resource route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Stored in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config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routes.rb</a:t>
            </a:r>
            <a:r>
              <a:rPr lang="en-US" dirty="0" smtClean="0"/>
              <a:t>.</a:t>
            </a:r>
          </a:p>
          <a:p>
            <a:pPr marL="2286000" lvl="5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66536" y="6263604"/>
            <a:ext cx="1905000" cy="457200"/>
          </a:xfrm>
        </p:spPr>
        <p:txBody>
          <a:bodyPr/>
          <a:lstStyle/>
          <a:p>
            <a:fld id="{E3E26E3E-A15E-8945-8438-BECDE139A8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97273" y="3490044"/>
            <a:ext cx="6279634" cy="313932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Rails.application.routes.draw</a:t>
            </a:r>
            <a:r>
              <a:rPr lang="en-US" b="1" dirty="0">
                <a:latin typeface="Courier New"/>
                <a:cs typeface="Courier New"/>
              </a:rPr>
              <a:t> do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resources :posts do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resources :comments, only: :create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end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get 'login' =&gt; '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user_session#new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'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post 'login' =&gt; '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user_session#create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'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delete 'logout' =&gt; '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user_sessions#destroy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'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root '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posts#index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'</a:t>
            </a:r>
          </a:p>
          <a:p>
            <a:r>
              <a:rPr lang="en-US" b="1" dirty="0">
                <a:latin typeface="Courier New"/>
                <a:cs typeface="Courier New"/>
              </a:rPr>
              <a:t>end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66491" y="3611878"/>
            <a:ext cx="2021106" cy="11079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B23C00"/>
                </a:solidFill>
              </a:rPr>
              <a:t>Nested resource:</a:t>
            </a:r>
          </a:p>
          <a:p>
            <a:r>
              <a:rPr lang="en-US" sz="1600" dirty="0" smtClean="0">
                <a:solidFill>
                  <a:srgbClr val="B23C00"/>
                </a:solidFill>
              </a:rPr>
              <a:t>Comments are</a:t>
            </a:r>
          </a:p>
          <a:p>
            <a:r>
              <a:rPr lang="en-US" sz="1600" dirty="0" smtClean="0">
                <a:solidFill>
                  <a:srgbClr val="B23C00"/>
                </a:solidFill>
              </a:rPr>
              <a:t>available only inside</a:t>
            </a:r>
          </a:p>
          <a:p>
            <a:r>
              <a:rPr lang="en-US" sz="1600" dirty="0" smtClean="0">
                <a:solidFill>
                  <a:srgbClr val="B23C00"/>
                </a:solidFill>
              </a:rPr>
              <a:t>of posts.</a:t>
            </a:r>
            <a:endParaRPr lang="en-US" sz="1600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66491" y="4983463"/>
            <a:ext cx="1518865" cy="338554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33CC"/>
                </a:solidFill>
              </a:rPr>
              <a:t>Custom routes</a:t>
            </a:r>
            <a:endParaRPr lang="en-US" sz="1600" dirty="0">
              <a:solidFill>
                <a:srgbClr val="0033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14760" y="5989292"/>
            <a:ext cx="1142761" cy="338554"/>
          </a:xfrm>
          <a:prstGeom prst="rect">
            <a:avLst/>
          </a:prstGeom>
          <a:solidFill>
            <a:srgbClr val="FFFFC2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</a:rPr>
              <a:t>Root route</a:t>
            </a:r>
            <a:endParaRPr lang="en-US" sz="16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524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5" y="1295401"/>
            <a:ext cx="8229600" cy="670576"/>
          </a:xfrm>
        </p:spPr>
        <p:txBody>
          <a:bodyPr/>
          <a:lstStyle/>
          <a:p>
            <a:r>
              <a:rPr lang="en-US" dirty="0"/>
              <a:t>Display the application’s routes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39" y="1965976"/>
            <a:ext cx="9052511" cy="378565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~/ruby/code/blog: 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bin/rake routes</a:t>
            </a:r>
          </a:p>
          <a:p>
            <a:r>
              <a:rPr lang="en-US" sz="1500" b="1" dirty="0">
                <a:latin typeface="Courier New"/>
                <a:cs typeface="Courier New"/>
              </a:rPr>
              <a:t>Running via Spring </a:t>
            </a:r>
            <a:r>
              <a:rPr lang="en-US" sz="1500" b="1" dirty="0" err="1">
                <a:latin typeface="Courier New"/>
                <a:cs typeface="Courier New"/>
              </a:rPr>
              <a:t>preloader</a:t>
            </a:r>
            <a:r>
              <a:rPr lang="en-US" sz="1500" b="1" dirty="0">
                <a:latin typeface="Courier New"/>
                <a:cs typeface="Courier New"/>
              </a:rPr>
              <a:t> in process 1581</a:t>
            </a:r>
          </a:p>
          <a:p>
            <a:r>
              <a:rPr lang="de-DE" sz="1500" b="1" dirty="0">
                <a:latin typeface="Courier New"/>
                <a:cs typeface="Courier New"/>
              </a:rPr>
              <a:t>       </a:t>
            </a:r>
            <a:r>
              <a:rPr lang="de-DE" sz="1500" b="1" dirty="0" err="1">
                <a:latin typeface="Courier New"/>
                <a:cs typeface="Courier New"/>
              </a:rPr>
              <a:t>Prefix</a:t>
            </a:r>
            <a:r>
              <a:rPr lang="de-DE" sz="1500" b="1" dirty="0">
                <a:latin typeface="Courier New"/>
                <a:cs typeface="Courier New"/>
              </a:rPr>
              <a:t> Verb   URI Pattern                        </a:t>
            </a:r>
            <a:r>
              <a:rPr lang="de-DE" sz="1500" b="1" dirty="0" err="1">
                <a:latin typeface="Courier New"/>
                <a:cs typeface="Courier New"/>
              </a:rPr>
              <a:t>Controller#Action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 err="1">
                <a:latin typeface="Courier New"/>
                <a:cs typeface="Courier New"/>
              </a:rPr>
              <a:t>post_comments</a:t>
            </a:r>
            <a:r>
              <a:rPr lang="de-DE" sz="1500" b="1" dirty="0">
                <a:latin typeface="Courier New"/>
                <a:cs typeface="Courier New"/>
              </a:rPr>
              <a:t> POST   /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/:</a:t>
            </a:r>
            <a:r>
              <a:rPr lang="de-DE" sz="1500" b="1" dirty="0" err="1">
                <a:latin typeface="Courier New"/>
                <a:cs typeface="Courier New"/>
              </a:rPr>
              <a:t>post_id</a:t>
            </a:r>
            <a:r>
              <a:rPr lang="de-DE" sz="1500" b="1" dirty="0">
                <a:latin typeface="Courier New"/>
                <a:cs typeface="Courier New"/>
              </a:rPr>
              <a:t>/</a:t>
            </a:r>
            <a:r>
              <a:rPr lang="de-DE" sz="1500" b="1" dirty="0" err="1">
                <a:latin typeface="Courier New"/>
                <a:cs typeface="Courier New"/>
              </a:rPr>
              <a:t>comments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</a:t>
            </a:r>
            <a:r>
              <a:rPr lang="de-DE" sz="1500" b="1" dirty="0" err="1">
                <a:latin typeface="Courier New"/>
                <a:cs typeface="Courier New"/>
              </a:rPr>
              <a:t>comments#create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 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 GET    /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         </a:t>
            </a:r>
            <a:r>
              <a:rPr lang="de-DE" sz="1500" b="1" dirty="0" err="1">
                <a:latin typeface="Courier New"/>
                <a:cs typeface="Courier New"/>
              </a:rPr>
              <a:t>posts#index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       POST   /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         </a:t>
            </a:r>
            <a:r>
              <a:rPr lang="de-DE" sz="1500" b="1" dirty="0" err="1">
                <a:latin typeface="Courier New"/>
                <a:cs typeface="Courier New"/>
              </a:rPr>
              <a:t>posts#create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</a:t>
            </a:r>
            <a:r>
              <a:rPr lang="de-DE" sz="1500" b="1" dirty="0" err="1">
                <a:latin typeface="Courier New"/>
                <a:cs typeface="Courier New"/>
              </a:rPr>
              <a:t>new_post</a:t>
            </a:r>
            <a:r>
              <a:rPr lang="de-DE" sz="1500" b="1" dirty="0">
                <a:latin typeface="Courier New"/>
                <a:cs typeface="Courier New"/>
              </a:rPr>
              <a:t> GET    /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/</a:t>
            </a:r>
            <a:r>
              <a:rPr lang="de-DE" sz="1500" b="1" dirty="0" err="1">
                <a:latin typeface="Courier New"/>
                <a:cs typeface="Courier New"/>
              </a:rPr>
              <a:t>new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     </a:t>
            </a:r>
            <a:r>
              <a:rPr lang="de-DE" sz="1500" b="1" dirty="0" err="1">
                <a:latin typeface="Courier New"/>
                <a:cs typeface="Courier New"/>
              </a:rPr>
              <a:t>posts#new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</a:t>
            </a:r>
            <a:r>
              <a:rPr lang="de-DE" sz="1500" b="1" dirty="0" err="1">
                <a:latin typeface="Courier New"/>
                <a:cs typeface="Courier New"/>
              </a:rPr>
              <a:t>edit_post</a:t>
            </a:r>
            <a:r>
              <a:rPr lang="de-DE" sz="1500" b="1" dirty="0">
                <a:latin typeface="Courier New"/>
                <a:cs typeface="Courier New"/>
              </a:rPr>
              <a:t> GET    /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/:</a:t>
            </a:r>
            <a:r>
              <a:rPr lang="de-DE" sz="1500" b="1" dirty="0" err="1">
                <a:latin typeface="Courier New"/>
                <a:cs typeface="Courier New"/>
              </a:rPr>
              <a:t>id</a:t>
            </a:r>
            <a:r>
              <a:rPr lang="de-DE" sz="1500" b="1" dirty="0">
                <a:latin typeface="Courier New"/>
                <a:cs typeface="Courier New"/>
              </a:rPr>
              <a:t>/</a:t>
            </a:r>
            <a:r>
              <a:rPr lang="de-DE" sz="1500" b="1" dirty="0" err="1">
                <a:latin typeface="Courier New"/>
                <a:cs typeface="Courier New"/>
              </a:rPr>
              <a:t>edit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</a:t>
            </a:r>
            <a:r>
              <a:rPr lang="de-DE" sz="1500" b="1" dirty="0" err="1">
                <a:latin typeface="Courier New"/>
                <a:cs typeface="Courier New"/>
              </a:rPr>
              <a:t>posts#edit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  </a:t>
            </a:r>
            <a:r>
              <a:rPr lang="de-DE" sz="1500" b="1" dirty="0" err="1">
                <a:latin typeface="Courier New"/>
                <a:cs typeface="Courier New"/>
              </a:rPr>
              <a:t>post</a:t>
            </a:r>
            <a:r>
              <a:rPr lang="de-DE" sz="1500" b="1" dirty="0">
                <a:latin typeface="Courier New"/>
                <a:cs typeface="Courier New"/>
              </a:rPr>
              <a:t> GET    /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/:</a:t>
            </a:r>
            <a:r>
              <a:rPr lang="de-DE" sz="1500" b="1" dirty="0" err="1">
                <a:latin typeface="Courier New"/>
                <a:cs typeface="Courier New"/>
              </a:rPr>
              <a:t>id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     </a:t>
            </a:r>
            <a:r>
              <a:rPr lang="de-DE" sz="1500" b="1" dirty="0" err="1">
                <a:latin typeface="Courier New"/>
                <a:cs typeface="Courier New"/>
              </a:rPr>
              <a:t>posts#show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       PATCH  /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/:</a:t>
            </a:r>
            <a:r>
              <a:rPr lang="de-DE" sz="1500" b="1" dirty="0" err="1">
                <a:latin typeface="Courier New"/>
                <a:cs typeface="Courier New"/>
              </a:rPr>
              <a:t>id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     </a:t>
            </a:r>
            <a:r>
              <a:rPr lang="de-DE" sz="1500" b="1" dirty="0" err="1">
                <a:latin typeface="Courier New"/>
                <a:cs typeface="Courier New"/>
              </a:rPr>
              <a:t>posts#update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       PUT    /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/:</a:t>
            </a:r>
            <a:r>
              <a:rPr lang="de-DE" sz="1500" b="1" dirty="0" err="1">
                <a:latin typeface="Courier New"/>
                <a:cs typeface="Courier New"/>
              </a:rPr>
              <a:t>id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     </a:t>
            </a:r>
            <a:r>
              <a:rPr lang="de-DE" sz="1500" b="1" dirty="0" err="1">
                <a:latin typeface="Courier New"/>
                <a:cs typeface="Courier New"/>
              </a:rPr>
              <a:t>posts#update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       DELETE /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/:</a:t>
            </a:r>
            <a:r>
              <a:rPr lang="de-DE" sz="1500" b="1" dirty="0" err="1">
                <a:latin typeface="Courier New"/>
                <a:cs typeface="Courier New"/>
              </a:rPr>
              <a:t>id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     </a:t>
            </a:r>
            <a:r>
              <a:rPr lang="de-DE" sz="1500" b="1" dirty="0" err="1">
                <a:latin typeface="Courier New"/>
                <a:cs typeface="Courier New"/>
              </a:rPr>
              <a:t>posts#destroy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 </a:t>
            </a:r>
            <a:r>
              <a:rPr lang="de-DE" sz="1500" b="1" dirty="0" err="1">
                <a:latin typeface="Courier New"/>
                <a:cs typeface="Courier New"/>
              </a:rPr>
              <a:t>login</a:t>
            </a:r>
            <a:r>
              <a:rPr lang="de-DE" sz="1500" b="1" dirty="0">
                <a:latin typeface="Courier New"/>
                <a:cs typeface="Courier New"/>
              </a:rPr>
              <a:t> GET    /</a:t>
            </a:r>
            <a:r>
              <a:rPr lang="de-DE" sz="1500" b="1" dirty="0" err="1">
                <a:latin typeface="Courier New"/>
                <a:cs typeface="Courier New"/>
              </a:rPr>
              <a:t>login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         </a:t>
            </a:r>
            <a:r>
              <a:rPr lang="de-DE" sz="1500" b="1" dirty="0" err="1">
                <a:latin typeface="Courier New"/>
                <a:cs typeface="Courier New"/>
              </a:rPr>
              <a:t>user_session#new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       POST   /</a:t>
            </a:r>
            <a:r>
              <a:rPr lang="de-DE" sz="1500" b="1" dirty="0" err="1">
                <a:latin typeface="Courier New"/>
                <a:cs typeface="Courier New"/>
              </a:rPr>
              <a:t>login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         </a:t>
            </a:r>
            <a:r>
              <a:rPr lang="de-DE" sz="1500" b="1" dirty="0" err="1">
                <a:latin typeface="Courier New"/>
                <a:cs typeface="Courier New"/>
              </a:rPr>
              <a:t>user_session#create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</a:t>
            </a:r>
            <a:r>
              <a:rPr lang="de-DE" sz="1500" b="1" dirty="0" err="1">
                <a:latin typeface="Courier New"/>
                <a:cs typeface="Courier New"/>
              </a:rPr>
              <a:t>logout</a:t>
            </a:r>
            <a:r>
              <a:rPr lang="de-DE" sz="1500" b="1" dirty="0">
                <a:latin typeface="Courier New"/>
                <a:cs typeface="Courier New"/>
              </a:rPr>
              <a:t> DELETE /</a:t>
            </a:r>
            <a:r>
              <a:rPr lang="de-DE" sz="1500" b="1" dirty="0" err="1">
                <a:latin typeface="Courier New"/>
                <a:cs typeface="Courier New"/>
              </a:rPr>
              <a:t>logout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        </a:t>
            </a:r>
            <a:r>
              <a:rPr lang="de-DE" sz="1500" b="1" dirty="0" err="1">
                <a:latin typeface="Courier New"/>
                <a:cs typeface="Courier New"/>
              </a:rPr>
              <a:t>user_sessions#destroy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  </a:t>
            </a:r>
            <a:r>
              <a:rPr lang="de-DE" sz="1500" b="1" dirty="0" err="1">
                <a:latin typeface="Courier New"/>
                <a:cs typeface="Courier New"/>
              </a:rPr>
              <a:t>root</a:t>
            </a:r>
            <a:r>
              <a:rPr lang="de-DE" sz="1500" b="1" dirty="0">
                <a:latin typeface="Courier New"/>
                <a:cs typeface="Courier New"/>
              </a:rPr>
              <a:t> GET    /                                  </a:t>
            </a:r>
            <a:r>
              <a:rPr lang="de-DE" sz="1500" b="1" dirty="0" err="1">
                <a:latin typeface="Courier New"/>
                <a:cs typeface="Courier New"/>
              </a:rPr>
              <a:t>posts#index</a:t>
            </a:r>
            <a:endParaRPr lang="en-US" sz="15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12227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Controller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Rails convention: </a:t>
            </a:r>
            <a:br>
              <a:rPr lang="en-US" dirty="0" smtClean="0"/>
            </a:br>
            <a:r>
              <a:rPr lang="en-US" dirty="0" smtClean="0"/>
              <a:t>Have a controller for each resource.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 scaffolding code includes </a:t>
            </a:r>
            <a:br>
              <a:rPr lang="en-US" dirty="0" smtClean="0"/>
            </a:br>
            <a:r>
              <a:rPr lang="en-US" dirty="0" smtClean="0"/>
              <a:t>some basic actions.</a:t>
            </a:r>
          </a:p>
          <a:p>
            <a:pPr lvl="1"/>
            <a:r>
              <a:rPr lang="en-US" dirty="0" smtClean="0"/>
              <a:t>See </a:t>
            </a:r>
            <a:r>
              <a:rPr lang="en-US" sz="2200" b="1" dirty="0" smtClean="0">
                <a:solidFill>
                  <a:srgbClr val="0033CC"/>
                </a:solidFill>
                <a:latin typeface="Courier New"/>
                <a:cs typeface="Courier New"/>
              </a:rPr>
              <a:t>app/controllers/</a:t>
            </a:r>
            <a:r>
              <a:rPr lang="en-US" sz="22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posts_controllers.rb</a:t>
            </a:r>
            <a:endParaRPr lang="en-US" sz="2200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3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Controller </a:t>
            </a:r>
            <a:r>
              <a:rPr lang="en-US" dirty="0" smtClean="0"/>
              <a:t>Actions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0345" y="1310194"/>
            <a:ext cx="8336410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/>
                <a:cs typeface="Courier New"/>
              </a:rPr>
              <a:t>class </a:t>
            </a:r>
            <a:r>
              <a:rPr lang="en-US" sz="1600" b="1" dirty="0" err="1">
                <a:latin typeface="Courier New"/>
                <a:cs typeface="Courier New"/>
              </a:rPr>
              <a:t>PostsController</a:t>
            </a:r>
            <a:r>
              <a:rPr lang="en-US" sz="1600" b="1" dirty="0">
                <a:latin typeface="Courier New"/>
                <a:cs typeface="Courier New"/>
              </a:rPr>
              <a:t> &lt; </a:t>
            </a:r>
            <a:r>
              <a:rPr lang="en-US" sz="1600" b="1" dirty="0" err="1">
                <a:latin typeface="Courier New"/>
                <a:cs typeface="Courier New"/>
              </a:rPr>
              <a:t>ApplicationController</a:t>
            </a:r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>
                <a:latin typeface="Courier New"/>
                <a:cs typeface="Courier New"/>
              </a:rPr>
              <a:t>  </a:t>
            </a:r>
            <a:r>
              <a:rPr lang="en-US" sz="1600" b="1" dirty="0" err="1">
                <a:solidFill>
                  <a:srgbClr val="B23C00"/>
                </a:solidFill>
                <a:latin typeface="Courier New"/>
                <a:cs typeface="Courier New"/>
              </a:rPr>
              <a:t>before_action</a:t>
            </a:r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 :</a:t>
            </a:r>
            <a:r>
              <a:rPr lang="en-US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set_post</a:t>
            </a:r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, only: [:show, :edit, :update, :destroy]</a:t>
            </a:r>
          </a:p>
          <a:p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  </a:t>
            </a:r>
            <a:r>
              <a:rPr lang="en-US" sz="1600" b="1" dirty="0" err="1" smtClean="0">
                <a:latin typeface="Courier New"/>
                <a:cs typeface="Courier New"/>
              </a:rPr>
              <a:t>def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index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@posts = </a:t>
            </a:r>
            <a:r>
              <a:rPr lang="en-US" sz="1600" b="1" dirty="0" err="1">
                <a:latin typeface="Courier New"/>
                <a:cs typeface="Courier New"/>
              </a:rPr>
              <a:t>Post.all</a:t>
            </a:r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>
                <a:latin typeface="Courier New"/>
                <a:cs typeface="Courier New"/>
              </a:rPr>
              <a:t>  end</a:t>
            </a:r>
          </a:p>
          <a:p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  </a:t>
            </a:r>
            <a:r>
              <a:rPr lang="en-US" sz="1600" b="1" dirty="0" err="1" smtClean="0">
                <a:latin typeface="Courier New"/>
                <a:cs typeface="Courier New"/>
              </a:rPr>
              <a:t>def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show</a:t>
            </a:r>
          </a:p>
          <a:p>
            <a:r>
              <a:rPr lang="en-US" sz="1600" b="1" dirty="0">
                <a:latin typeface="Courier New"/>
                <a:cs typeface="Courier New"/>
              </a:rPr>
              <a:t>  end</a:t>
            </a:r>
          </a:p>
          <a:p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  </a:t>
            </a:r>
            <a:r>
              <a:rPr lang="en-US" sz="1600" b="1" dirty="0" err="1" smtClean="0">
                <a:latin typeface="Courier New"/>
                <a:cs typeface="Courier New"/>
              </a:rPr>
              <a:t>def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>
                <a:latin typeface="Courier New"/>
                <a:cs typeface="Courier New"/>
              </a:rPr>
              <a:t>new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@post = </a:t>
            </a:r>
            <a:r>
              <a:rPr lang="en-US" sz="1600" b="1" dirty="0" err="1">
                <a:latin typeface="Courier New"/>
                <a:cs typeface="Courier New"/>
              </a:rPr>
              <a:t>Post.new</a:t>
            </a:r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>
                <a:latin typeface="Courier New"/>
                <a:cs typeface="Courier New"/>
              </a:rPr>
              <a:t>  end</a:t>
            </a:r>
          </a:p>
          <a:p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  </a:t>
            </a:r>
            <a:r>
              <a:rPr lang="en-US" sz="1600" b="1" dirty="0" err="1" smtClean="0">
                <a:latin typeface="Courier New"/>
                <a:cs typeface="Courier New"/>
              </a:rPr>
              <a:t>def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edit</a:t>
            </a:r>
          </a:p>
          <a:p>
            <a:r>
              <a:rPr lang="en-US" sz="1600" b="1" dirty="0">
                <a:latin typeface="Courier New"/>
                <a:cs typeface="Courier New"/>
              </a:rPr>
              <a:t>  </a:t>
            </a:r>
            <a:r>
              <a:rPr lang="en-US" sz="1600" b="1" dirty="0" smtClean="0">
                <a:latin typeface="Courier New"/>
                <a:cs typeface="Courier New"/>
              </a:rPr>
              <a:t>end</a:t>
            </a:r>
          </a:p>
          <a:p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  ...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end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1379" y="306551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63439" y="1874537"/>
            <a:ext cx="355935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Call the </a:t>
            </a:r>
            <a:r>
              <a:rPr lang="en-US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set_post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dirty="0" smtClean="0">
                <a:solidFill>
                  <a:srgbClr val="B23C00"/>
                </a:solidFill>
              </a:rPr>
              <a:t>method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before executing the show, edit,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update, or destroy methods.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6041" y="5440658"/>
            <a:ext cx="4716105" cy="369332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Private actions such as </a:t>
            </a:r>
            <a:r>
              <a:rPr lang="en-US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set_post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dirty="0" smtClean="0">
                <a:solidFill>
                  <a:srgbClr val="B23C00"/>
                </a:solidFill>
              </a:rPr>
              <a:t>go here.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8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Controller Actions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640073"/>
          </a:xfrm>
        </p:spPr>
        <p:txBody>
          <a:bodyPr/>
          <a:lstStyle/>
          <a:p>
            <a:r>
              <a:rPr lang="en-US" dirty="0" smtClean="0"/>
              <a:t>Private methods: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1936475"/>
            <a:ext cx="6710591" cy="304698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/>
                <a:cs typeface="Courier New"/>
              </a:rPr>
              <a:t> private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# Use callbacks to share common setup 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 #or </a:t>
            </a:r>
            <a:r>
              <a:rPr lang="en-US" sz="1600" b="1" dirty="0">
                <a:latin typeface="Courier New"/>
                <a:cs typeface="Courier New"/>
              </a:rPr>
              <a:t>constraints between actions.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</a:t>
            </a:r>
            <a:r>
              <a:rPr lang="en-US" sz="1600" b="1" dirty="0" err="1">
                <a:latin typeface="Courier New"/>
                <a:cs typeface="Courier New"/>
              </a:rPr>
              <a:t>def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err="1">
                <a:solidFill>
                  <a:srgbClr val="008000"/>
                </a:solidFill>
                <a:latin typeface="Courier New"/>
                <a:cs typeface="Courier New"/>
              </a:rPr>
              <a:t>set_post</a:t>
            </a:r>
            <a:endParaRPr lang="en-US" sz="1600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latin typeface="Courier New"/>
                <a:cs typeface="Courier New"/>
              </a:rPr>
              <a:t>      @post = </a:t>
            </a:r>
            <a:r>
              <a:rPr lang="en-US" sz="1600" b="1" dirty="0" err="1">
                <a:latin typeface="Courier New"/>
                <a:cs typeface="Courier New"/>
              </a:rPr>
              <a:t>Post.find</a:t>
            </a:r>
            <a:r>
              <a:rPr lang="en-US" sz="1600" b="1" dirty="0">
                <a:latin typeface="Courier New"/>
                <a:cs typeface="Courier New"/>
              </a:rPr>
              <a:t>(</a:t>
            </a:r>
            <a:r>
              <a:rPr lang="en-US" sz="1600" b="1" dirty="0" err="1">
                <a:solidFill>
                  <a:srgbClr val="B23C00"/>
                </a:solidFill>
                <a:latin typeface="Courier New"/>
                <a:cs typeface="Courier New"/>
              </a:rPr>
              <a:t>params</a:t>
            </a:r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[:id]</a:t>
            </a:r>
            <a:r>
              <a:rPr lang="en-US" sz="1600" b="1" dirty="0">
                <a:latin typeface="Courier New"/>
                <a:cs typeface="Courier New"/>
              </a:rPr>
              <a:t>)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end</a:t>
            </a:r>
          </a:p>
          <a:p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>
                <a:latin typeface="Courier New"/>
                <a:cs typeface="Courier New"/>
              </a:rPr>
              <a:t>    # Never trust parameters from the scary internet, 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 #only </a:t>
            </a:r>
            <a:r>
              <a:rPr lang="en-US" sz="1600" b="1" dirty="0">
                <a:latin typeface="Courier New"/>
                <a:cs typeface="Courier New"/>
              </a:rPr>
              <a:t>allow the white list through.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</a:t>
            </a:r>
            <a:r>
              <a:rPr lang="en-US" sz="1600" b="1" dirty="0" err="1">
                <a:latin typeface="Courier New"/>
                <a:cs typeface="Courier New"/>
              </a:rPr>
              <a:t>def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err="1">
                <a:latin typeface="Courier New"/>
                <a:cs typeface="Courier New"/>
              </a:rPr>
              <a:t>post_params</a:t>
            </a:r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>
                <a:latin typeface="Courier New"/>
                <a:cs typeface="Courier New"/>
              </a:rPr>
              <a:t>      </a:t>
            </a:r>
            <a:r>
              <a:rPr lang="en-US" sz="1600" b="1" dirty="0" err="1">
                <a:latin typeface="Courier New"/>
                <a:cs typeface="Courier New"/>
              </a:rPr>
              <a:t>params.require</a:t>
            </a:r>
            <a:r>
              <a:rPr lang="en-US" sz="1600" b="1" dirty="0">
                <a:latin typeface="Courier New"/>
                <a:cs typeface="Courier New"/>
              </a:rPr>
              <a:t>(:post).permit(</a:t>
            </a:r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:title, :body</a:t>
            </a:r>
            <a:r>
              <a:rPr lang="en-US" sz="1600" b="1" dirty="0">
                <a:latin typeface="Courier New"/>
                <a:cs typeface="Courier New"/>
              </a:rPr>
              <a:t>)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end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69268" y="2788927"/>
            <a:ext cx="2942908" cy="646331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The </a:t>
            </a:r>
            <a:r>
              <a:rPr lang="en-US" b="1" dirty="0" smtClean="0">
                <a:solidFill>
                  <a:srgbClr val="B23C00"/>
                </a:solidFill>
                <a:latin typeface="Courier New"/>
                <a:cs typeface="Courier New"/>
              </a:rPr>
              <a:t>id</a:t>
            </a:r>
            <a:r>
              <a:rPr lang="en-US" dirty="0" smtClean="0">
                <a:solidFill>
                  <a:srgbClr val="B23C00"/>
                </a:solidFill>
              </a:rPr>
              <a:t> </a:t>
            </a:r>
            <a:r>
              <a:rPr lang="en-US" dirty="0" smtClean="0">
                <a:solidFill>
                  <a:srgbClr val="0033CC"/>
                </a:solidFill>
              </a:rPr>
              <a:t>parameter passed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via a submitted client form.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54878" y="4709146"/>
            <a:ext cx="2956571" cy="646331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Allow users to edit only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the title and body of a post.</a:t>
            </a:r>
            <a:endParaRPr lang="en-US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53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Redirect vs. Render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controller action either </a:t>
            </a:r>
            <a:r>
              <a:rPr lang="en-US" dirty="0" smtClean="0">
                <a:solidFill>
                  <a:srgbClr val="B23C00"/>
                </a:solidFill>
              </a:rPr>
              <a:t>renders</a:t>
            </a:r>
            <a:r>
              <a:rPr lang="en-US" dirty="0" smtClean="0"/>
              <a:t> a view </a:t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 smtClean="0">
                <a:solidFill>
                  <a:srgbClr val="B23C00"/>
                </a:solidFill>
              </a:rPr>
              <a:t>redirects</a:t>
            </a:r>
            <a:r>
              <a:rPr lang="en-US" dirty="0" smtClean="0"/>
              <a:t> to another action.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Default: An action renders a file </a:t>
            </a:r>
            <a:br>
              <a:rPr lang="en-US" dirty="0" smtClean="0"/>
            </a:br>
            <a:r>
              <a:rPr lang="en-US" dirty="0" smtClean="0"/>
              <a:t>that matches the action name.</a:t>
            </a:r>
          </a:p>
          <a:p>
            <a:pPr lvl="1"/>
            <a:r>
              <a:rPr lang="en-US" dirty="0" smtClean="0"/>
              <a:t>Example: The post controller’s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show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method looks for the file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app/views/posts/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show.html.erb</a:t>
            </a:r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.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erb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dirty="0" smtClean="0">
                <a:cs typeface="Courier New"/>
              </a:rPr>
              <a:t>are embedded Ruby files, such as HTML with embedded Ruby code.</a:t>
            </a:r>
          </a:p>
          <a:p>
            <a:pPr lvl="5"/>
            <a:endParaRPr lang="en-US" dirty="0" smtClean="0">
              <a:cs typeface="Courier New"/>
            </a:endParaRPr>
          </a:p>
          <a:p>
            <a:r>
              <a:rPr lang="en-US" dirty="0" smtClean="0"/>
              <a:t>Render </a:t>
            </a:r>
            <a:r>
              <a:rPr lang="en-US" dirty="0"/>
              <a:t>a response for a different action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26098" y="5772060"/>
            <a:ext cx="347941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render action: "edit"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08323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Embedded Ruby File (</a:t>
            </a:r>
            <a:r>
              <a:rPr lang="en-US" b="1" dirty="0" smtClean="0">
                <a:latin typeface="Courier New"/>
                <a:cs typeface="Courier New"/>
              </a:rPr>
              <a:t>.</a:t>
            </a:r>
            <a:r>
              <a:rPr lang="en-US" b="1" dirty="0" err="1" smtClean="0">
                <a:latin typeface="Courier New"/>
                <a:cs typeface="Courier New"/>
              </a:rPr>
              <a:t>erb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417342"/>
            <a:ext cx="6573847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&lt;p id="notice"&gt;&lt;%= notice %&gt;&lt;/p&gt;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&lt;p&gt;</a:t>
            </a:r>
          </a:p>
          <a:p>
            <a:r>
              <a:rPr lang="en-US" b="1" dirty="0">
                <a:latin typeface="Courier New"/>
                <a:cs typeface="Courier New"/>
              </a:rPr>
              <a:t>  &lt;strong&gt;Title:&lt;/strong&gt;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&lt;%= @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post.title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%&gt;</a:t>
            </a:r>
          </a:p>
          <a:p>
            <a:r>
              <a:rPr lang="en-US" b="1" dirty="0">
                <a:latin typeface="Courier New"/>
                <a:cs typeface="Courier New"/>
              </a:rPr>
              <a:t>&lt;/p&gt;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&lt;p&gt;</a:t>
            </a:r>
          </a:p>
          <a:p>
            <a:r>
              <a:rPr lang="en-US" b="1" dirty="0">
                <a:latin typeface="Courier New"/>
                <a:cs typeface="Courier New"/>
              </a:rPr>
              <a:t>  &lt;strong&gt;Body:&lt;/strong&gt;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&lt;%= @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post.body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%&gt;</a:t>
            </a:r>
          </a:p>
          <a:p>
            <a:r>
              <a:rPr lang="en-US" b="1" dirty="0">
                <a:latin typeface="Courier New"/>
                <a:cs typeface="Courier New"/>
              </a:rPr>
              <a:t>&lt;/p&gt;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&lt;%= </a:t>
            </a:r>
            <a:r>
              <a:rPr lang="en-US" b="1" dirty="0" err="1">
                <a:latin typeface="Courier New"/>
                <a:cs typeface="Courier New"/>
              </a:rPr>
              <a:t>link_to</a:t>
            </a:r>
            <a:r>
              <a:rPr lang="en-US" b="1" dirty="0">
                <a:latin typeface="Courier New"/>
                <a:cs typeface="Courier New"/>
              </a:rPr>
              <a:t> 'Edit',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edit_post_path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(@post) </a:t>
            </a:r>
            <a:r>
              <a:rPr lang="en-US" b="1" dirty="0">
                <a:latin typeface="Courier New"/>
                <a:cs typeface="Courier New"/>
              </a:rPr>
              <a:t>%&gt; |</a:t>
            </a:r>
          </a:p>
          <a:p>
            <a:r>
              <a:rPr lang="en-US" b="1" dirty="0">
                <a:latin typeface="Courier New"/>
                <a:cs typeface="Courier New"/>
              </a:rPr>
              <a:t>&lt;%= </a:t>
            </a:r>
            <a:r>
              <a:rPr lang="en-US" b="1" dirty="0" err="1">
                <a:latin typeface="Courier New"/>
                <a:cs typeface="Courier New"/>
              </a:rPr>
              <a:t>link_to</a:t>
            </a:r>
            <a:r>
              <a:rPr lang="en-US" b="1" dirty="0">
                <a:latin typeface="Courier New"/>
                <a:cs typeface="Courier New"/>
              </a:rPr>
              <a:t> 'Back',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posts_path</a:t>
            </a:r>
            <a:r>
              <a:rPr lang="en-US" b="1" dirty="0">
                <a:latin typeface="Courier New"/>
                <a:cs typeface="Courier New"/>
              </a:rPr>
              <a:t> %&gt;</a:t>
            </a:r>
          </a:p>
        </p:txBody>
      </p:sp>
    </p:spTree>
    <p:extLst>
      <p:ext uri="{BB962C8B-B14F-4D97-AF65-F5344CB8AC3E}">
        <p14:creationId xmlns:p14="http://schemas.microsoft.com/office/powerpoint/2010/main" val="36578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Redirect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 smtClean="0"/>
              <a:t>Redirect the user’s browser to another page: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00415" y="1965976"/>
            <a:ext cx="2593945" cy="369332"/>
          </a:xfrm>
          <a:prstGeom prst="rect">
            <a:avLst/>
          </a:prstGeom>
          <a:solidFill>
            <a:srgbClr val="F2F2F2"/>
          </a:solidFill>
          <a:ln>
            <a:solidFill>
              <a:srgbClr val="A6A6A6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redirect_to</a:t>
            </a:r>
            <a:r>
              <a:rPr lang="en-US" b="1" dirty="0" smtClean="0">
                <a:latin typeface="Courier New"/>
                <a:cs typeface="Courier New"/>
              </a:rPr>
              <a:t> @post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5804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Scaffold-generated controllers can respond in different formats.</a:t>
            </a:r>
          </a:p>
          <a:p>
            <a:pPr lvl="1"/>
            <a:r>
              <a:rPr lang="en-US" dirty="0" smtClean="0"/>
              <a:t>HTML</a:t>
            </a:r>
          </a:p>
          <a:p>
            <a:pPr lvl="1"/>
            <a:r>
              <a:rPr lang="en-US" dirty="0" smtClean="0"/>
              <a:t>JSON (JavaScript Object Notation)</a:t>
            </a:r>
          </a:p>
          <a:p>
            <a:pPr lvl="1"/>
            <a:r>
              <a:rPr lang="en-US" dirty="0" smtClean="0"/>
              <a:t>XML</a:t>
            </a:r>
          </a:p>
          <a:p>
            <a:pPr lvl="1"/>
            <a:r>
              <a:rPr lang="en-US" dirty="0" smtClean="0"/>
              <a:t>PDF</a:t>
            </a:r>
          </a:p>
          <a:p>
            <a:pPr lvl="5"/>
            <a:endParaRPr lang="en-US" dirty="0"/>
          </a:p>
          <a:p>
            <a:r>
              <a:rPr lang="en-US" dirty="0" smtClean="0"/>
              <a:t>JSON Example: </a:t>
            </a:r>
            <a:r>
              <a:rPr lang="en-US" dirty="0" smtClean="0">
                <a:hlinkClick r:id="rId2"/>
              </a:rPr>
              <a:t>http://localhost:3000/posts.json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77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Ruby on Rails Quick Start Guide</a:t>
            </a:r>
          </a:p>
          <a:p>
            <a:pPr lvl="1"/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goo.gl/uRdNhF</a:t>
            </a:r>
            <a:r>
              <a:rPr lang="en-US" u="sng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2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676405"/>
          </a:xfrm>
        </p:spPr>
        <p:txBody>
          <a:bodyPr/>
          <a:lstStyle/>
          <a:p>
            <a:r>
              <a:rPr lang="en-US" dirty="0" smtClean="0"/>
              <a:t>Error messages or notices.</a:t>
            </a:r>
          </a:p>
          <a:p>
            <a:pPr lvl="1"/>
            <a:r>
              <a:rPr lang="en-US" dirty="0" smtClean="0"/>
              <a:t>Example from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create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method: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0730" y="2419595"/>
            <a:ext cx="835746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A6A6A6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redirect_to</a:t>
            </a:r>
            <a:r>
              <a:rPr lang="en-US" b="1" dirty="0">
                <a:latin typeface="Courier New"/>
                <a:cs typeface="Courier New"/>
              </a:rPr>
              <a:t> @post, notice: 'Post was successfully created.'</a:t>
            </a:r>
          </a:p>
        </p:txBody>
      </p:sp>
      <p:pic>
        <p:nvPicPr>
          <p:cNvPr id="6" name="Picture 5" descr="Screen Shot 2016-02-09 at 2.47.1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854" y="3154683"/>
            <a:ext cx="2692400" cy="17272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301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Comments 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5" y="1295401"/>
            <a:ext cx="8229600" cy="487698"/>
          </a:xfrm>
        </p:spPr>
        <p:txBody>
          <a:bodyPr/>
          <a:lstStyle/>
          <a:p>
            <a:r>
              <a:rPr lang="en-US" dirty="0" smtClean="0"/>
              <a:t>Generate a new controller for comments: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874537"/>
            <a:ext cx="8495986" cy="4247317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~/ruby/code/blog: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bin/rails generate controller comments</a:t>
            </a:r>
          </a:p>
          <a:p>
            <a:r>
              <a:rPr lang="en-US" b="1" dirty="0">
                <a:latin typeface="Courier New"/>
                <a:cs typeface="Courier New"/>
              </a:rPr>
              <a:t>Running via Spring </a:t>
            </a:r>
            <a:r>
              <a:rPr lang="en-US" b="1" dirty="0" err="1">
                <a:latin typeface="Courier New"/>
                <a:cs typeface="Courier New"/>
              </a:rPr>
              <a:t>preloader</a:t>
            </a:r>
            <a:r>
              <a:rPr lang="en-US" b="1" dirty="0">
                <a:latin typeface="Courier New"/>
                <a:cs typeface="Courier New"/>
              </a:rPr>
              <a:t> in process 1782</a:t>
            </a:r>
          </a:p>
          <a:p>
            <a:r>
              <a:rPr lang="en-US" b="1" dirty="0">
                <a:latin typeface="Courier New"/>
                <a:cs typeface="Courier New"/>
              </a:rPr>
              <a:t>      create 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app/controllers/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comments_controller.rb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ro-RO" b="1" dirty="0">
                <a:latin typeface="Courier New"/>
                <a:cs typeface="Courier New"/>
              </a:rPr>
              <a:t>      invoke  erb</a:t>
            </a:r>
          </a:p>
          <a:p>
            <a:r>
              <a:rPr lang="ro-RO" b="1" dirty="0">
                <a:latin typeface="Courier New"/>
                <a:cs typeface="Courier New"/>
              </a:rPr>
              <a:t>      create    </a:t>
            </a:r>
            <a:r>
              <a:rPr lang="ro-RO" b="1" dirty="0">
                <a:solidFill>
                  <a:srgbClr val="008000"/>
                </a:solidFill>
                <a:latin typeface="Courier New"/>
                <a:cs typeface="Courier New"/>
              </a:rPr>
              <a:t>app/views/comments</a:t>
            </a:r>
          </a:p>
          <a:p>
            <a:r>
              <a:rPr lang="ro-RO" b="1" dirty="0">
                <a:latin typeface="Courier New"/>
                <a:cs typeface="Courier New"/>
              </a:rPr>
              <a:t>      invoke  test_unit</a:t>
            </a:r>
          </a:p>
          <a:p>
            <a:r>
              <a:rPr lang="ro-RO" b="1" dirty="0">
                <a:latin typeface="Courier New"/>
                <a:cs typeface="Courier New"/>
              </a:rPr>
              <a:t>      create    test/controllers/comments_controller_test.rb</a:t>
            </a:r>
          </a:p>
          <a:p>
            <a:r>
              <a:rPr lang="ro-RO" b="1" dirty="0">
                <a:latin typeface="Courier New"/>
                <a:cs typeface="Courier New"/>
              </a:rPr>
              <a:t>      invoke  helper</a:t>
            </a:r>
          </a:p>
          <a:p>
            <a:r>
              <a:rPr lang="ro-RO" b="1" dirty="0">
                <a:latin typeface="Courier New"/>
                <a:cs typeface="Courier New"/>
              </a:rPr>
              <a:t>      create    app/helpers/comments_helper.rb</a:t>
            </a:r>
          </a:p>
          <a:p>
            <a:r>
              <a:rPr lang="ro-RO" b="1" dirty="0">
                <a:latin typeface="Courier New"/>
                <a:cs typeface="Courier New"/>
              </a:rPr>
              <a:t>      invoke    test_unit</a:t>
            </a:r>
          </a:p>
          <a:p>
            <a:r>
              <a:rPr lang="ro-RO" b="1" dirty="0">
                <a:latin typeface="Courier New"/>
                <a:cs typeface="Courier New"/>
              </a:rPr>
              <a:t>      invoke  assets</a:t>
            </a:r>
          </a:p>
          <a:p>
            <a:r>
              <a:rPr lang="ro-RO" b="1" dirty="0">
                <a:latin typeface="Courier New"/>
                <a:cs typeface="Courier New"/>
              </a:rPr>
              <a:t>      invoke    coffee</a:t>
            </a:r>
          </a:p>
          <a:p>
            <a:r>
              <a:rPr lang="ro-RO" b="1" dirty="0">
                <a:latin typeface="Courier New"/>
                <a:cs typeface="Courier New"/>
              </a:rPr>
              <a:t>      create      app/assets/javascripts/comments.coffee</a:t>
            </a:r>
          </a:p>
          <a:p>
            <a:r>
              <a:rPr lang="ro-RO" b="1" dirty="0">
                <a:latin typeface="Courier New"/>
                <a:cs typeface="Courier New"/>
              </a:rPr>
              <a:t>      invoke    scss</a:t>
            </a:r>
          </a:p>
          <a:p>
            <a:r>
              <a:rPr lang="ro-RO" b="1" dirty="0">
                <a:latin typeface="Courier New"/>
                <a:cs typeface="Courier New"/>
              </a:rPr>
              <a:t>      create      app/assets/stylesheets/comments.scss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32292" y="2788927"/>
            <a:ext cx="182675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empty controller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20634" y="3059668"/>
            <a:ext cx="176250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empty directory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78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Comments </a:t>
            </a:r>
            <a:r>
              <a:rPr lang="en-US" dirty="0" smtClean="0"/>
              <a:t>Controller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5109" y="1399680"/>
            <a:ext cx="8634508" cy="5355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class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CommentsController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b="1" dirty="0">
                <a:latin typeface="Courier New"/>
                <a:cs typeface="Courier New"/>
              </a:rPr>
              <a:t>&lt; </a:t>
            </a:r>
            <a:r>
              <a:rPr lang="en-US" b="1" dirty="0" err="1">
                <a:latin typeface="Courier New"/>
                <a:cs typeface="Courier New"/>
              </a:rPr>
              <a:t>ApplicationController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create</a:t>
            </a:r>
          </a:p>
          <a:p>
            <a:r>
              <a:rPr lang="en-US" b="1" dirty="0">
                <a:latin typeface="Courier New"/>
                <a:cs typeface="Courier New"/>
              </a:rPr>
              <a:t>    @post = </a:t>
            </a:r>
            <a:r>
              <a:rPr lang="en-US" b="1" dirty="0" err="1">
                <a:latin typeface="Courier New"/>
                <a:cs typeface="Courier New"/>
              </a:rPr>
              <a:t>Post.find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params</a:t>
            </a:r>
            <a:r>
              <a:rPr lang="en-US" b="1" dirty="0">
                <a:latin typeface="Courier New"/>
                <a:cs typeface="Courier New"/>
              </a:rPr>
              <a:t>[:</a:t>
            </a:r>
            <a:r>
              <a:rPr lang="en-US" b="1" dirty="0" err="1">
                <a:latin typeface="Courier New"/>
                <a:cs typeface="Courier New"/>
              </a:rPr>
              <a:t>post_id</a:t>
            </a:r>
            <a:r>
              <a:rPr lang="en-US" b="1" dirty="0">
                <a:latin typeface="Courier New"/>
                <a:cs typeface="Courier New"/>
              </a:rPr>
              <a:t>])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if @</a:t>
            </a:r>
            <a:r>
              <a:rPr lang="en-US" b="1" dirty="0" err="1">
                <a:latin typeface="Courier New"/>
                <a:cs typeface="Courier New"/>
              </a:rPr>
              <a:t>post.comments.create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comment_params</a:t>
            </a:r>
            <a:r>
              <a:rPr lang="en-US" b="1" dirty="0">
                <a:latin typeface="Courier New"/>
                <a:cs typeface="Courier New"/>
              </a:rPr>
              <a:t>)</a:t>
            </a:r>
          </a:p>
          <a:p>
            <a:r>
              <a:rPr lang="en-US" b="1" dirty="0">
                <a:latin typeface="Courier New"/>
                <a:cs typeface="Courier New"/>
              </a:rPr>
              <a:t>      </a:t>
            </a:r>
            <a:r>
              <a:rPr lang="en-US" b="1" dirty="0" err="1">
                <a:latin typeface="Courier New"/>
                <a:cs typeface="Courier New"/>
              </a:rPr>
              <a:t>redirect_to</a:t>
            </a:r>
            <a:r>
              <a:rPr lang="en-US" b="1" dirty="0">
                <a:latin typeface="Courier New"/>
                <a:cs typeface="Courier New"/>
              </a:rPr>
              <a:t> @post,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notice: 'Comment was successfully created.'</a:t>
            </a:r>
          </a:p>
          <a:p>
            <a:r>
              <a:rPr lang="en-US" b="1" dirty="0">
                <a:latin typeface="Courier New"/>
                <a:cs typeface="Courier New"/>
              </a:rPr>
              <a:t>    else</a:t>
            </a:r>
          </a:p>
          <a:p>
            <a:r>
              <a:rPr lang="en-US" b="1" dirty="0">
                <a:latin typeface="Courier New"/>
                <a:cs typeface="Courier New"/>
              </a:rPr>
              <a:t>      </a:t>
            </a:r>
            <a:r>
              <a:rPr lang="en-US" b="1" dirty="0" err="1">
                <a:latin typeface="Courier New"/>
                <a:cs typeface="Courier New"/>
              </a:rPr>
              <a:t>redirect_to</a:t>
            </a:r>
            <a:r>
              <a:rPr lang="en-US" b="1" dirty="0">
                <a:latin typeface="Courier New"/>
                <a:cs typeface="Courier New"/>
              </a:rPr>
              <a:t> @post,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alert: 'Error creating comment'</a:t>
            </a:r>
          </a:p>
          <a:p>
            <a:r>
              <a:rPr lang="en-US" b="1" dirty="0">
                <a:latin typeface="Courier New"/>
                <a:cs typeface="Courier New"/>
              </a:rPr>
              <a:t>    end</a:t>
            </a:r>
          </a:p>
          <a:p>
            <a:r>
              <a:rPr lang="en-US" b="1" dirty="0">
                <a:latin typeface="Courier New"/>
                <a:cs typeface="Courier New"/>
              </a:rPr>
              <a:t>  end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</a:p>
          <a:p>
            <a:r>
              <a:rPr lang="en-US" b="1" dirty="0">
                <a:latin typeface="Courier New"/>
                <a:cs typeface="Courier New"/>
              </a:rPr>
              <a:t>  private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comment_params</a:t>
            </a:r>
            <a:endParaRPr lang="en-US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params.require</a:t>
            </a:r>
            <a:r>
              <a:rPr lang="en-US" b="1" dirty="0">
                <a:latin typeface="Courier New"/>
                <a:cs typeface="Courier New"/>
              </a:rPr>
              <a:t>(:comment).permit(:author, :body)</a:t>
            </a:r>
          </a:p>
          <a:p>
            <a:r>
              <a:rPr lang="en-US" b="1" dirty="0">
                <a:latin typeface="Courier New"/>
                <a:cs typeface="Courier New"/>
              </a:rPr>
              <a:t>  end</a:t>
            </a:r>
          </a:p>
          <a:p>
            <a:r>
              <a:rPr lang="en-US" b="1" dirty="0">
                <a:latin typeface="Courier New"/>
                <a:cs typeface="Courier New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6502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Stack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84" y="1417342"/>
            <a:ext cx="8229600" cy="4835525"/>
          </a:xfrm>
        </p:spPr>
        <p:txBody>
          <a:bodyPr/>
          <a:lstStyle/>
          <a:p>
            <a:r>
              <a:rPr lang="en-US" dirty="0" smtClean="0"/>
              <a:t>Includes everything you need </a:t>
            </a:r>
            <a:br>
              <a:rPr lang="en-US" dirty="0" smtClean="0"/>
            </a:br>
            <a:r>
              <a:rPr lang="en-US" dirty="0" smtClean="0"/>
              <a:t>to build a web application that: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accepts user input</a:t>
            </a:r>
          </a:p>
          <a:p>
            <a:pPr lvl="1"/>
            <a:r>
              <a:rPr lang="en-US" dirty="0" smtClean="0"/>
              <a:t>queries databases</a:t>
            </a:r>
          </a:p>
          <a:p>
            <a:pPr lvl="1"/>
            <a:r>
              <a:rPr lang="en-US" dirty="0" smtClean="0"/>
              <a:t>responds with dynamically generated web pages</a:t>
            </a:r>
          </a:p>
          <a:p>
            <a:pPr lvl="8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6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1FB9-E1C1-0042-9413-E65235ABAD2F}" type="slidenum">
              <a:rPr lang="en-US"/>
              <a:pPr/>
              <a:t>5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Types of MVC Objects</a:t>
            </a:r>
            <a:endParaRPr lang="en-US" i="1" dirty="0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Model</a:t>
            </a:r>
            <a:r>
              <a:rPr lang="en-US" dirty="0"/>
              <a:t> objects </a:t>
            </a:r>
          </a:p>
          <a:p>
            <a:pPr lvl="1"/>
            <a:r>
              <a:rPr lang="en-US" dirty="0"/>
              <a:t>Maintain the data and knowledge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your application.</a:t>
            </a:r>
          </a:p>
          <a:p>
            <a:pPr lvl="6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View</a:t>
            </a:r>
            <a:r>
              <a:rPr lang="en-US" dirty="0"/>
              <a:t> objects </a:t>
            </a:r>
          </a:p>
          <a:p>
            <a:pPr lvl="1"/>
            <a:r>
              <a:rPr lang="en-US" dirty="0"/>
              <a:t>Display the model to the user.</a:t>
            </a:r>
          </a:p>
          <a:p>
            <a:pPr lvl="1"/>
            <a:r>
              <a:rPr lang="en-US" dirty="0"/>
              <a:t>The presentation layer.</a:t>
            </a:r>
          </a:p>
          <a:p>
            <a:pPr lvl="6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Controller</a:t>
            </a:r>
            <a:r>
              <a:rPr lang="en-US" dirty="0"/>
              <a:t> objects </a:t>
            </a:r>
          </a:p>
          <a:p>
            <a:pPr lvl="1"/>
            <a:r>
              <a:rPr lang="en-US" dirty="0"/>
              <a:t>Manage the application flow.</a:t>
            </a:r>
          </a:p>
          <a:p>
            <a:pPr lvl="1"/>
            <a:r>
              <a:rPr lang="en-US" dirty="0"/>
              <a:t>Handle user interactions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the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93526"/>
          </a:xfrm>
        </p:spPr>
        <p:txBody>
          <a:bodyPr/>
          <a:lstStyle/>
          <a:p>
            <a:r>
              <a:rPr lang="en-US" dirty="0" smtClean="0"/>
              <a:t>Make changes to the record variable, </a:t>
            </a:r>
            <a:br>
              <a:rPr lang="en-US" dirty="0" smtClean="0"/>
            </a:br>
            <a:r>
              <a:rPr lang="en-US" dirty="0" smtClean="0"/>
              <a:t>and then call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save</a:t>
            </a:r>
            <a:r>
              <a:rPr lang="en-US" dirty="0" smtClean="0"/>
              <a:t> method.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save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method returns true upon success.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7940" y="2880748"/>
            <a:ext cx="8157376" cy="310854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(main):020:0&gt;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post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Post.find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4</a:t>
            </a:r>
          </a:p>
          <a:p>
            <a:r>
              <a:rPr lang="en-US" sz="1400" b="1" dirty="0">
                <a:latin typeface="Courier New"/>
                <a:cs typeface="Courier New"/>
              </a:rPr>
              <a:t>  Post Load (0.1ms)  SELECT  "posts".* FROM "posts" 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                    WHERE 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= ? LIMIT 1  [["id", 4]]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#&lt;Post id: 4, title: "Third post!", body: "This is my third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08:47:56",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08:47:56"&gt;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(main):021:0&gt;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post.body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= "My 3rd post."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"My 3rd post."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(main):022:0&gt;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post.save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(0.1ms)  begin transaction</a:t>
            </a:r>
          </a:p>
          <a:p>
            <a:r>
              <a:rPr lang="en-US" sz="1400" b="1" dirty="0">
                <a:latin typeface="Courier New"/>
                <a:cs typeface="Courier New"/>
              </a:rPr>
              <a:t>  SQL (18.5ms)  UPDATE "posts" SET "body" = ?, 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 = ?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WHERE 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= ?  [["body", "My 3rd post."],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[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", "2016-02-04 09:22:53.133946"], ["id", 4]]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(6.2ms)  commit transaction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=&gt; </a:t>
            </a:r>
            <a:r>
              <a:rPr lang="en-US" sz="1400" b="1" dirty="0" smtClean="0">
                <a:solidFill>
                  <a:srgbClr val="B23C00"/>
                </a:solidFill>
                <a:latin typeface="Courier New"/>
                <a:cs typeface="Courier New"/>
              </a:rPr>
              <a:t>true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7979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the </a:t>
            </a:r>
            <a:r>
              <a:rPr lang="en-US" dirty="0" smtClean="0"/>
              <a:t>Database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update</a:t>
            </a:r>
            <a:r>
              <a:rPr lang="en-US" dirty="0" smtClean="0"/>
              <a:t> method does the save.</a:t>
            </a:r>
          </a:p>
          <a:p>
            <a:pPr lvl="1"/>
            <a:r>
              <a:rPr lang="en-US" dirty="0" smtClean="0"/>
              <a:t>Returns true upon success.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9400" y="2438400"/>
            <a:ext cx="8265115" cy="289310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(main):023:0&gt;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post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Post.find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5</a:t>
            </a:r>
          </a:p>
          <a:p>
            <a:r>
              <a:rPr lang="en-US" sz="1400" b="1" dirty="0">
                <a:latin typeface="Courier New"/>
                <a:cs typeface="Courier New"/>
              </a:rPr>
              <a:t>  Post Load (0.1ms)  SELECT  "posts".* FROM "posts"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WHERE 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= ? LIMIT 1  [["id", 5]]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#&lt;Post id: 5, title: "Fourth post", body: "This is my fourth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08:52:05",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08:52:05"&gt;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(main):024:0&gt;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post.update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body: "My 4th post"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(0.1ms)  begin transaction</a:t>
            </a:r>
          </a:p>
          <a:p>
            <a:r>
              <a:rPr lang="en-US" sz="1400" b="1" dirty="0">
                <a:latin typeface="Courier New"/>
                <a:cs typeface="Courier New"/>
              </a:rPr>
              <a:t>  SQL (19.2ms)  UPDATE "posts" SET "body" = ?, 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 = ?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WHERE 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= ? 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[</a:t>
            </a:r>
            <a:r>
              <a:rPr lang="en-US" sz="1400" b="1" dirty="0">
                <a:latin typeface="Courier New"/>
                <a:cs typeface="Courier New"/>
              </a:rPr>
              <a:t>["body", "My 4th post"],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[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", "2016-02-04 09:30:23.755547"], ["id", 5]]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(2.8ms)  commit transaction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</a:t>
            </a:r>
            <a:r>
              <a:rPr lang="en-US" sz="1400" b="1" dirty="0" smtClean="0">
                <a:latin typeface="Courier New"/>
                <a:cs typeface="Courier New"/>
              </a:rPr>
              <a:t>true</a:t>
            </a:r>
            <a:endParaRPr lang="en-US" sz="14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07461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036332"/>
          </a:xfrm>
        </p:spPr>
        <p:txBody>
          <a:bodyPr/>
          <a:lstStyle/>
          <a:p>
            <a:r>
              <a:rPr lang="en-US" dirty="0" smtClean="0"/>
              <a:t>Method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destroy</a:t>
            </a:r>
            <a:r>
              <a:rPr lang="en-US" dirty="0" smtClean="0"/>
              <a:t> deletes records.</a:t>
            </a:r>
          </a:p>
          <a:p>
            <a:pPr lvl="1"/>
            <a:r>
              <a:rPr lang="en-US" dirty="0" smtClean="0"/>
              <a:t>Returns the records that were deleted.</a:t>
            </a:r>
          </a:p>
          <a:p>
            <a:endParaRPr lang="en-US" dirty="0"/>
          </a:p>
          <a:p>
            <a:pPr lvl="3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53418" y="2364680"/>
            <a:ext cx="7941898" cy="289310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(main):025:0&gt;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post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Post.find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2</a:t>
            </a:r>
          </a:p>
          <a:p>
            <a:r>
              <a:rPr lang="en-US" sz="1400" b="1" dirty="0">
                <a:latin typeface="Courier New"/>
                <a:cs typeface="Courier New"/>
              </a:rPr>
              <a:t>  Post Load (0.2ms)  SELECT  "posts".* FROM "posts"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WHERE 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= ? LIMIT 1  [["id", 2]]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#&lt;Post id: 2, title: "Second post!", body: "This is my second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07:53:37",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</a:t>
            </a:r>
            <a:r>
              <a:rPr lang="en-US" sz="1400" b="1" dirty="0" err="1" smtClean="0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07:53:</a:t>
            </a:r>
            <a:r>
              <a:rPr lang="en-US" sz="1400" b="1" dirty="0" smtClean="0">
                <a:latin typeface="Courier New"/>
                <a:cs typeface="Courier New"/>
              </a:rPr>
              <a:t>37”&gt;</a:t>
            </a:r>
          </a:p>
          <a:p>
            <a:r>
              <a:rPr lang="en-US" sz="1400" b="1" dirty="0" err="1" smtClean="0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(main):026:0&gt;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post.destroy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(0.1ms)  begin transaction</a:t>
            </a:r>
          </a:p>
          <a:p>
            <a:r>
              <a:rPr lang="de-DE" sz="1400" b="1" dirty="0">
                <a:latin typeface="Courier New"/>
                <a:cs typeface="Courier New"/>
              </a:rPr>
              <a:t>  SQL (1.7ms)  DELETE FROM "</a:t>
            </a:r>
            <a:r>
              <a:rPr lang="de-DE" sz="1400" b="1" dirty="0" err="1">
                <a:latin typeface="Courier New"/>
                <a:cs typeface="Courier New"/>
              </a:rPr>
              <a:t>posts</a:t>
            </a:r>
            <a:r>
              <a:rPr lang="de-DE" sz="1400" b="1" dirty="0">
                <a:latin typeface="Courier New"/>
                <a:cs typeface="Courier New"/>
              </a:rPr>
              <a:t>" WHERE "</a:t>
            </a:r>
            <a:r>
              <a:rPr lang="de-DE" sz="1400" b="1" dirty="0" err="1">
                <a:latin typeface="Courier New"/>
                <a:cs typeface="Courier New"/>
              </a:rPr>
              <a:t>posts</a:t>
            </a:r>
            <a:r>
              <a:rPr lang="de-DE" sz="1400" b="1" dirty="0">
                <a:latin typeface="Courier New"/>
                <a:cs typeface="Courier New"/>
              </a:rPr>
              <a:t>"."</a:t>
            </a:r>
            <a:r>
              <a:rPr lang="de-DE" sz="1400" b="1" dirty="0" err="1">
                <a:latin typeface="Courier New"/>
                <a:cs typeface="Courier New"/>
              </a:rPr>
              <a:t>id</a:t>
            </a:r>
            <a:r>
              <a:rPr lang="de-DE" sz="1400" b="1" dirty="0">
                <a:latin typeface="Courier New"/>
                <a:cs typeface="Courier New"/>
              </a:rPr>
              <a:t>" = ?  [["</a:t>
            </a:r>
            <a:r>
              <a:rPr lang="de-DE" sz="1400" b="1" dirty="0" err="1">
                <a:latin typeface="Courier New"/>
                <a:cs typeface="Courier New"/>
              </a:rPr>
              <a:t>id</a:t>
            </a:r>
            <a:r>
              <a:rPr lang="de-DE" sz="1400" b="1" dirty="0">
                <a:latin typeface="Courier New"/>
                <a:cs typeface="Courier New"/>
              </a:rPr>
              <a:t>", 2]]</a:t>
            </a:r>
          </a:p>
          <a:p>
            <a:r>
              <a:rPr lang="de-DE" sz="1400" b="1" dirty="0">
                <a:latin typeface="Courier New"/>
                <a:cs typeface="Courier New"/>
              </a:rPr>
              <a:t>   (5.6ms)  </a:t>
            </a:r>
            <a:r>
              <a:rPr lang="de-DE" sz="1400" b="1" dirty="0" err="1">
                <a:latin typeface="Courier New"/>
                <a:cs typeface="Courier New"/>
              </a:rPr>
              <a:t>commit</a:t>
            </a:r>
            <a:r>
              <a:rPr lang="de-DE" sz="1400" b="1" dirty="0">
                <a:latin typeface="Courier New"/>
                <a:cs typeface="Courier New"/>
              </a:rPr>
              <a:t> </a:t>
            </a:r>
            <a:r>
              <a:rPr lang="de-DE" sz="1400" b="1" dirty="0" err="1">
                <a:latin typeface="Courier New"/>
                <a:cs typeface="Courier New"/>
              </a:rPr>
              <a:t>transaction</a:t>
            </a:r>
            <a:endParaRPr lang="de-DE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=&gt; #&lt;Post id: 2, title: "Second post!", body: "This is my second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07:53:37",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</a:t>
            </a:r>
            <a:r>
              <a:rPr lang="en-US" sz="1400" b="1" dirty="0" err="1" smtClean="0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07:53:37"&gt;</a:t>
            </a:r>
          </a:p>
        </p:txBody>
      </p:sp>
    </p:spTree>
    <p:extLst>
      <p:ext uri="{BB962C8B-B14F-4D97-AF65-F5344CB8AC3E}">
        <p14:creationId xmlns:p14="http://schemas.microsoft.com/office/powerpoint/2010/main" val="76463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036332"/>
          </a:xfrm>
        </p:spPr>
        <p:txBody>
          <a:bodyPr/>
          <a:lstStyle/>
          <a:p>
            <a:r>
              <a:rPr lang="en-US" dirty="0" smtClean="0"/>
              <a:t>Method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destroy_all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deletes from a relation.</a:t>
            </a:r>
          </a:p>
          <a:p>
            <a:pPr lvl="1"/>
            <a:r>
              <a:rPr lang="en-US" dirty="0" smtClean="0"/>
              <a:t>Returns the records that were deleted.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5339" y="2331732"/>
            <a:ext cx="8372855" cy="203132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(main):027:0&gt;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Post.where</a:t>
            </a:r>
            <a:r>
              <a:rPr lang="en-US" sz="1400" b="1" dirty="0">
                <a:latin typeface="Courier New"/>
                <a:cs typeface="Courier New"/>
              </a:rPr>
              <a:t>(title: "Fourth post").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destroy_all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Post Load (1.6ms)  SELECT "posts".* FROM "posts" WHERE "</a:t>
            </a:r>
            <a:r>
              <a:rPr lang="en-US" sz="1400" b="1" dirty="0" err="1">
                <a:latin typeface="Courier New"/>
                <a:cs typeface="Courier New"/>
              </a:rPr>
              <a:t>posts"."title</a:t>
            </a:r>
            <a:r>
              <a:rPr lang="en-US" sz="1400" b="1" dirty="0">
                <a:latin typeface="Courier New"/>
                <a:cs typeface="Courier New"/>
              </a:rPr>
              <a:t>" = ? 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  [</a:t>
            </a:r>
            <a:r>
              <a:rPr lang="en-US" sz="1400" b="1" dirty="0">
                <a:latin typeface="Courier New"/>
                <a:cs typeface="Courier New"/>
              </a:rPr>
              <a:t>["title", "Fourth post"]]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(0.1ms)  begin transaction</a:t>
            </a:r>
          </a:p>
          <a:p>
            <a:r>
              <a:rPr lang="de-DE" sz="1400" b="1" dirty="0">
                <a:latin typeface="Courier New"/>
                <a:cs typeface="Courier New"/>
              </a:rPr>
              <a:t>  SQL (0.3ms)  DELETE FROM "</a:t>
            </a:r>
            <a:r>
              <a:rPr lang="de-DE" sz="1400" b="1" dirty="0" err="1">
                <a:latin typeface="Courier New"/>
                <a:cs typeface="Courier New"/>
              </a:rPr>
              <a:t>posts</a:t>
            </a:r>
            <a:r>
              <a:rPr lang="de-DE" sz="1400" b="1" dirty="0">
                <a:latin typeface="Courier New"/>
                <a:cs typeface="Courier New"/>
              </a:rPr>
              <a:t>" WHERE "</a:t>
            </a:r>
            <a:r>
              <a:rPr lang="de-DE" sz="1400" b="1" dirty="0" err="1">
                <a:latin typeface="Courier New"/>
                <a:cs typeface="Courier New"/>
              </a:rPr>
              <a:t>posts</a:t>
            </a:r>
            <a:r>
              <a:rPr lang="de-DE" sz="1400" b="1" dirty="0">
                <a:latin typeface="Courier New"/>
                <a:cs typeface="Courier New"/>
              </a:rPr>
              <a:t>"."</a:t>
            </a:r>
            <a:r>
              <a:rPr lang="de-DE" sz="1400" b="1" dirty="0" err="1">
                <a:latin typeface="Courier New"/>
                <a:cs typeface="Courier New"/>
              </a:rPr>
              <a:t>id</a:t>
            </a:r>
            <a:r>
              <a:rPr lang="de-DE" sz="1400" b="1" dirty="0">
                <a:latin typeface="Courier New"/>
                <a:cs typeface="Courier New"/>
              </a:rPr>
              <a:t>" = ?  [["</a:t>
            </a:r>
            <a:r>
              <a:rPr lang="de-DE" sz="1400" b="1" dirty="0" err="1">
                <a:latin typeface="Courier New"/>
                <a:cs typeface="Courier New"/>
              </a:rPr>
              <a:t>id</a:t>
            </a:r>
            <a:r>
              <a:rPr lang="de-DE" sz="1400" b="1" dirty="0">
                <a:latin typeface="Courier New"/>
                <a:cs typeface="Courier New"/>
              </a:rPr>
              <a:t>", 5]]</a:t>
            </a:r>
          </a:p>
          <a:p>
            <a:r>
              <a:rPr lang="de-DE" sz="1400" b="1" dirty="0">
                <a:latin typeface="Courier New"/>
                <a:cs typeface="Courier New"/>
              </a:rPr>
              <a:t>   (5.6ms)  </a:t>
            </a:r>
            <a:r>
              <a:rPr lang="de-DE" sz="1400" b="1" dirty="0" err="1">
                <a:latin typeface="Courier New"/>
                <a:cs typeface="Courier New"/>
              </a:rPr>
              <a:t>commit</a:t>
            </a:r>
            <a:r>
              <a:rPr lang="de-DE" sz="1400" b="1" dirty="0">
                <a:latin typeface="Courier New"/>
                <a:cs typeface="Courier New"/>
              </a:rPr>
              <a:t> </a:t>
            </a:r>
            <a:r>
              <a:rPr lang="de-DE" sz="1400" b="1" dirty="0" err="1">
                <a:latin typeface="Courier New"/>
                <a:cs typeface="Courier New"/>
              </a:rPr>
              <a:t>transaction</a:t>
            </a:r>
            <a:endParaRPr lang="de-DE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=&gt; [#&lt;Post id: 5, title: "Fourth post", body: "My 4th post",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08:52:05",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</a:t>
            </a:r>
            <a:r>
              <a:rPr lang="en-US" sz="1400" b="1" dirty="0" err="1" smtClean="0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09:30:23"&gt;]</a:t>
            </a:r>
          </a:p>
        </p:txBody>
      </p:sp>
    </p:spTree>
    <p:extLst>
      <p:ext uri="{BB962C8B-B14F-4D97-AF65-F5344CB8AC3E}">
        <p14:creationId xmlns:p14="http://schemas.microsoft.com/office/powerpoint/2010/main" val="64196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25048</TotalTime>
  <Words>1763</Words>
  <Application>Microsoft Macintosh PowerPoint</Application>
  <PresentationFormat>On-screen Show (4:3)</PresentationFormat>
  <Paragraphs>414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Courier New</vt:lpstr>
      <vt:lpstr>ＭＳ Ｐゴシック</vt:lpstr>
      <vt:lpstr>Symbol</vt:lpstr>
      <vt:lpstr>Times New Roman</vt:lpstr>
      <vt:lpstr>Wingdings</vt:lpstr>
      <vt:lpstr>Quadrant</vt:lpstr>
      <vt:lpstr>CMPE/SE 131 Software Engineering February 7 Class Meeting</vt:lpstr>
      <vt:lpstr>We Have Teams!</vt:lpstr>
      <vt:lpstr>New Document</vt:lpstr>
      <vt:lpstr>Full Stack Framework</vt:lpstr>
      <vt:lpstr>Three Types of MVC Objects</vt:lpstr>
      <vt:lpstr>Update the Database</vt:lpstr>
      <vt:lpstr>Update the Database, cont’d</vt:lpstr>
      <vt:lpstr>Delete Records</vt:lpstr>
      <vt:lpstr>Delete Records</vt:lpstr>
      <vt:lpstr>Query Calculations</vt:lpstr>
      <vt:lpstr>Database Schema</vt:lpstr>
      <vt:lpstr>Database Migrations</vt:lpstr>
      <vt:lpstr>Add a Column to a Table</vt:lpstr>
      <vt:lpstr>Data Validation</vt:lpstr>
      <vt:lpstr>Table Associations</vt:lpstr>
      <vt:lpstr>Table Associations, cont’d</vt:lpstr>
      <vt:lpstr>Table Associations, cont’d</vt:lpstr>
      <vt:lpstr>Table Associations, cont’d</vt:lpstr>
      <vt:lpstr>Controllers</vt:lpstr>
      <vt:lpstr>REST</vt:lpstr>
      <vt:lpstr>Routing</vt:lpstr>
      <vt:lpstr>Routing, cont’d</vt:lpstr>
      <vt:lpstr>Controller Actions</vt:lpstr>
      <vt:lpstr>Controller Actions, cont’d</vt:lpstr>
      <vt:lpstr>Controller Actions, cont’d</vt:lpstr>
      <vt:lpstr>Redirect vs. Render</vt:lpstr>
      <vt:lpstr>Embedded Ruby File (.erb)</vt:lpstr>
      <vt:lpstr>Redirect</vt:lpstr>
      <vt:lpstr>Response Formats</vt:lpstr>
      <vt:lpstr>Flash Messages</vt:lpstr>
      <vt:lpstr>The Comments Controller</vt:lpstr>
      <vt:lpstr>The Comments Controller, cont’d</vt:lpstr>
    </vt:vector>
  </TitlesOfParts>
  <Manager/>
  <Company>San Jose State University</Company>
  <LinksUpToDate>false</LinksUpToDate>
  <SharedDoc>false</SharedDoc>
  <HyperlinkBase/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185</cp:revision>
  <dcterms:created xsi:type="dcterms:W3CDTF">2008-01-12T03:52:55Z</dcterms:created>
  <dcterms:modified xsi:type="dcterms:W3CDTF">2017-02-08T20:01:05Z</dcterms:modified>
  <cp:category/>
</cp:coreProperties>
</file>