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42"/>
  </p:notesMasterIdLst>
  <p:handoutMasterIdLst>
    <p:handoutMasterId r:id="rId43"/>
  </p:handoutMasterIdLst>
  <p:sldIdLst>
    <p:sldId id="256" r:id="rId2"/>
    <p:sldId id="358" r:id="rId3"/>
    <p:sldId id="359" r:id="rId4"/>
    <p:sldId id="360" r:id="rId5"/>
    <p:sldId id="322" r:id="rId6"/>
    <p:sldId id="323" r:id="rId7"/>
    <p:sldId id="324" r:id="rId8"/>
    <p:sldId id="325" r:id="rId9"/>
    <p:sldId id="326" r:id="rId10"/>
    <p:sldId id="327" r:id="rId11"/>
    <p:sldId id="328" r:id="rId12"/>
    <p:sldId id="329" r:id="rId13"/>
    <p:sldId id="330" r:id="rId14"/>
    <p:sldId id="331" r:id="rId15"/>
    <p:sldId id="332" r:id="rId16"/>
    <p:sldId id="333" r:id="rId17"/>
    <p:sldId id="334" r:id="rId18"/>
    <p:sldId id="335" r:id="rId19"/>
    <p:sldId id="336" r:id="rId20"/>
    <p:sldId id="337" r:id="rId21"/>
    <p:sldId id="338" r:id="rId22"/>
    <p:sldId id="339" r:id="rId23"/>
    <p:sldId id="340" r:id="rId24"/>
    <p:sldId id="341" r:id="rId25"/>
    <p:sldId id="342" r:id="rId26"/>
    <p:sldId id="343" r:id="rId27"/>
    <p:sldId id="344" r:id="rId28"/>
    <p:sldId id="345" r:id="rId29"/>
    <p:sldId id="346" r:id="rId30"/>
    <p:sldId id="347" r:id="rId31"/>
    <p:sldId id="348" r:id="rId32"/>
    <p:sldId id="349" r:id="rId33"/>
    <p:sldId id="350" r:id="rId34"/>
    <p:sldId id="351" r:id="rId35"/>
    <p:sldId id="352" r:id="rId36"/>
    <p:sldId id="353" r:id="rId37"/>
    <p:sldId id="354" r:id="rId38"/>
    <p:sldId id="355" r:id="rId39"/>
    <p:sldId id="356" r:id="rId40"/>
    <p:sldId id="357" r:id="rId4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B23C00"/>
    <a:srgbClr val="CCECFF"/>
    <a:srgbClr val="FFFF66"/>
    <a:srgbClr val="66CCFF"/>
    <a:srgbClr val="993300"/>
    <a:srgbClr val="0080FF"/>
    <a:srgbClr val="CC99FF"/>
    <a:srgbClr val="99FF66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4902" autoAdjust="0"/>
    <p:restoredTop sz="94660"/>
  </p:normalViewPr>
  <p:slideViewPr>
    <p:cSldViewPr>
      <p:cViewPr varScale="1">
        <p:scale>
          <a:sx n="96" d="100"/>
          <a:sy n="96" d="100"/>
        </p:scale>
        <p:origin x="46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3760"/>
    </p:cViewPr>
  </p:sorterViewPr>
  <p:gridSpacing cx="91439" cy="91439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heme" Target="theme/theme1.xml"/><Relationship Id="rId47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notesMaster" Target="notesMasters/notesMaster1.xml"/><Relationship Id="rId43" Type="http://schemas.openxmlformats.org/officeDocument/2006/relationships/handoutMaster" Target="handoutMasters/handoutMaster1.xml"/><Relationship Id="rId44" Type="http://schemas.openxmlformats.org/officeDocument/2006/relationships/presProps" Target="presProps.xml"/><Relationship Id="rId4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2539C8-0658-6B43-8ED6-364E941EC8DA}" type="datetimeFigureOut">
              <a:rPr lang="en-US" smtClean="0"/>
              <a:t>1/31/17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06D711-37F3-CA42-BDC4-00969F2C27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28942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70AB4227-A9F2-9344-A810-0E6C10F395A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11436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AB4227-A9F2-9344-A810-0E6C10F395A6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0734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charset="0"/>
              <a:buNone/>
              <a:defRPr sz="24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grpSp>
        <p:nvGrpSpPr>
          <p:cNvPr id="30728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30729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0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1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2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3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4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E26E3E-A15E-8945-8438-BECDE139A8A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0192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35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35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6C029B-C926-AA41-8938-73813A1A34E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539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1163"/>
            <a:ext cx="8229600" cy="6556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295400"/>
            <a:ext cx="8229600" cy="483552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03438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3F46BBD0-446B-C240-9E99-482CC83225B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3045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1163"/>
            <a:ext cx="8229600" cy="6556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95400"/>
            <a:ext cx="4038600" cy="4835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35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60FF702-6DC9-7145-B864-29D84DF361C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8498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11163"/>
            <a:ext cx="8229600" cy="655637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3552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0C6AFACF-6C35-2A42-B663-53D1B1DF9E11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29703" name="Group 7"/>
          <p:cNvGrpSpPr>
            <a:grpSpLocks/>
          </p:cNvGrpSpPr>
          <p:nvPr/>
        </p:nvGrpSpPr>
        <p:grpSpPr bwMode="auto">
          <a:xfrm>
            <a:off x="228600" y="0"/>
            <a:ext cx="8686800" cy="1143000"/>
            <a:chOff x="176" y="96"/>
            <a:chExt cx="5472" cy="1008"/>
          </a:xfrm>
        </p:grpSpPr>
        <p:sp>
          <p:nvSpPr>
            <p:cNvPr id="29704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5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6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7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8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  <p:pic>
        <p:nvPicPr>
          <p:cNvPr id="13" name="Picture 13" descr="SJSU-logo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6713" y="6172200"/>
            <a:ext cx="639762" cy="6064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 userDrawn="1"/>
        </p:nvSpPr>
        <p:spPr>
          <a:xfrm>
            <a:off x="1097318" y="6263609"/>
            <a:ext cx="18004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Computer</a:t>
            </a:r>
            <a:r>
              <a:rPr lang="en-US" sz="1000" baseline="0" dirty="0" smtClean="0"/>
              <a:t> Engineering Dept.</a:t>
            </a:r>
          </a:p>
          <a:p>
            <a:r>
              <a:rPr lang="en-US" sz="1000" baseline="0" dirty="0" smtClean="0"/>
              <a:t>Spring 2017: January 31</a:t>
            </a:r>
            <a:endParaRPr lang="en-US" sz="1000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3657610" y="6263609"/>
            <a:ext cx="22958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/>
              <a:t>CMPE/SE 131: Software Engineering</a:t>
            </a:r>
            <a:r>
              <a:rPr lang="en-US" sz="1000" baseline="0" dirty="0" smtClean="0"/>
              <a:t/>
            </a:r>
            <a:br>
              <a:rPr lang="en-US" sz="1000" baseline="0" dirty="0" smtClean="0"/>
            </a:br>
            <a:r>
              <a:rPr lang="en-US" sz="1000" baseline="0" dirty="0" smtClean="0"/>
              <a:t>© R. Mak</a:t>
            </a:r>
            <a:endParaRPr lang="en-US" sz="10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3" r:id="rId3"/>
    <p:sldLayoutId id="2147483661" r:id="rId4"/>
    <p:sldLayoutId id="2147483662" r:id="rId5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charset="0"/>
        <a:buChar char="o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2400">
          <a:solidFill>
            <a:schemeClr val="tx1"/>
          </a:solidFill>
          <a:latin typeface="+mn-lt"/>
          <a:ea typeface="+mn-ea"/>
        </a:defRPr>
      </a:lvl2pPr>
      <a:lvl3pPr marL="1377950" indent="-468313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charset="0"/>
        <a:buChar char="o"/>
        <a:defRPr sz="2000">
          <a:solidFill>
            <a:schemeClr val="tx1"/>
          </a:solidFill>
          <a:latin typeface="+mn-lt"/>
          <a:ea typeface="+mn-ea"/>
        </a:defRPr>
      </a:lvl3pPr>
      <a:lvl4pPr marL="1827213" indent="-4381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1600">
          <a:solidFill>
            <a:schemeClr val="tx1"/>
          </a:solidFill>
          <a:latin typeface="+mn-lt"/>
          <a:ea typeface="+mn-ea"/>
        </a:defRPr>
      </a:lvl4pPr>
      <a:lvl5pPr marL="22971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cs.sjsu.edu/~mak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ruby-doc.org/core-2.2.0/String.html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s.sjsu.edu/~mak/" TargetMode="External"/><Relationship Id="rId3" Type="http://schemas.openxmlformats.org/officeDocument/2006/relationships/hyperlink" Target="http://www.cs.sjsu.edu/~mak/CMPE131/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cmpe.sjsu.edu/content/Undergraduate-Permission-Number-Requests" TargetMode="External"/><Relationship Id="rId3" Type="http://schemas.openxmlformats.org/officeDocument/2006/relationships/hyperlink" Target="https://goo.gl/forms/Ayl0jablW5Ythquf1" TargetMode="Externa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600" dirty="0" smtClean="0"/>
              <a:t>CMPE/SE 131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>Software </a:t>
            </a:r>
            <a:r>
              <a:rPr lang="en-US" sz="3600" dirty="0"/>
              <a:t>Engineering</a:t>
            </a:r>
            <a:br>
              <a:rPr lang="en-US" sz="3600" dirty="0"/>
            </a:br>
            <a:r>
              <a:rPr lang="en-US" sz="2400" dirty="0" smtClean="0"/>
              <a:t>January 31 Class </a:t>
            </a:r>
            <a:r>
              <a:rPr lang="en-US" sz="2400" dirty="0"/>
              <a:t>Meeting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03317"/>
            <a:ext cx="7696200" cy="2377414"/>
          </a:xfrm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en-US" dirty="0" smtClean="0"/>
              <a:t>Department of Computer Engineering</a:t>
            </a:r>
            <a:br>
              <a:rPr lang="en-US" dirty="0" smtClean="0"/>
            </a:br>
            <a:r>
              <a:rPr lang="en-US" sz="2000" dirty="0" smtClean="0"/>
              <a:t>San José </a:t>
            </a:r>
            <a:r>
              <a:rPr lang="en-US" sz="2000" dirty="0"/>
              <a:t>State University</a:t>
            </a:r>
            <a:r>
              <a:rPr lang="en-US" dirty="0"/>
              <a:t/>
            </a:r>
            <a:br>
              <a:rPr lang="en-US" dirty="0"/>
            </a:br>
            <a:r>
              <a:rPr lang="en-US" sz="1200" dirty="0"/>
              <a:t/>
            </a:r>
            <a:br>
              <a:rPr lang="en-US" sz="1200" dirty="0"/>
            </a:br>
            <a:r>
              <a:rPr lang="en-US" dirty="0" smtClean="0"/>
              <a:t>Spring 2017 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Instructor</a:t>
            </a:r>
            <a:r>
              <a:rPr lang="en-US" dirty="0"/>
              <a:t>: Ron Mak</a:t>
            </a:r>
          </a:p>
          <a:p>
            <a:pPr algn="ctr">
              <a:lnSpc>
                <a:spcPct val="90000"/>
              </a:lnSpc>
            </a:pPr>
            <a:r>
              <a:rPr lang="en-US" sz="2000" dirty="0">
                <a:hlinkClick r:id="rId2"/>
              </a:rPr>
              <a:t>www.cs.sjsu.edu/~</a:t>
            </a:r>
            <a:r>
              <a:rPr lang="en-US" sz="2000" dirty="0" smtClean="0">
                <a:hlinkClick r:id="rId2"/>
              </a:rPr>
              <a:t>mak</a:t>
            </a:r>
            <a:r>
              <a:rPr lang="en-US" sz="2000" dirty="0" smtClean="0"/>
              <a:t> </a:t>
            </a:r>
            <a:endParaRPr lang="en-US" sz="2000" dirty="0"/>
          </a:p>
        </p:txBody>
      </p:sp>
      <p:pic>
        <p:nvPicPr>
          <p:cNvPr id="6" name="Picture 5" descr="sjsu_logo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57975" y="4526268"/>
            <a:ext cx="1371625" cy="129024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Screen Shot 2015-08-23 at 4.03.00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14440" y="4617707"/>
            <a:ext cx="878610" cy="118870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Ruby Data Types: </a:t>
            </a:r>
            <a:r>
              <a:rPr lang="en-US" dirty="0" smtClean="0"/>
              <a:t>Strings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295401"/>
            <a:ext cx="8412434" cy="3962380"/>
          </a:xfrm>
        </p:spPr>
        <p:txBody>
          <a:bodyPr/>
          <a:lstStyle/>
          <a:p>
            <a:r>
              <a:rPr lang="en-US" dirty="0" smtClean="0"/>
              <a:t>String concatenation with the </a:t>
            </a:r>
            <a:r>
              <a:rPr lang="en-US" sz="2400" b="1" dirty="0">
                <a:solidFill>
                  <a:srgbClr val="0033CC"/>
                </a:solidFill>
                <a:latin typeface="Courier New"/>
                <a:cs typeface="Courier New"/>
              </a:rPr>
              <a:t>+</a:t>
            </a:r>
            <a:r>
              <a:rPr lang="en-US" dirty="0" smtClean="0"/>
              <a:t> operator.</a:t>
            </a:r>
          </a:p>
          <a:p>
            <a:pPr lvl="1"/>
            <a:r>
              <a:rPr lang="en-US" dirty="0" smtClean="0"/>
              <a:t>Example:</a:t>
            </a:r>
          </a:p>
          <a:p>
            <a:endParaRPr lang="en-US" dirty="0"/>
          </a:p>
          <a:p>
            <a:r>
              <a:rPr lang="en-US" dirty="0" smtClean="0"/>
              <a:t>String multiplication with the * operator.</a:t>
            </a:r>
          </a:p>
          <a:p>
            <a:pPr lvl="1"/>
            <a:r>
              <a:rPr lang="en-US" dirty="0" smtClean="0"/>
              <a:t>Example:  </a:t>
            </a:r>
            <a:endParaRPr lang="en-US" b="1" dirty="0" smtClean="0">
              <a:solidFill>
                <a:srgbClr val="0033CC"/>
              </a:solidFill>
              <a:latin typeface="Courier New"/>
              <a:cs typeface="Courier New"/>
            </a:endParaRPr>
          </a:p>
          <a:p>
            <a:endParaRPr lang="en-US" b="1" dirty="0">
              <a:solidFill>
                <a:srgbClr val="0033CC"/>
              </a:solidFill>
              <a:latin typeface="Courier New"/>
              <a:cs typeface="Courier New"/>
            </a:endParaRPr>
          </a:p>
          <a:p>
            <a:r>
              <a:rPr lang="en-US" dirty="0" smtClean="0"/>
              <a:t>Methods </a:t>
            </a:r>
            <a:r>
              <a:rPr lang="en-US" b="1" dirty="0" smtClean="0">
                <a:solidFill>
                  <a:srgbClr val="0033CC"/>
                </a:solidFill>
                <a:latin typeface="Courier New"/>
                <a:cs typeface="Courier New"/>
              </a:rPr>
              <a:t>length</a:t>
            </a:r>
            <a:r>
              <a:rPr lang="en-US" dirty="0" smtClean="0">
                <a:solidFill>
                  <a:srgbClr val="0033CC"/>
                </a:solidFill>
              </a:rPr>
              <a:t> </a:t>
            </a:r>
            <a:r>
              <a:rPr lang="en-US" dirty="0" smtClean="0"/>
              <a:t>and </a:t>
            </a:r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empty?</a:t>
            </a:r>
          </a:p>
          <a:p>
            <a:pPr lvl="1"/>
            <a:r>
              <a:rPr lang="en-US" dirty="0" smtClean="0"/>
              <a:t>Examples:</a:t>
            </a:r>
            <a:endParaRPr lang="en-US" b="1" dirty="0">
              <a:solidFill>
                <a:srgbClr val="0033CC"/>
              </a:solidFill>
              <a:latin typeface="Courier New"/>
              <a:cs typeface="Courier New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834659" y="1874537"/>
            <a:ext cx="5864068" cy="646331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err="1">
                <a:latin typeface="Courier New"/>
                <a:cs typeface="Courier New"/>
              </a:rPr>
              <a:t>irb</a:t>
            </a:r>
            <a:r>
              <a:rPr lang="en-US" b="1" dirty="0">
                <a:latin typeface="Courier New"/>
                <a:cs typeface="Courier New"/>
              </a:rPr>
              <a:t>(main):050:0&gt; "Hello" + ", " + "world"</a:t>
            </a:r>
          </a:p>
          <a:p>
            <a:r>
              <a:rPr lang="en-US" b="1" dirty="0">
                <a:latin typeface="Courier New"/>
                <a:cs typeface="Courier New"/>
              </a:rPr>
              <a:t>=&gt; "Hello, world"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834659" y="3429000"/>
            <a:ext cx="4671775" cy="646331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err="1">
                <a:latin typeface="Courier New"/>
                <a:cs typeface="Courier New"/>
              </a:rPr>
              <a:t>irb</a:t>
            </a:r>
            <a:r>
              <a:rPr lang="en-US" b="1" dirty="0">
                <a:latin typeface="Courier New"/>
                <a:cs typeface="Courier New"/>
              </a:rPr>
              <a:t>(main):051:0&gt; "good-bye "*3</a:t>
            </a:r>
          </a:p>
          <a:p>
            <a:r>
              <a:rPr lang="en-US" b="1" dirty="0">
                <a:latin typeface="Courier New"/>
                <a:cs typeface="Courier New"/>
              </a:rPr>
              <a:t>=&gt; "good-bye good-bye good-bye "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00415" y="4892024"/>
            <a:ext cx="4533253" cy="1200329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err="1">
                <a:latin typeface="Courier New"/>
                <a:cs typeface="Courier New"/>
              </a:rPr>
              <a:t>irb</a:t>
            </a:r>
            <a:r>
              <a:rPr lang="en-US" b="1" dirty="0">
                <a:latin typeface="Courier New"/>
                <a:cs typeface="Courier New"/>
              </a:rPr>
              <a:t>(main):052:0&gt; "</a:t>
            </a:r>
            <a:r>
              <a:rPr lang="en-US" b="1" dirty="0" err="1">
                <a:latin typeface="Courier New"/>
                <a:cs typeface="Courier New"/>
              </a:rPr>
              <a:t>hello".length</a:t>
            </a:r>
            <a:endParaRPr lang="en-US" b="1" dirty="0">
              <a:latin typeface="Courier New"/>
              <a:cs typeface="Courier New"/>
            </a:endParaRPr>
          </a:p>
          <a:p>
            <a:r>
              <a:rPr lang="en-US" b="1" dirty="0">
                <a:latin typeface="Courier New"/>
                <a:cs typeface="Courier New"/>
              </a:rPr>
              <a:t>=&gt; 5</a:t>
            </a:r>
          </a:p>
          <a:p>
            <a:r>
              <a:rPr lang="en-US" b="1" dirty="0" err="1">
                <a:latin typeface="Courier New"/>
                <a:cs typeface="Courier New"/>
              </a:rPr>
              <a:t>irb</a:t>
            </a:r>
            <a:r>
              <a:rPr lang="en-US" b="1" dirty="0">
                <a:latin typeface="Courier New"/>
                <a:cs typeface="Courier New"/>
              </a:rPr>
              <a:t>(main):053:0&gt; "</a:t>
            </a:r>
            <a:r>
              <a:rPr lang="en-US" b="1" dirty="0" err="1">
                <a:latin typeface="Courier New"/>
                <a:cs typeface="Courier New"/>
              </a:rPr>
              <a:t>hello".empty</a:t>
            </a:r>
            <a:r>
              <a:rPr lang="en-US" b="1" dirty="0">
                <a:latin typeface="Courier New"/>
                <a:cs typeface="Courier New"/>
              </a:rPr>
              <a:t>?</a:t>
            </a:r>
          </a:p>
          <a:p>
            <a:r>
              <a:rPr lang="en-US" b="1" dirty="0">
                <a:latin typeface="Courier New"/>
                <a:cs typeface="Courier New"/>
              </a:rPr>
              <a:t>=&gt; false</a:t>
            </a:r>
          </a:p>
        </p:txBody>
      </p:sp>
    </p:spTree>
    <p:extLst>
      <p:ext uri="{BB962C8B-B14F-4D97-AF65-F5344CB8AC3E}">
        <p14:creationId xmlns:p14="http://schemas.microsoft.com/office/powerpoint/2010/main" val="1754983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Ruby Data Types: Strings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Ruby has other string methods that are </a:t>
            </a:r>
            <a:br>
              <a:rPr lang="en-US" dirty="0" smtClean="0"/>
            </a:br>
            <a:r>
              <a:rPr lang="en-US" dirty="0" smtClean="0"/>
              <a:t>similar to Java’s string methods.</a:t>
            </a:r>
          </a:p>
          <a:p>
            <a:pPr lvl="5"/>
            <a:endParaRPr lang="en-US" dirty="0" smtClean="0"/>
          </a:p>
          <a:p>
            <a:pPr lvl="1"/>
            <a:r>
              <a:rPr lang="en-US" dirty="0"/>
              <a:t>Examples: </a:t>
            </a:r>
            <a:r>
              <a:rPr lang="en-US" b="1" dirty="0" smtClean="0">
                <a:solidFill>
                  <a:srgbClr val="0033CC"/>
                </a:solidFill>
                <a:latin typeface="Courier New"/>
                <a:cs typeface="Courier New"/>
              </a:rPr>
              <a:t>split</a:t>
            </a:r>
            <a:r>
              <a:rPr lang="en-US" dirty="0" smtClean="0">
                <a:solidFill>
                  <a:srgbClr val="0033CC"/>
                </a:solidFill>
              </a:rPr>
              <a:t> </a:t>
            </a:r>
            <a:r>
              <a:rPr lang="en-US" dirty="0" smtClean="0"/>
              <a:t>and </a:t>
            </a:r>
            <a:r>
              <a:rPr lang="en-US" b="1" dirty="0" smtClean="0">
                <a:solidFill>
                  <a:srgbClr val="0033CC"/>
                </a:solidFill>
                <a:latin typeface="Courier New"/>
                <a:cs typeface="Courier New"/>
              </a:rPr>
              <a:t>strip</a:t>
            </a:r>
          </a:p>
          <a:p>
            <a:pPr lvl="6"/>
            <a:endParaRPr lang="en-US" dirty="0">
              <a:cs typeface="Courier New"/>
            </a:endParaRPr>
          </a:p>
          <a:p>
            <a:r>
              <a:rPr lang="en-US" dirty="0">
                <a:cs typeface="Courier New"/>
              </a:rPr>
              <a:t>See </a:t>
            </a:r>
            <a:r>
              <a:rPr lang="en-US" dirty="0">
                <a:cs typeface="Courier New"/>
                <a:hlinkClick r:id="rId2"/>
              </a:rPr>
              <a:t>http://ruby-doc.org/core-2.2.0/</a:t>
            </a:r>
            <a:r>
              <a:rPr lang="en-US" dirty="0" smtClean="0">
                <a:cs typeface="Courier New"/>
                <a:hlinkClick r:id="rId2"/>
              </a:rPr>
              <a:t>String.html</a:t>
            </a:r>
            <a:r>
              <a:rPr lang="en-US" dirty="0" smtClean="0">
                <a:cs typeface="Courier New"/>
              </a:rPr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52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Ruby Data Types: </a:t>
            </a:r>
            <a:r>
              <a:rPr lang="en-US" dirty="0" smtClean="0"/>
              <a:t>Symbols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20994" cy="4053819"/>
          </a:xfrm>
        </p:spPr>
        <p:txBody>
          <a:bodyPr/>
          <a:lstStyle/>
          <a:p>
            <a:r>
              <a:rPr lang="en-US" dirty="0" smtClean="0"/>
              <a:t>Similar to </a:t>
            </a:r>
            <a:r>
              <a:rPr lang="en-US" dirty="0" smtClean="0">
                <a:solidFill>
                  <a:srgbClr val="B23C00"/>
                </a:solidFill>
              </a:rPr>
              <a:t>enumeration data types </a:t>
            </a:r>
            <a:br>
              <a:rPr lang="en-US" dirty="0" smtClean="0">
                <a:solidFill>
                  <a:srgbClr val="B23C00"/>
                </a:solidFill>
              </a:rPr>
            </a:br>
            <a:r>
              <a:rPr lang="en-US" dirty="0" smtClean="0"/>
              <a:t>in C and Java.</a:t>
            </a:r>
          </a:p>
          <a:p>
            <a:r>
              <a:rPr lang="en-US" dirty="0" smtClean="0"/>
              <a:t>Symbols are prefixed with a colon.</a:t>
            </a:r>
          </a:p>
          <a:p>
            <a:pPr lvl="1"/>
            <a:r>
              <a:rPr lang="en-US" dirty="0" smtClean="0"/>
              <a:t>Examples:    </a:t>
            </a:r>
            <a:r>
              <a:rPr lang="en-US" b="1" dirty="0" smtClean="0">
                <a:solidFill>
                  <a:srgbClr val="0033CC"/>
                </a:solidFill>
                <a:latin typeface="Courier New"/>
                <a:cs typeface="Courier New"/>
              </a:rPr>
              <a:t>:north :south :east :west </a:t>
            </a:r>
          </a:p>
          <a:p>
            <a:pPr lvl="6"/>
            <a:endParaRPr lang="en-US" dirty="0" smtClean="0"/>
          </a:p>
          <a:p>
            <a:r>
              <a:rPr lang="en-US" dirty="0" smtClean="0"/>
              <a:t>Symbols are unique. Each is created only once.</a:t>
            </a:r>
          </a:p>
          <a:p>
            <a:pPr lvl="1"/>
            <a:r>
              <a:rPr lang="en-US" dirty="0" smtClean="0"/>
              <a:t>Typically used as identifiers.</a:t>
            </a:r>
          </a:p>
          <a:p>
            <a:pPr lvl="1"/>
            <a:r>
              <a:rPr lang="en-US" dirty="0" smtClean="0"/>
              <a:t>Comparisons for equality are fast.</a:t>
            </a:r>
          </a:p>
          <a:p>
            <a:pPr lvl="1"/>
            <a:r>
              <a:rPr lang="en-US" dirty="0" smtClean="0"/>
              <a:t>Example: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749049" y="4904922"/>
            <a:ext cx="3728906" cy="181588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 err="1">
                <a:latin typeface="Courier New"/>
                <a:cs typeface="Courier New"/>
              </a:rPr>
              <a:t>irb</a:t>
            </a:r>
            <a:r>
              <a:rPr lang="en-US" sz="1400" b="1" dirty="0">
                <a:latin typeface="Courier New"/>
                <a:cs typeface="Courier New"/>
              </a:rPr>
              <a:t>(main):001:0&gt; "west".</a:t>
            </a:r>
            <a:r>
              <a:rPr lang="en-US" sz="1400" b="1" dirty="0" err="1">
                <a:latin typeface="Courier New"/>
                <a:cs typeface="Courier New"/>
              </a:rPr>
              <a:t>object_id</a:t>
            </a:r>
            <a:endParaRPr lang="en-US" sz="1400" b="1" dirty="0">
              <a:latin typeface="Courier New"/>
              <a:cs typeface="Courier New"/>
            </a:endParaRPr>
          </a:p>
          <a:p>
            <a:r>
              <a:rPr lang="is-IS" sz="1400" b="1" dirty="0">
                <a:latin typeface="Courier New"/>
                <a:cs typeface="Courier New"/>
              </a:rPr>
              <a:t>=&gt; </a:t>
            </a:r>
            <a:r>
              <a:rPr lang="is-IS" sz="1400" b="1" dirty="0">
                <a:solidFill>
                  <a:srgbClr val="B23C00"/>
                </a:solidFill>
                <a:latin typeface="Courier New"/>
                <a:cs typeface="Courier New"/>
              </a:rPr>
              <a:t>70320522877260</a:t>
            </a:r>
          </a:p>
          <a:p>
            <a:r>
              <a:rPr lang="en-US" sz="1400" b="1" dirty="0" err="1">
                <a:latin typeface="Courier New"/>
                <a:cs typeface="Courier New"/>
              </a:rPr>
              <a:t>irb</a:t>
            </a:r>
            <a:r>
              <a:rPr lang="en-US" sz="1400" b="1" dirty="0">
                <a:latin typeface="Courier New"/>
                <a:cs typeface="Courier New"/>
              </a:rPr>
              <a:t>(main):002:0&gt; "west".</a:t>
            </a:r>
            <a:r>
              <a:rPr lang="en-US" sz="1400" b="1" dirty="0" err="1">
                <a:latin typeface="Courier New"/>
                <a:cs typeface="Courier New"/>
              </a:rPr>
              <a:t>object_id</a:t>
            </a:r>
            <a:endParaRPr lang="en-US" sz="1400" b="1" dirty="0">
              <a:latin typeface="Courier New"/>
              <a:cs typeface="Courier New"/>
            </a:endParaRPr>
          </a:p>
          <a:p>
            <a:r>
              <a:rPr lang="is-IS" sz="1400" b="1" dirty="0">
                <a:latin typeface="Courier New"/>
                <a:cs typeface="Courier New"/>
              </a:rPr>
              <a:t>=&gt; </a:t>
            </a:r>
            <a:r>
              <a:rPr lang="is-IS" sz="1400" b="1" dirty="0">
                <a:solidFill>
                  <a:srgbClr val="B23C00"/>
                </a:solidFill>
                <a:latin typeface="Courier New"/>
                <a:cs typeface="Courier New"/>
              </a:rPr>
              <a:t>70320522855140</a:t>
            </a:r>
          </a:p>
          <a:p>
            <a:r>
              <a:rPr lang="en-US" sz="1400" b="1" dirty="0" err="1">
                <a:latin typeface="Courier New"/>
                <a:cs typeface="Courier New"/>
              </a:rPr>
              <a:t>irb</a:t>
            </a:r>
            <a:r>
              <a:rPr lang="en-US" sz="1400" b="1" dirty="0">
                <a:latin typeface="Courier New"/>
                <a:cs typeface="Courier New"/>
              </a:rPr>
              <a:t>(main):003:0&gt; :</a:t>
            </a:r>
            <a:r>
              <a:rPr lang="en-US" sz="1400" b="1" dirty="0" err="1">
                <a:latin typeface="Courier New"/>
                <a:cs typeface="Courier New"/>
              </a:rPr>
              <a:t>west.object_id</a:t>
            </a:r>
            <a:endParaRPr lang="en-US" sz="1400" b="1" dirty="0">
              <a:latin typeface="Courier New"/>
              <a:cs typeface="Courier New"/>
            </a:endParaRPr>
          </a:p>
          <a:p>
            <a:r>
              <a:rPr lang="hr-HR" sz="1400" b="1" dirty="0">
                <a:latin typeface="Courier New"/>
                <a:cs typeface="Courier New"/>
              </a:rPr>
              <a:t>=&gt; </a:t>
            </a:r>
            <a:r>
              <a:rPr lang="hr-HR" sz="1400" b="1" dirty="0">
                <a:solidFill>
                  <a:srgbClr val="008000"/>
                </a:solidFill>
                <a:latin typeface="Courier New"/>
                <a:cs typeface="Courier New"/>
              </a:rPr>
              <a:t>1088668</a:t>
            </a:r>
          </a:p>
          <a:p>
            <a:r>
              <a:rPr lang="en-US" sz="1400" b="1" dirty="0" err="1">
                <a:latin typeface="Courier New"/>
                <a:cs typeface="Courier New"/>
              </a:rPr>
              <a:t>irb</a:t>
            </a:r>
            <a:r>
              <a:rPr lang="en-US" sz="1400" b="1" dirty="0">
                <a:latin typeface="Courier New"/>
                <a:cs typeface="Courier New"/>
              </a:rPr>
              <a:t>(main):004:0&gt; :</a:t>
            </a:r>
            <a:r>
              <a:rPr lang="en-US" sz="1400" b="1" dirty="0" err="1">
                <a:latin typeface="Courier New"/>
                <a:cs typeface="Courier New"/>
              </a:rPr>
              <a:t>west.object_id</a:t>
            </a:r>
            <a:endParaRPr lang="en-US" sz="1400" b="1" dirty="0">
              <a:latin typeface="Courier New"/>
              <a:cs typeface="Courier New"/>
            </a:endParaRPr>
          </a:p>
          <a:p>
            <a:r>
              <a:rPr lang="hr-HR" sz="1400" b="1" dirty="0">
                <a:latin typeface="Courier New"/>
                <a:cs typeface="Courier New"/>
              </a:rPr>
              <a:t>=&gt; </a:t>
            </a:r>
            <a:r>
              <a:rPr lang="hr-HR" sz="1400" b="1" dirty="0" smtClean="0">
                <a:solidFill>
                  <a:srgbClr val="008000"/>
                </a:solidFill>
                <a:latin typeface="Courier New"/>
                <a:cs typeface="Courier New"/>
              </a:rPr>
              <a:t>1088668</a:t>
            </a:r>
          </a:p>
        </p:txBody>
      </p:sp>
    </p:spTree>
    <p:extLst>
      <p:ext uri="{BB962C8B-B14F-4D97-AF65-F5344CB8AC3E}">
        <p14:creationId xmlns:p14="http://schemas.microsoft.com/office/powerpoint/2010/main" val="517249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Ruby Data Types: </a:t>
            </a:r>
            <a:r>
              <a:rPr lang="en-US" dirty="0" smtClean="0"/>
              <a:t>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320994" cy="4602452"/>
          </a:xfrm>
        </p:spPr>
        <p:txBody>
          <a:bodyPr/>
          <a:lstStyle/>
          <a:p>
            <a:r>
              <a:rPr lang="en-US" dirty="0" smtClean="0"/>
              <a:t>Create by listing objects in square brackets.</a:t>
            </a:r>
          </a:p>
          <a:p>
            <a:pPr lvl="1"/>
            <a:r>
              <a:rPr lang="en-US" dirty="0" smtClean="0"/>
              <a:t>Example:    </a:t>
            </a:r>
          </a:p>
          <a:p>
            <a:pPr lvl="3"/>
            <a:endParaRPr lang="en-US" dirty="0"/>
          </a:p>
          <a:p>
            <a:pPr lvl="1"/>
            <a:r>
              <a:rPr lang="en-US" dirty="0" smtClean="0"/>
              <a:t>Array elements can be any type, including array.</a:t>
            </a:r>
          </a:p>
          <a:p>
            <a:r>
              <a:rPr lang="en-US" dirty="0" smtClean="0"/>
              <a:t>Index elements using the </a:t>
            </a:r>
            <a:r>
              <a:rPr lang="en-US" sz="2400" b="1" dirty="0">
                <a:solidFill>
                  <a:srgbClr val="0033CC"/>
                </a:solidFill>
                <a:latin typeface="Courier New"/>
                <a:cs typeface="Courier New"/>
              </a:rPr>
              <a:t>[]</a:t>
            </a:r>
            <a:r>
              <a:rPr lang="en-US" dirty="0" smtClean="0"/>
              <a:t> method.</a:t>
            </a:r>
          </a:p>
          <a:p>
            <a:pPr lvl="1"/>
            <a:r>
              <a:rPr lang="en-US" dirty="0"/>
              <a:t>Index starting at zero.</a:t>
            </a:r>
          </a:p>
          <a:p>
            <a:pPr lvl="1"/>
            <a:r>
              <a:rPr lang="en-US" dirty="0" smtClean="0"/>
              <a:t>Examples:    </a:t>
            </a:r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list[0]  list[</a:t>
            </a:r>
            <a:r>
              <a:rPr lang="en-US" b="1" dirty="0" err="1">
                <a:solidFill>
                  <a:srgbClr val="0033CC"/>
                </a:solidFill>
                <a:latin typeface="Courier New"/>
                <a:cs typeface="Courier New"/>
              </a:rPr>
              <a:t>i</a:t>
            </a:r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]</a:t>
            </a:r>
          </a:p>
          <a:p>
            <a:pPr lvl="1"/>
            <a:r>
              <a:rPr lang="en-US" dirty="0" smtClean="0"/>
              <a:t>Get nil if you access an element not in the array.</a:t>
            </a:r>
          </a:p>
          <a:p>
            <a:r>
              <a:rPr lang="en-US" dirty="0" smtClean="0"/>
              <a:t>The </a:t>
            </a:r>
            <a:r>
              <a:rPr lang="en-US" sz="2400" b="1" dirty="0">
                <a:solidFill>
                  <a:srgbClr val="0033CC"/>
                </a:solidFill>
                <a:latin typeface="Courier New"/>
                <a:cs typeface="Courier New"/>
              </a:rPr>
              <a:t>[]</a:t>
            </a:r>
            <a:r>
              <a:rPr lang="en-US" dirty="0" smtClean="0"/>
              <a:t> method can specify a range.</a:t>
            </a:r>
          </a:p>
          <a:p>
            <a:pPr lvl="1"/>
            <a:r>
              <a:rPr lang="en-US" dirty="0" smtClean="0"/>
              <a:t>Example: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926098" y="5440658"/>
            <a:ext cx="3979165" cy="646331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err="1">
                <a:latin typeface="Courier New"/>
                <a:cs typeface="Courier New"/>
              </a:rPr>
              <a:t>irb</a:t>
            </a:r>
            <a:r>
              <a:rPr lang="en-US" b="1" dirty="0">
                <a:latin typeface="Courier New"/>
                <a:cs typeface="Courier New"/>
              </a:rPr>
              <a:t>(main):012:0&gt; list[2, 4]</a:t>
            </a:r>
          </a:p>
          <a:p>
            <a:r>
              <a:rPr lang="en-US" b="1" dirty="0">
                <a:latin typeface="Courier New"/>
                <a:cs typeface="Courier New"/>
              </a:rPr>
              <a:t>=&gt; [3, 4, 5, 6]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926098" y="1874537"/>
            <a:ext cx="6002590" cy="646331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err="1">
                <a:latin typeface="Courier New"/>
                <a:cs typeface="Courier New"/>
              </a:rPr>
              <a:t>irb</a:t>
            </a:r>
            <a:r>
              <a:rPr lang="en-US" b="1" dirty="0">
                <a:latin typeface="Courier New"/>
                <a:cs typeface="Courier New"/>
              </a:rPr>
              <a:t>(main):011:0&gt; list = [1, 2, 3, 4, 5, 6]</a:t>
            </a:r>
          </a:p>
          <a:p>
            <a:r>
              <a:rPr lang="en-US" b="1" dirty="0">
                <a:latin typeface="Courier New"/>
                <a:cs typeface="Courier New"/>
              </a:rPr>
              <a:t>=&gt; [1, 2, 3, 4, 5, 6]</a:t>
            </a:r>
          </a:p>
        </p:txBody>
      </p:sp>
    </p:spTree>
    <p:extLst>
      <p:ext uri="{BB962C8B-B14F-4D97-AF65-F5344CB8AC3E}">
        <p14:creationId xmlns:p14="http://schemas.microsoft.com/office/powerpoint/2010/main" val="395568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Ruby Data Types: </a:t>
            </a:r>
            <a:r>
              <a:rPr lang="en-US" dirty="0" smtClean="0"/>
              <a:t>Arrays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Concatenate arrays with the  </a:t>
            </a:r>
            <a:r>
              <a:rPr lang="en-US" b="1" dirty="0" smtClean="0">
                <a:solidFill>
                  <a:srgbClr val="0033CC"/>
                </a:solidFill>
                <a:latin typeface="Courier New"/>
                <a:cs typeface="Courier New"/>
              </a:rPr>
              <a:t>+</a:t>
            </a:r>
            <a:r>
              <a:rPr lang="en-US" dirty="0" smtClean="0"/>
              <a:t>  operator.</a:t>
            </a:r>
          </a:p>
          <a:p>
            <a:pPr lvl="1"/>
            <a:r>
              <a:rPr lang="en-US" dirty="0" smtClean="0"/>
              <a:t>Returns a new array without modifying the operands.</a:t>
            </a:r>
          </a:p>
          <a:p>
            <a:pPr lvl="1"/>
            <a:r>
              <a:rPr lang="en-US" dirty="0" smtClean="0"/>
              <a:t>Example: </a:t>
            </a:r>
          </a:p>
          <a:p>
            <a:pPr lvl="3"/>
            <a:endParaRPr lang="en-US" dirty="0"/>
          </a:p>
          <a:p>
            <a:r>
              <a:rPr lang="en-US" dirty="0" smtClean="0"/>
              <a:t>Append to an array with the  </a:t>
            </a:r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&lt;&lt;</a:t>
            </a:r>
            <a:r>
              <a:rPr lang="en-US" dirty="0" smtClean="0"/>
              <a:t>  operator.</a:t>
            </a:r>
          </a:p>
          <a:p>
            <a:pPr lvl="1"/>
            <a:r>
              <a:rPr lang="en-US" dirty="0" smtClean="0"/>
              <a:t>Modifies the array.</a:t>
            </a:r>
          </a:p>
          <a:p>
            <a:pPr lvl="1"/>
            <a:r>
              <a:rPr lang="en-US" dirty="0" smtClean="0"/>
              <a:t>Example: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926098" y="2331732"/>
            <a:ext cx="5502907" cy="646331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err="1">
                <a:latin typeface="Courier New"/>
                <a:cs typeface="Courier New"/>
              </a:rPr>
              <a:t>irb</a:t>
            </a:r>
            <a:r>
              <a:rPr lang="en-US" b="1" dirty="0">
                <a:latin typeface="Courier New"/>
                <a:cs typeface="Courier New"/>
              </a:rPr>
              <a:t>(main):013:0&gt; list + ["foo", "bar"]</a:t>
            </a:r>
          </a:p>
          <a:p>
            <a:r>
              <a:rPr lang="pt-BR" b="1" dirty="0">
                <a:latin typeface="Courier New"/>
                <a:cs typeface="Courier New"/>
              </a:rPr>
              <a:t>=&gt; [1, 2, 3, 4, 5, 6, "</a:t>
            </a:r>
            <a:r>
              <a:rPr lang="pt-BR" b="1" dirty="0" err="1">
                <a:latin typeface="Courier New"/>
                <a:cs typeface="Courier New"/>
              </a:rPr>
              <a:t>foo</a:t>
            </a:r>
            <a:r>
              <a:rPr lang="pt-BR" b="1" dirty="0">
                <a:latin typeface="Courier New"/>
                <a:cs typeface="Courier New"/>
              </a:rPr>
              <a:t>", "</a:t>
            </a:r>
            <a:r>
              <a:rPr lang="pt-BR" b="1" dirty="0" smtClean="0">
                <a:latin typeface="Courier New"/>
                <a:cs typeface="Courier New"/>
              </a:rPr>
              <a:t>bar</a:t>
            </a:r>
            <a:r>
              <a:rPr lang="en-US" b="1" dirty="0">
                <a:latin typeface="Courier New"/>
                <a:cs typeface="Courier New"/>
              </a:rPr>
              <a:t>"</a:t>
            </a:r>
            <a:r>
              <a:rPr lang="pt-BR" b="1" dirty="0" smtClean="0">
                <a:latin typeface="Courier New"/>
                <a:cs typeface="Courier New"/>
              </a:rPr>
              <a:t>]</a:t>
            </a:r>
            <a:endParaRPr lang="pt-BR" b="1" dirty="0">
              <a:latin typeface="Courier New"/>
              <a:cs typeface="Courier New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26098" y="3977634"/>
            <a:ext cx="4117687" cy="646331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err="1">
                <a:latin typeface="Courier New"/>
                <a:cs typeface="Courier New"/>
              </a:rPr>
              <a:t>irb</a:t>
            </a:r>
            <a:r>
              <a:rPr lang="en-US" b="1" dirty="0">
                <a:latin typeface="Courier New"/>
                <a:cs typeface="Courier New"/>
              </a:rPr>
              <a:t>(main):014:0&gt; list &lt;&lt; 'x'</a:t>
            </a:r>
          </a:p>
          <a:p>
            <a:r>
              <a:rPr lang="en-US" b="1" dirty="0">
                <a:latin typeface="Courier New"/>
                <a:cs typeface="Courier New"/>
              </a:rPr>
              <a:t>=&gt; [1, 2, 3, 4, 5, 6, "x"]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88757" y="4875038"/>
            <a:ext cx="6556678" cy="1754327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err="1">
                <a:latin typeface="Courier New"/>
                <a:cs typeface="Courier New"/>
              </a:rPr>
              <a:t>irb</a:t>
            </a:r>
            <a:r>
              <a:rPr lang="en-US" b="1" dirty="0">
                <a:latin typeface="Courier New"/>
                <a:cs typeface="Courier New"/>
              </a:rPr>
              <a:t>(main):016:0&gt; list[7]</a:t>
            </a:r>
          </a:p>
          <a:p>
            <a:r>
              <a:rPr lang="pl-PL" b="1" dirty="0">
                <a:latin typeface="Courier New"/>
                <a:cs typeface="Courier New"/>
              </a:rPr>
              <a:t>=</a:t>
            </a:r>
            <a:r>
              <a:rPr lang="pl-PL" b="1" dirty="0" smtClean="0">
                <a:latin typeface="Courier New"/>
                <a:cs typeface="Courier New"/>
              </a:rPr>
              <a:t>&gt; </a:t>
            </a:r>
            <a:r>
              <a:rPr lang="en-US" b="1" dirty="0" smtClean="0">
                <a:solidFill>
                  <a:srgbClr val="B23C00"/>
                </a:solidFill>
                <a:latin typeface="Courier New"/>
                <a:cs typeface="Courier New"/>
              </a:rPr>
              <a:t>nil</a:t>
            </a:r>
            <a:endParaRPr lang="en-US" b="1" dirty="0">
              <a:solidFill>
                <a:srgbClr val="B23C00"/>
              </a:solidFill>
              <a:latin typeface="Courier New"/>
              <a:cs typeface="Courier New"/>
            </a:endParaRPr>
          </a:p>
          <a:p>
            <a:r>
              <a:rPr lang="tr-TR" b="1" dirty="0" err="1" smtClean="0">
                <a:latin typeface="Courier New"/>
                <a:cs typeface="Courier New"/>
              </a:rPr>
              <a:t>irb</a:t>
            </a:r>
            <a:r>
              <a:rPr lang="tr-TR" b="1" dirty="0">
                <a:latin typeface="Courier New"/>
                <a:cs typeface="Courier New"/>
              </a:rPr>
              <a:t>(main):018:0&gt; </a:t>
            </a:r>
            <a:r>
              <a:rPr lang="tr-TR" b="1" dirty="0" err="1">
                <a:latin typeface="Courier New"/>
                <a:cs typeface="Courier New"/>
              </a:rPr>
              <a:t>list</a:t>
            </a:r>
            <a:r>
              <a:rPr lang="tr-TR" b="1" dirty="0">
                <a:latin typeface="Courier New"/>
                <a:cs typeface="Courier New"/>
              </a:rPr>
              <a:t>[10]='z'</a:t>
            </a:r>
          </a:p>
          <a:p>
            <a:r>
              <a:rPr lang="pl-PL" b="1" dirty="0">
                <a:latin typeface="Courier New"/>
                <a:cs typeface="Courier New"/>
              </a:rPr>
              <a:t>=&gt; "z"</a:t>
            </a:r>
          </a:p>
          <a:p>
            <a:r>
              <a:rPr lang="en-US" b="1" dirty="0" err="1">
                <a:latin typeface="Courier New"/>
                <a:cs typeface="Courier New"/>
              </a:rPr>
              <a:t>irb</a:t>
            </a:r>
            <a:r>
              <a:rPr lang="en-US" b="1" dirty="0">
                <a:latin typeface="Courier New"/>
                <a:cs typeface="Courier New"/>
              </a:rPr>
              <a:t>(main):019:0&gt; list</a:t>
            </a:r>
          </a:p>
          <a:p>
            <a:r>
              <a:rPr lang="pt-BR" b="1" dirty="0">
                <a:latin typeface="Courier New"/>
                <a:cs typeface="Courier New"/>
              </a:rPr>
              <a:t>=&gt; [1, 2, 3, 4, 5, 6, "</a:t>
            </a:r>
            <a:r>
              <a:rPr lang="pt-BR" b="1" dirty="0" err="1">
                <a:latin typeface="Courier New"/>
                <a:cs typeface="Courier New"/>
              </a:rPr>
              <a:t>x</a:t>
            </a:r>
            <a:r>
              <a:rPr lang="pt-BR" b="1" dirty="0">
                <a:latin typeface="Courier New"/>
                <a:cs typeface="Courier New"/>
              </a:rPr>
              <a:t>", </a:t>
            </a:r>
            <a:r>
              <a:rPr lang="pt-BR" b="1" dirty="0" err="1">
                <a:solidFill>
                  <a:srgbClr val="B23C00"/>
                </a:solidFill>
                <a:latin typeface="Courier New"/>
                <a:cs typeface="Courier New"/>
              </a:rPr>
              <a:t>nil</a:t>
            </a:r>
            <a:r>
              <a:rPr lang="pt-BR" b="1" dirty="0">
                <a:solidFill>
                  <a:srgbClr val="B23C00"/>
                </a:solidFill>
                <a:latin typeface="Courier New"/>
                <a:cs typeface="Courier New"/>
              </a:rPr>
              <a:t>, </a:t>
            </a:r>
            <a:r>
              <a:rPr lang="pt-BR" b="1" dirty="0" err="1">
                <a:solidFill>
                  <a:srgbClr val="B23C00"/>
                </a:solidFill>
                <a:latin typeface="Courier New"/>
                <a:cs typeface="Courier New"/>
              </a:rPr>
              <a:t>nil</a:t>
            </a:r>
            <a:r>
              <a:rPr lang="pt-BR" b="1" dirty="0">
                <a:solidFill>
                  <a:srgbClr val="B23C00"/>
                </a:solidFill>
                <a:latin typeface="Courier New"/>
                <a:cs typeface="Courier New"/>
              </a:rPr>
              <a:t>, </a:t>
            </a:r>
            <a:r>
              <a:rPr lang="pt-BR" b="1" dirty="0" err="1">
                <a:solidFill>
                  <a:srgbClr val="B23C00"/>
                </a:solidFill>
                <a:latin typeface="Courier New"/>
                <a:cs typeface="Courier New"/>
              </a:rPr>
              <a:t>nil</a:t>
            </a:r>
            <a:r>
              <a:rPr lang="pt-BR" b="1" dirty="0">
                <a:solidFill>
                  <a:srgbClr val="B23C00"/>
                </a:solidFill>
                <a:latin typeface="Courier New"/>
                <a:cs typeface="Courier New"/>
              </a:rPr>
              <a:t>, </a:t>
            </a:r>
            <a:r>
              <a:rPr lang="pt-BR" b="1" dirty="0">
                <a:latin typeface="Courier New"/>
                <a:cs typeface="Courier New"/>
              </a:rPr>
              <a:t>"</a:t>
            </a:r>
            <a:r>
              <a:rPr lang="pt-BR" b="1" dirty="0" err="1">
                <a:latin typeface="Courier New"/>
                <a:cs typeface="Courier New"/>
              </a:rPr>
              <a:t>z</a:t>
            </a:r>
            <a:r>
              <a:rPr lang="pt-BR" b="1" dirty="0">
                <a:latin typeface="Courier New"/>
                <a:cs typeface="Courier New"/>
              </a:rPr>
              <a:t>"]</a:t>
            </a:r>
            <a:endParaRPr lang="en-US" b="1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1859656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Ruby Data Types: </a:t>
            </a:r>
            <a:r>
              <a:rPr lang="en-US" dirty="0" smtClean="0"/>
              <a:t>Hashes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built-in </a:t>
            </a:r>
            <a:r>
              <a:rPr lang="en-US" dirty="0" smtClean="0">
                <a:solidFill>
                  <a:srgbClr val="B23C00"/>
                </a:solidFill>
              </a:rPr>
              <a:t>hash table </a:t>
            </a:r>
            <a:r>
              <a:rPr lang="en-US" dirty="0" smtClean="0"/>
              <a:t>type.</a:t>
            </a:r>
          </a:p>
          <a:p>
            <a:r>
              <a:rPr lang="en-US" dirty="0"/>
              <a:t>Enclose hash values with </a:t>
            </a:r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{</a:t>
            </a:r>
            <a:r>
              <a:rPr lang="en-US" dirty="0"/>
              <a:t> and </a:t>
            </a:r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}</a:t>
            </a:r>
            <a:r>
              <a:rPr lang="en-US" dirty="0"/>
              <a:t>.</a:t>
            </a:r>
          </a:p>
          <a:p>
            <a:r>
              <a:rPr lang="en-US" dirty="0" smtClean="0"/>
              <a:t>Key-value pairs.</a:t>
            </a:r>
          </a:p>
          <a:p>
            <a:pPr lvl="1"/>
            <a:r>
              <a:rPr lang="en-US" dirty="0" smtClean="0"/>
              <a:t>A key can be any type, but typically a symbol.</a:t>
            </a:r>
          </a:p>
          <a:p>
            <a:r>
              <a:rPr lang="en-US" dirty="0" smtClean="0"/>
              <a:t>Use the </a:t>
            </a:r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[]</a:t>
            </a:r>
            <a:r>
              <a:rPr lang="en-US" dirty="0" smtClean="0"/>
              <a:t> method with a key value to access the corresponding value.</a:t>
            </a:r>
          </a:p>
          <a:p>
            <a:pPr lvl="1"/>
            <a:r>
              <a:rPr lang="en-US" dirty="0" smtClean="0"/>
              <a:t>Example: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097318" y="4875038"/>
            <a:ext cx="7803376" cy="175432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err="1">
                <a:latin typeface="Courier New"/>
                <a:cs typeface="Courier New"/>
              </a:rPr>
              <a:t>irb</a:t>
            </a:r>
            <a:r>
              <a:rPr lang="en-US" b="1" dirty="0">
                <a:latin typeface="Courier New"/>
                <a:cs typeface="Courier New"/>
              </a:rPr>
              <a:t>(main):025:0&gt; dude = { :name =&gt; "</a:t>
            </a:r>
            <a:r>
              <a:rPr lang="en-US" b="1" dirty="0" err="1">
                <a:latin typeface="Courier New"/>
                <a:cs typeface="Courier New"/>
              </a:rPr>
              <a:t>Matz</a:t>
            </a:r>
            <a:r>
              <a:rPr lang="en-US" b="1" dirty="0">
                <a:latin typeface="Courier New"/>
                <a:cs typeface="Courier New"/>
              </a:rPr>
              <a:t>", :age =&gt; 50 }</a:t>
            </a:r>
          </a:p>
          <a:p>
            <a:r>
              <a:rPr lang="fi-FI" b="1" dirty="0">
                <a:latin typeface="Courier New"/>
                <a:cs typeface="Courier New"/>
              </a:rPr>
              <a:t>=&gt; {:</a:t>
            </a:r>
            <a:r>
              <a:rPr lang="fi-FI" b="1" dirty="0" err="1">
                <a:latin typeface="Courier New"/>
                <a:cs typeface="Courier New"/>
              </a:rPr>
              <a:t>name</a:t>
            </a:r>
            <a:r>
              <a:rPr lang="fi-FI" b="1" dirty="0">
                <a:latin typeface="Courier New"/>
                <a:cs typeface="Courier New"/>
              </a:rPr>
              <a:t>=&gt;"</a:t>
            </a:r>
            <a:r>
              <a:rPr lang="fi-FI" b="1" dirty="0" err="1">
                <a:latin typeface="Courier New"/>
                <a:cs typeface="Courier New"/>
              </a:rPr>
              <a:t>Matz</a:t>
            </a:r>
            <a:r>
              <a:rPr lang="fi-FI" b="1" dirty="0">
                <a:latin typeface="Courier New"/>
                <a:cs typeface="Courier New"/>
              </a:rPr>
              <a:t>", :</a:t>
            </a:r>
            <a:r>
              <a:rPr lang="fi-FI" b="1" dirty="0" err="1">
                <a:latin typeface="Courier New"/>
                <a:cs typeface="Courier New"/>
              </a:rPr>
              <a:t>age</a:t>
            </a:r>
            <a:r>
              <a:rPr lang="fi-FI" b="1" dirty="0">
                <a:latin typeface="Courier New"/>
                <a:cs typeface="Courier New"/>
              </a:rPr>
              <a:t>=&gt;50}</a:t>
            </a:r>
          </a:p>
          <a:p>
            <a:r>
              <a:rPr lang="fi-FI" b="1" dirty="0">
                <a:latin typeface="Courier New"/>
                <a:cs typeface="Courier New"/>
              </a:rPr>
              <a:t>irb(main):026:0&gt; </a:t>
            </a:r>
            <a:r>
              <a:rPr lang="fi-FI" b="1" dirty="0" err="1">
                <a:latin typeface="Courier New"/>
                <a:cs typeface="Courier New"/>
              </a:rPr>
              <a:t>dude[:name</a:t>
            </a:r>
            <a:r>
              <a:rPr lang="fi-FI" b="1" dirty="0">
                <a:latin typeface="Courier New"/>
                <a:cs typeface="Courier New"/>
              </a:rPr>
              <a:t>]</a:t>
            </a:r>
          </a:p>
          <a:p>
            <a:r>
              <a:rPr lang="de-DE" b="1" dirty="0">
                <a:latin typeface="Courier New"/>
                <a:cs typeface="Courier New"/>
              </a:rPr>
              <a:t>=&gt; "Matz"</a:t>
            </a:r>
          </a:p>
          <a:p>
            <a:r>
              <a:rPr lang="en-US" b="1" dirty="0" err="1">
                <a:latin typeface="Courier New"/>
                <a:cs typeface="Courier New"/>
              </a:rPr>
              <a:t>irb</a:t>
            </a:r>
            <a:r>
              <a:rPr lang="en-US" b="1" dirty="0">
                <a:latin typeface="Courier New"/>
                <a:cs typeface="Courier New"/>
              </a:rPr>
              <a:t>(main):027:0&gt; dude[:age]</a:t>
            </a:r>
          </a:p>
          <a:p>
            <a:r>
              <a:rPr lang="en-US" b="1" dirty="0">
                <a:latin typeface="Courier New"/>
                <a:cs typeface="Courier New"/>
              </a:rPr>
              <a:t>=&gt; </a:t>
            </a:r>
            <a:r>
              <a:rPr lang="en-US" b="1" dirty="0" smtClean="0">
                <a:latin typeface="Courier New"/>
                <a:cs typeface="Courier New"/>
              </a:rPr>
              <a:t>50</a:t>
            </a:r>
            <a:endParaRPr lang="en-US" b="1" dirty="0">
              <a:latin typeface="Courier New"/>
              <a:cs typeface="Courier New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12073" y="4343390"/>
            <a:ext cx="2613466" cy="4001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33CC"/>
                </a:solidFill>
                <a:latin typeface="Courier New"/>
                <a:cs typeface="Courier New"/>
              </a:rPr>
              <a:t>=&gt; </a:t>
            </a:r>
            <a:r>
              <a:rPr lang="en-US" sz="2000" dirty="0" smtClean="0">
                <a:solidFill>
                  <a:srgbClr val="0033CC"/>
                </a:solidFill>
              </a:rPr>
              <a:t>is a “hash rocket”</a:t>
            </a:r>
            <a:endParaRPr lang="en-US" sz="2000" dirty="0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4334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Ruby Data Types: </a:t>
            </a:r>
            <a:r>
              <a:rPr lang="en-US" dirty="0" smtClean="0"/>
              <a:t>Hashes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3505185"/>
          </a:xfrm>
        </p:spPr>
        <p:txBody>
          <a:bodyPr/>
          <a:lstStyle/>
          <a:p>
            <a:r>
              <a:rPr lang="en-US" dirty="0" smtClean="0"/>
              <a:t>Shortcut syntax for symbol keys.</a:t>
            </a:r>
          </a:p>
          <a:p>
            <a:pPr lvl="1"/>
            <a:r>
              <a:rPr lang="en-US" dirty="0" smtClean="0"/>
              <a:t>Example: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5"/>
            <a:endParaRPr lang="en-US" dirty="0" smtClean="0"/>
          </a:p>
          <a:p>
            <a:r>
              <a:rPr lang="en-US" dirty="0" smtClean="0"/>
              <a:t>Methods </a:t>
            </a:r>
            <a:r>
              <a:rPr lang="en-US" b="1" dirty="0" smtClean="0">
                <a:solidFill>
                  <a:srgbClr val="0033CC"/>
                </a:solidFill>
                <a:latin typeface="Courier New"/>
                <a:cs typeface="Courier New"/>
              </a:rPr>
              <a:t>keys</a:t>
            </a:r>
            <a:r>
              <a:rPr lang="en-US" dirty="0" smtClean="0">
                <a:solidFill>
                  <a:srgbClr val="0033CC"/>
                </a:solidFill>
              </a:rPr>
              <a:t> </a:t>
            </a:r>
            <a:r>
              <a:rPr lang="en-US" dirty="0" smtClean="0"/>
              <a:t>and </a:t>
            </a:r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values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Examples: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82928" y="2331732"/>
            <a:ext cx="8773030" cy="120032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err="1">
                <a:latin typeface="Courier New"/>
                <a:cs typeface="Courier New"/>
              </a:rPr>
              <a:t>irb</a:t>
            </a:r>
            <a:r>
              <a:rPr lang="en-US" b="1" dirty="0">
                <a:latin typeface="Courier New"/>
                <a:cs typeface="Courier New"/>
              </a:rPr>
              <a:t>(main):030:0&gt; dude = { :name =&gt; "</a:t>
            </a:r>
            <a:r>
              <a:rPr lang="en-US" b="1" dirty="0" err="1">
                <a:latin typeface="Courier New"/>
                <a:cs typeface="Courier New"/>
              </a:rPr>
              <a:t>Matz</a:t>
            </a:r>
            <a:r>
              <a:rPr lang="en-US" b="1" dirty="0">
                <a:latin typeface="Courier New"/>
                <a:cs typeface="Courier New"/>
              </a:rPr>
              <a:t>", :age =&gt; 50 }</a:t>
            </a:r>
          </a:p>
          <a:p>
            <a:r>
              <a:rPr lang="fi-FI" b="1" dirty="0">
                <a:latin typeface="Courier New"/>
                <a:cs typeface="Courier New"/>
              </a:rPr>
              <a:t>=&gt; {:</a:t>
            </a:r>
            <a:r>
              <a:rPr lang="fi-FI" b="1" dirty="0" err="1">
                <a:latin typeface="Courier New"/>
                <a:cs typeface="Courier New"/>
              </a:rPr>
              <a:t>name</a:t>
            </a:r>
            <a:r>
              <a:rPr lang="fi-FI" b="1" dirty="0">
                <a:latin typeface="Courier New"/>
                <a:cs typeface="Courier New"/>
              </a:rPr>
              <a:t>=&gt;"</a:t>
            </a:r>
            <a:r>
              <a:rPr lang="fi-FI" b="1" dirty="0" err="1">
                <a:latin typeface="Courier New"/>
                <a:cs typeface="Courier New"/>
              </a:rPr>
              <a:t>Matz</a:t>
            </a:r>
            <a:r>
              <a:rPr lang="fi-FI" b="1" dirty="0">
                <a:latin typeface="Courier New"/>
                <a:cs typeface="Courier New"/>
              </a:rPr>
              <a:t>", :</a:t>
            </a:r>
            <a:r>
              <a:rPr lang="fi-FI" b="1" dirty="0" err="1">
                <a:latin typeface="Courier New"/>
                <a:cs typeface="Courier New"/>
              </a:rPr>
              <a:t>age</a:t>
            </a:r>
            <a:r>
              <a:rPr lang="fi-FI" b="1" dirty="0">
                <a:latin typeface="Courier New"/>
                <a:cs typeface="Courier New"/>
              </a:rPr>
              <a:t>=&gt;50}</a:t>
            </a:r>
          </a:p>
          <a:p>
            <a:r>
              <a:rPr lang="fi-FI" b="1" dirty="0">
                <a:latin typeface="Courier New"/>
                <a:cs typeface="Courier New"/>
              </a:rPr>
              <a:t>irb(main):031:0&gt; </a:t>
            </a:r>
            <a:r>
              <a:rPr lang="fi-FI" b="1" dirty="0" err="1">
                <a:latin typeface="Courier New"/>
                <a:cs typeface="Courier New"/>
              </a:rPr>
              <a:t>dudette</a:t>
            </a:r>
            <a:r>
              <a:rPr lang="fi-FI" b="1" dirty="0">
                <a:latin typeface="Courier New"/>
                <a:cs typeface="Courier New"/>
              </a:rPr>
              <a:t> = { </a:t>
            </a:r>
            <a:r>
              <a:rPr lang="fi-FI" b="1" dirty="0" err="1">
                <a:latin typeface="Courier New"/>
                <a:cs typeface="Courier New"/>
              </a:rPr>
              <a:t>name</a:t>
            </a:r>
            <a:r>
              <a:rPr lang="fi-FI" b="1" dirty="0">
                <a:latin typeface="Courier New"/>
                <a:cs typeface="Courier New"/>
              </a:rPr>
              <a:t>: "Mary", </a:t>
            </a:r>
            <a:r>
              <a:rPr lang="fi-FI" b="1" dirty="0" err="1">
                <a:latin typeface="Courier New"/>
                <a:cs typeface="Courier New"/>
              </a:rPr>
              <a:t>age</a:t>
            </a:r>
            <a:r>
              <a:rPr lang="fi-FI" b="1" dirty="0">
                <a:latin typeface="Courier New"/>
                <a:cs typeface="Courier New"/>
              </a:rPr>
              <a:t>: "</a:t>
            </a:r>
            <a:r>
              <a:rPr lang="fi-FI" b="1" dirty="0" err="1">
                <a:latin typeface="Courier New"/>
                <a:cs typeface="Courier New"/>
              </a:rPr>
              <a:t>won't</a:t>
            </a:r>
            <a:r>
              <a:rPr lang="fi-FI" b="1" dirty="0">
                <a:latin typeface="Courier New"/>
                <a:cs typeface="Courier New"/>
              </a:rPr>
              <a:t> </a:t>
            </a:r>
            <a:r>
              <a:rPr lang="fi-FI" b="1" dirty="0" err="1">
                <a:latin typeface="Courier New"/>
                <a:cs typeface="Courier New"/>
              </a:rPr>
              <a:t>tell</a:t>
            </a:r>
            <a:r>
              <a:rPr lang="fi-FI" b="1" dirty="0">
                <a:latin typeface="Courier New"/>
                <a:cs typeface="Courier New"/>
              </a:rPr>
              <a:t>" }</a:t>
            </a:r>
          </a:p>
          <a:p>
            <a:r>
              <a:rPr lang="en-US" b="1" dirty="0">
                <a:latin typeface="Courier New"/>
                <a:cs typeface="Courier New"/>
              </a:rPr>
              <a:t>=&gt; {:name=&gt;"Mary", :age=&gt;"won't tell"}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17537" y="4423207"/>
            <a:ext cx="4256209" cy="1200329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err="1">
                <a:latin typeface="Courier New"/>
                <a:cs typeface="Courier New"/>
              </a:rPr>
              <a:t>irb</a:t>
            </a:r>
            <a:r>
              <a:rPr lang="en-US" b="1" dirty="0">
                <a:latin typeface="Courier New"/>
                <a:cs typeface="Courier New"/>
              </a:rPr>
              <a:t>(main):034:0&gt; </a:t>
            </a:r>
            <a:r>
              <a:rPr lang="en-US" b="1" dirty="0" err="1">
                <a:latin typeface="Courier New"/>
                <a:cs typeface="Courier New"/>
              </a:rPr>
              <a:t>dudette.keys</a:t>
            </a:r>
            <a:endParaRPr lang="en-US" b="1" dirty="0">
              <a:latin typeface="Courier New"/>
              <a:cs typeface="Courier New"/>
            </a:endParaRPr>
          </a:p>
          <a:p>
            <a:r>
              <a:rPr lang="pt-BR" b="1" dirty="0">
                <a:latin typeface="Courier New"/>
                <a:cs typeface="Courier New"/>
              </a:rPr>
              <a:t>=&gt; [:</a:t>
            </a:r>
            <a:r>
              <a:rPr lang="pt-BR" b="1" dirty="0" err="1">
                <a:latin typeface="Courier New"/>
                <a:cs typeface="Courier New"/>
              </a:rPr>
              <a:t>name</a:t>
            </a:r>
            <a:r>
              <a:rPr lang="pt-BR" b="1" dirty="0">
                <a:latin typeface="Courier New"/>
                <a:cs typeface="Courier New"/>
              </a:rPr>
              <a:t>, :age]</a:t>
            </a:r>
          </a:p>
          <a:p>
            <a:r>
              <a:rPr lang="pt-BR" b="1" dirty="0" err="1">
                <a:latin typeface="Courier New"/>
                <a:cs typeface="Courier New"/>
              </a:rPr>
              <a:t>irb</a:t>
            </a:r>
            <a:r>
              <a:rPr lang="pt-BR" b="1" dirty="0">
                <a:latin typeface="Courier New"/>
                <a:cs typeface="Courier New"/>
              </a:rPr>
              <a:t>(</a:t>
            </a:r>
            <a:r>
              <a:rPr lang="pt-BR" b="1" dirty="0" err="1">
                <a:latin typeface="Courier New"/>
                <a:cs typeface="Courier New"/>
              </a:rPr>
              <a:t>main</a:t>
            </a:r>
            <a:r>
              <a:rPr lang="pt-BR" b="1" dirty="0">
                <a:latin typeface="Courier New"/>
                <a:cs typeface="Courier New"/>
              </a:rPr>
              <a:t>):035:0&gt; </a:t>
            </a:r>
            <a:r>
              <a:rPr lang="pt-BR" b="1" dirty="0" err="1">
                <a:latin typeface="Courier New"/>
                <a:cs typeface="Courier New"/>
              </a:rPr>
              <a:t>dude.values</a:t>
            </a:r>
            <a:endParaRPr lang="pt-BR" b="1" dirty="0">
              <a:latin typeface="Courier New"/>
              <a:cs typeface="Courier New"/>
            </a:endParaRPr>
          </a:p>
          <a:p>
            <a:r>
              <a:rPr lang="de-DE" b="1" dirty="0">
                <a:latin typeface="Courier New"/>
                <a:cs typeface="Courier New"/>
              </a:rPr>
              <a:t>=&gt; ["Matz", 50</a:t>
            </a:r>
            <a:r>
              <a:rPr lang="de-DE" b="1" dirty="0" smtClean="0">
                <a:latin typeface="Courier New"/>
                <a:cs typeface="Courier New"/>
              </a:rPr>
              <a:t>]</a:t>
            </a:r>
            <a:endParaRPr lang="de-DE" b="1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496637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Ruby Data Types: </a:t>
            </a:r>
            <a:r>
              <a:rPr lang="en-US" dirty="0" smtClean="0"/>
              <a:t>Booleans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Values true or false.</a:t>
            </a:r>
          </a:p>
          <a:p>
            <a:r>
              <a:rPr lang="en-US" dirty="0" smtClean="0"/>
              <a:t>Operators equal to </a:t>
            </a:r>
            <a:r>
              <a:rPr lang="en-US" b="1" dirty="0" smtClean="0">
                <a:solidFill>
                  <a:srgbClr val="0033CC"/>
                </a:solidFill>
                <a:latin typeface="Courier New"/>
                <a:cs typeface="Courier New"/>
              </a:rPr>
              <a:t>==</a:t>
            </a:r>
            <a:r>
              <a:rPr lang="en-US" dirty="0" smtClean="0"/>
              <a:t> and not equal to </a:t>
            </a:r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!=</a:t>
            </a:r>
          </a:p>
          <a:p>
            <a:r>
              <a:rPr lang="en-US" dirty="0" smtClean="0"/>
              <a:t>Operators and </a:t>
            </a:r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&amp;&amp;</a:t>
            </a:r>
            <a:r>
              <a:rPr lang="en-US" dirty="0" smtClean="0"/>
              <a:t> and or </a:t>
            </a:r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||</a:t>
            </a:r>
          </a:p>
          <a:p>
            <a:pPr lvl="1"/>
            <a:r>
              <a:rPr lang="en-US" dirty="0" smtClean="0">
                <a:solidFill>
                  <a:srgbClr val="B23C00"/>
                </a:solidFill>
              </a:rPr>
              <a:t>Short circuit </a:t>
            </a:r>
            <a:r>
              <a:rPr lang="en-US" dirty="0" smtClean="0"/>
              <a:t>operators</a:t>
            </a:r>
          </a:p>
          <a:p>
            <a:pPr lvl="1"/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&amp;&amp;</a:t>
            </a:r>
            <a:r>
              <a:rPr lang="en-US" dirty="0" smtClean="0"/>
              <a:t> doesn’t evaluate the second operand </a:t>
            </a:r>
            <a:br>
              <a:rPr lang="en-US" dirty="0" smtClean="0"/>
            </a:br>
            <a:r>
              <a:rPr lang="en-US" dirty="0" smtClean="0"/>
              <a:t>if the first operand is false.</a:t>
            </a:r>
          </a:p>
          <a:p>
            <a:pPr lvl="1"/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||</a:t>
            </a:r>
            <a:r>
              <a:rPr lang="en-US" dirty="0" smtClean="0"/>
              <a:t> </a:t>
            </a:r>
            <a:r>
              <a:rPr lang="en-US" dirty="0" err="1" smtClean="0"/>
              <a:t>doesn</a:t>
            </a:r>
            <a:r>
              <a:rPr lang="uk-UA" dirty="0" smtClean="0"/>
              <a:t>’</a:t>
            </a:r>
            <a:r>
              <a:rPr lang="en-US" dirty="0" smtClean="0"/>
              <a:t>t </a:t>
            </a:r>
            <a:r>
              <a:rPr lang="en-US" dirty="0"/>
              <a:t>evaluate the second operand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if </a:t>
            </a:r>
            <a:r>
              <a:rPr lang="en-US" dirty="0"/>
              <a:t>the first operand is </a:t>
            </a:r>
            <a:r>
              <a:rPr lang="en-US" dirty="0" smtClean="0"/>
              <a:t>true.</a:t>
            </a:r>
          </a:p>
          <a:p>
            <a:r>
              <a:rPr lang="en-US" dirty="0" smtClean="0"/>
              <a:t>Only </a:t>
            </a:r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nil</a:t>
            </a:r>
            <a:r>
              <a:rPr lang="en-US" dirty="0" smtClean="0"/>
              <a:t> and </a:t>
            </a:r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false</a:t>
            </a:r>
            <a:r>
              <a:rPr lang="en-US" dirty="0" smtClean="0"/>
              <a:t> are considered false.</a:t>
            </a:r>
          </a:p>
          <a:p>
            <a:pPr lvl="1"/>
            <a:r>
              <a:rPr lang="en-US" dirty="0" smtClean="0"/>
              <a:t>Every other value is considered true, </a:t>
            </a:r>
            <a:br>
              <a:rPr lang="en-US" dirty="0" smtClean="0"/>
            </a:br>
            <a:r>
              <a:rPr lang="en-US" dirty="0" smtClean="0"/>
              <a:t>even empty strings.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069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Ruby Data Types: </a:t>
            </a:r>
            <a:r>
              <a:rPr lang="en-US" dirty="0" smtClean="0"/>
              <a:t>Booleans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1402088"/>
          </a:xfrm>
        </p:spPr>
        <p:txBody>
          <a:bodyPr/>
          <a:lstStyle/>
          <a:p>
            <a:r>
              <a:rPr lang="en-US" dirty="0">
                <a:solidFill>
                  <a:srgbClr val="B23C00"/>
                </a:solidFill>
              </a:rPr>
              <a:t>Conditional assignment </a:t>
            </a:r>
            <a:r>
              <a:rPr lang="en-US" dirty="0"/>
              <a:t>operator </a:t>
            </a:r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||</a:t>
            </a:r>
            <a:r>
              <a:rPr lang="en-US" b="1" dirty="0" smtClean="0">
                <a:solidFill>
                  <a:srgbClr val="0033CC"/>
                </a:solidFill>
                <a:latin typeface="Courier New"/>
                <a:cs typeface="Courier New"/>
              </a:rPr>
              <a:t>=</a:t>
            </a:r>
          </a:p>
          <a:p>
            <a:pPr lvl="1"/>
            <a:r>
              <a:rPr lang="en-US" dirty="0" smtClean="0"/>
              <a:t>Initialize a variable’s value only if it is currently nil.</a:t>
            </a:r>
          </a:p>
          <a:p>
            <a:pPr lvl="1"/>
            <a:r>
              <a:rPr lang="en-US" dirty="0" smtClean="0"/>
              <a:t>Examples: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200415" y="2423171"/>
            <a:ext cx="3563599" cy="2308324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fr-FR" b="1" dirty="0" err="1">
                <a:latin typeface="Courier New"/>
                <a:cs typeface="Courier New"/>
              </a:rPr>
              <a:t>irb</a:t>
            </a:r>
            <a:r>
              <a:rPr lang="fr-FR" b="1" dirty="0">
                <a:latin typeface="Courier New"/>
                <a:cs typeface="Courier New"/>
              </a:rPr>
              <a:t>(main):038:0&gt; x = </a:t>
            </a:r>
            <a:r>
              <a:rPr lang="fr-FR" b="1" dirty="0" err="1">
                <a:latin typeface="Courier New"/>
                <a:cs typeface="Courier New"/>
              </a:rPr>
              <a:t>nil</a:t>
            </a:r>
            <a:endParaRPr lang="fr-FR" b="1" dirty="0">
              <a:latin typeface="Courier New"/>
              <a:cs typeface="Courier New"/>
            </a:endParaRPr>
          </a:p>
          <a:p>
            <a:r>
              <a:rPr lang="en-US" b="1" dirty="0">
                <a:latin typeface="Courier New"/>
                <a:cs typeface="Courier New"/>
              </a:rPr>
              <a:t>=&gt; nil</a:t>
            </a:r>
          </a:p>
          <a:p>
            <a:r>
              <a:rPr lang="en-US" b="1" dirty="0" err="1">
                <a:latin typeface="Courier New"/>
                <a:cs typeface="Courier New"/>
              </a:rPr>
              <a:t>irb</a:t>
            </a:r>
            <a:r>
              <a:rPr lang="en-US" b="1" dirty="0">
                <a:latin typeface="Courier New"/>
                <a:cs typeface="Courier New"/>
              </a:rPr>
              <a:t>(main):039:0&gt; y = 12</a:t>
            </a:r>
          </a:p>
          <a:p>
            <a:r>
              <a:rPr lang="en-US" b="1" dirty="0">
                <a:latin typeface="Courier New"/>
                <a:cs typeface="Courier New"/>
              </a:rPr>
              <a:t>=&gt; 12</a:t>
            </a:r>
          </a:p>
          <a:p>
            <a:r>
              <a:rPr lang="hr-HR" b="1" dirty="0">
                <a:latin typeface="Courier New"/>
                <a:cs typeface="Courier New"/>
              </a:rPr>
              <a:t>irb(main):040:0&gt; x ||= 7</a:t>
            </a:r>
          </a:p>
          <a:p>
            <a:r>
              <a:rPr lang="en-US" b="1" dirty="0">
                <a:latin typeface="Courier New"/>
                <a:cs typeface="Courier New"/>
              </a:rPr>
              <a:t>=&gt; 7</a:t>
            </a:r>
          </a:p>
          <a:p>
            <a:r>
              <a:rPr lang="hr-HR" b="1" dirty="0">
                <a:latin typeface="Courier New"/>
                <a:cs typeface="Courier New"/>
              </a:rPr>
              <a:t>irb(main):041:0&gt; y ||= 0</a:t>
            </a:r>
          </a:p>
          <a:p>
            <a:r>
              <a:rPr lang="en-US" b="1" dirty="0">
                <a:latin typeface="Courier New"/>
                <a:cs typeface="Courier New"/>
              </a:rPr>
              <a:t>=&gt; </a:t>
            </a:r>
            <a:r>
              <a:rPr lang="en-US" b="1" dirty="0">
                <a:solidFill>
                  <a:srgbClr val="B23C00"/>
                </a:solidFill>
                <a:latin typeface="Courier New"/>
                <a:cs typeface="Courier New"/>
              </a:rPr>
              <a:t>12</a:t>
            </a:r>
          </a:p>
        </p:txBody>
      </p:sp>
    </p:spTree>
    <p:extLst>
      <p:ext uri="{BB962C8B-B14F-4D97-AF65-F5344CB8AC3E}">
        <p14:creationId xmlns:p14="http://schemas.microsoft.com/office/powerpoint/2010/main" val="1917349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Ruby Constants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3047990"/>
          </a:xfrm>
        </p:spPr>
        <p:txBody>
          <a:bodyPr/>
          <a:lstStyle/>
          <a:p>
            <a:r>
              <a:rPr lang="en-US" dirty="0" smtClean="0"/>
              <a:t>The name of a constant must begin </a:t>
            </a:r>
            <a:br>
              <a:rPr lang="en-US" dirty="0" smtClean="0"/>
            </a:br>
            <a:r>
              <a:rPr lang="en-US" dirty="0" smtClean="0"/>
              <a:t>with a capital letter.</a:t>
            </a:r>
          </a:p>
          <a:p>
            <a:pPr lvl="1"/>
            <a:r>
              <a:rPr lang="en-US" dirty="0" smtClean="0"/>
              <a:t>By convention, the entire name is in caps.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You shouldn’t change the value of a constant.</a:t>
            </a:r>
          </a:p>
          <a:p>
            <a:pPr lvl="1"/>
            <a:r>
              <a:rPr lang="en-US" dirty="0" smtClean="0"/>
              <a:t>But Ruby will allow it after issuing a warning.</a:t>
            </a:r>
          </a:p>
          <a:p>
            <a:pPr lvl="1"/>
            <a:r>
              <a:rPr lang="en-US" dirty="0" smtClean="0"/>
              <a:t>Example: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65806" y="4412480"/>
            <a:ext cx="7526332" cy="2308324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tr-TR" b="1" dirty="0" err="1">
                <a:latin typeface="Courier New"/>
                <a:cs typeface="Courier New"/>
              </a:rPr>
              <a:t>irb</a:t>
            </a:r>
            <a:r>
              <a:rPr lang="tr-TR" b="1" dirty="0">
                <a:latin typeface="Courier New"/>
                <a:cs typeface="Courier New"/>
              </a:rPr>
              <a:t>(main):054:0&gt; PI = 3.14159</a:t>
            </a:r>
          </a:p>
          <a:p>
            <a:r>
              <a:rPr lang="hr-HR" b="1" dirty="0">
                <a:latin typeface="Courier New"/>
                <a:cs typeface="Courier New"/>
              </a:rPr>
              <a:t>=&gt; 3.14159</a:t>
            </a:r>
          </a:p>
          <a:p>
            <a:r>
              <a:rPr lang="en-US" b="1" dirty="0" err="1">
                <a:latin typeface="Courier New"/>
                <a:cs typeface="Courier New"/>
              </a:rPr>
              <a:t>irb</a:t>
            </a:r>
            <a:r>
              <a:rPr lang="en-US" b="1" dirty="0">
                <a:latin typeface="Courier New"/>
                <a:cs typeface="Courier New"/>
              </a:rPr>
              <a:t>(main):055:0&gt; PI = 3</a:t>
            </a:r>
          </a:p>
          <a:p>
            <a:r>
              <a:rPr lang="en-US" b="1" dirty="0">
                <a:latin typeface="Courier New"/>
                <a:cs typeface="Courier New"/>
              </a:rPr>
              <a:t>(</a:t>
            </a:r>
            <a:r>
              <a:rPr lang="en-US" b="1" dirty="0" err="1">
                <a:latin typeface="Courier New"/>
                <a:cs typeface="Courier New"/>
              </a:rPr>
              <a:t>irb</a:t>
            </a:r>
            <a:r>
              <a:rPr lang="en-US" b="1" dirty="0">
                <a:latin typeface="Courier New"/>
                <a:cs typeface="Courier New"/>
              </a:rPr>
              <a:t>):55: warning: already initialized constant PI</a:t>
            </a:r>
          </a:p>
          <a:p>
            <a:r>
              <a:rPr lang="en-US" b="1" dirty="0">
                <a:latin typeface="Courier New"/>
                <a:cs typeface="Courier New"/>
              </a:rPr>
              <a:t>(</a:t>
            </a:r>
            <a:r>
              <a:rPr lang="en-US" b="1" dirty="0" err="1">
                <a:latin typeface="Courier New"/>
                <a:cs typeface="Courier New"/>
              </a:rPr>
              <a:t>irb</a:t>
            </a:r>
            <a:r>
              <a:rPr lang="en-US" b="1" dirty="0">
                <a:latin typeface="Courier New"/>
                <a:cs typeface="Courier New"/>
              </a:rPr>
              <a:t>):54: warning: previous definition of PI was here</a:t>
            </a:r>
          </a:p>
          <a:p>
            <a:r>
              <a:rPr lang="en-US" b="1" dirty="0">
                <a:latin typeface="Courier New"/>
                <a:cs typeface="Courier New"/>
              </a:rPr>
              <a:t>=&gt; 3</a:t>
            </a:r>
          </a:p>
          <a:p>
            <a:r>
              <a:rPr lang="fr-FR" b="1" dirty="0" err="1">
                <a:latin typeface="Courier New"/>
                <a:cs typeface="Courier New"/>
              </a:rPr>
              <a:t>irb</a:t>
            </a:r>
            <a:r>
              <a:rPr lang="fr-FR" b="1" dirty="0">
                <a:latin typeface="Courier New"/>
                <a:cs typeface="Courier New"/>
              </a:rPr>
              <a:t>(main):056:0&gt; PI</a:t>
            </a:r>
          </a:p>
          <a:p>
            <a:r>
              <a:rPr lang="en-US" b="1" dirty="0">
                <a:latin typeface="Courier New"/>
                <a:cs typeface="Courier New"/>
              </a:rPr>
              <a:t>=&gt; 3</a:t>
            </a:r>
          </a:p>
        </p:txBody>
      </p:sp>
    </p:spTree>
    <p:extLst>
      <p:ext uri="{BB962C8B-B14F-4D97-AF65-F5344CB8AC3E}">
        <p14:creationId xmlns:p14="http://schemas.microsoft.com/office/powerpoint/2010/main" val="1906402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Info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Office hours</a:t>
            </a:r>
          </a:p>
          <a:p>
            <a:pPr lvl="1"/>
            <a:r>
              <a:rPr lang="en-US" dirty="0" err="1" smtClean="0"/>
              <a:t>Th</a:t>
            </a:r>
            <a:r>
              <a:rPr lang="en-US" dirty="0" smtClean="0"/>
              <a:t> 2:30 – 4:30 PM</a:t>
            </a:r>
          </a:p>
          <a:p>
            <a:pPr lvl="1"/>
            <a:r>
              <a:rPr lang="en-US" dirty="0" smtClean="0"/>
              <a:t>ENG 250</a:t>
            </a:r>
          </a:p>
          <a:p>
            <a:pPr lvl="5"/>
            <a:endParaRPr lang="en-US" dirty="0"/>
          </a:p>
          <a:p>
            <a:r>
              <a:rPr lang="en-US" dirty="0"/>
              <a:t>Website</a:t>
            </a:r>
          </a:p>
          <a:p>
            <a:pPr lvl="1"/>
            <a:r>
              <a:rPr lang="en-US" dirty="0"/>
              <a:t>Faculty webpage: </a:t>
            </a:r>
            <a:r>
              <a:rPr lang="en-US" dirty="0">
                <a:hlinkClick r:id="rId2"/>
              </a:rPr>
              <a:t>http://www.cs.sjsu.edu/~mak/</a:t>
            </a:r>
            <a:endParaRPr lang="en-US" dirty="0"/>
          </a:p>
          <a:p>
            <a:pPr lvl="1"/>
            <a:r>
              <a:rPr lang="en-US" dirty="0"/>
              <a:t>Class webpage: </a:t>
            </a:r>
            <a:r>
              <a:rPr lang="en-US" dirty="0">
                <a:hlinkClick r:id="rId3"/>
              </a:rPr>
              <a:t>http://www.cs.sjsu.edu/~mak/CMPE131</a:t>
            </a:r>
            <a:r>
              <a:rPr lang="en-US" dirty="0" smtClean="0">
                <a:hlinkClick r:id="rId3"/>
              </a:rPr>
              <a:t>/</a:t>
            </a:r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 smtClean="0"/>
              <a:t>Green sheet</a:t>
            </a:r>
          </a:p>
          <a:p>
            <a:pPr lvl="1"/>
            <a:r>
              <a:rPr lang="en-US" dirty="0" smtClean="0"/>
              <a:t>Assignments</a:t>
            </a:r>
          </a:p>
          <a:p>
            <a:pPr lvl="1"/>
            <a:r>
              <a:rPr lang="en-US" dirty="0" smtClean="0"/>
              <a:t>Lecture notes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220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787D2-A2BC-264D-B424-7260654C63D9}" type="slidenum">
              <a:rPr lang="en-US"/>
              <a:pPr/>
              <a:t>20</a:t>
            </a:fld>
            <a:endParaRPr lang="en-US"/>
          </a:p>
        </p:txBody>
      </p:sp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505200" y="2413000"/>
            <a:ext cx="2073275" cy="650875"/>
          </a:xfrm>
          <a:prstGeom prst="rect">
            <a:avLst/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600">
                <a:solidFill>
                  <a:srgbClr val="B23C00"/>
                </a:solidFill>
              </a:rPr>
              <a:t>Take roll!</a:t>
            </a:r>
          </a:p>
        </p:txBody>
      </p:sp>
    </p:spTree>
    <p:extLst>
      <p:ext uri="{BB962C8B-B14F-4D97-AF65-F5344CB8AC3E}">
        <p14:creationId xmlns:p14="http://schemas.microsoft.com/office/powerpoint/2010/main" val="448232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Ruby Conditional 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1219210"/>
          </a:xfrm>
        </p:spPr>
        <p:txBody>
          <a:bodyPr/>
          <a:lstStyle/>
          <a:p>
            <a:r>
              <a:rPr lang="en-US" b="1" dirty="0" smtClean="0">
                <a:solidFill>
                  <a:srgbClr val="0033CC"/>
                </a:solidFill>
                <a:latin typeface="Courier New"/>
                <a:cs typeface="Courier New"/>
              </a:rPr>
              <a:t>if</a:t>
            </a:r>
            <a:r>
              <a:rPr lang="en-US" dirty="0" smtClean="0"/>
              <a:t> </a:t>
            </a:r>
            <a:r>
              <a:rPr lang="is-IS" dirty="0" smtClean="0"/>
              <a:t>… </a:t>
            </a:r>
            <a:r>
              <a:rPr lang="is-IS" b="1" dirty="0">
                <a:solidFill>
                  <a:srgbClr val="0033CC"/>
                </a:solidFill>
                <a:latin typeface="Courier New"/>
                <a:cs typeface="Courier New"/>
              </a:rPr>
              <a:t>elsif</a:t>
            </a:r>
            <a:r>
              <a:rPr lang="is-IS" dirty="0" smtClean="0"/>
              <a:t> ... </a:t>
            </a:r>
            <a:r>
              <a:rPr lang="is-IS" b="1" dirty="0">
                <a:solidFill>
                  <a:srgbClr val="0033CC"/>
                </a:solidFill>
                <a:latin typeface="Courier New"/>
                <a:cs typeface="Courier New"/>
              </a:rPr>
              <a:t>else</a:t>
            </a:r>
            <a:r>
              <a:rPr lang="is-IS" dirty="0" smtClean="0"/>
              <a:t> ... </a:t>
            </a:r>
            <a:r>
              <a:rPr lang="is-IS" b="1" dirty="0" smtClean="0">
                <a:solidFill>
                  <a:srgbClr val="0033CC"/>
                </a:solidFill>
                <a:latin typeface="Courier New"/>
                <a:cs typeface="Courier New"/>
              </a:rPr>
              <a:t>end</a:t>
            </a:r>
          </a:p>
          <a:p>
            <a:pPr lvl="4"/>
            <a:endParaRPr lang="is-IS" b="1" dirty="0">
              <a:solidFill>
                <a:srgbClr val="0033CC"/>
              </a:solidFill>
              <a:latin typeface="Courier New"/>
              <a:cs typeface="Courier New"/>
            </a:endParaRPr>
          </a:p>
          <a:p>
            <a:pPr lvl="1"/>
            <a:r>
              <a:rPr lang="is-IS" dirty="0" smtClean="0"/>
              <a:t>Example: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926098" y="2148854"/>
            <a:ext cx="4533253" cy="3139321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err="1">
                <a:latin typeface="Courier New"/>
                <a:cs typeface="Courier New"/>
              </a:rPr>
              <a:t>irb</a:t>
            </a:r>
            <a:r>
              <a:rPr lang="en-US" b="1" dirty="0">
                <a:latin typeface="Courier New"/>
                <a:cs typeface="Courier New"/>
              </a:rPr>
              <a:t>(main):060:0&gt; age = 21</a:t>
            </a:r>
          </a:p>
          <a:p>
            <a:r>
              <a:rPr lang="tr-TR" b="1" dirty="0">
                <a:latin typeface="Courier New"/>
                <a:cs typeface="Courier New"/>
              </a:rPr>
              <a:t>=&gt; 21</a:t>
            </a:r>
          </a:p>
          <a:p>
            <a:r>
              <a:rPr lang="en-US" b="1" dirty="0" err="1">
                <a:latin typeface="Courier New"/>
                <a:cs typeface="Courier New"/>
              </a:rPr>
              <a:t>irb</a:t>
            </a:r>
            <a:r>
              <a:rPr lang="en-US" b="1" dirty="0">
                <a:latin typeface="Courier New"/>
                <a:cs typeface="Courier New"/>
              </a:rPr>
              <a:t>(main):061:0&gt; if age &lt; 13</a:t>
            </a:r>
          </a:p>
          <a:p>
            <a:r>
              <a:rPr lang="en-US" b="1" dirty="0" err="1">
                <a:latin typeface="Courier New"/>
                <a:cs typeface="Courier New"/>
              </a:rPr>
              <a:t>irb</a:t>
            </a:r>
            <a:r>
              <a:rPr lang="en-US" b="1" dirty="0">
                <a:latin typeface="Courier New"/>
                <a:cs typeface="Courier New"/>
              </a:rPr>
              <a:t>(main):062:1&gt;   puts "Child"</a:t>
            </a:r>
          </a:p>
          <a:p>
            <a:r>
              <a:rPr lang="en-US" b="1" dirty="0" err="1">
                <a:latin typeface="Courier New"/>
                <a:cs typeface="Courier New"/>
              </a:rPr>
              <a:t>irb</a:t>
            </a:r>
            <a:r>
              <a:rPr lang="en-US" b="1" dirty="0">
                <a:latin typeface="Courier New"/>
                <a:cs typeface="Courier New"/>
              </a:rPr>
              <a:t>(main):063:1&gt; </a:t>
            </a:r>
            <a:r>
              <a:rPr lang="en-US" b="1" dirty="0" err="1">
                <a:latin typeface="Courier New"/>
                <a:cs typeface="Courier New"/>
              </a:rPr>
              <a:t>elsif</a:t>
            </a:r>
            <a:r>
              <a:rPr lang="en-US" b="1" dirty="0">
                <a:latin typeface="Courier New"/>
                <a:cs typeface="Courier New"/>
              </a:rPr>
              <a:t> age &lt; 18</a:t>
            </a:r>
          </a:p>
          <a:p>
            <a:r>
              <a:rPr lang="en-US" b="1" dirty="0" err="1">
                <a:latin typeface="Courier New"/>
                <a:cs typeface="Courier New"/>
              </a:rPr>
              <a:t>irb</a:t>
            </a:r>
            <a:r>
              <a:rPr lang="en-US" b="1" dirty="0">
                <a:latin typeface="Courier New"/>
                <a:cs typeface="Courier New"/>
              </a:rPr>
              <a:t>(main):064:1&gt;   puts "Teen"</a:t>
            </a:r>
          </a:p>
          <a:p>
            <a:r>
              <a:rPr lang="en-US" b="1" dirty="0" err="1">
                <a:latin typeface="Courier New"/>
                <a:cs typeface="Courier New"/>
              </a:rPr>
              <a:t>irb</a:t>
            </a:r>
            <a:r>
              <a:rPr lang="en-US" b="1" dirty="0">
                <a:latin typeface="Courier New"/>
                <a:cs typeface="Courier New"/>
              </a:rPr>
              <a:t>(main):065:1&gt; else</a:t>
            </a:r>
          </a:p>
          <a:p>
            <a:r>
              <a:rPr lang="ro-RO" b="1" dirty="0">
                <a:latin typeface="Courier New"/>
                <a:cs typeface="Courier New"/>
              </a:rPr>
              <a:t>irb(main):066:</a:t>
            </a:r>
            <a:r>
              <a:rPr lang="ro-RO" b="1" dirty="0" smtClean="0">
                <a:latin typeface="Courier New"/>
                <a:cs typeface="Courier New"/>
              </a:rPr>
              <a:t>1&gt;   </a:t>
            </a:r>
            <a:r>
              <a:rPr lang="ro-RO" b="1" dirty="0">
                <a:latin typeface="Courier New"/>
                <a:cs typeface="Courier New"/>
              </a:rPr>
              <a:t>puts "Adult"</a:t>
            </a:r>
          </a:p>
          <a:p>
            <a:r>
              <a:rPr lang="en-US" b="1" dirty="0" err="1">
                <a:latin typeface="Courier New"/>
                <a:cs typeface="Courier New"/>
              </a:rPr>
              <a:t>irb</a:t>
            </a:r>
            <a:r>
              <a:rPr lang="en-US" b="1" dirty="0">
                <a:latin typeface="Courier New"/>
                <a:cs typeface="Courier New"/>
              </a:rPr>
              <a:t>(main):067:1&gt; end</a:t>
            </a:r>
          </a:p>
          <a:p>
            <a:r>
              <a:rPr lang="en-US" b="1" dirty="0">
                <a:latin typeface="Courier New"/>
                <a:cs typeface="Courier New"/>
              </a:rPr>
              <a:t>Adult</a:t>
            </a:r>
          </a:p>
          <a:p>
            <a:r>
              <a:rPr lang="en-US" b="1" dirty="0">
                <a:latin typeface="Courier New"/>
                <a:cs typeface="Courier New"/>
              </a:rPr>
              <a:t>=&gt; </a:t>
            </a:r>
            <a:r>
              <a:rPr lang="en-US" b="1" dirty="0" smtClean="0">
                <a:latin typeface="Courier New"/>
                <a:cs typeface="Courier New"/>
              </a:rPr>
              <a:t>nil</a:t>
            </a:r>
            <a:endParaRPr lang="en-US" b="1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75851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Ruby Conditional </a:t>
            </a:r>
            <a:r>
              <a:rPr lang="en-US" dirty="0" smtClean="0"/>
              <a:t>Statements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1310649"/>
          </a:xfrm>
        </p:spPr>
        <p:txBody>
          <a:bodyPr/>
          <a:lstStyle/>
          <a:p>
            <a:r>
              <a:rPr lang="en-US" b="1" dirty="0" smtClean="0">
                <a:solidFill>
                  <a:srgbClr val="0033CC"/>
                </a:solidFill>
                <a:latin typeface="Courier New"/>
                <a:cs typeface="Courier New"/>
              </a:rPr>
              <a:t>unless</a:t>
            </a:r>
            <a:r>
              <a:rPr lang="en-US" dirty="0" smtClean="0">
                <a:solidFill>
                  <a:srgbClr val="0033CC"/>
                </a:solidFill>
              </a:rPr>
              <a:t> </a:t>
            </a:r>
            <a:r>
              <a:rPr lang="is-IS" dirty="0" smtClean="0"/>
              <a:t>… </a:t>
            </a:r>
            <a:r>
              <a:rPr lang="is-IS" b="1" dirty="0" smtClean="0">
                <a:solidFill>
                  <a:srgbClr val="0033CC"/>
                </a:solidFill>
                <a:latin typeface="Courier New"/>
                <a:cs typeface="Courier New"/>
              </a:rPr>
              <a:t>end</a:t>
            </a:r>
          </a:p>
          <a:p>
            <a:pPr lvl="4"/>
            <a:endParaRPr lang="en-US" b="1" dirty="0">
              <a:solidFill>
                <a:srgbClr val="0033CC"/>
              </a:solidFill>
              <a:latin typeface="Courier New"/>
              <a:cs typeface="Courier New"/>
            </a:endParaRPr>
          </a:p>
          <a:p>
            <a:pPr lvl="1"/>
            <a:r>
              <a:rPr lang="en-US" dirty="0" smtClean="0"/>
              <a:t>Example:</a:t>
            </a:r>
            <a:endParaRPr lang="is-I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017537" y="2148854"/>
            <a:ext cx="5087341" cy="3693319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err="1">
                <a:latin typeface="Courier New"/>
                <a:cs typeface="Courier New"/>
              </a:rPr>
              <a:t>irb</a:t>
            </a:r>
            <a:r>
              <a:rPr lang="en-US" b="1" dirty="0">
                <a:latin typeface="Courier New"/>
                <a:cs typeface="Courier New"/>
              </a:rPr>
              <a:t>(main):068:0&gt; name = "Tony"</a:t>
            </a:r>
          </a:p>
          <a:p>
            <a:r>
              <a:rPr lang="pl-PL" b="1" dirty="0">
                <a:latin typeface="Courier New"/>
                <a:cs typeface="Courier New"/>
              </a:rPr>
              <a:t>=&gt; "Tony"</a:t>
            </a:r>
          </a:p>
          <a:p>
            <a:r>
              <a:rPr lang="pl-PL" b="1" dirty="0" err="1">
                <a:latin typeface="Courier New"/>
                <a:cs typeface="Courier New"/>
              </a:rPr>
              <a:t>irb</a:t>
            </a:r>
            <a:r>
              <a:rPr lang="pl-PL" b="1" dirty="0">
                <a:latin typeface="Courier New"/>
                <a:cs typeface="Courier New"/>
              </a:rPr>
              <a:t>(</a:t>
            </a:r>
            <a:r>
              <a:rPr lang="pl-PL" b="1" dirty="0" err="1">
                <a:latin typeface="Courier New"/>
                <a:cs typeface="Courier New"/>
              </a:rPr>
              <a:t>main</a:t>
            </a:r>
            <a:r>
              <a:rPr lang="pl-PL" b="1" dirty="0">
                <a:latin typeface="Courier New"/>
                <a:cs typeface="Courier New"/>
              </a:rPr>
              <a:t>):069:0&gt; </a:t>
            </a:r>
            <a:r>
              <a:rPr lang="pl-PL" b="1" dirty="0" err="1">
                <a:latin typeface="Courier New"/>
                <a:cs typeface="Courier New"/>
              </a:rPr>
              <a:t>if</a:t>
            </a:r>
            <a:r>
              <a:rPr lang="pl-PL" b="1" dirty="0">
                <a:latin typeface="Courier New"/>
                <a:cs typeface="Courier New"/>
              </a:rPr>
              <a:t> </a:t>
            </a:r>
            <a:r>
              <a:rPr lang="pl-PL" b="1" dirty="0">
                <a:solidFill>
                  <a:srgbClr val="B23C00"/>
                </a:solidFill>
                <a:latin typeface="Courier New"/>
                <a:cs typeface="Courier New"/>
              </a:rPr>
              <a:t>!</a:t>
            </a:r>
            <a:r>
              <a:rPr lang="pl-PL" b="1" dirty="0" err="1">
                <a:solidFill>
                  <a:srgbClr val="B23C00"/>
                </a:solidFill>
                <a:latin typeface="Courier New"/>
                <a:cs typeface="Courier New"/>
              </a:rPr>
              <a:t>name.empty</a:t>
            </a:r>
            <a:r>
              <a:rPr lang="pl-PL" b="1" dirty="0">
                <a:solidFill>
                  <a:srgbClr val="B23C00"/>
                </a:solidFill>
                <a:latin typeface="Courier New"/>
                <a:cs typeface="Courier New"/>
              </a:rPr>
              <a:t>?</a:t>
            </a:r>
          </a:p>
          <a:p>
            <a:r>
              <a:rPr lang="pl-PL" b="1" dirty="0" err="1">
                <a:latin typeface="Courier New"/>
                <a:cs typeface="Courier New"/>
              </a:rPr>
              <a:t>irb</a:t>
            </a:r>
            <a:r>
              <a:rPr lang="pl-PL" b="1" dirty="0">
                <a:latin typeface="Courier New"/>
                <a:cs typeface="Courier New"/>
              </a:rPr>
              <a:t>(</a:t>
            </a:r>
            <a:r>
              <a:rPr lang="pl-PL" b="1" dirty="0" err="1">
                <a:latin typeface="Courier New"/>
                <a:cs typeface="Courier New"/>
              </a:rPr>
              <a:t>main</a:t>
            </a:r>
            <a:r>
              <a:rPr lang="pl-PL" b="1" dirty="0">
                <a:latin typeface="Courier New"/>
                <a:cs typeface="Courier New"/>
              </a:rPr>
              <a:t>):070:1&gt;   </a:t>
            </a:r>
            <a:r>
              <a:rPr lang="pl-PL" b="1" dirty="0" err="1">
                <a:latin typeface="Courier New"/>
                <a:cs typeface="Courier New"/>
              </a:rPr>
              <a:t>puts</a:t>
            </a:r>
            <a:r>
              <a:rPr lang="pl-PL" b="1" dirty="0">
                <a:latin typeface="Courier New"/>
                <a:cs typeface="Courier New"/>
              </a:rPr>
              <a:t> </a:t>
            </a:r>
            <a:r>
              <a:rPr lang="pl-PL" b="1" dirty="0" err="1">
                <a:latin typeface="Courier New"/>
                <a:cs typeface="Courier New"/>
              </a:rPr>
              <a:t>name</a:t>
            </a:r>
            <a:endParaRPr lang="pl-PL" b="1" dirty="0">
              <a:latin typeface="Courier New"/>
              <a:cs typeface="Courier New"/>
            </a:endParaRPr>
          </a:p>
          <a:p>
            <a:r>
              <a:rPr lang="fr-FR" b="1" dirty="0" err="1">
                <a:latin typeface="Courier New"/>
                <a:cs typeface="Courier New"/>
              </a:rPr>
              <a:t>irb</a:t>
            </a:r>
            <a:r>
              <a:rPr lang="fr-FR" b="1" dirty="0">
                <a:latin typeface="Courier New"/>
                <a:cs typeface="Courier New"/>
              </a:rPr>
              <a:t>(main):071:1&gt; end</a:t>
            </a:r>
          </a:p>
          <a:p>
            <a:r>
              <a:rPr lang="fr-FR" b="1" dirty="0">
                <a:latin typeface="Courier New"/>
                <a:cs typeface="Courier New"/>
              </a:rPr>
              <a:t>Tony</a:t>
            </a:r>
          </a:p>
          <a:p>
            <a:r>
              <a:rPr lang="en-US" b="1" dirty="0">
                <a:latin typeface="Courier New"/>
                <a:cs typeface="Courier New"/>
              </a:rPr>
              <a:t>=&gt; nil</a:t>
            </a:r>
          </a:p>
          <a:p>
            <a:r>
              <a:rPr lang="en-US" b="1" dirty="0" err="1">
                <a:latin typeface="Courier New"/>
                <a:cs typeface="Courier New"/>
              </a:rPr>
              <a:t>irb</a:t>
            </a:r>
            <a:r>
              <a:rPr lang="en-US" b="1" dirty="0">
                <a:latin typeface="Courier New"/>
                <a:cs typeface="Courier New"/>
              </a:rPr>
              <a:t>(main):072:0&gt; unless </a:t>
            </a:r>
            <a:r>
              <a:rPr lang="en-US" b="1" dirty="0" err="1">
                <a:solidFill>
                  <a:srgbClr val="B23C00"/>
                </a:solidFill>
                <a:latin typeface="Courier New"/>
                <a:cs typeface="Courier New"/>
              </a:rPr>
              <a:t>name.empty</a:t>
            </a:r>
            <a:r>
              <a:rPr lang="en-US" b="1" dirty="0">
                <a:solidFill>
                  <a:srgbClr val="B23C00"/>
                </a:solidFill>
                <a:latin typeface="Courier New"/>
                <a:cs typeface="Courier New"/>
              </a:rPr>
              <a:t>?</a:t>
            </a:r>
          </a:p>
          <a:p>
            <a:r>
              <a:rPr lang="en-US" b="1" dirty="0" err="1">
                <a:latin typeface="Courier New"/>
                <a:cs typeface="Courier New"/>
              </a:rPr>
              <a:t>irb</a:t>
            </a:r>
            <a:r>
              <a:rPr lang="en-US" b="1" dirty="0">
                <a:latin typeface="Courier New"/>
                <a:cs typeface="Courier New"/>
              </a:rPr>
              <a:t>(main):073:1&gt;   puts name</a:t>
            </a:r>
          </a:p>
          <a:p>
            <a:r>
              <a:rPr lang="fr-FR" b="1" dirty="0" err="1">
                <a:latin typeface="Courier New"/>
                <a:cs typeface="Courier New"/>
              </a:rPr>
              <a:t>irb</a:t>
            </a:r>
            <a:r>
              <a:rPr lang="fr-FR" b="1" dirty="0">
                <a:latin typeface="Courier New"/>
                <a:cs typeface="Courier New"/>
              </a:rPr>
              <a:t>(main):074:1&gt; end</a:t>
            </a:r>
          </a:p>
          <a:p>
            <a:r>
              <a:rPr lang="fr-FR" b="1" dirty="0">
                <a:latin typeface="Courier New"/>
                <a:cs typeface="Courier New"/>
              </a:rPr>
              <a:t>Tony</a:t>
            </a:r>
          </a:p>
          <a:p>
            <a:r>
              <a:rPr lang="en-US" b="1" dirty="0">
                <a:latin typeface="Courier New"/>
                <a:cs typeface="Courier New"/>
              </a:rPr>
              <a:t>=&gt; nil</a:t>
            </a:r>
          </a:p>
          <a:p>
            <a:endParaRPr lang="en-US" b="1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1370744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Ruby Conditional Statements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1219210"/>
          </a:xfrm>
        </p:spPr>
        <p:txBody>
          <a:bodyPr/>
          <a:lstStyle/>
          <a:p>
            <a:r>
              <a:rPr lang="en-US" dirty="0" smtClean="0"/>
              <a:t>One-line expressions</a:t>
            </a:r>
          </a:p>
          <a:p>
            <a:pPr lvl="4"/>
            <a:endParaRPr lang="en-US" dirty="0"/>
          </a:p>
          <a:p>
            <a:pPr lvl="1"/>
            <a:r>
              <a:rPr lang="en-US" dirty="0" smtClean="0"/>
              <a:t>Examples: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737391" y="2680502"/>
            <a:ext cx="6418156" cy="1754327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err="1">
                <a:latin typeface="Courier New"/>
                <a:cs typeface="Courier New"/>
              </a:rPr>
              <a:t>irb</a:t>
            </a:r>
            <a:r>
              <a:rPr lang="en-US" b="1" dirty="0">
                <a:latin typeface="Courier New"/>
                <a:cs typeface="Courier New"/>
              </a:rPr>
              <a:t>(main):075:0&gt; puts name if !</a:t>
            </a:r>
            <a:r>
              <a:rPr lang="en-US" b="1" dirty="0" err="1">
                <a:latin typeface="Courier New"/>
                <a:cs typeface="Courier New"/>
              </a:rPr>
              <a:t>name.empty</a:t>
            </a:r>
            <a:r>
              <a:rPr lang="en-US" b="1" dirty="0">
                <a:latin typeface="Courier New"/>
                <a:cs typeface="Courier New"/>
              </a:rPr>
              <a:t>?</a:t>
            </a:r>
          </a:p>
          <a:p>
            <a:r>
              <a:rPr lang="en-US" b="1" dirty="0">
                <a:latin typeface="Courier New"/>
                <a:cs typeface="Courier New"/>
              </a:rPr>
              <a:t>Tony</a:t>
            </a:r>
          </a:p>
          <a:p>
            <a:r>
              <a:rPr lang="en-US" b="1" dirty="0">
                <a:latin typeface="Courier New"/>
                <a:cs typeface="Courier New"/>
              </a:rPr>
              <a:t>=&gt; nil</a:t>
            </a:r>
          </a:p>
          <a:p>
            <a:r>
              <a:rPr lang="en-US" b="1" dirty="0" err="1">
                <a:latin typeface="Courier New"/>
                <a:cs typeface="Courier New"/>
              </a:rPr>
              <a:t>irb</a:t>
            </a:r>
            <a:r>
              <a:rPr lang="en-US" b="1" dirty="0">
                <a:latin typeface="Courier New"/>
                <a:cs typeface="Courier New"/>
              </a:rPr>
              <a:t>(main):076:0&gt; puts name unless </a:t>
            </a:r>
            <a:r>
              <a:rPr lang="en-US" b="1" dirty="0" err="1">
                <a:latin typeface="Courier New"/>
                <a:cs typeface="Courier New"/>
              </a:rPr>
              <a:t>name.empty</a:t>
            </a:r>
            <a:r>
              <a:rPr lang="en-US" b="1" dirty="0">
                <a:latin typeface="Courier New"/>
                <a:cs typeface="Courier New"/>
              </a:rPr>
              <a:t>?</a:t>
            </a:r>
          </a:p>
          <a:p>
            <a:r>
              <a:rPr lang="en-US" b="1" dirty="0">
                <a:latin typeface="Courier New"/>
                <a:cs typeface="Courier New"/>
              </a:rPr>
              <a:t>Tony</a:t>
            </a:r>
          </a:p>
          <a:p>
            <a:r>
              <a:rPr lang="en-US" b="1" dirty="0">
                <a:latin typeface="Courier New"/>
                <a:cs typeface="Courier New"/>
              </a:rPr>
              <a:t>=&gt; </a:t>
            </a:r>
            <a:r>
              <a:rPr lang="en-US" b="1" dirty="0" smtClean="0">
                <a:latin typeface="Courier New"/>
                <a:cs typeface="Courier New"/>
              </a:rPr>
              <a:t>nil</a:t>
            </a:r>
            <a:endParaRPr lang="en-US" b="1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2041662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Ruby Iteration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1584965"/>
          </a:xfrm>
        </p:spPr>
        <p:txBody>
          <a:bodyPr/>
          <a:lstStyle/>
          <a:p>
            <a:r>
              <a:rPr lang="en-US" dirty="0" smtClean="0"/>
              <a:t>Use the </a:t>
            </a:r>
            <a:r>
              <a:rPr lang="en-US" b="1" dirty="0" smtClean="0">
                <a:solidFill>
                  <a:srgbClr val="0033CC"/>
                </a:solidFill>
                <a:latin typeface="Courier New"/>
                <a:cs typeface="Courier New"/>
              </a:rPr>
              <a:t>each</a:t>
            </a:r>
            <a:r>
              <a:rPr lang="en-US" dirty="0" smtClean="0">
                <a:solidFill>
                  <a:srgbClr val="0033CC"/>
                </a:solidFill>
              </a:rPr>
              <a:t> </a:t>
            </a:r>
            <a:r>
              <a:rPr lang="en-US" dirty="0" smtClean="0"/>
              <a:t>method on a list or hash </a:t>
            </a:r>
            <a:br>
              <a:rPr lang="en-US" dirty="0" smtClean="0"/>
            </a:br>
            <a:r>
              <a:rPr lang="en-US" dirty="0" smtClean="0"/>
              <a:t>to iterate over the elements.</a:t>
            </a:r>
          </a:p>
          <a:p>
            <a:pPr lvl="5"/>
            <a:endParaRPr lang="en-US" dirty="0" smtClean="0"/>
          </a:p>
          <a:p>
            <a:pPr lvl="1"/>
            <a:r>
              <a:rPr lang="en-US" dirty="0" smtClean="0"/>
              <a:t>Example: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280196" y="3033743"/>
            <a:ext cx="6464330" cy="2554545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b="1" dirty="0" err="1" smtClean="0">
                <a:latin typeface="Courier New"/>
                <a:cs typeface="Courier New"/>
              </a:rPr>
              <a:t>irb</a:t>
            </a:r>
            <a:r>
              <a:rPr lang="en-US" sz="1600" b="1" dirty="0">
                <a:latin typeface="Courier New"/>
                <a:cs typeface="Courier New"/>
              </a:rPr>
              <a:t>(main):094:0&gt; countdown = [3, 2, 1, "Blastoff!"]</a:t>
            </a:r>
          </a:p>
          <a:p>
            <a:r>
              <a:rPr lang="en-US" sz="1600" b="1" dirty="0">
                <a:latin typeface="Courier New"/>
                <a:cs typeface="Courier New"/>
              </a:rPr>
              <a:t>=&gt; [3, 2, 1, "Blastoff!"]</a:t>
            </a:r>
          </a:p>
          <a:p>
            <a:r>
              <a:rPr lang="en-US" sz="1600" b="1" dirty="0" err="1">
                <a:latin typeface="Courier New"/>
                <a:cs typeface="Courier New"/>
              </a:rPr>
              <a:t>irb</a:t>
            </a:r>
            <a:r>
              <a:rPr lang="en-US" sz="1600" b="1" dirty="0">
                <a:latin typeface="Courier New"/>
                <a:cs typeface="Courier New"/>
              </a:rPr>
              <a:t>(main):095:0&gt; </a:t>
            </a:r>
            <a:r>
              <a:rPr lang="en-US" sz="1600" b="1" dirty="0" err="1">
                <a:latin typeface="Courier New"/>
                <a:cs typeface="Courier New"/>
              </a:rPr>
              <a:t>countdown.</a:t>
            </a:r>
            <a:r>
              <a:rPr lang="en-US" sz="1600" b="1" dirty="0" err="1">
                <a:solidFill>
                  <a:srgbClr val="B23C00"/>
                </a:solidFill>
                <a:latin typeface="Courier New"/>
                <a:cs typeface="Courier New"/>
              </a:rPr>
              <a:t>each</a:t>
            </a:r>
            <a:r>
              <a:rPr lang="en-US" sz="1600" b="1" dirty="0">
                <a:latin typeface="Courier New"/>
                <a:cs typeface="Courier New"/>
              </a:rPr>
              <a:t> do |</a:t>
            </a:r>
            <a:r>
              <a:rPr lang="en-US" sz="1600" b="1" dirty="0" err="1">
                <a:latin typeface="Courier New"/>
                <a:cs typeface="Courier New"/>
              </a:rPr>
              <a:t>elmt</a:t>
            </a:r>
            <a:r>
              <a:rPr lang="en-US" sz="1600" b="1" dirty="0">
                <a:latin typeface="Courier New"/>
                <a:cs typeface="Courier New"/>
              </a:rPr>
              <a:t>|</a:t>
            </a:r>
          </a:p>
          <a:p>
            <a:r>
              <a:rPr lang="en-US" sz="1600" b="1" dirty="0" err="1">
                <a:latin typeface="Courier New"/>
                <a:cs typeface="Courier New"/>
              </a:rPr>
              <a:t>irb</a:t>
            </a:r>
            <a:r>
              <a:rPr lang="en-US" sz="1600" b="1" dirty="0">
                <a:latin typeface="Courier New"/>
                <a:cs typeface="Courier New"/>
              </a:rPr>
              <a:t>(main):096:1*   puts </a:t>
            </a:r>
            <a:r>
              <a:rPr lang="en-US" sz="1600" b="1" dirty="0" err="1">
                <a:latin typeface="Courier New"/>
                <a:cs typeface="Courier New"/>
              </a:rPr>
              <a:t>elmt</a:t>
            </a:r>
            <a:endParaRPr lang="en-US" sz="1600" b="1" dirty="0">
              <a:latin typeface="Courier New"/>
              <a:cs typeface="Courier New"/>
            </a:endParaRPr>
          </a:p>
          <a:p>
            <a:r>
              <a:rPr lang="fr-FR" sz="1600" b="1" dirty="0" err="1">
                <a:latin typeface="Courier New"/>
                <a:cs typeface="Courier New"/>
              </a:rPr>
              <a:t>irb</a:t>
            </a:r>
            <a:r>
              <a:rPr lang="fr-FR" sz="1600" b="1" dirty="0">
                <a:latin typeface="Courier New"/>
                <a:cs typeface="Courier New"/>
              </a:rPr>
              <a:t>(main):097:1&gt; end</a:t>
            </a:r>
          </a:p>
          <a:p>
            <a:r>
              <a:rPr lang="fr-FR" sz="1600" b="1" dirty="0">
                <a:latin typeface="Courier New"/>
                <a:cs typeface="Courier New"/>
              </a:rPr>
              <a:t>3</a:t>
            </a:r>
          </a:p>
          <a:p>
            <a:r>
              <a:rPr lang="is-IS" sz="1600" b="1" dirty="0">
                <a:latin typeface="Courier New"/>
                <a:cs typeface="Courier New"/>
              </a:rPr>
              <a:t>2</a:t>
            </a:r>
          </a:p>
          <a:p>
            <a:r>
              <a:rPr lang="is-IS" sz="1600" b="1" dirty="0">
                <a:latin typeface="Courier New"/>
                <a:cs typeface="Courier New"/>
              </a:rPr>
              <a:t>1</a:t>
            </a:r>
          </a:p>
          <a:p>
            <a:r>
              <a:rPr lang="en-US" sz="1600" b="1" dirty="0">
                <a:latin typeface="Courier New"/>
                <a:cs typeface="Courier New"/>
              </a:rPr>
              <a:t>Blastoff!</a:t>
            </a:r>
          </a:p>
          <a:p>
            <a:r>
              <a:rPr lang="en-US" sz="1600" b="1" dirty="0">
                <a:latin typeface="Courier New"/>
                <a:cs typeface="Courier New"/>
              </a:rPr>
              <a:t>=&gt; [3, 2, 1, "Blastoff!"]</a:t>
            </a:r>
            <a:endParaRPr lang="en-US" sz="1700" b="1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1733589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Ruby Iteration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1219209"/>
          </a:xfrm>
        </p:spPr>
        <p:txBody>
          <a:bodyPr/>
          <a:lstStyle/>
          <a:p>
            <a:r>
              <a:rPr lang="en-US" dirty="0" smtClean="0"/>
              <a:t>Use </a:t>
            </a:r>
            <a:r>
              <a:rPr lang="en-US" b="1" dirty="0" smtClean="0">
                <a:solidFill>
                  <a:srgbClr val="0033CC"/>
                </a:solidFill>
                <a:latin typeface="Courier New"/>
                <a:cs typeface="Courier New"/>
              </a:rPr>
              <a:t>{</a:t>
            </a:r>
            <a:r>
              <a:rPr lang="en-US" dirty="0" smtClean="0"/>
              <a:t> </a:t>
            </a:r>
            <a:r>
              <a:rPr lang="is-IS" dirty="0" smtClean="0"/>
              <a:t>…</a:t>
            </a:r>
            <a:r>
              <a:rPr lang="en-US" dirty="0" smtClean="0"/>
              <a:t> </a:t>
            </a:r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}</a:t>
            </a:r>
            <a:r>
              <a:rPr lang="en-US" dirty="0" smtClean="0"/>
              <a:t> instead of </a:t>
            </a:r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do</a:t>
            </a:r>
            <a:r>
              <a:rPr lang="en-US" dirty="0" smtClean="0"/>
              <a:t> </a:t>
            </a:r>
            <a:r>
              <a:rPr lang="is-IS" dirty="0" smtClean="0"/>
              <a:t>… </a:t>
            </a:r>
            <a:r>
              <a:rPr lang="is-IS" b="1" dirty="0">
                <a:solidFill>
                  <a:srgbClr val="0033CC"/>
                </a:solidFill>
                <a:latin typeface="Courier New"/>
                <a:cs typeface="Courier New"/>
              </a:rPr>
              <a:t>end</a:t>
            </a:r>
            <a:r>
              <a:rPr lang="is-IS" dirty="0" smtClean="0"/>
              <a:t>.</a:t>
            </a:r>
          </a:p>
          <a:p>
            <a:pPr lvl="5"/>
            <a:endParaRPr lang="is-IS" dirty="0" smtClean="0"/>
          </a:p>
          <a:p>
            <a:pPr lvl="1"/>
            <a:r>
              <a:rPr lang="en-US" dirty="0" smtClean="0"/>
              <a:t>Example:</a:t>
            </a:r>
            <a:endParaRPr lang="is-I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14440" y="2570290"/>
            <a:ext cx="7387810" cy="1754327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err="1">
                <a:latin typeface="Courier New"/>
                <a:cs typeface="Courier New"/>
              </a:rPr>
              <a:t>irb</a:t>
            </a:r>
            <a:r>
              <a:rPr lang="en-US" b="1" dirty="0">
                <a:latin typeface="Courier New"/>
                <a:cs typeface="Courier New"/>
              </a:rPr>
              <a:t>(main):098:0&gt; </a:t>
            </a:r>
            <a:r>
              <a:rPr lang="en-US" b="1" dirty="0" err="1">
                <a:latin typeface="Courier New"/>
                <a:cs typeface="Courier New"/>
              </a:rPr>
              <a:t>countdown.each</a:t>
            </a:r>
            <a:r>
              <a:rPr lang="en-US" b="1" dirty="0">
                <a:latin typeface="Courier New"/>
                <a:cs typeface="Courier New"/>
              </a:rPr>
              <a:t> { |</a:t>
            </a:r>
            <a:r>
              <a:rPr lang="en-US" b="1" dirty="0" err="1">
                <a:latin typeface="Courier New"/>
                <a:cs typeface="Courier New"/>
              </a:rPr>
              <a:t>elmt</a:t>
            </a:r>
            <a:r>
              <a:rPr lang="en-US" b="1" dirty="0">
                <a:latin typeface="Courier New"/>
                <a:cs typeface="Courier New"/>
              </a:rPr>
              <a:t>| puts </a:t>
            </a:r>
            <a:r>
              <a:rPr lang="en-US" b="1" dirty="0" err="1">
                <a:latin typeface="Courier New"/>
                <a:cs typeface="Courier New"/>
              </a:rPr>
              <a:t>elmt</a:t>
            </a:r>
            <a:r>
              <a:rPr lang="en-US" b="1" dirty="0">
                <a:latin typeface="Courier New"/>
                <a:cs typeface="Courier New"/>
              </a:rPr>
              <a:t> }</a:t>
            </a:r>
          </a:p>
          <a:p>
            <a:r>
              <a:rPr lang="en-US" b="1" dirty="0">
                <a:latin typeface="Courier New"/>
                <a:cs typeface="Courier New"/>
              </a:rPr>
              <a:t>3</a:t>
            </a:r>
          </a:p>
          <a:p>
            <a:r>
              <a:rPr lang="is-IS" b="1" dirty="0">
                <a:latin typeface="Courier New"/>
                <a:cs typeface="Courier New"/>
              </a:rPr>
              <a:t>2</a:t>
            </a:r>
          </a:p>
          <a:p>
            <a:r>
              <a:rPr lang="is-IS" b="1" dirty="0">
                <a:latin typeface="Courier New"/>
                <a:cs typeface="Courier New"/>
              </a:rPr>
              <a:t>1</a:t>
            </a:r>
          </a:p>
          <a:p>
            <a:r>
              <a:rPr lang="en-US" b="1" dirty="0">
                <a:latin typeface="Courier New"/>
                <a:cs typeface="Courier New"/>
              </a:rPr>
              <a:t>Blastoff!</a:t>
            </a:r>
          </a:p>
          <a:p>
            <a:r>
              <a:rPr lang="en-US" b="1" dirty="0">
                <a:latin typeface="Courier New"/>
                <a:cs typeface="Courier New"/>
              </a:rPr>
              <a:t>=&gt; [3, 2, 1, "Blastoff!"]</a:t>
            </a:r>
          </a:p>
        </p:txBody>
      </p:sp>
    </p:spTree>
    <p:extLst>
      <p:ext uri="{BB962C8B-B14F-4D97-AF65-F5344CB8AC3E}">
        <p14:creationId xmlns:p14="http://schemas.microsoft.com/office/powerpoint/2010/main" val="1531331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Ruby Iteration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Iterate over a hash.</a:t>
            </a:r>
          </a:p>
          <a:p>
            <a:pPr lvl="5"/>
            <a:endParaRPr lang="en-US" dirty="0" smtClean="0"/>
          </a:p>
          <a:p>
            <a:pPr lvl="1"/>
            <a:r>
              <a:rPr lang="en-US" dirty="0" smtClean="0"/>
              <a:t>Example: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280196" y="2606049"/>
            <a:ext cx="6972244" cy="1754327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err="1">
                <a:latin typeface="Courier New"/>
                <a:cs typeface="Courier New"/>
              </a:rPr>
              <a:t>irb</a:t>
            </a:r>
            <a:r>
              <a:rPr lang="en-US" b="1" dirty="0">
                <a:latin typeface="Courier New"/>
                <a:cs typeface="Courier New"/>
              </a:rPr>
              <a:t>(main):090:0&gt; </a:t>
            </a:r>
            <a:r>
              <a:rPr lang="en-US" b="1" dirty="0" err="1">
                <a:latin typeface="Courier New"/>
                <a:cs typeface="Courier New"/>
              </a:rPr>
              <a:t>dude.each</a:t>
            </a:r>
            <a:r>
              <a:rPr lang="en-US" b="1" dirty="0">
                <a:latin typeface="Courier New"/>
                <a:cs typeface="Courier New"/>
              </a:rPr>
              <a:t> { |key, value|</a:t>
            </a:r>
          </a:p>
          <a:p>
            <a:r>
              <a:rPr lang="en-US" b="1" dirty="0" err="1">
                <a:latin typeface="Courier New"/>
                <a:cs typeface="Courier New"/>
              </a:rPr>
              <a:t>irb</a:t>
            </a:r>
            <a:r>
              <a:rPr lang="en-US" b="1" dirty="0">
                <a:latin typeface="Courier New"/>
                <a:cs typeface="Courier New"/>
              </a:rPr>
              <a:t>(main):091:1*   puts "The #{key} is #{value}."</a:t>
            </a:r>
          </a:p>
          <a:p>
            <a:r>
              <a:rPr lang="fr-FR" b="1" dirty="0" err="1">
                <a:latin typeface="Courier New"/>
                <a:cs typeface="Courier New"/>
              </a:rPr>
              <a:t>irb</a:t>
            </a:r>
            <a:r>
              <a:rPr lang="fr-FR" b="1" dirty="0">
                <a:latin typeface="Courier New"/>
                <a:cs typeface="Courier New"/>
              </a:rPr>
              <a:t>(main):092:1&gt; }</a:t>
            </a:r>
          </a:p>
          <a:p>
            <a:r>
              <a:rPr lang="fr-FR" b="1" dirty="0">
                <a:latin typeface="Courier New"/>
                <a:cs typeface="Courier New"/>
              </a:rPr>
              <a:t>The </a:t>
            </a:r>
            <a:r>
              <a:rPr lang="fr-FR" b="1" dirty="0" err="1">
                <a:latin typeface="Courier New"/>
                <a:cs typeface="Courier New"/>
              </a:rPr>
              <a:t>name</a:t>
            </a:r>
            <a:r>
              <a:rPr lang="fr-FR" b="1" dirty="0">
                <a:latin typeface="Courier New"/>
                <a:cs typeface="Courier New"/>
              </a:rPr>
              <a:t> </a:t>
            </a:r>
            <a:r>
              <a:rPr lang="fr-FR" b="1" dirty="0" err="1">
                <a:latin typeface="Courier New"/>
                <a:cs typeface="Courier New"/>
              </a:rPr>
              <a:t>is</a:t>
            </a:r>
            <a:r>
              <a:rPr lang="fr-FR" b="1" dirty="0">
                <a:latin typeface="Courier New"/>
                <a:cs typeface="Courier New"/>
              </a:rPr>
              <a:t> Matz.</a:t>
            </a:r>
          </a:p>
          <a:p>
            <a:r>
              <a:rPr lang="fr-FR" b="1" dirty="0">
                <a:latin typeface="Courier New"/>
                <a:cs typeface="Courier New"/>
              </a:rPr>
              <a:t>The </a:t>
            </a:r>
            <a:r>
              <a:rPr lang="fr-FR" b="1" dirty="0" err="1">
                <a:latin typeface="Courier New"/>
                <a:cs typeface="Courier New"/>
              </a:rPr>
              <a:t>age</a:t>
            </a:r>
            <a:r>
              <a:rPr lang="fr-FR" b="1" dirty="0">
                <a:latin typeface="Courier New"/>
                <a:cs typeface="Courier New"/>
              </a:rPr>
              <a:t> </a:t>
            </a:r>
            <a:r>
              <a:rPr lang="fr-FR" b="1" dirty="0" err="1">
                <a:latin typeface="Courier New"/>
                <a:cs typeface="Courier New"/>
              </a:rPr>
              <a:t>is</a:t>
            </a:r>
            <a:r>
              <a:rPr lang="fr-FR" b="1" dirty="0">
                <a:latin typeface="Courier New"/>
                <a:cs typeface="Courier New"/>
              </a:rPr>
              <a:t> 50.</a:t>
            </a:r>
          </a:p>
          <a:p>
            <a:r>
              <a:rPr lang="fi-FI" b="1" dirty="0">
                <a:latin typeface="Courier New"/>
                <a:cs typeface="Courier New"/>
              </a:rPr>
              <a:t>=&gt; {:</a:t>
            </a:r>
            <a:r>
              <a:rPr lang="fi-FI" b="1" dirty="0" err="1">
                <a:latin typeface="Courier New"/>
                <a:cs typeface="Courier New"/>
              </a:rPr>
              <a:t>name</a:t>
            </a:r>
            <a:r>
              <a:rPr lang="fi-FI" b="1" dirty="0">
                <a:latin typeface="Courier New"/>
                <a:cs typeface="Courier New"/>
              </a:rPr>
              <a:t>=&gt;"</a:t>
            </a:r>
            <a:r>
              <a:rPr lang="fi-FI" b="1" dirty="0" err="1">
                <a:latin typeface="Courier New"/>
                <a:cs typeface="Courier New"/>
              </a:rPr>
              <a:t>Matz</a:t>
            </a:r>
            <a:r>
              <a:rPr lang="fi-FI" b="1" dirty="0">
                <a:latin typeface="Courier New"/>
                <a:cs typeface="Courier New"/>
              </a:rPr>
              <a:t>", :</a:t>
            </a:r>
            <a:r>
              <a:rPr lang="fi-FI" b="1" dirty="0" err="1">
                <a:latin typeface="Courier New"/>
                <a:cs typeface="Courier New"/>
              </a:rPr>
              <a:t>age</a:t>
            </a:r>
            <a:r>
              <a:rPr lang="fi-FI" b="1" dirty="0">
                <a:latin typeface="Courier New"/>
                <a:cs typeface="Courier New"/>
              </a:rPr>
              <a:t>=&gt;50</a:t>
            </a:r>
            <a:r>
              <a:rPr lang="fi-FI" b="1" dirty="0" smtClean="0">
                <a:latin typeface="Courier New"/>
                <a:cs typeface="Courier New"/>
              </a:rPr>
              <a:t>}</a:t>
            </a:r>
            <a:endParaRPr lang="fi-FI" b="1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1642847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Ruby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Define your own methods with </a:t>
            </a:r>
            <a:r>
              <a:rPr lang="en-US" b="1" dirty="0" smtClean="0">
                <a:solidFill>
                  <a:srgbClr val="0033CC"/>
                </a:solidFill>
                <a:latin typeface="Courier New"/>
                <a:cs typeface="Courier New"/>
              </a:rPr>
              <a:t>def</a:t>
            </a:r>
            <a:r>
              <a:rPr lang="en-US" dirty="0" smtClean="0"/>
              <a:t>.</a:t>
            </a:r>
          </a:p>
          <a:p>
            <a:pPr lvl="5"/>
            <a:endParaRPr lang="en-US" dirty="0" smtClean="0"/>
          </a:p>
          <a:p>
            <a:pPr lvl="1"/>
            <a:r>
              <a:rPr lang="en-US" dirty="0" smtClean="0"/>
              <a:t>Example: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Use snake case for method names.</a:t>
            </a:r>
          </a:p>
          <a:p>
            <a:r>
              <a:rPr lang="en-US" dirty="0" smtClean="0"/>
              <a:t>Formal parameters can have default values.</a:t>
            </a:r>
          </a:p>
          <a:p>
            <a:r>
              <a:rPr lang="en-US" dirty="0" smtClean="0"/>
              <a:t>A method definition returns the method name.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463074" y="2514610"/>
            <a:ext cx="6556678" cy="1200329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err="1">
                <a:latin typeface="Courier New"/>
                <a:cs typeface="Courier New"/>
              </a:rPr>
              <a:t>irb</a:t>
            </a:r>
            <a:r>
              <a:rPr lang="en-US" b="1" dirty="0">
                <a:latin typeface="Courier New"/>
                <a:cs typeface="Courier New"/>
              </a:rPr>
              <a:t>(main):112:0&gt; </a:t>
            </a:r>
            <a:r>
              <a:rPr lang="en-US" b="1" dirty="0" err="1">
                <a:latin typeface="Courier New"/>
                <a:cs typeface="Courier New"/>
              </a:rPr>
              <a:t>def</a:t>
            </a:r>
            <a:r>
              <a:rPr lang="en-US" b="1" dirty="0">
                <a:latin typeface="Courier New"/>
                <a:cs typeface="Courier New"/>
              </a:rPr>
              <a:t> </a:t>
            </a:r>
            <a:r>
              <a:rPr lang="en-US" b="1" dirty="0" err="1">
                <a:solidFill>
                  <a:srgbClr val="B23C00"/>
                </a:solidFill>
                <a:latin typeface="Courier New"/>
                <a:cs typeface="Courier New"/>
              </a:rPr>
              <a:t>say_hello</a:t>
            </a:r>
            <a:r>
              <a:rPr lang="en-US" b="1" dirty="0">
                <a:latin typeface="Courier New"/>
                <a:cs typeface="Courier New"/>
              </a:rPr>
              <a:t>(name = "world")</a:t>
            </a:r>
          </a:p>
          <a:p>
            <a:r>
              <a:rPr lang="it-IT" b="1" dirty="0" err="1">
                <a:latin typeface="Courier New"/>
                <a:cs typeface="Courier New"/>
              </a:rPr>
              <a:t>irb</a:t>
            </a:r>
            <a:r>
              <a:rPr lang="it-IT" b="1" dirty="0">
                <a:latin typeface="Courier New"/>
                <a:cs typeface="Courier New"/>
              </a:rPr>
              <a:t>(</a:t>
            </a:r>
            <a:r>
              <a:rPr lang="it-IT" b="1" dirty="0" err="1">
                <a:latin typeface="Courier New"/>
                <a:cs typeface="Courier New"/>
              </a:rPr>
              <a:t>main</a:t>
            </a:r>
            <a:r>
              <a:rPr lang="it-IT" b="1" dirty="0">
                <a:latin typeface="Courier New"/>
                <a:cs typeface="Courier New"/>
              </a:rPr>
              <a:t>):113:1&gt;   </a:t>
            </a:r>
            <a:r>
              <a:rPr lang="it-IT" b="1" dirty="0" err="1">
                <a:latin typeface="Courier New"/>
                <a:cs typeface="Courier New"/>
              </a:rPr>
              <a:t>puts</a:t>
            </a:r>
            <a:r>
              <a:rPr lang="it-IT" b="1" dirty="0">
                <a:latin typeface="Courier New"/>
                <a:cs typeface="Courier New"/>
              </a:rPr>
              <a:t> "Hello, #{</a:t>
            </a:r>
            <a:r>
              <a:rPr lang="it-IT" b="1" dirty="0" err="1">
                <a:latin typeface="Courier New"/>
                <a:cs typeface="Courier New"/>
              </a:rPr>
              <a:t>name</a:t>
            </a:r>
            <a:r>
              <a:rPr lang="it-IT" b="1" dirty="0">
                <a:latin typeface="Courier New"/>
                <a:cs typeface="Courier New"/>
              </a:rPr>
              <a:t>}!"</a:t>
            </a:r>
          </a:p>
          <a:p>
            <a:r>
              <a:rPr lang="fr-FR" b="1" dirty="0" err="1">
                <a:latin typeface="Courier New"/>
                <a:cs typeface="Courier New"/>
              </a:rPr>
              <a:t>irb</a:t>
            </a:r>
            <a:r>
              <a:rPr lang="fr-FR" b="1" dirty="0">
                <a:latin typeface="Courier New"/>
                <a:cs typeface="Courier New"/>
              </a:rPr>
              <a:t>(main):114:1&gt; end</a:t>
            </a:r>
          </a:p>
          <a:p>
            <a:r>
              <a:rPr lang="fr-FR" b="1" dirty="0">
                <a:latin typeface="Courier New"/>
                <a:cs typeface="Courier New"/>
              </a:rPr>
              <a:t>=&gt; </a:t>
            </a:r>
            <a:r>
              <a:rPr lang="fr-FR" b="1" dirty="0">
                <a:solidFill>
                  <a:srgbClr val="B23C00"/>
                </a:solidFill>
                <a:latin typeface="Courier New"/>
                <a:cs typeface="Courier New"/>
              </a:rPr>
              <a:t>:</a:t>
            </a:r>
            <a:r>
              <a:rPr lang="fr-FR" b="1" dirty="0" err="1">
                <a:solidFill>
                  <a:srgbClr val="B23C00"/>
                </a:solidFill>
                <a:latin typeface="Courier New"/>
                <a:cs typeface="Courier New"/>
              </a:rPr>
              <a:t>say_hello</a:t>
            </a:r>
            <a:endParaRPr lang="en-US" b="1" dirty="0">
              <a:solidFill>
                <a:srgbClr val="B23C00"/>
              </a:solidFill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1145153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Ruby Methods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97488"/>
            <a:ext cx="8229600" cy="3433437"/>
          </a:xfrm>
        </p:spPr>
        <p:txBody>
          <a:bodyPr/>
          <a:lstStyle/>
          <a:p>
            <a:r>
              <a:rPr lang="en-US" dirty="0" smtClean="0"/>
              <a:t>A method returns the value of the </a:t>
            </a:r>
            <a:r>
              <a:rPr lang="en-US" dirty="0" smtClean="0">
                <a:solidFill>
                  <a:srgbClr val="B23C00"/>
                </a:solidFill>
              </a:rPr>
              <a:t>last statement that it executed</a:t>
            </a:r>
            <a:r>
              <a:rPr lang="en-US" dirty="0" smtClean="0"/>
              <a:t>.</a:t>
            </a:r>
          </a:p>
          <a:p>
            <a:pPr lvl="5"/>
            <a:endParaRPr lang="en-US" dirty="0" smtClean="0"/>
          </a:p>
          <a:p>
            <a:pPr lvl="1"/>
            <a:r>
              <a:rPr lang="en-US" dirty="0" smtClean="0"/>
              <a:t>Examples: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781800" y="6263609"/>
            <a:ext cx="1905000" cy="457200"/>
          </a:xfrm>
        </p:spPr>
        <p:txBody>
          <a:bodyPr/>
          <a:lstStyle/>
          <a:p>
            <a:fld id="{E3E26E3E-A15E-8945-8438-BECDE139A8AE}" type="slidenum">
              <a:rPr lang="en-US" smtClean="0"/>
              <a:pPr/>
              <a:t>28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108976" y="3703317"/>
            <a:ext cx="4810297" cy="2585323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err="1">
                <a:latin typeface="Courier New"/>
                <a:cs typeface="Courier New"/>
              </a:rPr>
              <a:t>irb</a:t>
            </a:r>
            <a:r>
              <a:rPr lang="en-US" b="1" dirty="0">
                <a:latin typeface="Courier New"/>
                <a:cs typeface="Courier New"/>
              </a:rPr>
              <a:t>(main):119:0&gt; </a:t>
            </a:r>
            <a:r>
              <a:rPr lang="en-US" b="1" dirty="0" err="1">
                <a:latin typeface="Courier New"/>
                <a:cs typeface="Courier New"/>
              </a:rPr>
              <a:t>say_hello</a:t>
            </a:r>
            <a:endParaRPr lang="en-US" b="1" dirty="0">
              <a:latin typeface="Courier New"/>
              <a:cs typeface="Courier New"/>
            </a:endParaRPr>
          </a:p>
          <a:p>
            <a:r>
              <a:rPr lang="en-US" b="1" dirty="0">
                <a:latin typeface="Courier New"/>
                <a:cs typeface="Courier New"/>
              </a:rPr>
              <a:t>Hello, world!</a:t>
            </a:r>
          </a:p>
          <a:p>
            <a:r>
              <a:rPr lang="en-US" b="1" dirty="0">
                <a:latin typeface="Courier New"/>
                <a:cs typeface="Courier New"/>
              </a:rPr>
              <a:t>=&gt; </a:t>
            </a:r>
            <a:r>
              <a:rPr lang="en-US" b="1" dirty="0">
                <a:solidFill>
                  <a:srgbClr val="B23C00"/>
                </a:solidFill>
                <a:latin typeface="Courier New"/>
                <a:cs typeface="Courier New"/>
              </a:rPr>
              <a:t>nil</a:t>
            </a:r>
          </a:p>
          <a:p>
            <a:r>
              <a:rPr lang="en-US" b="1" dirty="0" err="1">
                <a:latin typeface="Courier New"/>
                <a:cs typeface="Courier New"/>
              </a:rPr>
              <a:t>irb</a:t>
            </a:r>
            <a:r>
              <a:rPr lang="en-US" b="1" dirty="0">
                <a:latin typeface="Courier New"/>
                <a:cs typeface="Courier New"/>
              </a:rPr>
              <a:t>(main):120:0&gt; </a:t>
            </a:r>
            <a:r>
              <a:rPr lang="en-US" b="1" dirty="0" err="1">
                <a:latin typeface="Courier New"/>
                <a:cs typeface="Courier New"/>
              </a:rPr>
              <a:t>say_hello</a:t>
            </a:r>
            <a:r>
              <a:rPr lang="en-US" b="1" dirty="0">
                <a:latin typeface="Courier New"/>
                <a:cs typeface="Courier New"/>
              </a:rPr>
              <a:t>("Ron")</a:t>
            </a:r>
          </a:p>
          <a:p>
            <a:r>
              <a:rPr lang="en-US" b="1" dirty="0">
                <a:latin typeface="Courier New"/>
                <a:cs typeface="Courier New"/>
              </a:rPr>
              <a:t>Hello, Ron!</a:t>
            </a:r>
          </a:p>
          <a:p>
            <a:r>
              <a:rPr lang="en-US" b="1" dirty="0">
                <a:latin typeface="Courier New"/>
                <a:cs typeface="Courier New"/>
              </a:rPr>
              <a:t>=&gt; </a:t>
            </a:r>
            <a:r>
              <a:rPr lang="en-US" b="1" dirty="0">
                <a:solidFill>
                  <a:srgbClr val="B23C00"/>
                </a:solidFill>
                <a:latin typeface="Courier New"/>
                <a:cs typeface="Courier New"/>
              </a:rPr>
              <a:t>nil</a:t>
            </a:r>
          </a:p>
          <a:p>
            <a:r>
              <a:rPr lang="en-US" b="1" dirty="0" err="1">
                <a:latin typeface="Courier New"/>
                <a:cs typeface="Courier New"/>
              </a:rPr>
              <a:t>irb</a:t>
            </a:r>
            <a:r>
              <a:rPr lang="en-US" b="1" dirty="0">
                <a:latin typeface="Courier New"/>
                <a:cs typeface="Courier New"/>
              </a:rPr>
              <a:t>(main):121:0&gt; </a:t>
            </a:r>
            <a:r>
              <a:rPr lang="en-US" b="1" dirty="0" err="1">
                <a:latin typeface="Courier New"/>
                <a:cs typeface="Courier New"/>
              </a:rPr>
              <a:t>say_hello</a:t>
            </a:r>
            <a:r>
              <a:rPr lang="en-US" b="1" dirty="0">
                <a:latin typeface="Courier New"/>
                <a:cs typeface="Courier New"/>
              </a:rPr>
              <a:t> "Mary"</a:t>
            </a:r>
          </a:p>
          <a:p>
            <a:r>
              <a:rPr lang="en-US" b="1" dirty="0">
                <a:latin typeface="Courier New"/>
                <a:cs typeface="Courier New"/>
              </a:rPr>
              <a:t>Hello, Mary!</a:t>
            </a:r>
          </a:p>
          <a:p>
            <a:r>
              <a:rPr lang="en-US" b="1" dirty="0">
                <a:latin typeface="Courier New"/>
                <a:cs typeface="Courier New"/>
              </a:rPr>
              <a:t>=&gt; </a:t>
            </a:r>
            <a:r>
              <a:rPr lang="en-US" b="1" dirty="0">
                <a:solidFill>
                  <a:srgbClr val="B23C00"/>
                </a:solidFill>
                <a:latin typeface="Courier New"/>
                <a:cs typeface="Courier New"/>
              </a:rPr>
              <a:t>nil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23001" y="4983463"/>
            <a:ext cx="2173454" cy="923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rgbClr val="0033CC"/>
                </a:solidFill>
              </a:rPr>
              <a:t>Parentheses are</a:t>
            </a:r>
          </a:p>
          <a:p>
            <a:pPr algn="r"/>
            <a:r>
              <a:rPr lang="en-US" dirty="0" smtClean="0">
                <a:solidFill>
                  <a:srgbClr val="0033CC"/>
                </a:solidFill>
              </a:rPr>
              <a:t>optional around</a:t>
            </a:r>
          </a:p>
          <a:p>
            <a:pPr algn="r"/>
            <a:r>
              <a:rPr lang="en-US" dirty="0" smtClean="0">
                <a:solidFill>
                  <a:srgbClr val="0033CC"/>
                </a:solidFill>
              </a:rPr>
              <a:t>method arguments.</a:t>
            </a:r>
            <a:endParaRPr lang="en-US" dirty="0">
              <a:solidFill>
                <a:srgbClr val="0033CC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371635" y="1325903"/>
            <a:ext cx="6556678" cy="1200329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err="1">
                <a:latin typeface="Courier New"/>
                <a:cs typeface="Courier New"/>
              </a:rPr>
              <a:t>irb</a:t>
            </a:r>
            <a:r>
              <a:rPr lang="en-US" b="1" dirty="0">
                <a:latin typeface="Courier New"/>
                <a:cs typeface="Courier New"/>
              </a:rPr>
              <a:t>(main):112:0&gt; </a:t>
            </a:r>
            <a:r>
              <a:rPr lang="en-US" b="1" dirty="0" err="1">
                <a:latin typeface="Courier New"/>
                <a:cs typeface="Courier New"/>
              </a:rPr>
              <a:t>def</a:t>
            </a:r>
            <a:r>
              <a:rPr lang="en-US" b="1" dirty="0">
                <a:latin typeface="Courier New"/>
                <a:cs typeface="Courier New"/>
              </a:rPr>
              <a:t> </a:t>
            </a:r>
            <a:r>
              <a:rPr lang="en-US" b="1" dirty="0" err="1">
                <a:latin typeface="Courier New"/>
                <a:cs typeface="Courier New"/>
              </a:rPr>
              <a:t>say_hello</a:t>
            </a:r>
            <a:r>
              <a:rPr lang="en-US" b="1" dirty="0">
                <a:latin typeface="Courier New"/>
                <a:cs typeface="Courier New"/>
              </a:rPr>
              <a:t>(name = "world")</a:t>
            </a:r>
          </a:p>
          <a:p>
            <a:r>
              <a:rPr lang="it-IT" b="1" dirty="0" err="1">
                <a:latin typeface="Courier New"/>
                <a:cs typeface="Courier New"/>
              </a:rPr>
              <a:t>irb</a:t>
            </a:r>
            <a:r>
              <a:rPr lang="it-IT" b="1" dirty="0">
                <a:latin typeface="Courier New"/>
                <a:cs typeface="Courier New"/>
              </a:rPr>
              <a:t>(</a:t>
            </a:r>
            <a:r>
              <a:rPr lang="it-IT" b="1" dirty="0" err="1">
                <a:latin typeface="Courier New"/>
                <a:cs typeface="Courier New"/>
              </a:rPr>
              <a:t>main</a:t>
            </a:r>
            <a:r>
              <a:rPr lang="it-IT" b="1" dirty="0">
                <a:latin typeface="Courier New"/>
                <a:cs typeface="Courier New"/>
              </a:rPr>
              <a:t>):113:1&gt;   </a:t>
            </a:r>
            <a:r>
              <a:rPr lang="it-IT" b="1" dirty="0" err="1">
                <a:solidFill>
                  <a:srgbClr val="B23C00"/>
                </a:solidFill>
                <a:latin typeface="Courier New"/>
                <a:cs typeface="Courier New"/>
              </a:rPr>
              <a:t>puts</a:t>
            </a:r>
            <a:r>
              <a:rPr lang="it-IT" b="1" dirty="0">
                <a:solidFill>
                  <a:srgbClr val="B23C00"/>
                </a:solidFill>
                <a:latin typeface="Courier New"/>
                <a:cs typeface="Courier New"/>
              </a:rPr>
              <a:t> </a:t>
            </a:r>
            <a:r>
              <a:rPr lang="it-IT" b="1" dirty="0">
                <a:latin typeface="Courier New"/>
                <a:cs typeface="Courier New"/>
              </a:rPr>
              <a:t>"Hello, #{</a:t>
            </a:r>
            <a:r>
              <a:rPr lang="it-IT" b="1" dirty="0" err="1">
                <a:latin typeface="Courier New"/>
                <a:cs typeface="Courier New"/>
              </a:rPr>
              <a:t>name</a:t>
            </a:r>
            <a:r>
              <a:rPr lang="it-IT" b="1" dirty="0">
                <a:latin typeface="Courier New"/>
                <a:cs typeface="Courier New"/>
              </a:rPr>
              <a:t>}!"</a:t>
            </a:r>
          </a:p>
          <a:p>
            <a:r>
              <a:rPr lang="fr-FR" b="1" dirty="0" err="1">
                <a:latin typeface="Courier New"/>
                <a:cs typeface="Courier New"/>
              </a:rPr>
              <a:t>irb</a:t>
            </a:r>
            <a:r>
              <a:rPr lang="fr-FR" b="1" dirty="0">
                <a:latin typeface="Courier New"/>
                <a:cs typeface="Courier New"/>
              </a:rPr>
              <a:t>(main):114:1&gt; end</a:t>
            </a:r>
          </a:p>
          <a:p>
            <a:r>
              <a:rPr lang="fr-FR" b="1" dirty="0">
                <a:latin typeface="Courier New"/>
                <a:cs typeface="Courier New"/>
              </a:rPr>
              <a:t>=&gt; :</a:t>
            </a:r>
            <a:r>
              <a:rPr lang="fr-FR" b="1" dirty="0" err="1">
                <a:latin typeface="Courier New"/>
                <a:cs typeface="Courier New"/>
              </a:rPr>
              <a:t>say_hello</a:t>
            </a:r>
            <a:endParaRPr lang="en-US" b="1" dirty="0">
              <a:latin typeface="Courier New"/>
              <a:cs typeface="Courier New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29195" y="1965976"/>
            <a:ext cx="1698602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B23C00"/>
                </a:solidFill>
              </a:rPr>
              <a:t>puts</a:t>
            </a:r>
            <a:r>
              <a:rPr lang="en-US" dirty="0">
                <a:solidFill>
                  <a:srgbClr val="0033CC"/>
                </a:solidFill>
              </a:rPr>
              <a:t> returns nil</a:t>
            </a:r>
          </a:p>
        </p:txBody>
      </p:sp>
    </p:spTree>
    <p:extLst>
      <p:ext uri="{BB962C8B-B14F-4D97-AF65-F5344CB8AC3E}">
        <p14:creationId xmlns:p14="http://schemas.microsoft.com/office/powerpoint/2010/main" val="849505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Ruby Methods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670576"/>
          </a:xfrm>
        </p:spPr>
        <p:txBody>
          <a:bodyPr/>
          <a:lstStyle/>
          <a:p>
            <a:r>
              <a:rPr lang="en-US" dirty="0" smtClean="0"/>
              <a:t>You can </a:t>
            </a:r>
            <a:r>
              <a:rPr lang="en-US" b="1" dirty="0" smtClean="0">
                <a:solidFill>
                  <a:srgbClr val="0033CC"/>
                </a:solidFill>
                <a:latin typeface="Courier New"/>
                <a:cs typeface="Courier New"/>
              </a:rPr>
              <a:t>raise</a:t>
            </a:r>
            <a:r>
              <a:rPr lang="en-US" dirty="0" smtClean="0">
                <a:solidFill>
                  <a:srgbClr val="0033CC"/>
                </a:solidFill>
              </a:rPr>
              <a:t> </a:t>
            </a:r>
            <a:r>
              <a:rPr lang="en-US" dirty="0" smtClean="0"/>
              <a:t>an exception.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097318" y="1874537"/>
            <a:ext cx="7664854" cy="480131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err="1">
                <a:latin typeface="Courier New"/>
                <a:cs typeface="Courier New"/>
              </a:rPr>
              <a:t>irb</a:t>
            </a:r>
            <a:r>
              <a:rPr lang="en-US" b="1" dirty="0">
                <a:latin typeface="Courier New"/>
                <a:cs typeface="Courier New"/>
              </a:rPr>
              <a:t>(main):122:0&gt; </a:t>
            </a:r>
            <a:r>
              <a:rPr lang="en-US" b="1" dirty="0" err="1">
                <a:latin typeface="Courier New"/>
                <a:cs typeface="Courier New"/>
              </a:rPr>
              <a:t>def</a:t>
            </a:r>
            <a:r>
              <a:rPr lang="en-US" b="1" dirty="0">
                <a:latin typeface="Courier New"/>
                <a:cs typeface="Courier New"/>
              </a:rPr>
              <a:t> factorial(n)</a:t>
            </a:r>
          </a:p>
          <a:p>
            <a:r>
              <a:rPr lang="en-US" b="1" dirty="0" err="1">
                <a:latin typeface="Courier New"/>
                <a:cs typeface="Courier New"/>
              </a:rPr>
              <a:t>irb</a:t>
            </a:r>
            <a:r>
              <a:rPr lang="en-US" b="1" dirty="0">
                <a:latin typeface="Courier New"/>
                <a:cs typeface="Courier New"/>
              </a:rPr>
              <a:t>(main):123:1&gt;   if n &lt; 1</a:t>
            </a:r>
          </a:p>
          <a:p>
            <a:r>
              <a:rPr lang="en-US" b="1" dirty="0" err="1">
                <a:latin typeface="Courier New"/>
                <a:cs typeface="Courier New"/>
              </a:rPr>
              <a:t>irb</a:t>
            </a:r>
            <a:r>
              <a:rPr lang="en-US" b="1" dirty="0">
                <a:latin typeface="Courier New"/>
                <a:cs typeface="Courier New"/>
              </a:rPr>
              <a:t>(main):124:2&gt;     </a:t>
            </a:r>
            <a:r>
              <a:rPr lang="en-US" b="1" dirty="0">
                <a:solidFill>
                  <a:srgbClr val="B23C00"/>
                </a:solidFill>
                <a:latin typeface="Courier New"/>
                <a:cs typeface="Courier New"/>
              </a:rPr>
              <a:t>raise "Argument #{n} must be &gt; 0"</a:t>
            </a:r>
          </a:p>
          <a:p>
            <a:r>
              <a:rPr lang="tr-TR" b="1" dirty="0" err="1">
                <a:latin typeface="Courier New"/>
                <a:cs typeface="Courier New"/>
              </a:rPr>
              <a:t>irb</a:t>
            </a:r>
            <a:r>
              <a:rPr lang="tr-TR" b="1" dirty="0">
                <a:latin typeface="Courier New"/>
                <a:cs typeface="Courier New"/>
              </a:rPr>
              <a:t>(main):125:2&gt;   </a:t>
            </a:r>
            <a:r>
              <a:rPr lang="tr-TR" b="1" dirty="0" err="1">
                <a:latin typeface="Courier New"/>
                <a:cs typeface="Courier New"/>
              </a:rPr>
              <a:t>elsif</a:t>
            </a:r>
            <a:r>
              <a:rPr lang="tr-TR" b="1" dirty="0">
                <a:latin typeface="Courier New"/>
                <a:cs typeface="Courier New"/>
              </a:rPr>
              <a:t> n == 1</a:t>
            </a:r>
          </a:p>
          <a:p>
            <a:r>
              <a:rPr lang="de-DE" b="1" dirty="0" err="1">
                <a:latin typeface="Courier New"/>
                <a:cs typeface="Courier New"/>
              </a:rPr>
              <a:t>irb</a:t>
            </a:r>
            <a:r>
              <a:rPr lang="de-DE" b="1" dirty="0">
                <a:latin typeface="Courier New"/>
                <a:cs typeface="Courier New"/>
              </a:rPr>
              <a:t>(</a:t>
            </a:r>
            <a:r>
              <a:rPr lang="de-DE" b="1" dirty="0" err="1">
                <a:latin typeface="Courier New"/>
                <a:cs typeface="Courier New"/>
              </a:rPr>
              <a:t>main</a:t>
            </a:r>
            <a:r>
              <a:rPr lang="de-DE" b="1" dirty="0">
                <a:latin typeface="Courier New"/>
                <a:cs typeface="Courier New"/>
              </a:rPr>
              <a:t>):126:2&gt;     1</a:t>
            </a:r>
          </a:p>
          <a:p>
            <a:r>
              <a:rPr lang="hu-HU" b="1" dirty="0">
                <a:latin typeface="Courier New"/>
                <a:cs typeface="Courier New"/>
              </a:rPr>
              <a:t>irb(main):127:2&gt;   else</a:t>
            </a:r>
          </a:p>
          <a:p>
            <a:r>
              <a:rPr lang="fr-FR" b="1" dirty="0" err="1">
                <a:latin typeface="Courier New"/>
                <a:cs typeface="Courier New"/>
              </a:rPr>
              <a:t>irb</a:t>
            </a:r>
            <a:r>
              <a:rPr lang="fr-FR" b="1" dirty="0">
                <a:latin typeface="Courier New"/>
                <a:cs typeface="Courier New"/>
              </a:rPr>
              <a:t>(main):128:2*     n*</a:t>
            </a:r>
            <a:r>
              <a:rPr lang="fr-FR" b="1" dirty="0" err="1">
                <a:latin typeface="Courier New"/>
                <a:cs typeface="Courier New"/>
              </a:rPr>
              <a:t>factorial</a:t>
            </a:r>
            <a:r>
              <a:rPr lang="fr-FR" b="1" dirty="0">
                <a:latin typeface="Courier New"/>
                <a:cs typeface="Courier New"/>
              </a:rPr>
              <a:t>(n-1)</a:t>
            </a:r>
          </a:p>
          <a:p>
            <a:r>
              <a:rPr lang="de-DE" b="1" dirty="0" err="1">
                <a:latin typeface="Courier New"/>
                <a:cs typeface="Courier New"/>
              </a:rPr>
              <a:t>irb</a:t>
            </a:r>
            <a:r>
              <a:rPr lang="de-DE" b="1" dirty="0">
                <a:latin typeface="Courier New"/>
                <a:cs typeface="Courier New"/>
              </a:rPr>
              <a:t>(</a:t>
            </a:r>
            <a:r>
              <a:rPr lang="de-DE" b="1" dirty="0" err="1">
                <a:latin typeface="Courier New"/>
                <a:cs typeface="Courier New"/>
              </a:rPr>
              <a:t>main</a:t>
            </a:r>
            <a:r>
              <a:rPr lang="de-DE" b="1" dirty="0">
                <a:latin typeface="Courier New"/>
                <a:cs typeface="Courier New"/>
              </a:rPr>
              <a:t>):129:2&gt;   end</a:t>
            </a:r>
          </a:p>
          <a:p>
            <a:r>
              <a:rPr lang="fr-FR" b="1" dirty="0" err="1">
                <a:latin typeface="Courier New"/>
                <a:cs typeface="Courier New"/>
              </a:rPr>
              <a:t>irb</a:t>
            </a:r>
            <a:r>
              <a:rPr lang="fr-FR" b="1" dirty="0">
                <a:latin typeface="Courier New"/>
                <a:cs typeface="Courier New"/>
              </a:rPr>
              <a:t>(main):130:1&gt; end</a:t>
            </a:r>
          </a:p>
          <a:p>
            <a:r>
              <a:rPr lang="fr-FR" b="1" dirty="0">
                <a:latin typeface="Courier New"/>
                <a:cs typeface="Courier New"/>
              </a:rPr>
              <a:t>=&gt; :</a:t>
            </a:r>
            <a:r>
              <a:rPr lang="fr-FR" b="1" dirty="0" err="1">
                <a:latin typeface="Courier New"/>
                <a:cs typeface="Courier New"/>
              </a:rPr>
              <a:t>factorial</a:t>
            </a:r>
            <a:endParaRPr lang="fr-FR" b="1" dirty="0">
              <a:latin typeface="Courier New"/>
              <a:cs typeface="Courier New"/>
            </a:endParaRPr>
          </a:p>
          <a:p>
            <a:r>
              <a:rPr lang="fr-FR" b="1" dirty="0" err="1">
                <a:latin typeface="Courier New"/>
                <a:cs typeface="Courier New"/>
              </a:rPr>
              <a:t>irb</a:t>
            </a:r>
            <a:r>
              <a:rPr lang="fr-FR" b="1" dirty="0">
                <a:latin typeface="Courier New"/>
                <a:cs typeface="Courier New"/>
              </a:rPr>
              <a:t>(main):131:0&gt; </a:t>
            </a:r>
            <a:r>
              <a:rPr lang="fr-FR" b="1" dirty="0" err="1">
                <a:latin typeface="Courier New"/>
                <a:cs typeface="Courier New"/>
              </a:rPr>
              <a:t>factorial</a:t>
            </a:r>
            <a:r>
              <a:rPr lang="fr-FR" b="1" dirty="0">
                <a:latin typeface="Courier New"/>
                <a:cs typeface="Courier New"/>
              </a:rPr>
              <a:t> 5</a:t>
            </a:r>
          </a:p>
          <a:p>
            <a:r>
              <a:rPr lang="en-US" b="1" dirty="0">
                <a:latin typeface="Courier New"/>
                <a:cs typeface="Courier New"/>
              </a:rPr>
              <a:t>=&gt; 120</a:t>
            </a:r>
          </a:p>
          <a:p>
            <a:r>
              <a:rPr lang="en-US" b="1" dirty="0" err="1">
                <a:latin typeface="Courier New"/>
                <a:cs typeface="Courier New"/>
              </a:rPr>
              <a:t>irb</a:t>
            </a:r>
            <a:r>
              <a:rPr lang="en-US" b="1" dirty="0">
                <a:latin typeface="Courier New"/>
                <a:cs typeface="Courier New"/>
              </a:rPr>
              <a:t>(main):132:0&gt; factorial 0</a:t>
            </a:r>
          </a:p>
          <a:p>
            <a:r>
              <a:rPr lang="en-US" b="1" dirty="0" err="1">
                <a:solidFill>
                  <a:srgbClr val="B23C00"/>
                </a:solidFill>
                <a:latin typeface="Courier New"/>
                <a:cs typeface="Courier New"/>
              </a:rPr>
              <a:t>RuntimeError</a:t>
            </a:r>
            <a:r>
              <a:rPr lang="en-US" b="1" dirty="0">
                <a:solidFill>
                  <a:srgbClr val="B23C00"/>
                </a:solidFill>
                <a:latin typeface="Courier New"/>
                <a:cs typeface="Courier New"/>
              </a:rPr>
              <a:t>: Argument 0 must be &gt; 0</a:t>
            </a:r>
          </a:p>
          <a:p>
            <a:r>
              <a:rPr lang="en-US" b="1" dirty="0">
                <a:latin typeface="Courier New"/>
                <a:cs typeface="Courier New"/>
              </a:rPr>
              <a:t>	from (</a:t>
            </a:r>
            <a:r>
              <a:rPr lang="en-US" b="1" dirty="0" err="1">
                <a:latin typeface="Courier New"/>
                <a:cs typeface="Courier New"/>
              </a:rPr>
              <a:t>irb</a:t>
            </a:r>
            <a:r>
              <a:rPr lang="en-US" b="1" dirty="0">
                <a:latin typeface="Courier New"/>
                <a:cs typeface="Courier New"/>
              </a:rPr>
              <a:t>):124:in `factorial'</a:t>
            </a:r>
          </a:p>
          <a:p>
            <a:r>
              <a:rPr lang="en-US" b="1" dirty="0">
                <a:latin typeface="Courier New"/>
                <a:cs typeface="Courier New"/>
              </a:rPr>
              <a:t>	from (</a:t>
            </a:r>
            <a:r>
              <a:rPr lang="en-US" b="1" dirty="0" err="1">
                <a:latin typeface="Courier New"/>
                <a:cs typeface="Courier New"/>
              </a:rPr>
              <a:t>irb</a:t>
            </a:r>
            <a:r>
              <a:rPr lang="en-US" b="1" dirty="0">
                <a:latin typeface="Courier New"/>
                <a:cs typeface="Courier New"/>
              </a:rPr>
              <a:t>):132</a:t>
            </a:r>
          </a:p>
          <a:p>
            <a:r>
              <a:rPr lang="en-US" b="1" dirty="0">
                <a:latin typeface="Courier New"/>
                <a:cs typeface="Courier New"/>
              </a:rPr>
              <a:t>	from /</a:t>
            </a:r>
            <a:r>
              <a:rPr lang="en-US" b="1" dirty="0" err="1">
                <a:latin typeface="Courier New"/>
                <a:cs typeface="Courier New"/>
              </a:rPr>
              <a:t>usr</a:t>
            </a:r>
            <a:r>
              <a:rPr lang="en-US" b="1" dirty="0">
                <a:latin typeface="Courier New"/>
                <a:cs typeface="Courier New"/>
              </a:rPr>
              <a:t>/local/bin/irb:11:in `&lt;main&gt;'</a:t>
            </a:r>
          </a:p>
        </p:txBody>
      </p:sp>
    </p:spTree>
    <p:extLst>
      <p:ext uri="{BB962C8B-B14F-4D97-AF65-F5344CB8AC3E}">
        <p14:creationId xmlns:p14="http://schemas.microsoft.com/office/powerpoint/2010/main" val="117214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Permission Codes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20994" cy="4835525"/>
          </a:xfrm>
        </p:spPr>
        <p:txBody>
          <a:bodyPr/>
          <a:lstStyle/>
          <a:p>
            <a:pPr lvl="5"/>
            <a:endParaRPr lang="en-US" sz="800" dirty="0" smtClean="0"/>
          </a:p>
          <a:p>
            <a:r>
              <a:rPr lang="en-US" dirty="0"/>
              <a:t>If you need a permission code to enroll in this class, see the department’s instructions at </a:t>
            </a:r>
            <a:r>
              <a:rPr lang="en-US" dirty="0">
                <a:hlinkClick r:id="rId2"/>
              </a:rPr>
              <a:t>https://cmpe.sjsu.edu/content/Undergraduate-Permission-Number-Requests</a:t>
            </a:r>
            <a:r>
              <a:rPr lang="en-US" dirty="0"/>
              <a:t> </a:t>
            </a:r>
          </a:p>
          <a:p>
            <a:pPr lvl="4"/>
            <a:endParaRPr lang="en-US" dirty="0"/>
          </a:p>
          <a:p>
            <a:r>
              <a:rPr lang="en-US" dirty="0"/>
              <a:t>Complete the form at </a:t>
            </a: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goo.gl/forms/Ayl0jablW5Ythquf1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608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Ruby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class name must be capitalized.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A class definition can include an </a:t>
            </a:r>
            <a:r>
              <a:rPr lang="en-US" b="1" dirty="0" smtClean="0">
                <a:solidFill>
                  <a:srgbClr val="0033CC"/>
                </a:solidFill>
                <a:latin typeface="Courier New"/>
                <a:cs typeface="Courier New"/>
              </a:rPr>
              <a:t>initialize</a:t>
            </a:r>
            <a:r>
              <a:rPr lang="en-US" dirty="0" smtClean="0">
                <a:solidFill>
                  <a:srgbClr val="0033CC"/>
                </a:solidFill>
              </a:rPr>
              <a:t> </a:t>
            </a:r>
            <a:r>
              <a:rPr lang="en-US" dirty="0" smtClean="0"/>
              <a:t>method as the constructor.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Private instance variables start with </a:t>
            </a:r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@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469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Ruby </a:t>
            </a:r>
            <a:r>
              <a:rPr lang="en-US" dirty="0" smtClean="0"/>
              <a:t>Classes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280196" y="1417342"/>
            <a:ext cx="6418156" cy="4247317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err="1">
                <a:latin typeface="Courier New"/>
                <a:cs typeface="Courier New"/>
              </a:rPr>
              <a:t>irb</a:t>
            </a:r>
            <a:r>
              <a:rPr lang="en-US" b="1" dirty="0">
                <a:latin typeface="Courier New"/>
                <a:cs typeface="Courier New"/>
              </a:rPr>
              <a:t>(main):133:0&gt; class </a:t>
            </a:r>
            <a:r>
              <a:rPr lang="en-US" b="1" dirty="0">
                <a:solidFill>
                  <a:srgbClr val="B23C00"/>
                </a:solidFill>
                <a:latin typeface="Courier New"/>
                <a:cs typeface="Courier New"/>
              </a:rPr>
              <a:t>Person</a:t>
            </a:r>
          </a:p>
          <a:p>
            <a:r>
              <a:rPr lang="en-US" b="1" dirty="0" err="1">
                <a:latin typeface="Courier New"/>
                <a:cs typeface="Courier New"/>
              </a:rPr>
              <a:t>irb</a:t>
            </a:r>
            <a:r>
              <a:rPr lang="en-US" b="1" dirty="0">
                <a:latin typeface="Courier New"/>
                <a:cs typeface="Courier New"/>
              </a:rPr>
              <a:t>(main):134:1&gt;   </a:t>
            </a:r>
            <a:r>
              <a:rPr lang="en-US" b="1" dirty="0" err="1">
                <a:latin typeface="Courier New"/>
                <a:cs typeface="Courier New"/>
              </a:rPr>
              <a:t>def</a:t>
            </a:r>
            <a:r>
              <a:rPr lang="en-US" b="1" dirty="0">
                <a:latin typeface="Courier New"/>
                <a:cs typeface="Courier New"/>
              </a:rPr>
              <a:t> initialize(name)</a:t>
            </a:r>
          </a:p>
          <a:p>
            <a:r>
              <a:rPr lang="en-US" b="1" dirty="0" err="1">
                <a:latin typeface="Courier New"/>
                <a:cs typeface="Courier New"/>
              </a:rPr>
              <a:t>irb</a:t>
            </a:r>
            <a:r>
              <a:rPr lang="en-US" b="1" dirty="0">
                <a:latin typeface="Courier New"/>
                <a:cs typeface="Courier New"/>
              </a:rPr>
              <a:t>(main):135:2&gt;     @name = name</a:t>
            </a:r>
          </a:p>
          <a:p>
            <a:r>
              <a:rPr lang="de-DE" b="1" dirty="0" err="1">
                <a:latin typeface="Courier New"/>
                <a:cs typeface="Courier New"/>
              </a:rPr>
              <a:t>irb</a:t>
            </a:r>
            <a:r>
              <a:rPr lang="de-DE" b="1" dirty="0">
                <a:latin typeface="Courier New"/>
                <a:cs typeface="Courier New"/>
              </a:rPr>
              <a:t>(</a:t>
            </a:r>
            <a:r>
              <a:rPr lang="de-DE" b="1" dirty="0" err="1">
                <a:latin typeface="Courier New"/>
                <a:cs typeface="Courier New"/>
              </a:rPr>
              <a:t>main</a:t>
            </a:r>
            <a:r>
              <a:rPr lang="de-DE" b="1" dirty="0">
                <a:latin typeface="Courier New"/>
                <a:cs typeface="Courier New"/>
              </a:rPr>
              <a:t>):136:2&gt;   end</a:t>
            </a:r>
          </a:p>
          <a:p>
            <a:r>
              <a:rPr lang="fr-FR" b="1" dirty="0" err="1">
                <a:latin typeface="Courier New"/>
                <a:cs typeface="Courier New"/>
              </a:rPr>
              <a:t>irb</a:t>
            </a:r>
            <a:r>
              <a:rPr lang="fr-FR" b="1" dirty="0">
                <a:latin typeface="Courier New"/>
                <a:cs typeface="Courier New"/>
              </a:rPr>
              <a:t>(main):137:1&gt; </a:t>
            </a:r>
          </a:p>
          <a:p>
            <a:r>
              <a:rPr lang="fr-FR" b="1" dirty="0" err="1">
                <a:latin typeface="Courier New"/>
                <a:cs typeface="Courier New"/>
              </a:rPr>
              <a:t>irb</a:t>
            </a:r>
            <a:r>
              <a:rPr lang="fr-FR" b="1" dirty="0">
                <a:latin typeface="Courier New"/>
                <a:cs typeface="Courier New"/>
              </a:rPr>
              <a:t>(main):138:1*   </a:t>
            </a:r>
            <a:r>
              <a:rPr lang="fr-FR" b="1" dirty="0" err="1">
                <a:latin typeface="Courier New"/>
                <a:cs typeface="Courier New"/>
              </a:rPr>
              <a:t>def</a:t>
            </a:r>
            <a:r>
              <a:rPr lang="fr-FR" b="1" dirty="0">
                <a:latin typeface="Courier New"/>
                <a:cs typeface="Courier New"/>
              </a:rPr>
              <a:t> </a:t>
            </a:r>
            <a:r>
              <a:rPr lang="fr-FR" b="1" dirty="0" err="1">
                <a:latin typeface="Courier New"/>
                <a:cs typeface="Courier New"/>
              </a:rPr>
              <a:t>greet</a:t>
            </a:r>
            <a:endParaRPr lang="fr-FR" b="1" dirty="0">
              <a:latin typeface="Courier New"/>
              <a:cs typeface="Courier New"/>
            </a:endParaRPr>
          </a:p>
          <a:p>
            <a:r>
              <a:rPr lang="en-US" b="1" dirty="0" err="1">
                <a:latin typeface="Courier New"/>
                <a:cs typeface="Courier New"/>
              </a:rPr>
              <a:t>irb</a:t>
            </a:r>
            <a:r>
              <a:rPr lang="en-US" b="1" dirty="0">
                <a:latin typeface="Courier New"/>
                <a:cs typeface="Courier New"/>
              </a:rPr>
              <a:t>(main):139:2&gt;     puts "Hi, I'm #{@name}."</a:t>
            </a:r>
          </a:p>
          <a:p>
            <a:r>
              <a:rPr lang="de-DE" b="1" dirty="0" err="1">
                <a:latin typeface="Courier New"/>
                <a:cs typeface="Courier New"/>
              </a:rPr>
              <a:t>irb</a:t>
            </a:r>
            <a:r>
              <a:rPr lang="de-DE" b="1" dirty="0">
                <a:latin typeface="Courier New"/>
                <a:cs typeface="Courier New"/>
              </a:rPr>
              <a:t>(</a:t>
            </a:r>
            <a:r>
              <a:rPr lang="de-DE" b="1" dirty="0" err="1">
                <a:latin typeface="Courier New"/>
                <a:cs typeface="Courier New"/>
              </a:rPr>
              <a:t>main</a:t>
            </a:r>
            <a:r>
              <a:rPr lang="de-DE" b="1" dirty="0">
                <a:latin typeface="Courier New"/>
                <a:cs typeface="Courier New"/>
              </a:rPr>
              <a:t>):140:2&gt;   end</a:t>
            </a:r>
          </a:p>
          <a:p>
            <a:r>
              <a:rPr lang="fr-FR" b="1" dirty="0" err="1">
                <a:latin typeface="Courier New"/>
                <a:cs typeface="Courier New"/>
              </a:rPr>
              <a:t>irb</a:t>
            </a:r>
            <a:r>
              <a:rPr lang="fr-FR" b="1" dirty="0">
                <a:latin typeface="Courier New"/>
                <a:cs typeface="Courier New"/>
              </a:rPr>
              <a:t>(main):141:1&gt; end</a:t>
            </a:r>
          </a:p>
          <a:p>
            <a:r>
              <a:rPr lang="en-US" b="1" dirty="0">
                <a:latin typeface="Courier New"/>
                <a:cs typeface="Courier New"/>
              </a:rPr>
              <a:t>=&gt; :greet</a:t>
            </a:r>
          </a:p>
          <a:p>
            <a:r>
              <a:rPr lang="en-US" b="1" dirty="0" err="1">
                <a:latin typeface="Courier New"/>
                <a:cs typeface="Courier New"/>
              </a:rPr>
              <a:t>irb</a:t>
            </a:r>
            <a:r>
              <a:rPr lang="en-US" b="1" dirty="0">
                <a:latin typeface="Courier New"/>
                <a:cs typeface="Courier New"/>
              </a:rPr>
              <a:t>(main):142:0&gt; guy = </a:t>
            </a:r>
            <a:r>
              <a:rPr lang="en-US" b="1" dirty="0" err="1">
                <a:solidFill>
                  <a:srgbClr val="B23C00"/>
                </a:solidFill>
                <a:latin typeface="Courier New"/>
                <a:cs typeface="Courier New"/>
              </a:rPr>
              <a:t>Person.new</a:t>
            </a:r>
            <a:r>
              <a:rPr lang="en-US" b="1" dirty="0">
                <a:latin typeface="Courier New"/>
                <a:cs typeface="Courier New"/>
              </a:rPr>
              <a:t>("Ron")</a:t>
            </a:r>
          </a:p>
          <a:p>
            <a:r>
              <a:rPr lang="en-US" b="1" dirty="0">
                <a:latin typeface="Courier New"/>
                <a:cs typeface="Courier New"/>
              </a:rPr>
              <a:t>=&gt; #&lt;Person:0x007fe98b928368 @name="Ron"&gt;</a:t>
            </a:r>
          </a:p>
          <a:p>
            <a:r>
              <a:rPr lang="en-US" b="1" dirty="0" err="1">
                <a:latin typeface="Courier New"/>
                <a:cs typeface="Courier New"/>
              </a:rPr>
              <a:t>irb</a:t>
            </a:r>
            <a:r>
              <a:rPr lang="en-US" b="1" dirty="0">
                <a:latin typeface="Courier New"/>
                <a:cs typeface="Courier New"/>
              </a:rPr>
              <a:t>(main):143:0&gt; </a:t>
            </a:r>
            <a:r>
              <a:rPr lang="en-US" b="1" dirty="0" err="1">
                <a:latin typeface="Courier New"/>
                <a:cs typeface="Courier New"/>
              </a:rPr>
              <a:t>guy.greet</a:t>
            </a:r>
            <a:endParaRPr lang="en-US" b="1" dirty="0">
              <a:latin typeface="Courier New"/>
              <a:cs typeface="Courier New"/>
            </a:endParaRPr>
          </a:p>
          <a:p>
            <a:r>
              <a:rPr lang="en-US" b="1" dirty="0">
                <a:latin typeface="Courier New"/>
                <a:cs typeface="Courier New"/>
              </a:rPr>
              <a:t>Hi, I'm Ron.</a:t>
            </a:r>
          </a:p>
          <a:p>
            <a:r>
              <a:rPr lang="en-US" b="1" dirty="0">
                <a:latin typeface="Courier New"/>
                <a:cs typeface="Courier New"/>
              </a:rPr>
              <a:t>=&gt; </a:t>
            </a:r>
            <a:r>
              <a:rPr lang="en-US" b="1" dirty="0" smtClean="0">
                <a:latin typeface="Courier New"/>
                <a:cs typeface="Courier New"/>
              </a:rPr>
              <a:t>nil</a:t>
            </a:r>
            <a:endParaRPr lang="en-US" b="1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1676269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Getter and Setter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602453"/>
          </a:xfrm>
        </p:spPr>
        <p:txBody>
          <a:bodyPr/>
          <a:lstStyle/>
          <a:p>
            <a:r>
              <a:rPr lang="en-US" dirty="0" smtClean="0"/>
              <a:t>Instance variables are private.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lvl="3"/>
            <a:endParaRPr lang="en-US" dirty="0"/>
          </a:p>
          <a:p>
            <a:r>
              <a:rPr lang="en-US" dirty="0"/>
              <a:t>Use the class method </a:t>
            </a:r>
            <a:r>
              <a:rPr lang="en-US" b="1" dirty="0" err="1">
                <a:solidFill>
                  <a:srgbClr val="0033CC"/>
                </a:solidFill>
                <a:latin typeface="Courier New"/>
                <a:cs typeface="Courier New"/>
              </a:rPr>
              <a:t>attr_accessor</a:t>
            </a:r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 </a:t>
            </a:r>
            <a:r>
              <a:rPr lang="en-US" dirty="0"/>
              <a:t>to automatically define getters and setters for instance variables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280196" y="1965976"/>
            <a:ext cx="6371832" cy="1477328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err="1">
                <a:latin typeface="Courier New"/>
                <a:cs typeface="Courier New"/>
              </a:rPr>
              <a:t>irb</a:t>
            </a:r>
            <a:r>
              <a:rPr lang="en-US" b="1" dirty="0">
                <a:latin typeface="Courier New"/>
                <a:cs typeface="Courier New"/>
              </a:rPr>
              <a:t>(main):146:0&gt; </a:t>
            </a:r>
            <a:r>
              <a:rPr lang="en-US" b="1" dirty="0" err="1">
                <a:latin typeface="Courier New"/>
                <a:cs typeface="Courier New"/>
              </a:rPr>
              <a:t>guy.name</a:t>
            </a:r>
            <a:endParaRPr lang="en-US" b="1" dirty="0">
              <a:latin typeface="Courier New"/>
              <a:cs typeface="Courier New"/>
            </a:endParaRPr>
          </a:p>
          <a:p>
            <a:r>
              <a:rPr lang="en-US" b="1" dirty="0" err="1">
                <a:latin typeface="Courier New"/>
                <a:cs typeface="Courier New"/>
              </a:rPr>
              <a:t>NoMethodError</a:t>
            </a:r>
            <a:r>
              <a:rPr lang="en-US" b="1" dirty="0">
                <a:latin typeface="Courier New"/>
                <a:cs typeface="Courier New"/>
              </a:rPr>
              <a:t>: undefined method `name' for </a:t>
            </a:r>
            <a:endParaRPr lang="en-US" b="1" dirty="0" smtClean="0">
              <a:latin typeface="Courier New"/>
              <a:cs typeface="Courier New"/>
            </a:endParaRPr>
          </a:p>
          <a:p>
            <a:r>
              <a:rPr lang="en-US" b="1" dirty="0">
                <a:latin typeface="Courier New"/>
                <a:cs typeface="Courier New"/>
              </a:rPr>
              <a:t> </a:t>
            </a:r>
            <a:r>
              <a:rPr lang="en-US" b="1" dirty="0" smtClean="0">
                <a:latin typeface="Courier New"/>
                <a:cs typeface="Courier New"/>
              </a:rPr>
              <a:t>  #</a:t>
            </a:r>
            <a:r>
              <a:rPr lang="en-US" b="1" dirty="0">
                <a:latin typeface="Courier New"/>
                <a:cs typeface="Courier New"/>
              </a:rPr>
              <a:t>&lt;Person:0x007fe98b928368 @name="Ron"&gt;</a:t>
            </a:r>
          </a:p>
          <a:p>
            <a:r>
              <a:rPr lang="en-US" b="1" dirty="0">
                <a:latin typeface="Courier New"/>
                <a:cs typeface="Courier New"/>
              </a:rPr>
              <a:t>	from (</a:t>
            </a:r>
            <a:r>
              <a:rPr lang="en-US" b="1" dirty="0" err="1">
                <a:latin typeface="Courier New"/>
                <a:cs typeface="Courier New"/>
              </a:rPr>
              <a:t>irb</a:t>
            </a:r>
            <a:r>
              <a:rPr lang="en-US" b="1" dirty="0">
                <a:latin typeface="Courier New"/>
                <a:cs typeface="Courier New"/>
              </a:rPr>
              <a:t>):146</a:t>
            </a:r>
          </a:p>
          <a:p>
            <a:r>
              <a:rPr lang="en-US" b="1" dirty="0">
                <a:latin typeface="Courier New"/>
                <a:cs typeface="Courier New"/>
              </a:rPr>
              <a:t>	from /</a:t>
            </a:r>
            <a:r>
              <a:rPr lang="en-US" b="1" dirty="0" err="1">
                <a:latin typeface="Courier New"/>
                <a:cs typeface="Courier New"/>
              </a:rPr>
              <a:t>usr</a:t>
            </a:r>
            <a:r>
              <a:rPr lang="en-US" b="1" dirty="0">
                <a:latin typeface="Courier New"/>
                <a:cs typeface="Courier New"/>
              </a:rPr>
              <a:t>/local/bin/irb:11:in `&lt;main</a:t>
            </a:r>
            <a:r>
              <a:rPr lang="en-US" b="1" dirty="0" smtClean="0">
                <a:latin typeface="Courier New"/>
                <a:cs typeface="Courier New"/>
              </a:rPr>
              <a:t>&gt;’</a:t>
            </a:r>
            <a:endParaRPr lang="en-US" b="1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223941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Getter and Setter </a:t>
            </a:r>
            <a:r>
              <a:rPr lang="en-US" dirty="0" smtClean="0"/>
              <a:t>Methods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097318" y="1373537"/>
            <a:ext cx="6972244" cy="4524316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err="1">
                <a:latin typeface="Courier New"/>
                <a:cs typeface="Courier New"/>
              </a:rPr>
              <a:t>irb</a:t>
            </a:r>
            <a:r>
              <a:rPr lang="en-US" b="1" dirty="0">
                <a:latin typeface="Courier New"/>
                <a:cs typeface="Courier New"/>
              </a:rPr>
              <a:t>(main):153:0&gt; class </a:t>
            </a:r>
            <a:r>
              <a:rPr lang="en-US" b="1" dirty="0" err="1">
                <a:latin typeface="Courier New"/>
                <a:cs typeface="Courier New"/>
              </a:rPr>
              <a:t>MutablePoint</a:t>
            </a:r>
            <a:endParaRPr lang="en-US" b="1" dirty="0">
              <a:latin typeface="Courier New"/>
              <a:cs typeface="Courier New"/>
            </a:endParaRPr>
          </a:p>
          <a:p>
            <a:r>
              <a:rPr lang="en-US" b="1" dirty="0" err="1">
                <a:latin typeface="Courier New"/>
                <a:cs typeface="Courier New"/>
              </a:rPr>
              <a:t>irb</a:t>
            </a:r>
            <a:r>
              <a:rPr lang="en-US" b="1" dirty="0">
                <a:latin typeface="Courier New"/>
                <a:cs typeface="Courier New"/>
              </a:rPr>
              <a:t>(main):154:1&gt;   </a:t>
            </a:r>
            <a:r>
              <a:rPr lang="en-US" b="1" dirty="0" err="1">
                <a:solidFill>
                  <a:srgbClr val="B23C00"/>
                </a:solidFill>
                <a:latin typeface="Courier New"/>
                <a:cs typeface="Courier New"/>
              </a:rPr>
              <a:t>attr_accessor</a:t>
            </a:r>
            <a:r>
              <a:rPr lang="en-US" b="1" dirty="0">
                <a:solidFill>
                  <a:srgbClr val="B23C00"/>
                </a:solidFill>
                <a:latin typeface="Courier New"/>
                <a:cs typeface="Courier New"/>
              </a:rPr>
              <a:t> :x, :y</a:t>
            </a:r>
          </a:p>
          <a:p>
            <a:r>
              <a:rPr lang="fr-FR" b="1" dirty="0" err="1">
                <a:latin typeface="Courier New"/>
                <a:cs typeface="Courier New"/>
              </a:rPr>
              <a:t>irb</a:t>
            </a:r>
            <a:r>
              <a:rPr lang="fr-FR" b="1" dirty="0">
                <a:latin typeface="Courier New"/>
                <a:cs typeface="Courier New"/>
              </a:rPr>
              <a:t>(main):155:1&gt; </a:t>
            </a:r>
          </a:p>
          <a:p>
            <a:r>
              <a:rPr lang="fr-FR" b="1" dirty="0" err="1">
                <a:latin typeface="Courier New"/>
                <a:cs typeface="Courier New"/>
              </a:rPr>
              <a:t>irb</a:t>
            </a:r>
            <a:r>
              <a:rPr lang="fr-FR" b="1" dirty="0">
                <a:latin typeface="Courier New"/>
                <a:cs typeface="Courier New"/>
              </a:rPr>
              <a:t>(main):156:1*   </a:t>
            </a:r>
            <a:r>
              <a:rPr lang="fr-FR" b="1" dirty="0" err="1">
                <a:latin typeface="Courier New"/>
                <a:cs typeface="Courier New"/>
              </a:rPr>
              <a:t>def</a:t>
            </a:r>
            <a:r>
              <a:rPr lang="fr-FR" b="1" dirty="0">
                <a:latin typeface="Courier New"/>
                <a:cs typeface="Courier New"/>
              </a:rPr>
              <a:t> </a:t>
            </a:r>
            <a:r>
              <a:rPr lang="fr-FR" b="1" dirty="0" err="1">
                <a:latin typeface="Courier New"/>
                <a:cs typeface="Courier New"/>
              </a:rPr>
              <a:t>initialize</a:t>
            </a:r>
            <a:r>
              <a:rPr lang="fr-FR" b="1" dirty="0">
                <a:latin typeface="Courier New"/>
                <a:cs typeface="Courier New"/>
              </a:rPr>
              <a:t>(x, y)</a:t>
            </a:r>
          </a:p>
          <a:p>
            <a:r>
              <a:rPr lang="en-US" b="1" dirty="0" err="1">
                <a:latin typeface="Courier New"/>
                <a:cs typeface="Courier New"/>
              </a:rPr>
              <a:t>irb</a:t>
            </a:r>
            <a:r>
              <a:rPr lang="en-US" b="1" dirty="0">
                <a:latin typeface="Courier New"/>
                <a:cs typeface="Courier New"/>
              </a:rPr>
              <a:t>(main):157:2&gt;     </a:t>
            </a:r>
            <a:r>
              <a:rPr lang="en-US" b="1" dirty="0">
                <a:solidFill>
                  <a:srgbClr val="B23C00"/>
                </a:solidFill>
                <a:latin typeface="Courier New"/>
                <a:cs typeface="Courier New"/>
              </a:rPr>
              <a:t>@x, @y = x, y</a:t>
            </a:r>
          </a:p>
          <a:p>
            <a:r>
              <a:rPr lang="de-DE" b="1" dirty="0" err="1">
                <a:latin typeface="Courier New"/>
                <a:cs typeface="Courier New"/>
              </a:rPr>
              <a:t>irb</a:t>
            </a:r>
            <a:r>
              <a:rPr lang="de-DE" b="1" dirty="0">
                <a:latin typeface="Courier New"/>
                <a:cs typeface="Courier New"/>
              </a:rPr>
              <a:t>(</a:t>
            </a:r>
            <a:r>
              <a:rPr lang="de-DE" b="1" dirty="0" err="1">
                <a:latin typeface="Courier New"/>
                <a:cs typeface="Courier New"/>
              </a:rPr>
              <a:t>main</a:t>
            </a:r>
            <a:r>
              <a:rPr lang="de-DE" b="1" dirty="0">
                <a:latin typeface="Courier New"/>
                <a:cs typeface="Courier New"/>
              </a:rPr>
              <a:t>):158:2&gt;   end</a:t>
            </a:r>
          </a:p>
          <a:p>
            <a:r>
              <a:rPr lang="fr-FR" b="1" dirty="0" err="1">
                <a:latin typeface="Courier New"/>
                <a:cs typeface="Courier New"/>
              </a:rPr>
              <a:t>irb</a:t>
            </a:r>
            <a:r>
              <a:rPr lang="fr-FR" b="1" dirty="0">
                <a:latin typeface="Courier New"/>
                <a:cs typeface="Courier New"/>
              </a:rPr>
              <a:t>(main):159:1&gt; end</a:t>
            </a:r>
          </a:p>
          <a:p>
            <a:pPr marL="285750" indent="-285750">
              <a:buFont typeface="Symbol" charset="0"/>
              <a:buChar char=""/>
            </a:pPr>
            <a:r>
              <a:rPr lang="fr-FR" b="1" dirty="0" smtClean="0">
                <a:latin typeface="Courier New"/>
                <a:cs typeface="Courier New"/>
              </a:rPr>
              <a:t>:</a:t>
            </a:r>
            <a:r>
              <a:rPr lang="fr-FR" b="1" dirty="0" err="1" smtClean="0">
                <a:latin typeface="Courier New"/>
                <a:cs typeface="Courier New"/>
              </a:rPr>
              <a:t>initialize</a:t>
            </a:r>
            <a:endParaRPr lang="fr-FR" b="1" dirty="0" smtClean="0">
              <a:latin typeface="Courier New"/>
              <a:cs typeface="Courier New"/>
            </a:endParaRPr>
          </a:p>
          <a:p>
            <a:r>
              <a:rPr lang="en-US" b="1" dirty="0" err="1">
                <a:latin typeface="Courier New"/>
                <a:cs typeface="Courier New"/>
              </a:rPr>
              <a:t>irb</a:t>
            </a:r>
            <a:r>
              <a:rPr lang="en-US" b="1" dirty="0">
                <a:latin typeface="Courier New"/>
                <a:cs typeface="Courier New"/>
              </a:rPr>
              <a:t>(main):162:0&gt; p = </a:t>
            </a:r>
            <a:r>
              <a:rPr lang="en-US" b="1" dirty="0" err="1">
                <a:latin typeface="Courier New"/>
                <a:cs typeface="Courier New"/>
              </a:rPr>
              <a:t>MutablePoint.new</a:t>
            </a:r>
            <a:r>
              <a:rPr lang="en-US" b="1" dirty="0">
                <a:latin typeface="Courier New"/>
                <a:cs typeface="Courier New"/>
              </a:rPr>
              <a:t>(10, 20)</a:t>
            </a:r>
          </a:p>
          <a:p>
            <a:pPr marL="285750" indent="-285750">
              <a:buFont typeface="Symbol" charset="0"/>
              <a:buChar char=""/>
            </a:pPr>
            <a:r>
              <a:rPr lang="en-US" b="1" dirty="0" smtClean="0">
                <a:latin typeface="Courier New"/>
                <a:cs typeface="Courier New"/>
              </a:rPr>
              <a:t>#</a:t>
            </a:r>
            <a:r>
              <a:rPr lang="en-US" b="1" dirty="0">
                <a:latin typeface="Courier New"/>
                <a:cs typeface="Courier New"/>
              </a:rPr>
              <a:t>&lt;MutablePoint:0x007fe98ba4f728 @x=10, @y=20&gt;</a:t>
            </a:r>
          </a:p>
          <a:p>
            <a:r>
              <a:rPr lang="en-US" b="1" dirty="0" err="1" smtClean="0">
                <a:latin typeface="Courier New"/>
                <a:cs typeface="Courier New"/>
              </a:rPr>
              <a:t>irb</a:t>
            </a:r>
            <a:r>
              <a:rPr lang="en-US" b="1" dirty="0">
                <a:latin typeface="Courier New"/>
                <a:cs typeface="Courier New"/>
              </a:rPr>
              <a:t>(main):164:0&gt; </a:t>
            </a:r>
            <a:r>
              <a:rPr lang="en-US" b="1" dirty="0" err="1">
                <a:latin typeface="Courier New"/>
                <a:cs typeface="Courier New"/>
              </a:rPr>
              <a:t>p.x</a:t>
            </a:r>
            <a:endParaRPr lang="en-US" b="1" dirty="0">
              <a:latin typeface="Courier New"/>
              <a:cs typeface="Courier New"/>
            </a:endParaRPr>
          </a:p>
          <a:p>
            <a:r>
              <a:rPr lang="en-US" b="1" dirty="0">
                <a:latin typeface="Courier New"/>
                <a:cs typeface="Courier New"/>
              </a:rPr>
              <a:t>=&gt; 10</a:t>
            </a:r>
          </a:p>
          <a:p>
            <a:r>
              <a:rPr lang="is-IS" b="1" dirty="0">
                <a:latin typeface="Courier New"/>
                <a:cs typeface="Courier New"/>
              </a:rPr>
              <a:t>irb(main):165:0&gt; p.x = 100</a:t>
            </a:r>
          </a:p>
          <a:p>
            <a:r>
              <a:rPr lang="en-US" b="1" dirty="0">
                <a:latin typeface="Courier New"/>
                <a:cs typeface="Courier New"/>
              </a:rPr>
              <a:t>=&gt; 100</a:t>
            </a:r>
          </a:p>
          <a:p>
            <a:r>
              <a:rPr lang="fr-FR" b="1" dirty="0" err="1">
                <a:latin typeface="Courier New"/>
                <a:cs typeface="Courier New"/>
              </a:rPr>
              <a:t>irb</a:t>
            </a:r>
            <a:r>
              <a:rPr lang="fr-FR" b="1" dirty="0">
                <a:latin typeface="Courier New"/>
                <a:cs typeface="Courier New"/>
              </a:rPr>
              <a:t>(main):166:0&gt; p</a:t>
            </a:r>
          </a:p>
          <a:p>
            <a:r>
              <a:rPr lang="en-US" b="1" dirty="0">
                <a:latin typeface="Courier New"/>
                <a:cs typeface="Courier New"/>
              </a:rPr>
              <a:t>=&gt; #&lt;MutablePoint:0x007fe98ba4f728 @x=100, @y=20</a:t>
            </a:r>
            <a:r>
              <a:rPr lang="en-US" b="1" dirty="0" smtClean="0">
                <a:latin typeface="Courier New"/>
                <a:cs typeface="Courier New"/>
              </a:rPr>
              <a:t>&gt;</a:t>
            </a:r>
            <a:endParaRPr lang="en-US" b="1" dirty="0">
              <a:latin typeface="Courier New"/>
              <a:cs typeface="Courier New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35024" y="2606049"/>
            <a:ext cx="2173454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33CC"/>
                </a:solidFill>
              </a:rPr>
              <a:t>parallel assignment</a:t>
            </a:r>
            <a:endParaRPr lang="en-US" dirty="0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6499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Getter and Setter Methods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</a:t>
            </a:r>
            <a:r>
              <a:rPr lang="en-US" b="1" dirty="0" err="1" smtClean="0">
                <a:solidFill>
                  <a:srgbClr val="0033CC"/>
                </a:solidFill>
                <a:latin typeface="Courier New"/>
                <a:cs typeface="Courier New"/>
              </a:rPr>
              <a:t>attr_reader</a:t>
            </a:r>
            <a:r>
              <a:rPr lang="en-US" dirty="0" smtClean="0">
                <a:solidFill>
                  <a:srgbClr val="0033CC"/>
                </a:solidFill>
              </a:rPr>
              <a:t> </a:t>
            </a:r>
            <a:r>
              <a:rPr lang="en-US" dirty="0" smtClean="0"/>
              <a:t>to define only getters.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You can </a:t>
            </a:r>
            <a:r>
              <a:rPr lang="en-US" dirty="0" smtClean="0">
                <a:solidFill>
                  <a:srgbClr val="B23C00"/>
                </a:solidFill>
              </a:rPr>
              <a:t>reopen</a:t>
            </a:r>
            <a:r>
              <a:rPr lang="en-US" dirty="0" smtClean="0"/>
              <a:t> an already-defined class </a:t>
            </a:r>
            <a:br>
              <a:rPr lang="en-US" dirty="0" smtClean="0"/>
            </a:br>
            <a:r>
              <a:rPr lang="en-US" dirty="0" smtClean="0"/>
              <a:t>at run time to dynamically add methods, </a:t>
            </a:r>
            <a:br>
              <a:rPr lang="en-US" dirty="0" smtClean="0"/>
            </a:br>
            <a:r>
              <a:rPr lang="en-US" dirty="0" smtClean="0"/>
              <a:t>such as new getters and setters.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188757" y="3520439"/>
            <a:ext cx="5502907" cy="3139321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err="1">
                <a:latin typeface="Courier New"/>
                <a:cs typeface="Courier New"/>
              </a:rPr>
              <a:t>irb</a:t>
            </a:r>
            <a:r>
              <a:rPr lang="en-US" b="1" dirty="0">
                <a:latin typeface="Courier New"/>
                <a:cs typeface="Courier New"/>
              </a:rPr>
              <a:t>(main):147:0&gt; class Person</a:t>
            </a:r>
          </a:p>
          <a:p>
            <a:r>
              <a:rPr lang="en-US" b="1" dirty="0" err="1">
                <a:latin typeface="Courier New"/>
                <a:cs typeface="Courier New"/>
              </a:rPr>
              <a:t>irb</a:t>
            </a:r>
            <a:r>
              <a:rPr lang="en-US" b="1" dirty="0">
                <a:latin typeface="Courier New"/>
                <a:cs typeface="Courier New"/>
              </a:rPr>
              <a:t>(main):148:1&gt;   </a:t>
            </a:r>
            <a:r>
              <a:rPr lang="en-US" b="1" dirty="0" err="1">
                <a:solidFill>
                  <a:srgbClr val="B23C00"/>
                </a:solidFill>
                <a:latin typeface="Courier New"/>
                <a:cs typeface="Courier New"/>
              </a:rPr>
              <a:t>attr_accessor</a:t>
            </a:r>
            <a:r>
              <a:rPr lang="en-US" b="1" dirty="0">
                <a:solidFill>
                  <a:srgbClr val="B23C00"/>
                </a:solidFill>
                <a:latin typeface="Courier New"/>
                <a:cs typeface="Courier New"/>
              </a:rPr>
              <a:t> :name</a:t>
            </a:r>
          </a:p>
          <a:p>
            <a:r>
              <a:rPr lang="cs-CZ" b="1" dirty="0" err="1">
                <a:latin typeface="Courier New"/>
                <a:cs typeface="Courier New"/>
              </a:rPr>
              <a:t>irb</a:t>
            </a:r>
            <a:r>
              <a:rPr lang="cs-CZ" b="1" dirty="0">
                <a:latin typeface="Courier New"/>
                <a:cs typeface="Courier New"/>
              </a:rPr>
              <a:t>(</a:t>
            </a:r>
            <a:r>
              <a:rPr lang="cs-CZ" b="1" dirty="0" err="1">
                <a:latin typeface="Courier New"/>
                <a:cs typeface="Courier New"/>
              </a:rPr>
              <a:t>main</a:t>
            </a:r>
            <a:r>
              <a:rPr lang="cs-CZ" b="1" dirty="0">
                <a:latin typeface="Courier New"/>
                <a:cs typeface="Courier New"/>
              </a:rPr>
              <a:t>):149:1&gt; end</a:t>
            </a:r>
          </a:p>
          <a:p>
            <a:r>
              <a:rPr lang="en-US" b="1" dirty="0">
                <a:latin typeface="Courier New"/>
                <a:cs typeface="Courier New"/>
              </a:rPr>
              <a:t>=&gt; nil</a:t>
            </a:r>
          </a:p>
          <a:p>
            <a:r>
              <a:rPr lang="en-US" b="1" dirty="0" err="1">
                <a:latin typeface="Courier New"/>
                <a:cs typeface="Courier New"/>
              </a:rPr>
              <a:t>irb</a:t>
            </a:r>
            <a:r>
              <a:rPr lang="en-US" b="1" dirty="0">
                <a:latin typeface="Courier New"/>
                <a:cs typeface="Courier New"/>
              </a:rPr>
              <a:t>(main):150:0&gt; </a:t>
            </a:r>
            <a:r>
              <a:rPr lang="en-US" b="1" dirty="0" err="1">
                <a:latin typeface="Courier New"/>
                <a:cs typeface="Courier New"/>
              </a:rPr>
              <a:t>guy.name</a:t>
            </a:r>
            <a:endParaRPr lang="en-US" b="1" dirty="0">
              <a:latin typeface="Courier New"/>
              <a:cs typeface="Courier New"/>
            </a:endParaRPr>
          </a:p>
          <a:p>
            <a:r>
              <a:rPr lang="en-US" b="1" dirty="0">
                <a:latin typeface="Courier New"/>
                <a:cs typeface="Courier New"/>
              </a:rPr>
              <a:t>=&gt; "Ron"</a:t>
            </a:r>
          </a:p>
          <a:p>
            <a:r>
              <a:rPr lang="en-US" b="1" dirty="0" err="1">
                <a:latin typeface="Courier New"/>
                <a:cs typeface="Courier New"/>
              </a:rPr>
              <a:t>irb</a:t>
            </a:r>
            <a:r>
              <a:rPr lang="en-US" b="1" dirty="0">
                <a:latin typeface="Courier New"/>
                <a:cs typeface="Courier New"/>
              </a:rPr>
              <a:t>(main):151:0&gt; </a:t>
            </a:r>
            <a:r>
              <a:rPr lang="en-US" b="1" dirty="0" err="1">
                <a:latin typeface="Courier New"/>
                <a:cs typeface="Courier New"/>
              </a:rPr>
              <a:t>guy.name</a:t>
            </a:r>
            <a:r>
              <a:rPr lang="en-US" b="1" dirty="0">
                <a:latin typeface="Courier New"/>
                <a:cs typeface="Courier New"/>
              </a:rPr>
              <a:t> = "Bill"</a:t>
            </a:r>
          </a:p>
          <a:p>
            <a:r>
              <a:rPr lang="tr-TR" b="1" dirty="0">
                <a:latin typeface="Courier New"/>
                <a:cs typeface="Courier New"/>
              </a:rPr>
              <a:t>=&gt; "Bill"</a:t>
            </a:r>
          </a:p>
          <a:p>
            <a:r>
              <a:rPr lang="tr-TR" b="1" dirty="0" err="1">
                <a:latin typeface="Courier New"/>
                <a:cs typeface="Courier New"/>
              </a:rPr>
              <a:t>irb</a:t>
            </a:r>
            <a:r>
              <a:rPr lang="tr-TR" b="1" dirty="0">
                <a:latin typeface="Courier New"/>
                <a:cs typeface="Courier New"/>
              </a:rPr>
              <a:t>(main):152:0&gt; </a:t>
            </a:r>
            <a:r>
              <a:rPr lang="tr-TR" b="1" dirty="0" err="1">
                <a:latin typeface="Courier New"/>
                <a:cs typeface="Courier New"/>
              </a:rPr>
              <a:t>guy.greet</a:t>
            </a:r>
            <a:endParaRPr lang="tr-TR" b="1" dirty="0">
              <a:latin typeface="Courier New"/>
              <a:cs typeface="Courier New"/>
            </a:endParaRPr>
          </a:p>
          <a:p>
            <a:r>
              <a:rPr lang="tr-TR" b="1" dirty="0" err="1">
                <a:latin typeface="Courier New"/>
                <a:cs typeface="Courier New"/>
              </a:rPr>
              <a:t>Hi</a:t>
            </a:r>
            <a:r>
              <a:rPr lang="tr-TR" b="1" dirty="0">
                <a:latin typeface="Courier New"/>
                <a:cs typeface="Courier New"/>
              </a:rPr>
              <a:t>, I'm Bill.</a:t>
            </a:r>
          </a:p>
          <a:p>
            <a:r>
              <a:rPr lang="en-US" b="1" dirty="0">
                <a:latin typeface="Courier New"/>
                <a:cs typeface="Courier New"/>
              </a:rPr>
              <a:t>=&gt; </a:t>
            </a:r>
            <a:r>
              <a:rPr lang="en-US" b="1" dirty="0" smtClean="0">
                <a:latin typeface="Courier New"/>
                <a:cs typeface="Courier New"/>
              </a:rPr>
              <a:t>nil</a:t>
            </a:r>
            <a:endParaRPr lang="en-US" b="1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1123864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Inheritance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670576"/>
          </a:xfrm>
        </p:spPr>
        <p:txBody>
          <a:bodyPr/>
          <a:lstStyle/>
          <a:p>
            <a:r>
              <a:rPr lang="en-US" dirty="0" smtClean="0"/>
              <a:t>A student </a:t>
            </a:r>
            <a:r>
              <a:rPr lang="en-US" dirty="0" smtClean="0">
                <a:solidFill>
                  <a:srgbClr val="B23C00"/>
                </a:solidFill>
              </a:rPr>
              <a:t>is a </a:t>
            </a:r>
            <a:r>
              <a:rPr lang="en-US" dirty="0" smtClean="0"/>
              <a:t>person.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401292" y="2201852"/>
            <a:ext cx="6279634" cy="3970318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latin typeface="Courier New"/>
                <a:cs typeface="Courier New"/>
              </a:rPr>
              <a:t>irb</a:t>
            </a:r>
            <a:r>
              <a:rPr lang="en-US" b="1" dirty="0">
                <a:latin typeface="Courier New"/>
                <a:cs typeface="Courier New"/>
              </a:rPr>
              <a:t>(main):175:0&gt; class Student </a:t>
            </a:r>
            <a:r>
              <a:rPr lang="en-US" b="1" dirty="0">
                <a:solidFill>
                  <a:srgbClr val="B23C00"/>
                </a:solidFill>
                <a:latin typeface="Courier New"/>
                <a:cs typeface="Courier New"/>
              </a:rPr>
              <a:t>&lt; Person</a:t>
            </a:r>
          </a:p>
          <a:p>
            <a:r>
              <a:rPr lang="en-US" b="1" dirty="0" err="1">
                <a:latin typeface="Courier New"/>
                <a:cs typeface="Courier New"/>
              </a:rPr>
              <a:t>irb</a:t>
            </a:r>
            <a:r>
              <a:rPr lang="en-US" b="1" dirty="0">
                <a:latin typeface="Courier New"/>
                <a:cs typeface="Courier New"/>
              </a:rPr>
              <a:t>(main):176:1&gt;   </a:t>
            </a:r>
            <a:r>
              <a:rPr lang="en-US" b="1" dirty="0" err="1">
                <a:latin typeface="Courier New"/>
                <a:cs typeface="Courier New"/>
              </a:rPr>
              <a:t>def</a:t>
            </a:r>
            <a:r>
              <a:rPr lang="en-US" b="1" dirty="0">
                <a:latin typeface="Courier New"/>
                <a:cs typeface="Courier New"/>
              </a:rPr>
              <a:t> study</a:t>
            </a:r>
          </a:p>
          <a:p>
            <a:r>
              <a:rPr lang="en-US" b="1" dirty="0" err="1">
                <a:latin typeface="Courier New"/>
                <a:cs typeface="Courier New"/>
              </a:rPr>
              <a:t>irb</a:t>
            </a:r>
            <a:r>
              <a:rPr lang="en-US" b="1" dirty="0">
                <a:latin typeface="Courier New"/>
                <a:cs typeface="Courier New"/>
              </a:rPr>
              <a:t>(main):177:2&gt;     puts "</a:t>
            </a:r>
            <a:r>
              <a:rPr lang="en-US" b="1" dirty="0" err="1">
                <a:latin typeface="Courier New"/>
                <a:cs typeface="Courier New"/>
              </a:rPr>
              <a:t>ZzzzZzzz</a:t>
            </a:r>
            <a:r>
              <a:rPr lang="en-US" b="1" dirty="0">
                <a:latin typeface="Courier New"/>
                <a:cs typeface="Courier New"/>
              </a:rPr>
              <a:t>"</a:t>
            </a:r>
          </a:p>
          <a:p>
            <a:r>
              <a:rPr lang="de-DE" b="1" dirty="0" err="1">
                <a:latin typeface="Courier New"/>
                <a:cs typeface="Courier New"/>
              </a:rPr>
              <a:t>irb</a:t>
            </a:r>
            <a:r>
              <a:rPr lang="de-DE" b="1" dirty="0">
                <a:latin typeface="Courier New"/>
                <a:cs typeface="Courier New"/>
              </a:rPr>
              <a:t>(</a:t>
            </a:r>
            <a:r>
              <a:rPr lang="de-DE" b="1" dirty="0" err="1">
                <a:latin typeface="Courier New"/>
                <a:cs typeface="Courier New"/>
              </a:rPr>
              <a:t>main</a:t>
            </a:r>
            <a:r>
              <a:rPr lang="de-DE" b="1" dirty="0">
                <a:latin typeface="Courier New"/>
                <a:cs typeface="Courier New"/>
              </a:rPr>
              <a:t>):178:2&gt;   end</a:t>
            </a:r>
          </a:p>
          <a:p>
            <a:r>
              <a:rPr lang="fr-FR" b="1" dirty="0" err="1">
                <a:latin typeface="Courier New"/>
                <a:cs typeface="Courier New"/>
              </a:rPr>
              <a:t>irb</a:t>
            </a:r>
            <a:r>
              <a:rPr lang="fr-FR" b="1" dirty="0">
                <a:latin typeface="Courier New"/>
                <a:cs typeface="Courier New"/>
              </a:rPr>
              <a:t>(main):179:1&gt; end</a:t>
            </a:r>
          </a:p>
          <a:p>
            <a:r>
              <a:rPr lang="fi-FI" b="1" dirty="0">
                <a:latin typeface="Courier New"/>
                <a:cs typeface="Courier New"/>
              </a:rPr>
              <a:t>=&gt; :</a:t>
            </a:r>
            <a:r>
              <a:rPr lang="fi-FI" b="1" dirty="0" err="1">
                <a:latin typeface="Courier New"/>
                <a:cs typeface="Courier New"/>
              </a:rPr>
              <a:t>study</a:t>
            </a:r>
            <a:endParaRPr lang="fi-FI" b="1" dirty="0">
              <a:latin typeface="Courier New"/>
              <a:cs typeface="Courier New"/>
            </a:endParaRPr>
          </a:p>
          <a:p>
            <a:r>
              <a:rPr lang="fi-FI" b="1" dirty="0">
                <a:latin typeface="Courier New"/>
                <a:cs typeface="Courier New"/>
              </a:rPr>
              <a:t>irb(main):180:0&gt; </a:t>
            </a:r>
            <a:r>
              <a:rPr lang="fi-FI" b="1" dirty="0" err="1">
                <a:latin typeface="Courier New"/>
                <a:cs typeface="Courier New"/>
              </a:rPr>
              <a:t>stud</a:t>
            </a:r>
            <a:r>
              <a:rPr lang="fi-FI" b="1" dirty="0">
                <a:latin typeface="Courier New"/>
                <a:cs typeface="Courier New"/>
              </a:rPr>
              <a:t> = </a:t>
            </a:r>
            <a:r>
              <a:rPr lang="fi-FI" b="1" dirty="0" err="1">
                <a:latin typeface="Courier New"/>
                <a:cs typeface="Courier New"/>
              </a:rPr>
              <a:t>Student.new("Julie</a:t>
            </a:r>
            <a:r>
              <a:rPr lang="fi-FI" b="1" dirty="0">
                <a:latin typeface="Courier New"/>
                <a:cs typeface="Courier New"/>
              </a:rPr>
              <a:t>")</a:t>
            </a:r>
          </a:p>
          <a:p>
            <a:r>
              <a:rPr lang="en-US" b="1" dirty="0">
                <a:latin typeface="Courier New"/>
                <a:cs typeface="Courier New"/>
              </a:rPr>
              <a:t>=&gt; #&lt;Student:0x007fe98c8194f8 @name="Julie"&gt;</a:t>
            </a:r>
          </a:p>
          <a:p>
            <a:r>
              <a:rPr lang="en-US" b="1" dirty="0" err="1">
                <a:latin typeface="Courier New"/>
                <a:cs typeface="Courier New"/>
              </a:rPr>
              <a:t>irb</a:t>
            </a:r>
            <a:r>
              <a:rPr lang="en-US" b="1" dirty="0">
                <a:latin typeface="Courier New"/>
                <a:cs typeface="Courier New"/>
              </a:rPr>
              <a:t>(main):181:0&gt; </a:t>
            </a:r>
            <a:r>
              <a:rPr lang="en-US" b="1" dirty="0" err="1">
                <a:latin typeface="Courier New"/>
                <a:cs typeface="Courier New"/>
              </a:rPr>
              <a:t>stud.greet</a:t>
            </a:r>
            <a:endParaRPr lang="en-US" b="1" dirty="0">
              <a:latin typeface="Courier New"/>
              <a:cs typeface="Courier New"/>
            </a:endParaRPr>
          </a:p>
          <a:p>
            <a:r>
              <a:rPr lang="en-US" b="1" dirty="0">
                <a:latin typeface="Courier New"/>
                <a:cs typeface="Courier New"/>
              </a:rPr>
              <a:t>Hi, I'm Julie.</a:t>
            </a:r>
          </a:p>
          <a:p>
            <a:r>
              <a:rPr lang="en-US" b="1" dirty="0">
                <a:latin typeface="Courier New"/>
                <a:cs typeface="Courier New"/>
              </a:rPr>
              <a:t>=&gt; nil</a:t>
            </a:r>
          </a:p>
          <a:p>
            <a:r>
              <a:rPr lang="en-US" b="1" dirty="0" err="1">
                <a:latin typeface="Courier New"/>
                <a:cs typeface="Courier New"/>
              </a:rPr>
              <a:t>irb</a:t>
            </a:r>
            <a:r>
              <a:rPr lang="en-US" b="1" dirty="0">
                <a:latin typeface="Courier New"/>
                <a:cs typeface="Courier New"/>
              </a:rPr>
              <a:t>(main):182:0&gt; </a:t>
            </a:r>
            <a:r>
              <a:rPr lang="en-US" b="1" dirty="0" err="1">
                <a:latin typeface="Courier New"/>
                <a:cs typeface="Courier New"/>
              </a:rPr>
              <a:t>stud.study</a:t>
            </a:r>
            <a:endParaRPr lang="en-US" b="1" dirty="0">
              <a:latin typeface="Courier New"/>
              <a:cs typeface="Courier New"/>
            </a:endParaRPr>
          </a:p>
          <a:p>
            <a:r>
              <a:rPr lang="en-US" b="1" dirty="0" err="1">
                <a:latin typeface="Courier New"/>
                <a:cs typeface="Courier New"/>
              </a:rPr>
              <a:t>ZzzzZzzz</a:t>
            </a:r>
            <a:endParaRPr lang="en-US" b="1" dirty="0">
              <a:latin typeface="Courier New"/>
              <a:cs typeface="Courier New"/>
            </a:endParaRPr>
          </a:p>
          <a:p>
            <a:r>
              <a:rPr lang="en-US" b="1" dirty="0">
                <a:latin typeface="Courier New"/>
                <a:cs typeface="Courier New"/>
              </a:rPr>
              <a:t>=&gt; </a:t>
            </a:r>
            <a:r>
              <a:rPr lang="en-US" b="1" dirty="0" smtClean="0">
                <a:latin typeface="Courier New"/>
                <a:cs typeface="Courier New"/>
              </a:rPr>
              <a:t>nil</a:t>
            </a:r>
            <a:endParaRPr lang="en-US" b="1" dirty="0">
              <a:latin typeface="Courier New"/>
              <a:cs typeface="Courier New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389122" y="1870961"/>
            <a:ext cx="2554305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B23C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B23C00"/>
                </a:solidFill>
              </a:rPr>
              <a:t>Single inheritance only.</a:t>
            </a:r>
            <a:endParaRPr lang="en-US" dirty="0">
              <a:solidFill>
                <a:srgbClr val="B23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6127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Ruby Batch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2407917"/>
          </a:xfrm>
        </p:spPr>
        <p:txBody>
          <a:bodyPr/>
          <a:lstStyle/>
          <a:p>
            <a:r>
              <a:rPr lang="en-US" dirty="0" smtClean="0"/>
              <a:t>You can put a Ruby program into a text file.</a:t>
            </a:r>
          </a:p>
          <a:p>
            <a:pPr lvl="6"/>
            <a:endParaRPr lang="en-US" dirty="0" smtClean="0"/>
          </a:p>
          <a:p>
            <a:r>
              <a:rPr lang="en-US" dirty="0" smtClean="0"/>
              <a:t>Run the program on the command line with the </a:t>
            </a:r>
            <a:r>
              <a:rPr lang="en-US" b="1" dirty="0" smtClean="0">
                <a:solidFill>
                  <a:srgbClr val="0033CC"/>
                </a:solidFill>
                <a:latin typeface="Courier New"/>
                <a:cs typeface="Courier New"/>
              </a:rPr>
              <a:t>ruby</a:t>
            </a:r>
            <a:r>
              <a:rPr lang="en-US" dirty="0" smtClean="0">
                <a:solidFill>
                  <a:srgbClr val="0033CC"/>
                </a:solidFill>
              </a:rPr>
              <a:t> </a:t>
            </a:r>
            <a:r>
              <a:rPr lang="en-US" dirty="0" smtClean="0"/>
              <a:t>command.</a:t>
            </a:r>
          </a:p>
          <a:p>
            <a:pPr lvl="4"/>
            <a:endParaRPr lang="en-US" dirty="0"/>
          </a:p>
          <a:p>
            <a:pPr lvl="1"/>
            <a:r>
              <a:rPr lang="en-US" dirty="0" smtClean="0"/>
              <a:t>Example:</a:t>
            </a:r>
            <a:endParaRPr lang="en-US" b="1" dirty="0">
              <a:solidFill>
                <a:srgbClr val="0033CC"/>
              </a:solidFill>
              <a:latin typeface="Courier New"/>
              <a:cs typeface="Courier New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017537" y="3246122"/>
            <a:ext cx="2039857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/>
                <a:cs typeface="Courier New"/>
              </a:rPr>
              <a:t>ruby </a:t>
            </a:r>
            <a:r>
              <a:rPr lang="en-US" b="1" dirty="0" err="1" smtClean="0">
                <a:latin typeface="Courier New"/>
                <a:cs typeface="Courier New"/>
              </a:rPr>
              <a:t>Hello.rb</a:t>
            </a:r>
            <a:endParaRPr lang="en-US" b="1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2131289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Ruby Text Output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Ruby has a </a:t>
            </a:r>
            <a:r>
              <a:rPr lang="en-US" b="1" dirty="0" err="1" smtClean="0">
                <a:solidFill>
                  <a:srgbClr val="0033CC"/>
                </a:solidFill>
                <a:latin typeface="Courier New"/>
                <a:cs typeface="Courier New"/>
              </a:rPr>
              <a:t>printf</a:t>
            </a:r>
            <a:r>
              <a:rPr lang="en-US" dirty="0" smtClean="0">
                <a:solidFill>
                  <a:srgbClr val="0033CC"/>
                </a:solidFill>
              </a:rPr>
              <a:t> </a:t>
            </a:r>
            <a:r>
              <a:rPr lang="en-US" dirty="0" smtClean="0"/>
              <a:t>function similar to C.</a:t>
            </a:r>
          </a:p>
          <a:p>
            <a:pPr lvl="1"/>
            <a:r>
              <a:rPr lang="en-US" dirty="0" smtClean="0"/>
              <a:t>Example:</a:t>
            </a:r>
          </a:p>
          <a:p>
            <a:pPr lvl="1"/>
            <a:endParaRPr lang="en-US" dirty="0" smtClean="0"/>
          </a:p>
          <a:p>
            <a:pPr lvl="5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463074" y="2331732"/>
            <a:ext cx="6141112" cy="2031325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is-IS" b="1" dirty="0">
                <a:latin typeface="Courier New"/>
                <a:cs typeface="Courier New"/>
              </a:rPr>
              <a:t>irb(main):009:0&gt; i = 10</a:t>
            </a:r>
          </a:p>
          <a:p>
            <a:r>
              <a:rPr lang="en-US" b="1" dirty="0">
                <a:latin typeface="Courier New"/>
                <a:cs typeface="Courier New"/>
              </a:rPr>
              <a:t>=&gt; 10</a:t>
            </a:r>
          </a:p>
          <a:p>
            <a:r>
              <a:rPr lang="en-US" b="1" dirty="0" err="1">
                <a:latin typeface="Courier New"/>
                <a:cs typeface="Courier New"/>
              </a:rPr>
              <a:t>irb</a:t>
            </a:r>
            <a:r>
              <a:rPr lang="en-US" b="1" dirty="0">
                <a:latin typeface="Courier New"/>
                <a:cs typeface="Courier New"/>
              </a:rPr>
              <a:t>(main):010:0&gt; </a:t>
            </a:r>
            <a:r>
              <a:rPr lang="en-US" b="1" dirty="0" err="1">
                <a:latin typeface="Courier New"/>
                <a:cs typeface="Courier New"/>
              </a:rPr>
              <a:t>str</a:t>
            </a:r>
            <a:r>
              <a:rPr lang="en-US" b="1" dirty="0">
                <a:latin typeface="Courier New"/>
                <a:cs typeface="Courier New"/>
              </a:rPr>
              <a:t> = "Foo"</a:t>
            </a:r>
          </a:p>
          <a:p>
            <a:r>
              <a:rPr lang="en-US" b="1" dirty="0">
                <a:latin typeface="Courier New"/>
                <a:cs typeface="Courier New"/>
              </a:rPr>
              <a:t>=&gt; "Foo"</a:t>
            </a:r>
          </a:p>
          <a:p>
            <a:r>
              <a:rPr lang="pt-BR" b="1" dirty="0" err="1">
                <a:latin typeface="Courier New"/>
                <a:cs typeface="Courier New"/>
              </a:rPr>
              <a:t>irb</a:t>
            </a:r>
            <a:r>
              <a:rPr lang="pt-BR" b="1" dirty="0">
                <a:latin typeface="Courier New"/>
                <a:cs typeface="Courier New"/>
              </a:rPr>
              <a:t>(</a:t>
            </a:r>
            <a:r>
              <a:rPr lang="pt-BR" b="1" dirty="0" err="1">
                <a:latin typeface="Courier New"/>
                <a:cs typeface="Courier New"/>
              </a:rPr>
              <a:t>main</a:t>
            </a:r>
            <a:r>
              <a:rPr lang="pt-BR" b="1" dirty="0">
                <a:latin typeface="Courier New"/>
                <a:cs typeface="Courier New"/>
              </a:rPr>
              <a:t>):011:0&gt; </a:t>
            </a:r>
            <a:r>
              <a:rPr lang="pt-BR" b="1" dirty="0" err="1">
                <a:solidFill>
                  <a:srgbClr val="B23C00"/>
                </a:solidFill>
                <a:latin typeface="Courier New"/>
                <a:cs typeface="Courier New"/>
              </a:rPr>
              <a:t>printf</a:t>
            </a:r>
            <a:r>
              <a:rPr lang="pt-BR" b="1" dirty="0">
                <a:solidFill>
                  <a:srgbClr val="B23C00"/>
                </a:solidFill>
                <a:latin typeface="Courier New"/>
                <a:cs typeface="Courier New"/>
              </a:rPr>
              <a:t>("%5d %</a:t>
            </a:r>
            <a:r>
              <a:rPr lang="pt-BR" b="1" dirty="0" err="1">
                <a:solidFill>
                  <a:srgbClr val="B23C00"/>
                </a:solidFill>
                <a:latin typeface="Courier New"/>
                <a:cs typeface="Courier New"/>
              </a:rPr>
              <a:t>s</a:t>
            </a:r>
            <a:r>
              <a:rPr lang="pt-BR" b="1" dirty="0">
                <a:solidFill>
                  <a:srgbClr val="B23C00"/>
                </a:solidFill>
                <a:latin typeface="Courier New"/>
                <a:cs typeface="Courier New"/>
              </a:rPr>
              <a:t>\</a:t>
            </a:r>
            <a:r>
              <a:rPr lang="pt-BR" b="1" dirty="0" err="1">
                <a:solidFill>
                  <a:srgbClr val="B23C00"/>
                </a:solidFill>
                <a:latin typeface="Courier New"/>
                <a:cs typeface="Courier New"/>
              </a:rPr>
              <a:t>n</a:t>
            </a:r>
            <a:r>
              <a:rPr lang="pt-BR" b="1" dirty="0">
                <a:solidFill>
                  <a:srgbClr val="B23C00"/>
                </a:solidFill>
                <a:latin typeface="Courier New"/>
                <a:cs typeface="Courier New"/>
              </a:rPr>
              <a:t>", </a:t>
            </a:r>
            <a:r>
              <a:rPr lang="pt-BR" b="1" dirty="0" err="1">
                <a:solidFill>
                  <a:srgbClr val="B23C00"/>
                </a:solidFill>
                <a:latin typeface="Courier New"/>
                <a:cs typeface="Courier New"/>
              </a:rPr>
              <a:t>i</a:t>
            </a:r>
            <a:r>
              <a:rPr lang="pt-BR" b="1" dirty="0">
                <a:solidFill>
                  <a:srgbClr val="B23C00"/>
                </a:solidFill>
                <a:latin typeface="Courier New"/>
                <a:cs typeface="Courier New"/>
              </a:rPr>
              <a:t>, </a:t>
            </a:r>
            <a:r>
              <a:rPr lang="pt-BR" b="1" dirty="0" err="1">
                <a:solidFill>
                  <a:srgbClr val="B23C00"/>
                </a:solidFill>
                <a:latin typeface="Courier New"/>
                <a:cs typeface="Courier New"/>
              </a:rPr>
              <a:t>str</a:t>
            </a:r>
            <a:r>
              <a:rPr lang="pt-BR" b="1" dirty="0">
                <a:solidFill>
                  <a:srgbClr val="B23C00"/>
                </a:solidFill>
                <a:latin typeface="Courier New"/>
                <a:cs typeface="Courier New"/>
              </a:rPr>
              <a:t>)</a:t>
            </a:r>
          </a:p>
          <a:p>
            <a:r>
              <a:rPr lang="de-DE" b="1" dirty="0">
                <a:latin typeface="Courier New"/>
                <a:cs typeface="Courier New"/>
              </a:rPr>
              <a:t>   10 Foo</a:t>
            </a:r>
          </a:p>
          <a:p>
            <a:r>
              <a:rPr lang="en-US" b="1" dirty="0">
                <a:latin typeface="Courier New"/>
                <a:cs typeface="Courier New"/>
              </a:rPr>
              <a:t>=&gt; nil</a:t>
            </a:r>
          </a:p>
        </p:txBody>
      </p:sp>
    </p:spTree>
    <p:extLst>
      <p:ext uri="{BB962C8B-B14F-4D97-AF65-F5344CB8AC3E}">
        <p14:creationId xmlns:p14="http://schemas.microsoft.com/office/powerpoint/2010/main" val="559579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Ruby Text Input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</a:t>
            </a:r>
            <a:r>
              <a:rPr lang="en-US" b="1" dirty="0" err="1">
                <a:solidFill>
                  <a:srgbClr val="0033CC"/>
                </a:solidFill>
                <a:latin typeface="Courier New"/>
                <a:cs typeface="Courier New"/>
              </a:rPr>
              <a:t>File.open</a:t>
            </a:r>
            <a:r>
              <a:rPr lang="en-US" dirty="0" smtClean="0"/>
              <a:t> to open a text file for reading.</a:t>
            </a:r>
          </a:p>
          <a:p>
            <a:pPr lvl="1"/>
            <a:r>
              <a:rPr lang="en-US" dirty="0" smtClean="0"/>
              <a:t>Example:</a:t>
            </a:r>
          </a:p>
          <a:p>
            <a:pPr lvl="1"/>
            <a:endParaRPr lang="en-US" dirty="0"/>
          </a:p>
          <a:p>
            <a:pPr lvl="4"/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Use </a:t>
            </a:r>
            <a:r>
              <a:rPr lang="en-US" b="1" dirty="0" err="1">
                <a:solidFill>
                  <a:srgbClr val="0033CC"/>
                </a:solidFill>
                <a:latin typeface="Courier New"/>
                <a:cs typeface="Courier New"/>
              </a:rPr>
              <a:t>readline</a:t>
            </a:r>
            <a:r>
              <a:rPr lang="en-US" dirty="0" smtClean="0"/>
              <a:t> to read the next text line.</a:t>
            </a:r>
          </a:p>
          <a:p>
            <a:pPr lvl="1"/>
            <a:r>
              <a:rPr lang="en-US" dirty="0" smtClean="0"/>
              <a:t>Example: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31562" y="2331732"/>
            <a:ext cx="7664854" cy="646331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err="1">
                <a:latin typeface="Courier New"/>
                <a:cs typeface="Courier New"/>
              </a:rPr>
              <a:t>irb</a:t>
            </a:r>
            <a:r>
              <a:rPr lang="en-US" b="1" dirty="0">
                <a:latin typeface="Courier New"/>
                <a:cs typeface="Courier New"/>
              </a:rPr>
              <a:t>(main):012:0&gt; input = </a:t>
            </a:r>
            <a:r>
              <a:rPr lang="en-US" b="1" dirty="0" err="1">
                <a:latin typeface="Courier New"/>
                <a:cs typeface="Courier New"/>
              </a:rPr>
              <a:t>File.open</a:t>
            </a:r>
            <a:r>
              <a:rPr lang="en-US" b="1" dirty="0">
                <a:latin typeface="Courier New"/>
                <a:cs typeface="Courier New"/>
              </a:rPr>
              <a:t>("</a:t>
            </a:r>
            <a:r>
              <a:rPr lang="en-US" b="1" dirty="0" err="1">
                <a:latin typeface="Courier New"/>
                <a:cs typeface="Courier New"/>
              </a:rPr>
              <a:t>widgets.csv</a:t>
            </a:r>
            <a:r>
              <a:rPr lang="en-US" b="1" dirty="0">
                <a:latin typeface="Courier New"/>
                <a:cs typeface="Courier New"/>
              </a:rPr>
              <a:t>", "r")</a:t>
            </a:r>
          </a:p>
          <a:p>
            <a:r>
              <a:rPr lang="en-US" b="1" dirty="0">
                <a:latin typeface="Courier New"/>
                <a:cs typeface="Courier New"/>
              </a:rPr>
              <a:t>=&gt; #&lt;</a:t>
            </a:r>
            <a:r>
              <a:rPr lang="en-US" b="1" dirty="0" err="1">
                <a:latin typeface="Courier New"/>
                <a:cs typeface="Courier New"/>
              </a:rPr>
              <a:t>File:widgets.csv</a:t>
            </a:r>
            <a:r>
              <a:rPr lang="en-US" b="1" dirty="0">
                <a:latin typeface="Courier New"/>
                <a:cs typeface="Courier New"/>
              </a:rPr>
              <a:t>&gt;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31562" y="4520010"/>
            <a:ext cx="5725546" cy="646331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err="1">
                <a:latin typeface="Courier New"/>
                <a:cs typeface="Courier New"/>
              </a:rPr>
              <a:t>irb</a:t>
            </a:r>
            <a:r>
              <a:rPr lang="en-US" b="1" dirty="0">
                <a:latin typeface="Courier New"/>
                <a:cs typeface="Courier New"/>
              </a:rPr>
              <a:t>(main):013:0&gt; </a:t>
            </a:r>
            <a:r>
              <a:rPr lang="en-US" b="1" dirty="0" err="1">
                <a:latin typeface="Courier New"/>
                <a:cs typeface="Courier New"/>
              </a:rPr>
              <a:t>input.readline</a:t>
            </a:r>
            <a:endParaRPr lang="en-US" b="1" dirty="0">
              <a:latin typeface="Courier New"/>
              <a:cs typeface="Courier New"/>
            </a:endParaRPr>
          </a:p>
          <a:p>
            <a:r>
              <a:rPr lang="en-US" b="1" dirty="0">
                <a:latin typeface="Courier New"/>
                <a:cs typeface="Courier New"/>
              </a:rPr>
              <a:t>=&gt; "STATE,PLANT,DEPT,EMPID,NAME,COUNT\n"</a:t>
            </a:r>
          </a:p>
        </p:txBody>
      </p:sp>
    </p:spTree>
    <p:extLst>
      <p:ext uri="{BB962C8B-B14F-4D97-AF65-F5344CB8AC3E}">
        <p14:creationId xmlns:p14="http://schemas.microsoft.com/office/powerpoint/2010/main" val="1021480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Ruby Text I/O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1493527"/>
          </a:xfrm>
        </p:spPr>
        <p:txBody>
          <a:bodyPr/>
          <a:lstStyle/>
          <a:p>
            <a:r>
              <a:rPr lang="en-US" dirty="0" smtClean="0"/>
              <a:t>Loop to read and process </a:t>
            </a:r>
            <a:br>
              <a:rPr lang="en-US" dirty="0" smtClean="0"/>
            </a:br>
            <a:r>
              <a:rPr lang="en-US" dirty="0" smtClean="0"/>
              <a:t>one text line after another.</a:t>
            </a:r>
          </a:p>
          <a:p>
            <a:pPr lvl="1"/>
            <a:r>
              <a:rPr lang="en-US" dirty="0" smtClean="0"/>
              <a:t>Example: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834659" y="2240293"/>
            <a:ext cx="5364385" cy="4524316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err="1">
                <a:latin typeface="Courier New"/>
                <a:cs typeface="Courier New"/>
              </a:rPr>
              <a:t>irb</a:t>
            </a:r>
            <a:r>
              <a:rPr lang="en-US" b="1" dirty="0">
                <a:latin typeface="Courier New"/>
                <a:cs typeface="Courier New"/>
              </a:rPr>
              <a:t>(main):014:0&gt; </a:t>
            </a:r>
            <a:r>
              <a:rPr lang="en-US" b="1" dirty="0" err="1">
                <a:solidFill>
                  <a:srgbClr val="B23C00"/>
                </a:solidFill>
                <a:latin typeface="Courier New"/>
                <a:cs typeface="Courier New"/>
              </a:rPr>
              <a:t>input.each</a:t>
            </a:r>
            <a:r>
              <a:rPr lang="en-US" b="1" dirty="0">
                <a:solidFill>
                  <a:srgbClr val="B23C00"/>
                </a:solidFill>
                <a:latin typeface="Courier New"/>
                <a:cs typeface="Courier New"/>
              </a:rPr>
              <a:t> do |line|</a:t>
            </a:r>
          </a:p>
          <a:p>
            <a:r>
              <a:rPr lang="en-US" b="1" dirty="0" err="1">
                <a:latin typeface="Courier New"/>
                <a:cs typeface="Courier New"/>
              </a:rPr>
              <a:t>irb</a:t>
            </a:r>
            <a:r>
              <a:rPr lang="en-US" b="1" dirty="0">
                <a:latin typeface="Courier New"/>
                <a:cs typeface="Courier New"/>
              </a:rPr>
              <a:t>(main):015:1*   </a:t>
            </a:r>
            <a:r>
              <a:rPr lang="en-US" b="1" dirty="0">
                <a:solidFill>
                  <a:srgbClr val="B23C00"/>
                </a:solidFill>
                <a:latin typeface="Courier New"/>
                <a:cs typeface="Courier New"/>
              </a:rPr>
              <a:t>puts line</a:t>
            </a:r>
          </a:p>
          <a:p>
            <a:r>
              <a:rPr lang="en-US" b="1" dirty="0" err="1">
                <a:latin typeface="Courier New"/>
                <a:cs typeface="Courier New"/>
              </a:rPr>
              <a:t>irb</a:t>
            </a:r>
            <a:r>
              <a:rPr lang="en-US" b="1" dirty="0">
                <a:latin typeface="Courier New"/>
                <a:cs typeface="Courier New"/>
              </a:rPr>
              <a:t>(main):016:1&gt; </a:t>
            </a:r>
            <a:r>
              <a:rPr lang="en-US" b="1" dirty="0">
                <a:solidFill>
                  <a:srgbClr val="B23C00"/>
                </a:solidFill>
                <a:latin typeface="Courier New"/>
                <a:cs typeface="Courier New"/>
              </a:rPr>
              <a:t>end</a:t>
            </a:r>
          </a:p>
          <a:p>
            <a:r>
              <a:rPr lang="nb-NO" b="1" dirty="0">
                <a:latin typeface="Courier New"/>
                <a:cs typeface="Courier New"/>
              </a:rPr>
              <a:t>12,34,56,789,George Carter,4</a:t>
            </a:r>
          </a:p>
          <a:p>
            <a:r>
              <a:rPr lang="en-US" b="1" dirty="0">
                <a:latin typeface="Courier New"/>
                <a:cs typeface="Courier New"/>
              </a:rPr>
              <a:t>12,34,56,799,Mary Clinton,6</a:t>
            </a:r>
          </a:p>
          <a:p>
            <a:r>
              <a:rPr lang="en-US" b="1" dirty="0">
                <a:latin typeface="Courier New"/>
                <a:cs typeface="Courier New"/>
              </a:rPr>
              <a:t>12,34,57,639,Alfred Lincoln,8</a:t>
            </a:r>
          </a:p>
          <a:p>
            <a:r>
              <a:rPr lang="en-US" b="1" dirty="0">
                <a:latin typeface="Courier New"/>
                <a:cs typeface="Courier New"/>
              </a:rPr>
              <a:t>12,40,57,710,Kim Kennedy,8</a:t>
            </a:r>
          </a:p>
          <a:p>
            <a:r>
              <a:rPr lang="es-ES_tradnl" b="1" dirty="0">
                <a:latin typeface="Courier New"/>
                <a:cs typeface="Courier New"/>
              </a:rPr>
              <a:t>12,40,57,990,Jina Johnson,6</a:t>
            </a:r>
          </a:p>
          <a:p>
            <a:r>
              <a:rPr lang="en-US" b="1" dirty="0">
                <a:latin typeface="Courier New"/>
                <a:cs typeface="Courier New"/>
              </a:rPr>
              <a:t>12,40,75,426,Ruby Roosevelt,10</a:t>
            </a:r>
          </a:p>
          <a:p>
            <a:r>
              <a:rPr lang="en-US" b="1" dirty="0">
                <a:latin typeface="Courier New"/>
                <a:cs typeface="Courier New"/>
              </a:rPr>
              <a:t>12,40,75,551,John Washington,7</a:t>
            </a:r>
          </a:p>
          <a:p>
            <a:r>
              <a:rPr lang="da-DK" b="1" dirty="0">
                <a:latin typeface="Courier New"/>
                <a:cs typeface="Courier New"/>
              </a:rPr>
              <a:t>33,22,11,297,Hilda Hoover,10</a:t>
            </a:r>
          </a:p>
          <a:p>
            <a:r>
              <a:rPr lang="en-US" b="1" dirty="0">
                <a:latin typeface="Courier New"/>
                <a:cs typeface="Courier New"/>
              </a:rPr>
              <a:t>33,22,11,428,Ted Truman,11</a:t>
            </a:r>
          </a:p>
          <a:p>
            <a:r>
              <a:rPr lang="pt-BR" b="1" dirty="0">
                <a:latin typeface="Courier New"/>
                <a:cs typeface="Courier New"/>
              </a:rPr>
              <a:t>33,22,11,808,Nora Nixon,3</a:t>
            </a:r>
          </a:p>
          <a:p>
            <a:r>
              <a:rPr lang="es-ES_tradnl" b="1" dirty="0">
                <a:latin typeface="Courier New"/>
                <a:cs typeface="Courier New"/>
              </a:rPr>
              <a:t>33,22,14,629,Mabel Bush,9</a:t>
            </a:r>
          </a:p>
          <a:p>
            <a:r>
              <a:rPr lang="en-US" b="1" dirty="0">
                <a:latin typeface="Courier New"/>
                <a:cs typeface="Courier New"/>
              </a:rPr>
              <a:t>33,27,19,321,Chris Adams,5</a:t>
            </a:r>
          </a:p>
          <a:p>
            <a:r>
              <a:rPr lang="en-US" b="1" dirty="0">
                <a:latin typeface="Courier New"/>
                <a:cs typeface="Courier New"/>
              </a:rPr>
              <a:t>=&gt; #&lt;</a:t>
            </a:r>
            <a:r>
              <a:rPr lang="en-US" b="1" dirty="0" err="1">
                <a:latin typeface="Courier New"/>
                <a:cs typeface="Courier New"/>
              </a:rPr>
              <a:t>File:widgets.csv</a:t>
            </a:r>
            <a:r>
              <a:rPr lang="en-US" b="1" dirty="0">
                <a:latin typeface="Courier New"/>
                <a:cs typeface="Courier New"/>
              </a:rPr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1039632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Prerequisite Checking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department policy: </a:t>
            </a:r>
            <a:br>
              <a:rPr lang="en-US" dirty="0" smtClean="0"/>
            </a:br>
            <a:r>
              <a:rPr lang="en-US" dirty="0" smtClean="0"/>
              <a:t>Instructors must check that each student has taken the required course prerequisites.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Therefore, you must </a:t>
            </a:r>
            <a:r>
              <a:rPr lang="en-US" dirty="0"/>
              <a:t>submit into </a:t>
            </a:r>
            <a:r>
              <a:rPr lang="en-US" dirty="0" smtClean="0"/>
              <a:t>Canvas </a:t>
            </a:r>
            <a:br>
              <a:rPr lang="en-US" dirty="0" smtClean="0"/>
            </a:br>
            <a:r>
              <a:rPr lang="en-US" dirty="0" smtClean="0"/>
              <a:t>a copy of your </a:t>
            </a:r>
            <a:r>
              <a:rPr lang="en-US" dirty="0" smtClean="0">
                <a:solidFill>
                  <a:srgbClr val="B23C00"/>
                </a:solidFill>
              </a:rPr>
              <a:t>transcript</a:t>
            </a:r>
            <a:r>
              <a:rPr lang="en-US" dirty="0" smtClean="0"/>
              <a:t> with the </a:t>
            </a:r>
            <a:r>
              <a:rPr lang="en-US" dirty="0" smtClean="0">
                <a:solidFill>
                  <a:srgbClr val="B23C00"/>
                </a:solidFill>
              </a:rPr>
              <a:t>prerequisites highlighted</a:t>
            </a:r>
            <a:r>
              <a:rPr lang="en-US" dirty="0" smtClean="0"/>
              <a:t>.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Also submit a signed copy of the </a:t>
            </a:r>
            <a:br>
              <a:rPr lang="en-US" dirty="0" smtClean="0"/>
            </a:br>
            <a:r>
              <a:rPr lang="en-US" dirty="0" smtClean="0">
                <a:solidFill>
                  <a:srgbClr val="B23C00"/>
                </a:solidFill>
              </a:rPr>
              <a:t>Honesty Pledge</a:t>
            </a:r>
            <a:r>
              <a:rPr lang="en-US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098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 Teams!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1676405"/>
          </a:xfrm>
        </p:spPr>
        <p:txBody>
          <a:bodyPr/>
          <a:lstStyle/>
          <a:p>
            <a:r>
              <a:rPr lang="en-US" dirty="0" smtClean="0"/>
              <a:t>Four students per team.</a:t>
            </a:r>
          </a:p>
          <a:p>
            <a:r>
              <a:rPr lang="en-US" dirty="0" smtClean="0"/>
              <a:t>No more than one </a:t>
            </a:r>
            <a:r>
              <a:rPr lang="en-US" dirty="0" smtClean="0"/>
              <a:t>ISE, manufacturing, or MIS </a:t>
            </a:r>
            <a:r>
              <a:rPr lang="en-US" dirty="0" smtClean="0"/>
              <a:t>student per team.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159022" y="2880366"/>
            <a:ext cx="359585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Au</a:t>
            </a:r>
            <a:r>
              <a:rPr lang="en-US" dirty="0" smtClean="0"/>
              <a:t>, Trinh </a:t>
            </a:r>
            <a:r>
              <a:rPr lang="en-US" dirty="0"/>
              <a:t>My</a:t>
            </a:r>
          </a:p>
          <a:p>
            <a:r>
              <a:rPr lang="en-US" dirty="0" err="1"/>
              <a:t>Ducusin</a:t>
            </a:r>
            <a:r>
              <a:rPr lang="en-US" dirty="0"/>
              <a:t>, Christopher </a:t>
            </a:r>
            <a:r>
              <a:rPr lang="en-US" dirty="0" err="1"/>
              <a:t>Montepalco</a:t>
            </a:r>
            <a:endParaRPr lang="en-US" dirty="0"/>
          </a:p>
          <a:p>
            <a:r>
              <a:rPr lang="en-US" dirty="0" err="1"/>
              <a:t>Gamboa</a:t>
            </a:r>
            <a:r>
              <a:rPr lang="en-US" dirty="0"/>
              <a:t>, Jennifer Lindsey</a:t>
            </a:r>
          </a:p>
          <a:p>
            <a:r>
              <a:rPr lang="en-US" dirty="0" err="1"/>
              <a:t>Haryanto</a:t>
            </a:r>
            <a:r>
              <a:rPr lang="en-US" dirty="0"/>
              <a:t>, Alan</a:t>
            </a:r>
          </a:p>
          <a:p>
            <a:r>
              <a:rPr lang="en-US" dirty="0"/>
              <a:t>Martin, Thomas </a:t>
            </a:r>
            <a:r>
              <a:rPr lang="en-US" dirty="0" smtClean="0"/>
              <a:t>Robert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946357" y="2880366"/>
            <a:ext cx="278794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McLane</a:t>
            </a:r>
            <a:r>
              <a:rPr lang="en-US" dirty="0" smtClean="0"/>
              <a:t>, Danny </a:t>
            </a:r>
            <a:r>
              <a:rPr lang="en-US" dirty="0" err="1"/>
              <a:t>Devonne</a:t>
            </a:r>
            <a:endParaRPr lang="en-US" dirty="0"/>
          </a:p>
          <a:p>
            <a:r>
              <a:rPr lang="en-US" dirty="0" err="1"/>
              <a:t>Minaise</a:t>
            </a:r>
            <a:r>
              <a:rPr lang="en-US" dirty="0"/>
              <a:t>, Anthony Joseph</a:t>
            </a:r>
          </a:p>
          <a:p>
            <a:r>
              <a:rPr lang="en-US" dirty="0"/>
              <a:t>Saini, Manisha</a:t>
            </a:r>
          </a:p>
          <a:p>
            <a:r>
              <a:rPr lang="en-US" dirty="0"/>
              <a:t>Trinh, </a:t>
            </a:r>
            <a:r>
              <a:rPr lang="en-US" dirty="0" smtClean="0"/>
              <a:t>Sandy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8061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Ruby on Rails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Ruby</a:t>
            </a:r>
          </a:p>
          <a:p>
            <a:pPr lvl="1"/>
            <a:r>
              <a:rPr lang="en-US" dirty="0" smtClean="0"/>
              <a:t>A dynamic, object-oriented programming language</a:t>
            </a:r>
          </a:p>
          <a:p>
            <a:pPr lvl="1"/>
            <a:r>
              <a:rPr lang="en-US" dirty="0" smtClean="0"/>
              <a:t>Invented in 1993 by Yukihiro “</a:t>
            </a:r>
            <a:r>
              <a:rPr lang="en-US" dirty="0" err="1" smtClean="0"/>
              <a:t>Matz</a:t>
            </a:r>
            <a:r>
              <a:rPr lang="en-US" dirty="0" smtClean="0"/>
              <a:t>” Matsumoto</a:t>
            </a:r>
          </a:p>
          <a:p>
            <a:pPr lvl="1"/>
            <a:r>
              <a:rPr lang="en-US" dirty="0" smtClean="0"/>
              <a:t>Combines Perl, Smalltalk, Eiffel, Ada, and Lisp</a:t>
            </a:r>
          </a:p>
          <a:p>
            <a:pPr lvl="1"/>
            <a:r>
              <a:rPr lang="en-US" dirty="0" smtClean="0"/>
              <a:t>“A programmer’s best friend”</a:t>
            </a:r>
          </a:p>
          <a:p>
            <a:pPr lvl="4"/>
            <a:endParaRPr lang="en-US" dirty="0"/>
          </a:p>
          <a:p>
            <a:r>
              <a:rPr lang="en-US" dirty="0" smtClean="0"/>
              <a:t>Rails</a:t>
            </a:r>
          </a:p>
          <a:p>
            <a:pPr lvl="1"/>
            <a:r>
              <a:rPr lang="en-US" dirty="0" smtClean="0"/>
              <a:t>Open source, full stack web framework</a:t>
            </a:r>
          </a:p>
          <a:p>
            <a:pPr lvl="1"/>
            <a:r>
              <a:rPr lang="en-US" dirty="0" smtClean="0"/>
              <a:t>Runs on Ruby</a:t>
            </a:r>
          </a:p>
          <a:p>
            <a:pPr lvl="1"/>
            <a:r>
              <a:rPr lang="en-US" dirty="0" smtClean="0"/>
              <a:t>“Programmer happiness and productivity”</a:t>
            </a:r>
          </a:p>
          <a:p>
            <a:pPr lvl="1"/>
            <a:r>
              <a:rPr lang="en-US" dirty="0" smtClean="0">
                <a:solidFill>
                  <a:srgbClr val="B23C00"/>
                </a:solidFill>
              </a:rPr>
              <a:t>“Convention over configuration”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07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Interactive Ruby Interpreter (IRB)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Uses a </a:t>
            </a:r>
            <a:r>
              <a:rPr lang="en-US" dirty="0" smtClean="0">
                <a:solidFill>
                  <a:srgbClr val="B23C00"/>
                </a:solidFill>
              </a:rPr>
              <a:t>Read-</a:t>
            </a:r>
            <a:r>
              <a:rPr lang="en-US" dirty="0" err="1" smtClean="0">
                <a:solidFill>
                  <a:srgbClr val="B23C00"/>
                </a:solidFill>
              </a:rPr>
              <a:t>Eval</a:t>
            </a:r>
            <a:r>
              <a:rPr lang="en-US" dirty="0" smtClean="0">
                <a:solidFill>
                  <a:srgbClr val="B23C00"/>
                </a:solidFill>
              </a:rPr>
              <a:t>-Print-Loop </a:t>
            </a:r>
            <a:r>
              <a:rPr lang="en-US" dirty="0" smtClean="0"/>
              <a:t>(REPL)</a:t>
            </a:r>
          </a:p>
          <a:p>
            <a:pPr lvl="1"/>
            <a:r>
              <a:rPr lang="en-US" dirty="0" smtClean="0"/>
              <a:t>Reads what you type in.</a:t>
            </a:r>
          </a:p>
          <a:p>
            <a:pPr lvl="1"/>
            <a:r>
              <a:rPr lang="en-US" dirty="0" smtClean="0"/>
              <a:t>Evaluates it.</a:t>
            </a:r>
          </a:p>
          <a:p>
            <a:pPr lvl="1"/>
            <a:r>
              <a:rPr lang="en-US" dirty="0" smtClean="0"/>
              <a:t>Prints the result.</a:t>
            </a:r>
          </a:p>
          <a:p>
            <a:pPr lvl="1"/>
            <a:r>
              <a:rPr lang="en-US" dirty="0" smtClean="0"/>
              <a:t>Loops back to read again.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Every Ruby method returns something.</a:t>
            </a:r>
          </a:p>
          <a:p>
            <a:pPr lvl="1"/>
            <a:r>
              <a:rPr lang="en-US" dirty="0" smtClean="0"/>
              <a:t>Even if it’s just nil.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512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Ruby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Don</a:t>
            </a:r>
            <a:r>
              <a:rPr lang="uk-UA" dirty="0" smtClean="0"/>
              <a:t>’</a:t>
            </a:r>
            <a:r>
              <a:rPr lang="en-US" dirty="0" smtClean="0"/>
              <a:t>t need to be declared </a:t>
            </a:r>
            <a:r>
              <a:rPr lang="en-US" dirty="0" smtClean="0"/>
              <a:t>in </a:t>
            </a:r>
            <a:r>
              <a:rPr lang="en-US" dirty="0" smtClean="0"/>
              <a:t>advance.</a:t>
            </a:r>
          </a:p>
          <a:p>
            <a:pPr lvl="1"/>
            <a:r>
              <a:rPr lang="en-US" dirty="0" smtClean="0">
                <a:solidFill>
                  <a:srgbClr val="B23C00"/>
                </a:solidFill>
              </a:rPr>
              <a:t>Dynamic typing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Assign any value of any type to a variable.</a:t>
            </a:r>
          </a:p>
          <a:p>
            <a:pPr lvl="1"/>
            <a:r>
              <a:rPr lang="en-US" dirty="0" smtClean="0"/>
              <a:t>Example: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Naming convention: </a:t>
            </a:r>
            <a:r>
              <a:rPr lang="en-US" dirty="0" smtClean="0">
                <a:solidFill>
                  <a:srgbClr val="B23C00"/>
                </a:solidFill>
              </a:rPr>
              <a:t>snake case</a:t>
            </a:r>
          </a:p>
          <a:p>
            <a:pPr lvl="1"/>
            <a:r>
              <a:rPr lang="en-US" dirty="0" smtClean="0"/>
              <a:t>All lowercase with underscores between words.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926098" y="3063244"/>
            <a:ext cx="4810297" cy="1200329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err="1">
                <a:latin typeface="Courier New"/>
                <a:cs typeface="Courier New"/>
              </a:rPr>
              <a:t>irb</a:t>
            </a:r>
            <a:r>
              <a:rPr lang="en-US" b="1" dirty="0">
                <a:latin typeface="Courier New"/>
                <a:cs typeface="Courier New"/>
              </a:rPr>
              <a:t>(main):045:0&gt; </a:t>
            </a:r>
            <a:r>
              <a:rPr lang="en-US" b="1" dirty="0" err="1">
                <a:latin typeface="Courier New"/>
                <a:cs typeface="Courier New"/>
              </a:rPr>
              <a:t>my_var</a:t>
            </a:r>
            <a:r>
              <a:rPr lang="en-US" b="1" dirty="0">
                <a:latin typeface="Courier New"/>
                <a:cs typeface="Courier New"/>
              </a:rPr>
              <a:t> = 14</a:t>
            </a:r>
          </a:p>
          <a:p>
            <a:r>
              <a:rPr lang="en-US" b="1" dirty="0">
                <a:latin typeface="Courier New"/>
                <a:cs typeface="Courier New"/>
              </a:rPr>
              <a:t>=&gt; 14</a:t>
            </a:r>
          </a:p>
          <a:p>
            <a:r>
              <a:rPr lang="en-US" b="1" dirty="0" err="1">
                <a:latin typeface="Courier New"/>
                <a:cs typeface="Courier New"/>
              </a:rPr>
              <a:t>irb</a:t>
            </a:r>
            <a:r>
              <a:rPr lang="en-US" b="1" dirty="0">
                <a:latin typeface="Courier New"/>
                <a:cs typeface="Courier New"/>
              </a:rPr>
              <a:t>(main):046:0&gt; </a:t>
            </a:r>
            <a:r>
              <a:rPr lang="en-US" b="1" dirty="0" err="1">
                <a:latin typeface="Courier New"/>
                <a:cs typeface="Courier New"/>
              </a:rPr>
              <a:t>my_var</a:t>
            </a:r>
            <a:r>
              <a:rPr lang="en-US" b="1" dirty="0">
                <a:latin typeface="Courier New"/>
                <a:cs typeface="Courier New"/>
              </a:rPr>
              <a:t> = "Buddy"</a:t>
            </a:r>
          </a:p>
          <a:p>
            <a:r>
              <a:rPr lang="en-US" b="1" dirty="0">
                <a:latin typeface="Courier New"/>
                <a:cs typeface="Courier New"/>
              </a:rPr>
              <a:t>=&gt; "Buddy"</a:t>
            </a:r>
          </a:p>
        </p:txBody>
      </p:sp>
    </p:spTree>
    <p:extLst>
      <p:ext uri="{BB962C8B-B14F-4D97-AF65-F5344CB8AC3E}">
        <p14:creationId xmlns:p14="http://schemas.microsoft.com/office/powerpoint/2010/main" val="1802915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Ruby Data Types: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3047990"/>
          </a:xfrm>
        </p:spPr>
        <p:txBody>
          <a:bodyPr/>
          <a:lstStyle/>
          <a:p>
            <a:r>
              <a:rPr lang="en-US" dirty="0" smtClean="0"/>
              <a:t>Standard arithmetic operators: </a:t>
            </a:r>
            <a:r>
              <a:rPr lang="en-US" b="1" dirty="0" smtClean="0">
                <a:solidFill>
                  <a:srgbClr val="0033CC"/>
                </a:solidFill>
                <a:latin typeface="Courier New"/>
                <a:cs typeface="Courier New"/>
              </a:rPr>
              <a:t>+ - * / %</a:t>
            </a:r>
          </a:p>
          <a:p>
            <a:pPr lvl="1"/>
            <a:r>
              <a:rPr lang="en-US" dirty="0" smtClean="0"/>
              <a:t>Integer division by default, unless one of the operands is made floating-point with a decimal point.</a:t>
            </a:r>
          </a:p>
          <a:p>
            <a:pPr lvl="1"/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%</a:t>
            </a:r>
            <a:r>
              <a:rPr lang="en-US" dirty="0" smtClean="0"/>
              <a:t> is the modulus (remainder) operator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You can apply methods to numbers.</a:t>
            </a:r>
          </a:p>
          <a:p>
            <a:pPr lvl="1"/>
            <a:r>
              <a:rPr lang="en-US" dirty="0" smtClean="0"/>
              <a:t>Example: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31562" y="4709146"/>
            <a:ext cx="7890302" cy="1323439"/>
          </a:xfrm>
          <a:prstGeom prst="rect">
            <a:avLst/>
          </a:prstGeom>
          <a:solidFill>
            <a:srgbClr val="FFFFC2"/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33CC"/>
                </a:solidFill>
              </a:rPr>
              <a:t>Ruby naming conventions for methods: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 smtClean="0">
                <a:solidFill>
                  <a:srgbClr val="0033CC"/>
                </a:solidFill>
              </a:rPr>
              <a:t>Boolean methods end with a question mark.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 smtClean="0">
                <a:solidFill>
                  <a:srgbClr val="0033CC"/>
                </a:solidFill>
              </a:rPr>
              <a:t>Methods that modify their operands or anything else “dangerous” </a:t>
            </a:r>
            <a:br>
              <a:rPr lang="en-US" sz="2000" dirty="0" smtClean="0">
                <a:solidFill>
                  <a:srgbClr val="0033CC"/>
                </a:solidFill>
              </a:rPr>
            </a:br>
            <a:r>
              <a:rPr lang="en-US" sz="2000" dirty="0" smtClean="0">
                <a:solidFill>
                  <a:srgbClr val="0033CC"/>
                </a:solidFill>
              </a:rPr>
              <a:t>end with an exclamation point.</a:t>
            </a:r>
            <a:endParaRPr lang="en-US" sz="2000" dirty="0">
              <a:solidFill>
                <a:srgbClr val="0033CC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17537" y="3886195"/>
            <a:ext cx="3425077" cy="646331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tr-TR" b="1" dirty="0" err="1">
                <a:latin typeface="Courier New"/>
                <a:cs typeface="Courier New"/>
              </a:rPr>
              <a:t>irb</a:t>
            </a:r>
            <a:r>
              <a:rPr lang="tr-TR" b="1" dirty="0">
                <a:latin typeface="Courier New"/>
                <a:cs typeface="Courier New"/>
              </a:rPr>
              <a:t>(main):015:0&gt; 1.odd?</a:t>
            </a:r>
          </a:p>
          <a:p>
            <a:r>
              <a:rPr lang="en-US" b="1" dirty="0">
                <a:latin typeface="Courier New"/>
                <a:cs typeface="Courier New"/>
              </a:rPr>
              <a:t>=&gt; true</a:t>
            </a:r>
          </a:p>
        </p:txBody>
      </p:sp>
    </p:spTree>
    <p:extLst>
      <p:ext uri="{BB962C8B-B14F-4D97-AF65-F5344CB8AC3E}">
        <p14:creationId xmlns:p14="http://schemas.microsoft.com/office/powerpoint/2010/main" val="611944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Ruby Data Types: </a:t>
            </a:r>
            <a:r>
              <a:rPr lang="en-US" dirty="0" smtClean="0"/>
              <a:t>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295400"/>
            <a:ext cx="8412434" cy="2407917"/>
          </a:xfrm>
        </p:spPr>
        <p:txBody>
          <a:bodyPr/>
          <a:lstStyle/>
          <a:p>
            <a:r>
              <a:rPr lang="en-US" dirty="0" smtClean="0"/>
              <a:t>Single- or double-quoted.</a:t>
            </a:r>
          </a:p>
          <a:p>
            <a:r>
              <a:rPr lang="en-US" dirty="0" smtClean="0"/>
              <a:t>Double-quoted strings enable </a:t>
            </a:r>
            <a:br>
              <a:rPr lang="en-US" dirty="0" smtClean="0"/>
            </a:br>
            <a:r>
              <a:rPr lang="en-US" dirty="0" smtClean="0">
                <a:solidFill>
                  <a:srgbClr val="B23C00"/>
                </a:solidFill>
              </a:rPr>
              <a:t>string interpolation</a:t>
            </a:r>
            <a:r>
              <a:rPr lang="en-US" dirty="0" smtClean="0"/>
              <a:t>.</a:t>
            </a:r>
          </a:p>
          <a:p>
            <a:pPr lvl="1"/>
            <a:r>
              <a:rPr lang="en-US" b="1" dirty="0" smtClean="0">
                <a:solidFill>
                  <a:srgbClr val="0033CC"/>
                </a:solidFill>
                <a:latin typeface="Courier New"/>
                <a:cs typeface="Courier New"/>
              </a:rPr>
              <a:t>\n</a:t>
            </a:r>
            <a:r>
              <a:rPr lang="en-US" dirty="0" smtClean="0"/>
              <a:t> for new line and </a:t>
            </a:r>
            <a:r>
              <a:rPr lang="en-US" b="1" dirty="0" smtClean="0">
                <a:solidFill>
                  <a:srgbClr val="0033CC"/>
                </a:solidFill>
                <a:latin typeface="Courier New"/>
                <a:cs typeface="Courier New"/>
              </a:rPr>
              <a:t>\t</a:t>
            </a:r>
            <a:r>
              <a:rPr lang="en-US" dirty="0" smtClean="0"/>
              <a:t> for tab</a:t>
            </a:r>
          </a:p>
          <a:p>
            <a:pPr lvl="1"/>
            <a:r>
              <a:rPr lang="en-US" dirty="0" smtClean="0"/>
              <a:t>Enclose an expression with </a:t>
            </a:r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#{</a:t>
            </a:r>
            <a:r>
              <a:rPr lang="en-US" dirty="0" smtClean="0"/>
              <a:t> and </a:t>
            </a:r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}</a:t>
            </a:r>
          </a:p>
          <a:p>
            <a:pPr lvl="1"/>
            <a:r>
              <a:rPr lang="en-US" dirty="0" smtClean="0"/>
              <a:t>Example:</a:t>
            </a:r>
            <a:endParaRPr lang="en-US" b="1" dirty="0">
              <a:solidFill>
                <a:srgbClr val="0033CC"/>
              </a:solidFill>
              <a:latin typeface="Courier New"/>
              <a:cs typeface="Courier New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86106" y="3703317"/>
            <a:ext cx="7526332" cy="2308324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is-IS" b="1" dirty="0">
                <a:latin typeface="Courier New"/>
                <a:cs typeface="Courier New"/>
              </a:rPr>
              <a:t>irb(main):047:0&gt; x = 12</a:t>
            </a:r>
          </a:p>
          <a:p>
            <a:r>
              <a:rPr lang="en-US" b="1" dirty="0">
                <a:latin typeface="Courier New"/>
                <a:cs typeface="Courier New"/>
              </a:rPr>
              <a:t>=&gt; 12</a:t>
            </a:r>
          </a:p>
          <a:p>
            <a:r>
              <a:rPr lang="en-US" b="1" dirty="0" err="1">
                <a:latin typeface="Courier New"/>
                <a:cs typeface="Courier New"/>
              </a:rPr>
              <a:t>irb</a:t>
            </a:r>
            <a:r>
              <a:rPr lang="en-US" b="1" dirty="0">
                <a:latin typeface="Courier New"/>
                <a:cs typeface="Courier New"/>
              </a:rPr>
              <a:t>(main):048:0&gt; "It's exactly #{x} for\</a:t>
            </a:r>
            <a:r>
              <a:rPr lang="en-US" b="1" dirty="0" err="1">
                <a:latin typeface="Courier New"/>
                <a:cs typeface="Courier New"/>
              </a:rPr>
              <a:t>ntoday</a:t>
            </a:r>
            <a:r>
              <a:rPr lang="en-US" b="1" dirty="0">
                <a:latin typeface="Courier New"/>
                <a:cs typeface="Courier New"/>
              </a:rPr>
              <a:t>."</a:t>
            </a:r>
          </a:p>
          <a:p>
            <a:r>
              <a:rPr lang="en-US" b="1" dirty="0">
                <a:latin typeface="Courier New"/>
                <a:cs typeface="Courier New"/>
              </a:rPr>
              <a:t>=&gt; "It's exactly 12 for\</a:t>
            </a:r>
            <a:r>
              <a:rPr lang="en-US" b="1" dirty="0" err="1">
                <a:latin typeface="Courier New"/>
                <a:cs typeface="Courier New"/>
              </a:rPr>
              <a:t>ntoday</a:t>
            </a:r>
            <a:r>
              <a:rPr lang="en-US" b="1" dirty="0">
                <a:latin typeface="Courier New"/>
                <a:cs typeface="Courier New"/>
              </a:rPr>
              <a:t>."</a:t>
            </a:r>
          </a:p>
          <a:p>
            <a:r>
              <a:rPr lang="en-US" b="1" dirty="0" err="1">
                <a:latin typeface="Courier New"/>
                <a:cs typeface="Courier New"/>
              </a:rPr>
              <a:t>irb</a:t>
            </a:r>
            <a:r>
              <a:rPr lang="en-US" b="1" dirty="0">
                <a:latin typeface="Courier New"/>
                <a:cs typeface="Courier New"/>
              </a:rPr>
              <a:t>(main):049:0&gt; puts "It's exactly #{x} for\</a:t>
            </a:r>
            <a:r>
              <a:rPr lang="en-US" b="1" dirty="0" err="1">
                <a:latin typeface="Courier New"/>
                <a:cs typeface="Courier New"/>
              </a:rPr>
              <a:t>ntoday</a:t>
            </a:r>
            <a:r>
              <a:rPr lang="en-US" b="1" dirty="0">
                <a:latin typeface="Courier New"/>
                <a:cs typeface="Courier New"/>
              </a:rPr>
              <a:t>."</a:t>
            </a:r>
          </a:p>
          <a:p>
            <a:r>
              <a:rPr lang="en-US" b="1" dirty="0">
                <a:latin typeface="Courier New"/>
                <a:cs typeface="Courier New"/>
              </a:rPr>
              <a:t>It's exactly 12 for</a:t>
            </a:r>
          </a:p>
          <a:p>
            <a:r>
              <a:rPr lang="en-US" b="1" dirty="0">
                <a:latin typeface="Courier New"/>
                <a:cs typeface="Courier New"/>
              </a:rPr>
              <a:t>today.</a:t>
            </a:r>
          </a:p>
          <a:p>
            <a:r>
              <a:rPr lang="en-US" b="1" dirty="0">
                <a:latin typeface="Courier New"/>
                <a:cs typeface="Courier New"/>
              </a:rPr>
              <a:t>=&gt; </a:t>
            </a:r>
            <a:r>
              <a:rPr lang="en-US" b="1" dirty="0" smtClean="0">
                <a:latin typeface="Courier New"/>
                <a:cs typeface="Courier New"/>
              </a:rPr>
              <a:t>nil</a:t>
            </a:r>
            <a:endParaRPr lang="en-US" b="1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649958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Quadrant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Quadrant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22680</TotalTime>
  <Words>2497</Words>
  <Application>Microsoft Macintosh PowerPoint</Application>
  <PresentationFormat>On-screen Show (4:3)</PresentationFormat>
  <Paragraphs>540</Paragraphs>
  <Slides>40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7" baseType="lpstr">
      <vt:lpstr>Courier New</vt:lpstr>
      <vt:lpstr>ＭＳ Ｐゴシック</vt:lpstr>
      <vt:lpstr>Symbol</vt:lpstr>
      <vt:lpstr>Times New Roman</vt:lpstr>
      <vt:lpstr>Wingdings</vt:lpstr>
      <vt:lpstr>Arial</vt:lpstr>
      <vt:lpstr>Quadrant</vt:lpstr>
      <vt:lpstr>CMPE/SE 131 Software Engineering January 31 Class Meeting</vt:lpstr>
      <vt:lpstr>Basic Info</vt:lpstr>
      <vt:lpstr>Permission Codes?</vt:lpstr>
      <vt:lpstr>Prerequisite Checking</vt:lpstr>
      <vt:lpstr>Ruby on Rails</vt:lpstr>
      <vt:lpstr>Interactive Ruby Interpreter (IRB)</vt:lpstr>
      <vt:lpstr>Ruby Variables</vt:lpstr>
      <vt:lpstr>Ruby Data Types: Numbers</vt:lpstr>
      <vt:lpstr>Ruby Data Types: Strings</vt:lpstr>
      <vt:lpstr>Ruby Data Types: Strings, cont’d</vt:lpstr>
      <vt:lpstr>Ruby Data Types: Strings, cont’d</vt:lpstr>
      <vt:lpstr>Ruby Data Types: Symbols</vt:lpstr>
      <vt:lpstr>Ruby Data Types: Arrays</vt:lpstr>
      <vt:lpstr>Ruby Data Types: Arrays, cont’d</vt:lpstr>
      <vt:lpstr>Ruby Data Types: Hashes</vt:lpstr>
      <vt:lpstr>Ruby Data Types: Hashes, cont’d</vt:lpstr>
      <vt:lpstr>Ruby Data Types: Booleans</vt:lpstr>
      <vt:lpstr>Ruby Data Types: Booleans, cont’d</vt:lpstr>
      <vt:lpstr>Ruby Constants</vt:lpstr>
      <vt:lpstr>PowerPoint Presentation</vt:lpstr>
      <vt:lpstr>Ruby Conditional Statements</vt:lpstr>
      <vt:lpstr>Ruby Conditional Statements, cont’d</vt:lpstr>
      <vt:lpstr>Ruby Conditional Statements, cont’d</vt:lpstr>
      <vt:lpstr>Ruby Iteration</vt:lpstr>
      <vt:lpstr>Ruby Iteration, cont’d</vt:lpstr>
      <vt:lpstr>Ruby Iteration, cont’d</vt:lpstr>
      <vt:lpstr>Ruby Methods</vt:lpstr>
      <vt:lpstr>Ruby Methods, cont’d</vt:lpstr>
      <vt:lpstr>Ruby Methods, cont’d</vt:lpstr>
      <vt:lpstr>Ruby Classes</vt:lpstr>
      <vt:lpstr>Ruby Classes, cont’d</vt:lpstr>
      <vt:lpstr>Getter and Setter Methods</vt:lpstr>
      <vt:lpstr>Getter and Setter Methods, cont’d</vt:lpstr>
      <vt:lpstr>Getter and Setter Methods, cont’d</vt:lpstr>
      <vt:lpstr>Inheritance</vt:lpstr>
      <vt:lpstr>Ruby Batch Programs</vt:lpstr>
      <vt:lpstr>Simple Ruby Text Output</vt:lpstr>
      <vt:lpstr>Simple Ruby Text Input</vt:lpstr>
      <vt:lpstr>Simple Ruby Text I/O</vt:lpstr>
      <vt:lpstr>Form Teams!</vt:lpstr>
    </vt:vector>
  </TitlesOfParts>
  <Manager/>
  <Company>San Jose State University</Company>
  <LinksUpToDate>false</LinksUpToDate>
  <SharedDoc>false</SharedDoc>
  <HyperlinkBase/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160: Software Engineering</dc:title>
  <dc:subject/>
  <dc:creator>Ronald Mak</dc:creator>
  <cp:keywords/>
  <dc:description/>
  <cp:lastModifiedBy>Ronald Mak</cp:lastModifiedBy>
  <cp:revision>179</cp:revision>
  <dcterms:created xsi:type="dcterms:W3CDTF">2008-01-12T03:52:55Z</dcterms:created>
  <dcterms:modified xsi:type="dcterms:W3CDTF">2017-02-01T01:13:27Z</dcterms:modified>
  <cp:category/>
</cp:coreProperties>
</file>