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5" r:id="rId3"/>
    <p:sldId id="319" r:id="rId4"/>
    <p:sldId id="321" r:id="rId5"/>
    <p:sldId id="316" r:id="rId6"/>
    <p:sldId id="322" r:id="rId7"/>
    <p:sldId id="284" r:id="rId8"/>
    <p:sldId id="298" r:id="rId9"/>
    <p:sldId id="299" r:id="rId10"/>
    <p:sldId id="297" r:id="rId11"/>
    <p:sldId id="283" r:id="rId12"/>
    <p:sldId id="300" r:id="rId13"/>
    <p:sldId id="286" r:id="rId14"/>
    <p:sldId id="294" r:id="rId15"/>
    <p:sldId id="258" r:id="rId16"/>
    <p:sldId id="262" r:id="rId17"/>
    <p:sldId id="263" r:id="rId18"/>
    <p:sldId id="265" r:id="rId19"/>
    <p:sldId id="259" r:id="rId20"/>
    <p:sldId id="278" r:id="rId21"/>
    <p:sldId id="276" r:id="rId22"/>
    <p:sldId id="302" r:id="rId23"/>
    <p:sldId id="303" r:id="rId24"/>
    <p:sldId id="277" r:id="rId25"/>
    <p:sldId id="313" r:id="rId26"/>
    <p:sldId id="312" r:id="rId27"/>
    <p:sldId id="308" r:id="rId28"/>
    <p:sldId id="309" r:id="rId29"/>
    <p:sldId id="320" r:id="rId30"/>
    <p:sldId id="310" r:id="rId31"/>
    <p:sldId id="311" r:id="rId32"/>
    <p:sldId id="287" r:id="rId33"/>
    <p:sldId id="288" r:id="rId34"/>
    <p:sldId id="305" r:id="rId35"/>
    <p:sldId id="318" r:id="rId36"/>
    <p:sldId id="317" r:id="rId37"/>
    <p:sldId id="307" r:id="rId38"/>
    <p:sldId id="289" r:id="rId39"/>
    <p:sldId id="290" r:id="rId40"/>
    <p:sldId id="291" r:id="rId41"/>
    <p:sldId id="292" r:id="rId42"/>
    <p:sldId id="314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CCECFF"/>
    <a:srgbClr val="FFFF66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11" autoAdjust="0"/>
    <p:restoredTop sz="94660"/>
  </p:normalViewPr>
  <p:slideViewPr>
    <p:cSldViewPr>
      <p:cViewPr varScale="1">
        <p:scale>
          <a:sx n="143" d="100"/>
          <a:sy n="143" d="100"/>
        </p:scale>
        <p:origin x="224" y="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January 26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" TargetMode="External"/><Relationship Id="rId3" Type="http://schemas.openxmlformats.org/officeDocument/2006/relationships/hyperlink" Target="http://www.cs.sjsu.edu/~mak/CMPE131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mpe.sjsu.edu/content/Undergraduate-Permission-Number-Requests" TargetMode="External"/><Relationship Id="rId3" Type="http://schemas.openxmlformats.org/officeDocument/2006/relationships/hyperlink" Target="https://goo.gl/forms/Ayl0jablW5Ythquf1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s://www.railstutorial.org/book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sqlitestudio.pl/?act=download" TargetMode="External"/><Relationship Id="rId4" Type="http://schemas.openxmlformats.org/officeDocument/2006/relationships/hyperlink" Target="https://addons.mozilla.org/en-US/firefox/addon/sqlite-manager/" TargetMode="External"/><Relationship Id="rId5" Type="http://schemas.openxmlformats.org/officeDocument/2006/relationships/hyperlink" Target="http://www.ganttproject.biz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MPE131/RCC-Windows-instal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hyperlink" Target="http://www.tracecode.com.au/blog/more-ruby-resources-for-beginners/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hyperlink" Target="http://binaryhash.com/ruby-on-rail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January 26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787D2-A2BC-264D-B424-7260654C63D9}" type="slidenum">
              <a:rPr lang="en-US"/>
              <a:pPr/>
              <a:t>10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B23C00"/>
                </a:solidFill>
              </a:rPr>
              <a:t>Take roll!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64AA4-1D80-A141-BD0B-BA21389B2C76}" type="slidenum">
              <a:rPr lang="en-US"/>
              <a:pPr/>
              <a:t>11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Major Challenge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554163" y="2979738"/>
            <a:ext cx="39544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B23C00"/>
                </a:solidFill>
              </a:rPr>
              <a:t>Complexity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157663" y="4251325"/>
            <a:ext cx="779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and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4572000" y="4891088"/>
            <a:ext cx="28543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B23C00"/>
                </a:solidFill>
              </a:rPr>
              <a:t>Change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89038" y="1325563"/>
            <a:ext cx="680243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With any nontrivial software application, </a:t>
            </a:r>
          </a:p>
          <a:p>
            <a:r>
              <a:rPr lang="en-US" sz="2800" dirty="0"/>
              <a:t>the </a:t>
            </a:r>
            <a:r>
              <a:rPr lang="en-US" sz="2800" dirty="0">
                <a:solidFill>
                  <a:srgbClr val="B23C00"/>
                </a:solidFill>
              </a:rPr>
              <a:t>major software engineering challenge </a:t>
            </a:r>
          </a:p>
          <a:p>
            <a:r>
              <a:rPr lang="en-US" sz="2800" dirty="0"/>
              <a:t>is dealing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1868-8FC9-D440-9802-CFD4EC57464D}" type="slidenum">
              <a:rPr lang="en-US"/>
              <a:pPr/>
              <a:t>12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Software Complex?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37525" cy="4835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Size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A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large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school assignment: </a:t>
            </a:r>
            <a:r>
              <a:rPr lang="en-US" dirty="0">
                <a:solidFill>
                  <a:srgbClr val="B23C00"/>
                </a:solidFill>
              </a:rPr>
              <a:t>5-10 </a:t>
            </a:r>
            <a:r>
              <a:rPr lang="en-US" dirty="0" smtClean="0"/>
              <a:t>classes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 compiler or interpreter: </a:t>
            </a:r>
            <a:r>
              <a:rPr lang="en-US" dirty="0">
                <a:solidFill>
                  <a:srgbClr val="B23C00"/>
                </a:solidFill>
              </a:rPr>
              <a:t>~150 </a:t>
            </a:r>
            <a:r>
              <a:rPr lang="en-US" dirty="0"/>
              <a:t>classes and interfaces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major enterprise application: </a:t>
            </a:r>
            <a:r>
              <a:rPr lang="en-US" dirty="0">
                <a:solidFill>
                  <a:srgbClr val="B23C00"/>
                </a:solidFill>
              </a:rPr>
              <a:t>hundreds </a:t>
            </a:r>
            <a:r>
              <a:rPr lang="en-US" dirty="0"/>
              <a:t>of classes and interfaces.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Number of </a:t>
            </a:r>
            <a:r>
              <a:rPr lang="en-US" dirty="0" smtClean="0">
                <a:solidFill>
                  <a:srgbClr val="B23C00"/>
                </a:solidFill>
              </a:rPr>
              <a:t>developers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An individual school assignment: </a:t>
            </a:r>
            <a:r>
              <a:rPr lang="en-US" dirty="0" smtClean="0">
                <a:solidFill>
                  <a:srgbClr val="B23C00"/>
                </a:solidFill>
              </a:rPr>
              <a:t>1, up to 4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dirty="0"/>
              <a:t>medium-size project: </a:t>
            </a:r>
            <a:r>
              <a:rPr lang="en-US" dirty="0" smtClean="0">
                <a:solidFill>
                  <a:srgbClr val="B23C00"/>
                </a:solidFill>
              </a:rPr>
              <a:t>5-</a:t>
            </a:r>
            <a:r>
              <a:rPr lang="en-US" dirty="0">
                <a:solidFill>
                  <a:srgbClr val="B23C00"/>
                </a:solidFill>
              </a:rPr>
              <a:t>12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major enterprise application: </a:t>
            </a:r>
            <a:r>
              <a:rPr lang="en-US" dirty="0">
                <a:solidFill>
                  <a:srgbClr val="B23C00"/>
                </a:solidFill>
              </a:rPr>
              <a:t>dozens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2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2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1868-8FC9-D440-9802-CFD4EC57464D}" type="slidenum">
              <a:rPr lang="en-US"/>
              <a:pPr/>
              <a:t>13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Software Complex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37525" cy="4835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Technology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Software packages: </a:t>
            </a:r>
            <a:r>
              <a:rPr lang="en-US" dirty="0" smtClean="0"/>
              <a:t>Ruby on Rails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Tools: </a:t>
            </a:r>
            <a:r>
              <a:rPr lang="en-US" dirty="0" err="1" smtClean="0"/>
              <a:t>Git</a:t>
            </a:r>
            <a:r>
              <a:rPr lang="en-US" dirty="0" smtClean="0"/>
              <a:t>, </a:t>
            </a:r>
            <a:r>
              <a:rPr lang="en-US" dirty="0" err="1" smtClean="0"/>
              <a:t>Heroku</a:t>
            </a:r>
            <a:r>
              <a:rPr lang="en-US" dirty="0" smtClean="0"/>
              <a:t>, Gantt charts, </a:t>
            </a:r>
            <a:r>
              <a:rPr lang="en-US" dirty="0"/>
              <a:t>...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Project artifacts </a:t>
            </a:r>
            <a:r>
              <a:rPr lang="en-US" dirty="0"/>
              <a:t>(written and oral</a:t>
            </a:r>
            <a:r>
              <a:rPr lang="en-US" dirty="0" smtClean="0"/>
              <a:t>)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Requirements specifications, software design, </a:t>
            </a:r>
            <a:r>
              <a:rPr lang="en-US" dirty="0" smtClean="0"/>
              <a:t>design reviews, project plans</a:t>
            </a:r>
            <a:r>
              <a:rPr lang="en-US" dirty="0"/>
              <a:t>, test plans,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project </a:t>
            </a:r>
            <a:r>
              <a:rPr lang="en-US" dirty="0"/>
              <a:t>schedules, code reviews, demos, </a:t>
            </a:r>
            <a:r>
              <a:rPr lang="is-I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EC16-5509-F143-9CCE-5DEF8680AB91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Changes?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Requirements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Customers </a:t>
            </a:r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know </a:t>
            </a:r>
            <a:r>
              <a:rPr lang="en-US" dirty="0"/>
              <a:t>what they </a:t>
            </a:r>
            <a:r>
              <a:rPr lang="en-US" dirty="0" smtClean="0"/>
              <a:t>want.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Customers </a:t>
            </a:r>
            <a:r>
              <a:rPr lang="en-US" dirty="0"/>
              <a:t>change their </a:t>
            </a:r>
            <a:r>
              <a:rPr lang="en-US" dirty="0" smtClean="0"/>
              <a:t>minds.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Marketing </a:t>
            </a:r>
            <a:r>
              <a:rPr lang="en-US" dirty="0"/>
              <a:t>decides new features are </a:t>
            </a:r>
            <a:r>
              <a:rPr lang="en-US" dirty="0" smtClean="0"/>
              <a:t>necessary.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i="1" dirty="0" smtClean="0"/>
              <a:t>etc</a:t>
            </a:r>
            <a:r>
              <a:rPr lang="en-US" i="1" dirty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Schedule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We need it done sooner!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Resources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Technology and tools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Personnel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Money</a:t>
            </a:r>
          </a:p>
          <a:p>
            <a:pPr lvl="1">
              <a:lnSpc>
                <a:spcPct val="80000"/>
              </a:lnSpc>
            </a:pPr>
            <a:r>
              <a:rPr lang="en-US" i="1" dirty="0" smtClean="0"/>
              <a:t>etc.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4BD66-F0CE-2F4C-AA12-25B227A4FBDC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B23C00"/>
                </a:solidFill>
              </a:rPr>
              <a:t>C</a:t>
            </a:r>
            <a:r>
              <a:rPr lang="en-US" dirty="0"/>
              <a:t>omplexity + </a:t>
            </a:r>
            <a:r>
              <a:rPr lang="en-US" b="1" dirty="0">
                <a:solidFill>
                  <a:srgbClr val="B23C00"/>
                </a:solidFill>
              </a:rPr>
              <a:t>C</a:t>
            </a:r>
            <a:r>
              <a:rPr lang="en-US" dirty="0"/>
              <a:t>hange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57200" y="1153767"/>
            <a:ext cx="8229600" cy="5109842"/>
          </a:xfrm>
          <a:noFill/>
          <a:ln/>
        </p:spPr>
        <p:txBody>
          <a:bodyPr/>
          <a:lstStyle/>
          <a:p>
            <a:r>
              <a:rPr lang="en-US" b="1" dirty="0">
                <a:solidFill>
                  <a:srgbClr val="B23C00"/>
                </a:solidFill>
              </a:rPr>
              <a:t>C</a:t>
            </a:r>
            <a:r>
              <a:rPr lang="en-US" dirty="0"/>
              <a:t>ollaboration</a:t>
            </a:r>
          </a:p>
          <a:p>
            <a:pPr lvl="1"/>
            <a:r>
              <a:rPr lang="en-US" dirty="0"/>
              <a:t>Teamwork</a:t>
            </a:r>
          </a:p>
          <a:p>
            <a:pPr lvl="1"/>
            <a:r>
              <a:rPr lang="en-US" dirty="0"/>
              <a:t>Methodologies</a:t>
            </a:r>
          </a:p>
          <a:p>
            <a:pPr lvl="1"/>
            <a:r>
              <a:rPr lang="en-US" dirty="0" smtClean="0"/>
              <a:t>Processes</a:t>
            </a:r>
          </a:p>
          <a:p>
            <a:pPr lvl="7"/>
            <a:endParaRPr lang="en-US" dirty="0"/>
          </a:p>
          <a:p>
            <a:r>
              <a:rPr lang="en-US" b="1" dirty="0">
                <a:solidFill>
                  <a:srgbClr val="B23C00"/>
                </a:solidFill>
              </a:rPr>
              <a:t>C</a:t>
            </a:r>
            <a:r>
              <a:rPr lang="en-US" dirty="0"/>
              <a:t>ommunication</a:t>
            </a:r>
          </a:p>
          <a:p>
            <a:pPr lvl="1"/>
            <a:r>
              <a:rPr lang="en-US" dirty="0"/>
              <a:t>Developers talk to their managers</a:t>
            </a:r>
          </a:p>
          <a:p>
            <a:pPr lvl="1"/>
            <a:r>
              <a:rPr lang="en-US" dirty="0"/>
              <a:t>Developers talk to the customers</a:t>
            </a:r>
          </a:p>
          <a:p>
            <a:pPr lvl="1"/>
            <a:r>
              <a:rPr lang="en-US" dirty="0"/>
              <a:t>Developers talk to each </a:t>
            </a:r>
            <a:r>
              <a:rPr lang="en-US" dirty="0" smtClean="0"/>
              <a:t>other</a:t>
            </a:r>
          </a:p>
          <a:p>
            <a:pPr lvl="8"/>
            <a:endParaRPr lang="en-US" dirty="0"/>
          </a:p>
          <a:p>
            <a:r>
              <a:rPr lang="en-US" b="1" dirty="0" smtClean="0">
                <a:solidFill>
                  <a:srgbClr val="B23C00"/>
                </a:solidFill>
              </a:rPr>
              <a:t>C</a:t>
            </a:r>
            <a:r>
              <a:rPr lang="en-US" dirty="0" smtClean="0"/>
              <a:t>oordination</a:t>
            </a:r>
            <a:endParaRPr lang="en-US" dirty="0"/>
          </a:p>
          <a:p>
            <a:pPr lvl="1"/>
            <a:r>
              <a:rPr lang="en-US" dirty="0"/>
              <a:t>Project management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257800" y="2057400"/>
            <a:ext cx="3063199" cy="707886"/>
          </a:xfrm>
          <a:prstGeom prst="rect">
            <a:avLst/>
          </a:prstGeom>
          <a:noFill/>
          <a:ln w="38100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4000" dirty="0" smtClean="0">
                <a:latin typeface="Arial"/>
              </a:rPr>
              <a:t>“</a:t>
            </a:r>
            <a:r>
              <a:rPr lang="en-US" sz="4000" dirty="0" smtClean="0"/>
              <a:t>The </a:t>
            </a:r>
            <a:r>
              <a:rPr lang="en-US" sz="4000" dirty="0"/>
              <a:t>5 </a:t>
            </a:r>
            <a:r>
              <a:rPr lang="en-US" sz="4000" b="1" dirty="0" smtClean="0">
                <a:solidFill>
                  <a:srgbClr val="B23C00"/>
                </a:solidFill>
              </a:rPr>
              <a:t>C</a:t>
            </a:r>
            <a:r>
              <a:rPr lang="en-US" sz="4000" dirty="0" smtClean="0">
                <a:latin typeface="Arial"/>
              </a:rPr>
              <a:t>’</a:t>
            </a:r>
            <a:r>
              <a:rPr lang="en-US" sz="4000" dirty="0" smtClean="0"/>
              <a:t>s</a:t>
            </a:r>
            <a:r>
              <a:rPr lang="en-US" altLang="ja-JP" sz="4000" dirty="0" smtClean="0">
                <a:latin typeface="Arial"/>
              </a:rPr>
              <a:t>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 build="p"/>
      <p:bldP spid="61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92BD-62BA-FE45-9114-87E3A5CD37F0}" type="slidenum">
              <a:rPr lang="en-US"/>
              <a:pPr/>
              <a:t>16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method is a </a:t>
            </a:r>
            <a:r>
              <a:rPr lang="en-US" dirty="0">
                <a:solidFill>
                  <a:srgbClr val="B23C00"/>
                </a:solidFill>
              </a:rPr>
              <a:t>reusable technique or algorithm </a:t>
            </a:r>
            <a:r>
              <a:rPr lang="en-US" dirty="0"/>
              <a:t>for solving a specific problem.</a:t>
            </a:r>
          </a:p>
          <a:p>
            <a:pPr lvl="8"/>
            <a:endParaRPr lang="en-US" dirty="0"/>
          </a:p>
          <a:p>
            <a:pPr lvl="1"/>
            <a:r>
              <a:rPr lang="en-US" dirty="0"/>
              <a:t>This is the common definition of </a:t>
            </a:r>
            <a:r>
              <a:rPr lang="en-US" i="1" dirty="0"/>
              <a:t>method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to be confused with a method (operation)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class in the object-oriented sense</a:t>
            </a:r>
            <a:r>
              <a:rPr lang="en-US" dirty="0" smtClean="0"/>
              <a:t>.</a:t>
            </a:r>
          </a:p>
          <a:p>
            <a:pPr lvl="8"/>
            <a:endParaRPr lang="en-US" dirty="0"/>
          </a:p>
          <a:p>
            <a:r>
              <a:rPr lang="en-US" dirty="0"/>
              <a:t>Example methods</a:t>
            </a:r>
          </a:p>
          <a:p>
            <a:pPr lvl="1"/>
            <a:r>
              <a:rPr lang="en-US" dirty="0"/>
              <a:t>Object-oriented design techniques</a:t>
            </a:r>
          </a:p>
          <a:p>
            <a:pPr lvl="1"/>
            <a:r>
              <a:rPr lang="en-US" dirty="0"/>
              <a:t>Source control</a:t>
            </a:r>
          </a:p>
          <a:p>
            <a:pPr lvl="1"/>
            <a:r>
              <a:rPr lang="en-US" dirty="0"/>
              <a:t>Online bug </a:t>
            </a:r>
            <a:r>
              <a:rPr lang="en-US" dirty="0" smtClean="0"/>
              <a:t>tracking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3AE-4A21-534B-8C9A-445023AA0CF3}" type="slidenum">
              <a:rPr lang="en-US"/>
              <a:pPr/>
              <a:t>17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A </a:t>
            </a:r>
            <a:r>
              <a:rPr lang="en-US" dirty="0"/>
              <a:t>methodology is a </a:t>
            </a:r>
            <a:r>
              <a:rPr lang="en-US" dirty="0">
                <a:solidFill>
                  <a:srgbClr val="B23C00"/>
                </a:solidFill>
              </a:rPr>
              <a:t>collection of methods </a:t>
            </a:r>
            <a:r>
              <a:rPr lang="en-US" dirty="0" smtClean="0">
                <a:solidFill>
                  <a:srgbClr val="B10000"/>
                </a:solidFill>
              </a:rPr>
              <a:t/>
            </a:r>
            <a:br>
              <a:rPr lang="en-US" dirty="0" smtClean="0">
                <a:solidFill>
                  <a:srgbClr val="B10000"/>
                </a:solidFill>
              </a:rPr>
            </a:br>
            <a:r>
              <a:rPr lang="en-US" dirty="0" smtClean="0"/>
              <a:t>for </a:t>
            </a:r>
            <a:r>
              <a:rPr lang="en-US" dirty="0"/>
              <a:t>solving a class of problems</a:t>
            </a:r>
            <a:r>
              <a:rPr lang="en-US" dirty="0" smtClean="0"/>
              <a:t>.</a:t>
            </a:r>
            <a:r>
              <a:rPr lang="en-US" altLang="ja-JP" dirty="0" smtClean="0">
                <a:latin typeface="Arial"/>
              </a:rPr>
              <a:t>”</a:t>
            </a:r>
            <a:endParaRPr lang="en-US" altLang="ja-JP" dirty="0"/>
          </a:p>
          <a:p>
            <a:pPr marL="803275" lvl="1" indent="0">
              <a:buNone/>
            </a:pPr>
            <a:r>
              <a:rPr lang="en-US" sz="1600" dirty="0" smtClean="0"/>
              <a:t>Bernd </a:t>
            </a:r>
            <a:r>
              <a:rPr lang="en-US" sz="1600" dirty="0" err="1"/>
              <a:t>Bruegge</a:t>
            </a:r>
            <a:r>
              <a:rPr lang="en-US" sz="1600" dirty="0"/>
              <a:t> and Allen </a:t>
            </a:r>
            <a:r>
              <a:rPr lang="en-US" sz="1600" dirty="0" err="1"/>
              <a:t>Dutoit</a:t>
            </a:r>
            <a:r>
              <a:rPr lang="en-US" sz="1600" i="1" dirty="0"/>
              <a:t>, Object-Oriented Software Engineering 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Using </a:t>
            </a:r>
            <a:r>
              <a:rPr lang="en-US" sz="1600" i="1" dirty="0"/>
              <a:t>UML, Patterns, and Java, 3</a:t>
            </a:r>
            <a:r>
              <a:rPr lang="en-US" sz="1600" i="1" baseline="30000" dirty="0"/>
              <a:t>rd</a:t>
            </a:r>
            <a:r>
              <a:rPr lang="en-US" sz="1600" i="1" dirty="0"/>
              <a:t> ed</a:t>
            </a:r>
            <a:r>
              <a:rPr lang="en-US" sz="1600" i="1" u="sng" dirty="0"/>
              <a:t>.</a:t>
            </a:r>
          </a:p>
          <a:p>
            <a:endParaRPr lang="en-US" dirty="0"/>
          </a:p>
          <a:p>
            <a:r>
              <a:rPr lang="ja-JP" altLang="en-US" dirty="0">
                <a:latin typeface="Arial"/>
              </a:rPr>
              <a:t>“</a:t>
            </a:r>
            <a:r>
              <a:rPr lang="en-US" dirty="0"/>
              <a:t>[A methodology] </a:t>
            </a:r>
            <a:r>
              <a:rPr lang="en-US" dirty="0">
                <a:solidFill>
                  <a:srgbClr val="B23C00"/>
                </a:solidFill>
              </a:rPr>
              <a:t>specifies how and when </a:t>
            </a:r>
            <a:r>
              <a:rPr lang="en-US" dirty="0" smtClean="0">
                <a:solidFill>
                  <a:srgbClr val="B10000"/>
                </a:solidFill>
              </a:rPr>
              <a:t/>
            </a:r>
            <a:br>
              <a:rPr lang="en-US" dirty="0" smtClean="0">
                <a:solidFill>
                  <a:srgbClr val="B10000"/>
                </a:solidFill>
              </a:rPr>
            </a:br>
            <a:r>
              <a:rPr lang="en-US" dirty="0" smtClean="0"/>
              <a:t>each </a:t>
            </a:r>
            <a:r>
              <a:rPr lang="en-US" dirty="0"/>
              <a:t>method should be used.</a:t>
            </a:r>
            <a:r>
              <a:rPr lang="ja-JP" altLang="en-US" dirty="0" smtClean="0">
                <a:latin typeface="Arial"/>
              </a:rPr>
              <a:t>”</a:t>
            </a:r>
            <a:endParaRPr lang="en-US" altLang="ja-JP" dirty="0"/>
          </a:p>
          <a:p>
            <a:pPr marL="917575" indent="0">
              <a:buNone/>
            </a:pPr>
            <a:r>
              <a:rPr lang="en-US" sz="1800" i="1" dirty="0" smtClean="0"/>
              <a:t>ibid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66B1-0386-8241-B6EE-523A528B8320}" type="slidenum">
              <a:rPr lang="en-US"/>
              <a:pPr/>
              <a:t>18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Every </a:t>
            </a:r>
            <a:r>
              <a:rPr lang="en-US" dirty="0"/>
              <a:t>methodology has: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Beliefs and assumptions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Prescribed rules of behavior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Criteria to determine </a:t>
            </a:r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good and </a:t>
            </a:r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bad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Sacred documents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that describe the methodology and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gurus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who promote 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Believers and nonbelievers.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Methodology = religion?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B690-6371-3A4E-9D89-91DB070E5DB2}" type="slidenum">
              <a:rPr lang="en-US"/>
              <a:pPr/>
              <a:t>19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Engineering is 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1113" y="3187700"/>
            <a:ext cx="3840162" cy="2161519"/>
          </a:xfrm>
        </p:spPr>
        <p:txBody>
          <a:bodyPr/>
          <a:lstStyle/>
          <a:p>
            <a:r>
              <a:rPr lang="en-US" dirty="0" smtClean="0"/>
              <a:t>Team-based methodologies</a:t>
            </a:r>
            <a:endParaRPr lang="en-US" dirty="0"/>
          </a:p>
          <a:p>
            <a:r>
              <a:rPr lang="en-US" dirty="0" smtClean="0"/>
              <a:t>Manage </a:t>
            </a:r>
            <a:r>
              <a:rPr lang="en-US" dirty="0"/>
              <a:t>complexity</a:t>
            </a:r>
          </a:p>
          <a:p>
            <a:r>
              <a:rPr lang="en-US" dirty="0"/>
              <a:t>Manage change.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57200" y="1219200"/>
            <a:ext cx="8229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2800" dirty="0"/>
              <a:t>… </a:t>
            </a:r>
            <a:r>
              <a:rPr lang="en-US" sz="2800" dirty="0">
                <a:solidFill>
                  <a:srgbClr val="B23C00"/>
                </a:solidFill>
              </a:rPr>
              <a:t>team-based </a:t>
            </a:r>
            <a:r>
              <a:rPr lang="en-US" sz="2800" dirty="0" smtClean="0">
                <a:solidFill>
                  <a:srgbClr val="B23C00"/>
                </a:solidFill>
              </a:rPr>
              <a:t>methodologies </a:t>
            </a:r>
            <a:r>
              <a:rPr lang="en-US" sz="2800" dirty="0" smtClean="0"/>
              <a:t>that </a:t>
            </a:r>
            <a:r>
              <a:rPr lang="en-US" sz="2800" dirty="0"/>
              <a:t>manage complexity and change in order to successfully develop software products.</a:t>
            </a:r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4588156" y="2300583"/>
            <a:ext cx="3367087" cy="3140075"/>
            <a:chOff x="2688" y="1584"/>
            <a:chExt cx="2121" cy="1978"/>
          </a:xfrm>
        </p:grpSpPr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3552" y="2352"/>
              <a:ext cx="1257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dirty="0">
                  <a:solidFill>
                    <a:srgbClr val="B23C00"/>
                  </a:solidFill>
                </a:rPr>
                <a:t>Successful software </a:t>
              </a:r>
              <a:r>
                <a:rPr lang="en-US" sz="2800" dirty="0" smtClean="0">
                  <a:solidFill>
                    <a:srgbClr val="B23C00"/>
                  </a:solidFill>
                </a:rPr>
                <a:t>products!</a:t>
              </a:r>
              <a:endParaRPr lang="en-US" sz="2800" dirty="0">
                <a:solidFill>
                  <a:srgbClr val="B23C00"/>
                </a:solidFill>
              </a:endParaRP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730" cy="1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20000" dirty="0">
                  <a:solidFill>
                    <a:srgbClr val="B23C00"/>
                  </a:solidFill>
                  <a:latin typeface="Times New Roman" charset="0"/>
                </a:rPr>
                <a:t>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err="1" smtClean="0"/>
              <a:t>Th</a:t>
            </a:r>
            <a:r>
              <a:rPr lang="en-US" dirty="0" smtClean="0"/>
              <a:t> 2:30 – 4:30 PM</a:t>
            </a:r>
          </a:p>
          <a:p>
            <a:pPr lvl="1"/>
            <a:r>
              <a:rPr lang="en-US" dirty="0" smtClean="0"/>
              <a:t>ENG 250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r>
              <a:rPr lang="en-US" dirty="0">
                <a:hlinkClick r:id="rId3"/>
              </a:rPr>
              <a:t>http://www.cs.sjsu.edu/~mak/CMPE131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Green sheet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1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9BF-952F-B74D-BBAB-0F2FAD65F8A6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 Roles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role defines the </a:t>
            </a:r>
            <a:r>
              <a:rPr lang="en-US" dirty="0">
                <a:solidFill>
                  <a:srgbClr val="B23C00"/>
                </a:solidFill>
              </a:rPr>
              <a:t>set of tasks </a:t>
            </a:r>
            <a:r>
              <a:rPr lang="en-US" dirty="0"/>
              <a:t>that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</a:t>
            </a:r>
            <a:r>
              <a:rPr lang="en-US" dirty="0"/>
              <a:t>member is expected to complete.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 task can be technical or managerial,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programming </a:t>
            </a:r>
            <a:r>
              <a:rPr lang="en-US" dirty="0"/>
              <a:t>or not.</a:t>
            </a:r>
          </a:p>
          <a:p>
            <a:pPr lvl="7"/>
            <a:endParaRPr lang="en-US" dirty="0"/>
          </a:p>
          <a:p>
            <a:r>
              <a:rPr lang="en-US" dirty="0"/>
              <a:t>When you </a:t>
            </a:r>
            <a:r>
              <a:rPr lang="en-US" dirty="0">
                <a:solidFill>
                  <a:srgbClr val="B23C00"/>
                </a:solidFill>
              </a:rPr>
              <a:t>assign a role </a:t>
            </a:r>
            <a:r>
              <a:rPr lang="en-US" dirty="0"/>
              <a:t>to a team member,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make that team member </a:t>
            </a:r>
            <a:r>
              <a:rPr lang="en-US" dirty="0">
                <a:solidFill>
                  <a:srgbClr val="B23C00"/>
                </a:solidFill>
              </a:rPr>
              <a:t>responsible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for </a:t>
            </a:r>
            <a:r>
              <a:rPr lang="en-US" dirty="0"/>
              <a:t>completing the </a:t>
            </a:r>
            <a:r>
              <a:rPr lang="en-US" dirty="0" smtClean="0"/>
              <a:t>role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tasks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A74D-28DD-5C4D-BF93-C8593E69A52C}" type="slidenum">
              <a:rPr lang="en-US"/>
              <a:pPr/>
              <a:t>21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Team </a:t>
            </a:r>
            <a:r>
              <a:rPr lang="en-US" dirty="0"/>
              <a:t>Member </a:t>
            </a:r>
            <a:r>
              <a:rPr lang="en-US" dirty="0" smtClean="0"/>
              <a:t>Roles</a:t>
            </a:r>
            <a:endParaRPr lang="en-US" i="1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9230" y="1295400"/>
            <a:ext cx="4023041" cy="487677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Project lead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 smtClean="0"/>
              <a:t>Software architect</a:t>
            </a:r>
            <a:endParaRPr lang="en-US" dirty="0"/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User </a:t>
            </a:r>
            <a:r>
              <a:rPr lang="en-US" dirty="0" smtClean="0"/>
              <a:t>interface (UI) </a:t>
            </a:r>
            <a:r>
              <a:rPr lang="en-US" dirty="0"/>
              <a:t>designer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HTML programmer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Java programmer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5148" y="1295400"/>
            <a:ext cx="4297363" cy="4693892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Quality assurance (tester)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Database architect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Database administrator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dirty="0"/>
              <a:t>Documenter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i="1" dirty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 Roles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all roles need to be filled in each team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Each team member must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/>
              <a:t>least one role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r>
              <a:rPr lang="en-US" dirty="0"/>
              <a:t>A team member can have more than one role </a:t>
            </a:r>
            <a:br>
              <a:rPr lang="en-US" dirty="0"/>
            </a:br>
            <a:r>
              <a:rPr lang="en-US" dirty="0"/>
              <a:t>during the project.</a:t>
            </a:r>
          </a:p>
          <a:p>
            <a:pPr lvl="1"/>
            <a:r>
              <a:rPr lang="en-US" sz="2800" dirty="0"/>
              <a:t>Can have multiple roles simultaneously</a:t>
            </a:r>
            <a:r>
              <a:rPr lang="en-US" sz="2800" dirty="0" smtClean="0"/>
              <a:t>.</a:t>
            </a:r>
          </a:p>
          <a:p>
            <a:pPr lvl="8"/>
            <a:endParaRPr lang="en-US" dirty="0"/>
          </a:p>
          <a:p>
            <a:r>
              <a:rPr lang="en-US" dirty="0"/>
              <a:t>A role can be filled by more than one </a:t>
            </a:r>
            <a:br>
              <a:rPr lang="en-US" dirty="0"/>
            </a:br>
            <a:r>
              <a:rPr lang="en-US" dirty="0"/>
              <a:t>team member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7090-BCEE-594B-8A99-6F98180E0FE4}" type="slidenum">
              <a:rPr lang="en-US"/>
              <a:pPr/>
              <a:t>23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Projects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Learn software engineering within </a:t>
            </a:r>
            <a:br>
              <a:rPr lang="en-US" dirty="0"/>
            </a:br>
            <a:r>
              <a:rPr lang="en-US" dirty="0"/>
              <a:t>the context of an </a:t>
            </a:r>
            <a:r>
              <a:rPr lang="en-US" dirty="0">
                <a:solidFill>
                  <a:srgbClr val="B23C00"/>
                </a:solidFill>
              </a:rPr>
              <a:t>actual project</a:t>
            </a:r>
            <a:r>
              <a:rPr lang="en-US" dirty="0"/>
              <a:t>.</a:t>
            </a:r>
          </a:p>
          <a:p>
            <a:pPr lvl="6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Apply what you learn immediately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Simulate the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real world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software product development process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/>
              <a:t>Projects will be done by </a:t>
            </a:r>
            <a:r>
              <a:rPr lang="en-US" dirty="0">
                <a:solidFill>
                  <a:srgbClr val="B23C00"/>
                </a:solidFill>
              </a:rPr>
              <a:t>small project teams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Weekly assignments will add progress to projects.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Form your own teams of </a:t>
            </a:r>
            <a:r>
              <a:rPr lang="en-US" dirty="0">
                <a:solidFill>
                  <a:srgbClr val="B23C00"/>
                </a:solidFill>
              </a:rPr>
              <a:t>4 members </a:t>
            </a:r>
            <a:r>
              <a:rPr lang="en-US" dirty="0"/>
              <a:t>each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717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7090-BCEE-594B-8A99-6F98180E0FE4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endParaRPr lang="en-US" i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Design, build, and deploy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complete web application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smtClean="0">
                <a:solidFill>
                  <a:srgbClr val="B23C00"/>
                </a:solidFill>
              </a:rPr>
              <a:t>Ruby on Rails </a:t>
            </a:r>
            <a:r>
              <a:rPr lang="en-US" dirty="0" smtClean="0"/>
              <a:t>framework</a:t>
            </a:r>
            <a:r>
              <a:rPr lang="en-US" dirty="0"/>
              <a:t>.</a:t>
            </a:r>
            <a:endParaRPr lang="en-US" dirty="0" smtClean="0"/>
          </a:p>
          <a:p>
            <a:pPr lvl="6"/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Front end</a:t>
            </a:r>
            <a:r>
              <a:rPr lang="en-US" dirty="0">
                <a:solidFill>
                  <a:schemeClr val="folHlink"/>
                </a:solidFill>
              </a:rPr>
              <a:t>:</a:t>
            </a:r>
            <a:r>
              <a:rPr lang="en-US" dirty="0"/>
              <a:t> Dynamically generated web </a:t>
            </a:r>
            <a:r>
              <a:rPr lang="en-US" dirty="0" smtClean="0"/>
              <a:t>pages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Middleware: </a:t>
            </a:r>
            <a:r>
              <a:rPr lang="en-US" dirty="0"/>
              <a:t>Server-side business </a:t>
            </a:r>
            <a:r>
              <a:rPr lang="en-US" dirty="0" smtClean="0"/>
              <a:t>logic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Back end: </a:t>
            </a:r>
            <a:r>
              <a:rPr lang="en-US" dirty="0"/>
              <a:t>Relational database </a:t>
            </a:r>
            <a:r>
              <a:rPr lang="en-US" dirty="0" smtClean="0"/>
              <a:t>repository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SQLite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7090-BCEE-594B-8A99-6F98180E0FE4}" type="slidenum">
              <a:rPr lang="en-US"/>
              <a:pPr/>
              <a:t>25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r>
              <a:rPr lang="en-US" dirty="0"/>
              <a:t>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Model-view-controller (</a:t>
            </a:r>
            <a:r>
              <a:rPr lang="en-US" dirty="0" smtClean="0">
                <a:solidFill>
                  <a:srgbClr val="B23C00"/>
                </a:solidFill>
              </a:rPr>
              <a:t>MVC</a:t>
            </a:r>
            <a:r>
              <a:rPr lang="en-US" dirty="0" smtClean="0"/>
              <a:t>) architecture</a:t>
            </a:r>
          </a:p>
          <a:p>
            <a:pPr lvl="5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/>
              <a:t>Representational State Transfer (</a:t>
            </a:r>
            <a:r>
              <a:rPr lang="en-US" dirty="0">
                <a:solidFill>
                  <a:srgbClr val="B23C00"/>
                </a:solidFill>
              </a:rPr>
              <a:t>REST</a:t>
            </a:r>
            <a:r>
              <a:rPr lang="en-US" dirty="0" smtClean="0"/>
              <a:t>)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Object</a:t>
            </a:r>
            <a:r>
              <a:rPr lang="en-US" dirty="0"/>
              <a:t>-relational mapping (</a:t>
            </a:r>
            <a:r>
              <a:rPr lang="en-US" dirty="0">
                <a:solidFill>
                  <a:srgbClr val="B23C00"/>
                </a:solidFill>
              </a:rPr>
              <a:t>ORM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</a:t>
            </a:r>
            <a:r>
              <a:rPr lang="en-US" dirty="0" smtClean="0"/>
              <a:t>ctive record </a:t>
            </a:r>
            <a:r>
              <a:rPr lang="en-US" dirty="0"/>
              <a:t>design pattern </a:t>
            </a:r>
          </a:p>
        </p:txBody>
      </p:sp>
    </p:spTree>
    <p:extLst>
      <p:ext uri="{BB962C8B-B14F-4D97-AF65-F5344CB8AC3E}">
        <p14:creationId xmlns:p14="http://schemas.microsoft.com/office/powerpoint/2010/main" val="28492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7090-BCEE-594B-8A99-6F98180E0FE4}" type="slidenum">
              <a:rPr lang="en-US"/>
              <a:pPr/>
              <a:t>26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Projects,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Each team chooses its web application.</a:t>
            </a:r>
          </a:p>
          <a:p>
            <a:pPr lvl="7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The application must insert</a:t>
            </a:r>
            <a:r>
              <a:rPr lang="en-US" dirty="0"/>
              <a:t>, update, and delete data </a:t>
            </a:r>
            <a:r>
              <a:rPr lang="en-US" dirty="0" smtClean="0"/>
              <a:t>in </a:t>
            </a:r>
            <a:r>
              <a:rPr lang="en-US" dirty="0"/>
              <a:t>the back-end data repository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Previous class projects:</a:t>
            </a:r>
          </a:p>
          <a:p>
            <a:pPr lvl="1"/>
            <a:r>
              <a:rPr lang="en-US" dirty="0"/>
              <a:t>Car pool arranger</a:t>
            </a:r>
          </a:p>
          <a:p>
            <a:pPr lvl="1"/>
            <a:r>
              <a:rPr lang="en-US" dirty="0"/>
              <a:t>Class scheduler</a:t>
            </a:r>
          </a:p>
          <a:p>
            <a:pPr lvl="1"/>
            <a:r>
              <a:rPr lang="en-US" dirty="0"/>
              <a:t>Textbook rental service</a:t>
            </a:r>
          </a:p>
          <a:p>
            <a:pPr lvl="1"/>
            <a:r>
              <a:rPr lang="en-US" dirty="0"/>
              <a:t>Restaurant reviews</a:t>
            </a:r>
          </a:p>
          <a:p>
            <a:pPr lvl="1"/>
            <a:r>
              <a:rPr lang="en-US" dirty="0"/>
              <a:t>Product reviews</a:t>
            </a:r>
          </a:p>
        </p:txBody>
      </p:sp>
    </p:spTree>
    <p:extLst>
      <p:ext uri="{BB962C8B-B14F-4D97-AF65-F5344CB8AC3E}">
        <p14:creationId xmlns:p14="http://schemas.microsoft.com/office/powerpoint/2010/main" val="375892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27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Teams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dirty="0"/>
              <a:t>your team members wisely</a:t>
            </a:r>
            <a:r>
              <a:rPr lang="en-US" dirty="0" smtClean="0"/>
              <a:t>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Be sure </a:t>
            </a:r>
            <a:r>
              <a:rPr lang="en-US" dirty="0" smtClean="0"/>
              <a:t>you’ll </a:t>
            </a:r>
            <a:r>
              <a:rPr lang="en-US" dirty="0"/>
              <a:t>be able to meet and communicate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each other and work together well.</a:t>
            </a:r>
          </a:p>
          <a:p>
            <a:pPr lvl="1"/>
            <a:r>
              <a:rPr lang="en-US" dirty="0"/>
              <a:t>No moving </a:t>
            </a:r>
            <a:r>
              <a:rPr lang="en-US" dirty="0" smtClean="0"/>
              <a:t>from team to team.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Each team member will receive the same score </a:t>
            </a:r>
            <a:r>
              <a:rPr lang="en-US" dirty="0"/>
              <a:t>on each team assignment </a:t>
            </a:r>
            <a:r>
              <a:rPr lang="en-US" dirty="0" smtClean="0"/>
              <a:t>and on the </a:t>
            </a:r>
            <a:r>
              <a:rPr lang="en-US" dirty="0"/>
              <a:t>team project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46267"/>
          </a:xfrm>
        </p:spPr>
        <p:txBody>
          <a:bodyPr/>
          <a:lstStyle/>
          <a:p>
            <a:r>
              <a:rPr lang="en-US" dirty="0" smtClean="0"/>
              <a:t>Each team email to </a:t>
            </a:r>
            <a:r>
              <a:rPr lang="en-US" dirty="0" smtClean="0">
                <a:hlinkClick r:id="rId2"/>
              </a:rPr>
              <a:t>ron.mak@sjsu.edu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>
                <a:solidFill>
                  <a:srgbClr val="B23C00"/>
                </a:solidFill>
              </a:rPr>
              <a:t>Wednesday, February 1</a:t>
            </a:r>
            <a:r>
              <a:rPr lang="en-US" dirty="0" smtClean="0"/>
              <a:t>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Your </a:t>
            </a:r>
            <a:r>
              <a:rPr lang="en-US" dirty="0" smtClean="0">
                <a:solidFill>
                  <a:srgbClr val="B23C00"/>
                </a:solidFill>
              </a:rPr>
              <a:t>team name</a:t>
            </a:r>
          </a:p>
          <a:p>
            <a:pPr lvl="1"/>
            <a:r>
              <a:rPr lang="en-US" dirty="0" smtClean="0"/>
              <a:t>A list of </a:t>
            </a:r>
            <a:r>
              <a:rPr lang="en-US" dirty="0" smtClean="0">
                <a:solidFill>
                  <a:srgbClr val="B23C00"/>
                </a:solidFill>
              </a:rPr>
              <a:t>team members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B23C00"/>
                </a:solidFill>
              </a:rPr>
              <a:t>email addresses</a:t>
            </a:r>
            <a:endParaRPr lang="en-US" dirty="0">
              <a:solidFill>
                <a:schemeClr val="folHlink"/>
              </a:solidFill>
            </a:endParaRPr>
          </a:p>
          <a:p>
            <a:pPr marL="939800" lvl="2" indent="-469900">
              <a:buSzPct val="70000"/>
            </a:pPr>
            <a:r>
              <a:rPr lang="en-US" sz="2400" dirty="0" smtClean="0"/>
              <a:t>A 1</a:t>
            </a:r>
            <a:r>
              <a:rPr lang="en-US" sz="2400" dirty="0"/>
              <a:t>-paragraph description of the team’s </a:t>
            </a:r>
            <a:br>
              <a:rPr lang="en-US" sz="2400" dirty="0"/>
            </a:br>
            <a:r>
              <a:rPr lang="en-US" sz="2400" dirty="0"/>
              <a:t>web </a:t>
            </a:r>
            <a:r>
              <a:rPr lang="en-US" sz="2400" dirty="0" smtClean="0"/>
              <a:t>application (you can change it later)</a:t>
            </a:r>
          </a:p>
          <a:p>
            <a:pPr marL="2773363" lvl="6" indent="-469900">
              <a:buSzPct val="70000"/>
            </a:pPr>
            <a:endParaRPr lang="en-US" dirty="0"/>
          </a:p>
          <a:p>
            <a:pPr>
              <a:tabLst>
                <a:tab pos="1830388" algn="l"/>
              </a:tabLst>
            </a:pPr>
            <a:r>
              <a:rPr lang="en-US" dirty="0" smtClean="0">
                <a:solidFill>
                  <a:srgbClr val="B23C00"/>
                </a:solidFill>
              </a:rPr>
              <a:t>Subject:</a:t>
            </a:r>
            <a:r>
              <a:rPr lang="en-US" dirty="0" smtClean="0"/>
              <a:t>	</a:t>
            </a:r>
            <a:r>
              <a:rPr lang="en-US" b="1" dirty="0" smtClean="0">
                <a:latin typeface="Courier New"/>
                <a:cs typeface="Courier New"/>
              </a:rPr>
              <a:t>CMPE 131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Team</a:t>
            </a:r>
            <a:r>
              <a:rPr lang="en-US" dirty="0" smtClean="0"/>
              <a:t> </a:t>
            </a:r>
            <a:r>
              <a:rPr lang="en-US" i="1" dirty="0" smtClean="0">
                <a:latin typeface="Times New Roman"/>
                <a:cs typeface="Times New Roman"/>
              </a:rPr>
              <a:t>Team Name</a:t>
            </a:r>
          </a:p>
          <a:p>
            <a:pPr lvl="1">
              <a:tabLst>
                <a:tab pos="2400300" algn="l"/>
              </a:tabLst>
            </a:pPr>
            <a:r>
              <a:rPr lang="en-US" dirty="0" smtClean="0"/>
              <a:t>Example:	</a:t>
            </a:r>
            <a:r>
              <a:rPr lang="en-US" b="1" dirty="0" smtClean="0">
                <a:latin typeface="Courier New"/>
                <a:cs typeface="Courier New"/>
              </a:rPr>
              <a:t>CMPE 131 Team Hyper Hackers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96407"/>
          </a:xfrm>
        </p:spPr>
        <p:txBody>
          <a:bodyPr/>
          <a:lstStyle/>
          <a:p>
            <a:r>
              <a:rPr lang="en-US" dirty="0" smtClean="0"/>
              <a:t>Students who are majoring in the following fields are valuable team assets!</a:t>
            </a:r>
          </a:p>
          <a:p>
            <a:pPr lvl="1"/>
            <a:r>
              <a:rPr lang="en-US" dirty="0" smtClean="0"/>
              <a:t>Industrial </a:t>
            </a:r>
            <a:r>
              <a:rPr lang="en-US" dirty="0"/>
              <a:t>and Systems </a:t>
            </a:r>
            <a:r>
              <a:rPr lang="en-US" dirty="0" smtClean="0"/>
              <a:t>Engineering (ISE)</a:t>
            </a:r>
          </a:p>
          <a:p>
            <a:pPr lvl="1"/>
            <a:r>
              <a:rPr lang="en-US" dirty="0" smtClean="0"/>
              <a:t>Industrial Technology/Manufacturing Systems</a:t>
            </a:r>
          </a:p>
          <a:p>
            <a:pPr lvl="1"/>
            <a:r>
              <a:rPr lang="en-US" dirty="0" smtClean="0"/>
              <a:t>Business Administration/MIS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They are great designers and project planners.</a:t>
            </a:r>
          </a:p>
          <a:p>
            <a:pPr lvl="1"/>
            <a:r>
              <a:rPr lang="en-US" dirty="0" smtClean="0"/>
              <a:t>No more than one of them per team.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59022" y="4786281"/>
            <a:ext cx="35958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</a:t>
            </a:r>
            <a:r>
              <a:rPr lang="en-US" dirty="0" smtClean="0"/>
              <a:t>, Trinh </a:t>
            </a:r>
            <a:r>
              <a:rPr lang="en-US" dirty="0"/>
              <a:t>My</a:t>
            </a:r>
          </a:p>
          <a:p>
            <a:r>
              <a:rPr lang="en-US" dirty="0" err="1"/>
              <a:t>Ducusin</a:t>
            </a:r>
            <a:r>
              <a:rPr lang="en-US" dirty="0"/>
              <a:t>, Christopher </a:t>
            </a:r>
            <a:r>
              <a:rPr lang="en-US" dirty="0" err="1"/>
              <a:t>Montepalco</a:t>
            </a:r>
            <a:endParaRPr lang="en-US" dirty="0"/>
          </a:p>
          <a:p>
            <a:r>
              <a:rPr lang="en-US" dirty="0" err="1"/>
              <a:t>Gamboa</a:t>
            </a:r>
            <a:r>
              <a:rPr lang="en-US" dirty="0"/>
              <a:t>, Jennifer Lindsey</a:t>
            </a:r>
          </a:p>
          <a:p>
            <a:r>
              <a:rPr lang="en-US" dirty="0" err="1"/>
              <a:t>Haryanto</a:t>
            </a:r>
            <a:r>
              <a:rPr lang="en-US" dirty="0"/>
              <a:t>, Alan</a:t>
            </a:r>
          </a:p>
          <a:p>
            <a:r>
              <a:rPr lang="en-US" dirty="0"/>
              <a:t>Martin, Thomas </a:t>
            </a:r>
            <a:r>
              <a:rPr lang="en-US" dirty="0" smtClean="0"/>
              <a:t>Robert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6357" y="4786281"/>
            <a:ext cx="27879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McLane</a:t>
            </a:r>
            <a:r>
              <a:rPr lang="en-US" dirty="0" smtClean="0"/>
              <a:t>, Danny </a:t>
            </a:r>
            <a:r>
              <a:rPr lang="en-US" dirty="0" err="1"/>
              <a:t>Devonne</a:t>
            </a:r>
            <a:endParaRPr lang="en-US" dirty="0"/>
          </a:p>
          <a:p>
            <a:r>
              <a:rPr lang="en-US" dirty="0" err="1"/>
              <a:t>Minaise</a:t>
            </a:r>
            <a:r>
              <a:rPr lang="en-US" dirty="0"/>
              <a:t>, Anthony Joseph</a:t>
            </a:r>
          </a:p>
          <a:p>
            <a:r>
              <a:rPr lang="en-US" dirty="0"/>
              <a:t>Saini, Manisha</a:t>
            </a:r>
          </a:p>
          <a:p>
            <a:r>
              <a:rPr lang="en-US" dirty="0"/>
              <a:t>Trinh, </a:t>
            </a:r>
            <a:r>
              <a:rPr lang="en-US" dirty="0" smtClean="0"/>
              <a:t>Sandy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Permission Codes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 lvl="5"/>
            <a:endParaRPr lang="en-US" sz="800" dirty="0" smtClean="0"/>
          </a:p>
          <a:p>
            <a:r>
              <a:rPr lang="en-US" dirty="0"/>
              <a:t>If you need a permission code to enroll in this class, see the department’s instructions at </a:t>
            </a:r>
            <a:r>
              <a:rPr lang="en-US" dirty="0">
                <a:hlinkClick r:id="rId2"/>
              </a:rPr>
              <a:t>https://cmpe.sjsu.edu/content/Undergraduate-Permission-Number-Requests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Complete the form </a:t>
            </a:r>
            <a:r>
              <a:rPr lang="en-US" dirty="0"/>
              <a:t>at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goo.gl/forms/Ayl0jablW5Ythquf1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4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30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 dirty="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and contributing to your </a:t>
            </a:r>
            <a:r>
              <a:rPr lang="en-US" sz="2400" dirty="0" smtClean="0">
                <a:solidFill>
                  <a:schemeClr val="folHlink"/>
                </a:solidFill>
              </a:rPr>
              <a:t>team</a:t>
            </a:r>
            <a:r>
              <a:rPr lang="en-US" altLang="ja-JP" sz="2400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 dirty="0" smtClean="0">
                <a:solidFill>
                  <a:schemeClr val="folHlink"/>
                </a:solidFill>
              </a:rPr>
              <a:t>s </a:t>
            </a:r>
            <a:r>
              <a:rPr lang="en-US" sz="2400" dirty="0">
                <a:solidFill>
                  <a:schemeClr val="folHlink"/>
                </a:solidFill>
              </a:rPr>
              <a:t>work, and for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  <p:extLst>
      <p:ext uri="{BB962C8B-B14F-4D97-AF65-F5344CB8AC3E}">
        <p14:creationId xmlns:p14="http://schemas.microsoft.com/office/powerpoint/2010/main" val="42730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31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dirty="0">
                <a:solidFill>
                  <a:srgbClr val="B23C00"/>
                </a:solidFill>
              </a:rPr>
              <a:t>individually</a:t>
            </a:r>
            <a:r>
              <a:rPr lang="en-US" dirty="0">
                <a:solidFill>
                  <a:srgbClr val="A40000"/>
                </a:solidFill>
              </a:rPr>
              <a:t> </a:t>
            </a:r>
            <a:r>
              <a:rPr lang="en-US" dirty="0"/>
              <a:t>turn in a short </a:t>
            </a:r>
            <a:r>
              <a:rPr lang="en-US" dirty="0" smtClean="0"/>
              <a:t>(one page) </a:t>
            </a:r>
            <a:r>
              <a:rPr lang="en-US" dirty="0"/>
              <a:t>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dirty="0">
                <a:solidFill>
                  <a:srgbClr val="B23C00"/>
                </a:solidFill>
              </a:rPr>
              <a:t>what you learned </a:t>
            </a:r>
            <a:r>
              <a:rPr lang="en-US" dirty="0"/>
              <a:t>in the course.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</a:t>
            </a:r>
            <a:r>
              <a:rPr lang="en-US" dirty="0">
                <a:solidFill>
                  <a:srgbClr val="B23C00"/>
                </a:solidFill>
              </a:rPr>
              <a:t>your personal accomplishments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each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your </a:t>
            </a:r>
            <a:r>
              <a:rPr lang="en-US" dirty="0">
                <a:solidFill>
                  <a:srgbClr val="B23C00"/>
                </a:solidFill>
              </a:rPr>
              <a:t>project team members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1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7A56-60E8-A94D-B2A4-F9388D160491}" type="slidenum">
              <a:rPr lang="en-US"/>
              <a:pPr/>
              <a:t>32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 Activities</a:t>
            </a:r>
            <a:endParaRPr lang="en-US" i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Generate </a:t>
            </a:r>
            <a:r>
              <a:rPr lang="en-US" dirty="0">
                <a:solidFill>
                  <a:srgbClr val="B23C00"/>
                </a:solidFill>
              </a:rPr>
              <a:t>written </a:t>
            </a:r>
            <a:r>
              <a:rPr lang="en-US" dirty="0" smtClean="0">
                <a:solidFill>
                  <a:srgbClr val="B23C00"/>
                </a:solidFill>
              </a:rPr>
              <a:t>artifacts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Requirements specification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Design document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Project plan and schedule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Test plan</a:t>
            </a:r>
          </a:p>
          <a:p>
            <a:pPr lvl="8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Make </a:t>
            </a:r>
            <a:r>
              <a:rPr lang="en-US" dirty="0">
                <a:solidFill>
                  <a:srgbClr val="B23C00"/>
                </a:solidFill>
              </a:rPr>
              <a:t>oral </a:t>
            </a:r>
            <a:r>
              <a:rPr lang="en-US" dirty="0" smtClean="0">
                <a:solidFill>
                  <a:srgbClr val="B23C00"/>
                </a:solidFill>
              </a:rPr>
              <a:t>presentations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Product pitch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Design review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Code review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Product demo</a:t>
            </a:r>
          </a:p>
          <a:p>
            <a:pPr lvl="6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dirty="0"/>
              <a:t>Class attendance and participation are especially important during oral presentations!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1C4-FF4C-074C-86CB-CCFFB46058D2}" type="slidenum">
              <a:rPr lang="en-US"/>
              <a:pPr/>
              <a:t>33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Team scores (up to 100 points each</a:t>
            </a:r>
            <a:r>
              <a:rPr lang="en-US" dirty="0" smtClean="0"/>
              <a:t>)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Each team member gets the same </a:t>
            </a:r>
            <a:r>
              <a:rPr lang="en-US" dirty="0" smtClean="0"/>
              <a:t>score </a:t>
            </a:r>
            <a:br>
              <a:rPr lang="en-US" dirty="0" smtClean="0"/>
            </a:br>
            <a:r>
              <a:rPr lang="en-US" dirty="0" smtClean="0"/>
              <a:t>for each assignment.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Written project artifacts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Oral presentations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Completed web application </a:t>
            </a:r>
            <a:r>
              <a:rPr lang="en-US" dirty="0" smtClean="0"/>
              <a:t>project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How well it fulfilled the project </a:t>
            </a:r>
            <a:r>
              <a:rPr lang="en-US" dirty="0" smtClean="0"/>
              <a:t>requirements?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How well it met the project </a:t>
            </a:r>
            <a:r>
              <a:rPr lang="en-US" dirty="0" smtClean="0"/>
              <a:t>schedule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milestones?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How professionally well done it </a:t>
            </a:r>
            <a:r>
              <a:rPr lang="en-US" dirty="0" smtClean="0"/>
              <a:t>is</a:t>
            </a:r>
            <a:r>
              <a:rPr lang="en-US" dirty="0" smtClean="0"/>
              <a:t>?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How good was the software engineering?</a:t>
            </a:r>
            <a:endParaRPr lang="en-US" dirty="0">
              <a:solidFill>
                <a:srgbClr val="B23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1C4-FF4C-074C-86CB-CCFFB46058D2}" type="slidenum">
              <a:rPr lang="en-US"/>
              <a:pPr/>
              <a:t>34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Individual Class Grade</a:t>
            </a:r>
            <a:endParaRPr lang="en-US" i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30</a:t>
            </a:r>
            <a:r>
              <a:rPr lang="en-US" dirty="0"/>
              <a:t>% assignments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35% </a:t>
            </a:r>
            <a:r>
              <a:rPr lang="en-US" dirty="0"/>
              <a:t>project</a:t>
            </a:r>
          </a:p>
          <a:p>
            <a:pPr>
              <a:lnSpc>
                <a:spcPct val="80000"/>
              </a:lnSpc>
            </a:pPr>
            <a:r>
              <a:rPr lang="en-US" dirty="0"/>
              <a:t>15% midterm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20% final</a:t>
            </a:r>
          </a:p>
          <a:p>
            <a:pPr lvl="4">
              <a:lnSpc>
                <a:spcPct val="80000"/>
              </a:lnSpc>
            </a:pPr>
            <a:endParaRPr lang="en-US" dirty="0" smtClean="0"/>
          </a:p>
          <a:p>
            <a:r>
              <a:rPr lang="en-US" sz="2200" dirty="0"/>
              <a:t>During the semester, keep track of your progress in Canvas. </a:t>
            </a:r>
          </a:p>
          <a:p>
            <a:r>
              <a:rPr lang="en-US" sz="2200" dirty="0"/>
              <a:t>At the end of the semester, students with the </a:t>
            </a:r>
            <a:r>
              <a:rPr lang="en-US" sz="2200" dirty="0">
                <a:solidFill>
                  <a:srgbClr val="B23C00"/>
                </a:solidFill>
              </a:rPr>
              <a:t>median score </a:t>
            </a:r>
            <a:r>
              <a:rPr lang="en-US" sz="2200" dirty="0"/>
              <a:t>will get the </a:t>
            </a:r>
            <a:r>
              <a:rPr lang="en-US" sz="2200" dirty="0">
                <a:solidFill>
                  <a:srgbClr val="B23C00"/>
                </a:solidFill>
              </a:rPr>
              <a:t>B grade</a:t>
            </a:r>
            <a:r>
              <a:rPr lang="en-US" sz="2200" dirty="0"/>
              <a:t>. </a:t>
            </a:r>
          </a:p>
          <a:p>
            <a:r>
              <a:rPr lang="en-US" sz="2200" dirty="0"/>
              <a:t>Higher and lower grades will then be assigned based on</a:t>
            </a:r>
            <a:br>
              <a:rPr lang="en-US" sz="2200" dirty="0"/>
            </a:br>
            <a:r>
              <a:rPr lang="en-US" sz="2200" dirty="0"/>
              <a:t>how the scores cluster above and below the median.</a:t>
            </a:r>
          </a:p>
          <a:p>
            <a:r>
              <a:rPr lang="en-US" sz="2200" dirty="0"/>
              <a:t>Therefore, your final class grade will be based primarily on your performance relative to the other students in the class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931927" y="1234464"/>
            <a:ext cx="5108640" cy="1631216"/>
          </a:xfrm>
          <a:prstGeom prst="rect">
            <a:avLst/>
          </a:prstGeom>
          <a:solidFill>
            <a:srgbClr val="FFFFCC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Your </a:t>
            </a:r>
            <a:r>
              <a:rPr lang="en-US" sz="2000" smtClean="0"/>
              <a:t>final class </a:t>
            </a:r>
            <a:r>
              <a:rPr lang="en-US" sz="2000" dirty="0"/>
              <a:t>grade </a:t>
            </a:r>
            <a:r>
              <a:rPr lang="en-US" sz="2000" dirty="0" smtClean="0"/>
              <a:t>will be </a:t>
            </a:r>
            <a:r>
              <a:rPr lang="en-US" sz="2000" dirty="0"/>
              <a:t>adjusted</a:t>
            </a:r>
            <a:br>
              <a:rPr lang="en-US" sz="2000" dirty="0"/>
            </a:br>
            <a:r>
              <a:rPr lang="en-US" sz="2000" dirty="0"/>
              <a:t>up or down depending on your </a:t>
            </a:r>
          </a:p>
          <a:p>
            <a:pPr algn="ctr"/>
            <a:r>
              <a:rPr lang="en-US" sz="2000" dirty="0">
                <a:solidFill>
                  <a:srgbClr val="B23C00"/>
                </a:solidFill>
              </a:rPr>
              <a:t>level and quality of participation</a:t>
            </a:r>
            <a:r>
              <a:rPr lang="en-US" sz="2000" dirty="0"/>
              <a:t>,</a:t>
            </a:r>
          </a:p>
          <a:p>
            <a:pPr algn="ctr"/>
            <a:r>
              <a:rPr lang="en-US" sz="2000" dirty="0"/>
              <a:t>as determined by the project tracking tools</a:t>
            </a:r>
          </a:p>
          <a:p>
            <a:pPr algn="ctr"/>
            <a:r>
              <a:rPr lang="en-US" sz="2000" dirty="0"/>
              <a:t>and your </a:t>
            </a:r>
            <a:r>
              <a:rPr lang="en-US" sz="2000" dirty="0" smtClean="0"/>
              <a:t>teammates</a:t>
            </a:r>
            <a:r>
              <a:rPr lang="en-US" sz="2000" dirty="0" smtClean="0">
                <a:latin typeface="Arial"/>
              </a:rPr>
              <a:t>’ </a:t>
            </a:r>
            <a:r>
              <a:rPr lang="en-US" sz="2000" dirty="0" smtClean="0"/>
              <a:t>postmortem </a:t>
            </a:r>
            <a:r>
              <a:rPr lang="en-US" sz="2000" dirty="0"/>
              <a:t>reports.</a:t>
            </a:r>
          </a:p>
        </p:txBody>
      </p:sp>
    </p:spTree>
    <p:extLst>
      <p:ext uri="{BB962C8B-B14F-4D97-AF65-F5344CB8AC3E}">
        <p14:creationId xmlns:p14="http://schemas.microsoft.com/office/powerpoint/2010/main" val="258242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Textbooks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325904"/>
            <a:ext cx="1737386" cy="22874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68903" y="1417342"/>
            <a:ext cx="28955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Rails Crash Course: </a:t>
            </a:r>
            <a:endParaRPr lang="en-US" sz="2000" b="1" dirty="0" smtClean="0"/>
          </a:p>
          <a:p>
            <a:r>
              <a:rPr lang="en-US" sz="2000" b="1" dirty="0" smtClean="0"/>
              <a:t>A </a:t>
            </a:r>
            <a:r>
              <a:rPr lang="en-US" sz="2000" b="1" dirty="0"/>
              <a:t>No-Nonsense </a:t>
            </a:r>
            <a:r>
              <a:rPr lang="en-US" sz="2000" b="1" dirty="0" smtClean="0"/>
              <a:t>Guide</a:t>
            </a:r>
          </a:p>
          <a:p>
            <a:r>
              <a:rPr lang="en-US" sz="2000" b="1" dirty="0" smtClean="0"/>
              <a:t> </a:t>
            </a:r>
            <a:r>
              <a:rPr lang="en-US" sz="2000" b="1" dirty="0"/>
              <a:t>to Rails Development </a:t>
            </a:r>
            <a:endParaRPr lang="en-US" sz="2000" dirty="0"/>
          </a:p>
          <a:p>
            <a:r>
              <a:rPr lang="en-US" sz="2000" dirty="0"/>
              <a:t>Anthony Lewis</a:t>
            </a:r>
            <a:br>
              <a:rPr lang="en-US" sz="2000" dirty="0"/>
            </a:br>
            <a:r>
              <a:rPr lang="en-US" sz="2000" dirty="0"/>
              <a:t>No Starch </a:t>
            </a:r>
            <a:r>
              <a:rPr lang="en-US" sz="2000" dirty="0" smtClean="0"/>
              <a:t>Press, 2015</a:t>
            </a:r>
            <a:endParaRPr lang="en-US" sz="2000" dirty="0"/>
          </a:p>
          <a:p>
            <a:r>
              <a:rPr lang="en-US" sz="2000" dirty="0" smtClean="0"/>
              <a:t>978</a:t>
            </a:r>
            <a:r>
              <a:rPr lang="en-US" sz="2000" dirty="0"/>
              <a:t>-1593275723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031" y="3872490"/>
            <a:ext cx="42617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free online Ruby on </a:t>
            </a:r>
            <a:r>
              <a:rPr lang="en-US" sz="2000" dirty="0"/>
              <a:t>Rails Tutorial:</a:t>
            </a:r>
            <a:br>
              <a:rPr lang="en-US" sz="2000" dirty="0"/>
            </a:b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://www.railstutorial.org/book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053344" y="4911866"/>
            <a:ext cx="703731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B23C00"/>
                </a:solidFill>
              </a:rPr>
              <a:t>Your project must be more than mere copies of the book examples.</a:t>
            </a:r>
            <a:endParaRPr lang="en-US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to Install Locally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As described in </a:t>
            </a:r>
            <a:r>
              <a:rPr lang="en-US" sz="2400" b="1" dirty="0" smtClean="0"/>
              <a:t>Rails Crash Course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>
                <a:solidFill>
                  <a:srgbClr val="B23C00"/>
                </a:solidFill>
              </a:rPr>
              <a:t>Ruby, Rails, </a:t>
            </a:r>
            <a:r>
              <a:rPr lang="en-US" sz="2000" dirty="0" err="1" smtClean="0">
                <a:solidFill>
                  <a:srgbClr val="B23C00"/>
                </a:solidFill>
              </a:rPr>
              <a:t>Git</a:t>
            </a:r>
            <a:r>
              <a:rPr lang="en-US" sz="2000" dirty="0" smtClean="0">
                <a:solidFill>
                  <a:srgbClr val="B23C00"/>
                </a:solidFill>
              </a:rPr>
              <a:t>, </a:t>
            </a:r>
            <a:r>
              <a:rPr lang="en-US" sz="2000" dirty="0" err="1" smtClean="0">
                <a:solidFill>
                  <a:srgbClr val="B23C00"/>
                </a:solidFill>
              </a:rPr>
              <a:t>Heroku</a:t>
            </a:r>
            <a:endParaRPr lang="en-US" sz="2000" dirty="0">
              <a:solidFill>
                <a:srgbClr val="B23C00"/>
              </a:solidFill>
            </a:endParaRPr>
          </a:p>
          <a:p>
            <a:pPr lvl="1"/>
            <a:r>
              <a:rPr lang="en-US" sz="2000" dirty="0"/>
              <a:t>Updated Windows </a:t>
            </a:r>
            <a:r>
              <a:rPr lang="en-US" sz="1800" dirty="0" smtClean="0"/>
              <a:t>instructions:</a:t>
            </a:r>
            <a:r>
              <a:rPr lang="en-US" sz="1800" dirty="0"/>
              <a:t> </a:t>
            </a:r>
            <a:r>
              <a:rPr lang="en-US" sz="1800" dirty="0">
                <a:hlinkClick r:id="rId2"/>
              </a:rPr>
              <a:t>http://www.cs.sjsu.edu/~</a:t>
            </a:r>
            <a:r>
              <a:rPr lang="en-US" sz="1800" dirty="0" smtClean="0">
                <a:hlinkClick r:id="rId2"/>
              </a:rPr>
              <a:t>mak/CMPE131/RCC-Windows-install</a:t>
            </a:r>
            <a:r>
              <a:rPr lang="en-US" sz="1800" dirty="0" smtClean="0"/>
              <a:t>  </a:t>
            </a:r>
          </a:p>
          <a:p>
            <a:pPr lvl="5"/>
            <a:endParaRPr lang="en-US" sz="800" dirty="0" smtClean="0"/>
          </a:p>
          <a:p>
            <a:r>
              <a:rPr lang="en-US" sz="2400" dirty="0" smtClean="0"/>
              <a:t>Download </a:t>
            </a:r>
            <a:r>
              <a:rPr lang="en-US" sz="2400" dirty="0"/>
              <a:t>and install either of the following:</a:t>
            </a:r>
          </a:p>
          <a:p>
            <a:pPr lvl="1"/>
            <a:r>
              <a:rPr lang="en-US" sz="2000" dirty="0">
                <a:solidFill>
                  <a:srgbClr val="B23C00"/>
                </a:solidFill>
              </a:rPr>
              <a:t>SQLite </a:t>
            </a:r>
            <a:r>
              <a:rPr lang="en-US" sz="2000" dirty="0" smtClean="0">
                <a:solidFill>
                  <a:srgbClr val="B23C00"/>
                </a:solidFill>
              </a:rPr>
              <a:t>Studio</a:t>
            </a:r>
          </a:p>
          <a:p>
            <a:pPr lvl="2"/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://sqlitestudio.pl/?act=</a:t>
            </a:r>
            <a:r>
              <a:rPr lang="en-US" sz="1800" dirty="0" smtClean="0">
                <a:hlinkClick r:id="rId3"/>
              </a:rPr>
              <a:t>download</a:t>
            </a:r>
            <a:r>
              <a:rPr lang="en-US" sz="1800" dirty="0" smtClean="0"/>
              <a:t> </a:t>
            </a:r>
            <a:endParaRPr lang="en-US" sz="1800" dirty="0"/>
          </a:p>
          <a:p>
            <a:pPr lvl="1"/>
            <a:r>
              <a:rPr lang="en-US" sz="2000" dirty="0">
                <a:solidFill>
                  <a:srgbClr val="B23C00"/>
                </a:solidFill>
              </a:rPr>
              <a:t>SQLite Manager </a:t>
            </a:r>
            <a:r>
              <a:rPr lang="en-US" sz="2000" dirty="0"/>
              <a:t>(Firefox add-on</a:t>
            </a:r>
            <a:r>
              <a:rPr lang="en-US" sz="2000" dirty="0" smtClean="0"/>
              <a:t>)</a:t>
            </a:r>
            <a:endParaRPr lang="en-US" sz="2000" dirty="0"/>
          </a:p>
          <a:p>
            <a:pPr lvl="2"/>
            <a:r>
              <a:rPr lang="en-US" sz="1800" dirty="0">
                <a:hlinkClick r:id="rId4"/>
              </a:rPr>
              <a:t>https://addons.mozilla.org/en-US/firefox/addon/sqlite-manager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6"/>
            <a:endParaRPr lang="en-US" sz="1000" dirty="0" smtClean="0"/>
          </a:p>
          <a:p>
            <a:r>
              <a:rPr lang="en-US" sz="2400" dirty="0" smtClean="0"/>
              <a:t>Also </a:t>
            </a:r>
            <a:r>
              <a:rPr lang="en-US" sz="2400" dirty="0"/>
              <a:t>download and install:</a:t>
            </a:r>
          </a:p>
          <a:p>
            <a:pPr lvl="1"/>
            <a:r>
              <a:rPr lang="en-US" sz="2000" dirty="0" err="1">
                <a:solidFill>
                  <a:srgbClr val="B23C00"/>
                </a:solidFill>
              </a:rPr>
              <a:t>GanttProject</a:t>
            </a:r>
            <a:r>
              <a:rPr lang="en-US" sz="2000" dirty="0"/>
              <a:t>: </a:t>
            </a:r>
            <a:endParaRPr lang="en-US" sz="2000" dirty="0" smtClean="0"/>
          </a:p>
          <a:p>
            <a:pPr lvl="2"/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www.ganttproject.biz</a:t>
            </a:r>
            <a:r>
              <a:rPr lang="en-US" sz="1800" dirty="0" smtClean="0"/>
              <a:t> 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52146" y="4800585"/>
            <a:ext cx="219904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There may be other </a:t>
            </a:r>
            <a:endParaRPr lang="en-US" dirty="0" smtClean="0">
              <a:solidFill>
                <a:srgbClr val="0033CC"/>
              </a:solidFill>
            </a:endParaRPr>
          </a:p>
          <a:p>
            <a:r>
              <a:rPr lang="en-US" dirty="0" smtClean="0">
                <a:solidFill>
                  <a:srgbClr val="0033CC"/>
                </a:solidFill>
              </a:rPr>
              <a:t>software </a:t>
            </a:r>
            <a:r>
              <a:rPr lang="en-US" dirty="0">
                <a:solidFill>
                  <a:srgbClr val="0033CC"/>
                </a:solidFill>
              </a:rPr>
              <a:t>packages </a:t>
            </a:r>
            <a:endParaRPr lang="en-US" dirty="0" smtClean="0">
              <a:solidFill>
                <a:srgbClr val="0033CC"/>
              </a:solidFill>
            </a:endParaRPr>
          </a:p>
          <a:p>
            <a:r>
              <a:rPr lang="en-US" dirty="0" smtClean="0">
                <a:solidFill>
                  <a:srgbClr val="0033CC"/>
                </a:solidFill>
              </a:rPr>
              <a:t>announced </a:t>
            </a:r>
            <a:r>
              <a:rPr lang="en-US" dirty="0">
                <a:solidFill>
                  <a:srgbClr val="0033CC"/>
                </a:solidFill>
              </a:rPr>
              <a:t>during </a:t>
            </a:r>
            <a:endParaRPr lang="en-US" dirty="0" smtClean="0">
              <a:solidFill>
                <a:srgbClr val="0033CC"/>
              </a:solidFill>
            </a:endParaRPr>
          </a:p>
          <a:p>
            <a:r>
              <a:rPr lang="en-US" dirty="0" smtClean="0">
                <a:solidFill>
                  <a:srgbClr val="0033CC"/>
                </a:solidFill>
              </a:rPr>
              <a:t>the </a:t>
            </a:r>
            <a:r>
              <a:rPr lang="en-US" dirty="0">
                <a:solidFill>
                  <a:srgbClr val="0033CC"/>
                </a:solidFill>
              </a:rPr>
              <a:t>semester. </a:t>
            </a:r>
          </a:p>
        </p:txBody>
      </p:sp>
    </p:spTree>
    <p:extLst>
      <p:ext uri="{BB962C8B-B14F-4D97-AF65-F5344CB8AC3E}">
        <p14:creationId xmlns:p14="http://schemas.microsoft.com/office/powerpoint/2010/main" val="29207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Reminders: By Wednesday, February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Email me your team information.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  <a:p>
            <a:pPr lvl="5"/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1-paragraph description of </a:t>
            </a:r>
            <a:r>
              <a:rPr lang="en-US" dirty="0" smtClean="0"/>
              <a:t>your team’s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web </a:t>
            </a:r>
            <a:r>
              <a:rPr lang="en-US" dirty="0" smtClean="0"/>
              <a:t>application.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69293"/>
            <a:ext cx="1905000" cy="457200"/>
          </a:xfrm>
        </p:spPr>
        <p:txBody>
          <a:bodyPr/>
          <a:lstStyle/>
          <a:p>
            <a:fld id="{34262603-5F70-284A-BDFA-4F57A31D664A}" type="slidenum">
              <a:rPr lang="en-US"/>
              <a:pPr/>
              <a:t>38</a:t>
            </a:fld>
            <a:endParaRPr lang="en-US"/>
          </a:p>
        </p:txBody>
      </p:sp>
      <p:graphicFrame>
        <p:nvGraphicFramePr>
          <p:cNvPr id="61446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7860433"/>
              </p:ext>
            </p:extLst>
          </p:nvPr>
        </p:nvGraphicFramePr>
        <p:xfrm>
          <a:off x="457200" y="1467461"/>
          <a:ext cx="7954963" cy="415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5" name="Visio" r:id="rId3" imgW="4459680" imgH="2329560" progId="Visio.Drawing.11">
                  <p:embed/>
                </p:oleObj>
              </mc:Choice>
              <mc:Fallback>
                <p:oleObj name="Visio" r:id="rId3" imgW="4459680" imgH="2329560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67461"/>
                        <a:ext cx="7954963" cy="415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High-Level Architecture of a Web Application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5943585" y="6263609"/>
            <a:ext cx="222625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Murach</a:t>
            </a:r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</a:rPr>
              <a:t>’</a:t>
            </a:r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s</a:t>
            </a:r>
            <a:r>
              <a:rPr lang="en-US" sz="9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Java Servlets/JSP, 2</a:t>
            </a:r>
            <a:r>
              <a:rPr lang="en-US" sz="900" b="1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nd</a:t>
            </a:r>
            <a:r>
              <a:rPr lang="en-US" sz="9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ed.</a:t>
            </a:r>
          </a:p>
          <a:p>
            <a:r>
              <a:rPr lang="en-US" sz="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© 2008, Mike </a:t>
            </a:r>
            <a:r>
              <a:rPr lang="en-US" sz="90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Murach</a:t>
            </a:r>
            <a:r>
              <a:rPr lang="en-US" sz="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&amp; Associates, Inc.</a:t>
            </a:r>
            <a:endParaRPr lang="en-US" sz="9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286025" y="4825999"/>
            <a:ext cx="4195655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B23C00"/>
                </a:solidFill>
              </a:rPr>
              <a:t>Client-server 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6F32-BD9F-8E4F-A8D3-4FBC409EFDEE}" type="slidenum">
              <a:rPr lang="en-US"/>
              <a:pPr/>
              <a:t>39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Web Pages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160512"/>
            <a:ext cx="8412163" cy="114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contents of the chosen HTML page is </a:t>
            </a:r>
            <a:r>
              <a:rPr lang="en-US" dirty="0">
                <a:solidFill>
                  <a:srgbClr val="B23C00"/>
                </a:solidFill>
              </a:rPr>
              <a:t>static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ja-JP" altLang="en-US" dirty="0" smtClean="0">
                <a:solidFill>
                  <a:schemeClr val="folHlink"/>
                </a:solidFill>
                <a:latin typeface="Arial"/>
              </a:rPr>
              <a:t>“</a:t>
            </a:r>
            <a:r>
              <a:rPr lang="en-US" altLang="ja-JP" dirty="0" smtClean="0">
                <a:solidFill>
                  <a:schemeClr val="folHlink"/>
                </a:solidFill>
                <a:latin typeface="Arial"/>
              </a:rPr>
              <a:t>B</a:t>
            </a:r>
            <a:r>
              <a:rPr lang="en-US" dirty="0" smtClean="0">
                <a:solidFill>
                  <a:schemeClr val="folHlink"/>
                </a:solidFill>
              </a:rPr>
              <a:t>rochure ware</a:t>
            </a:r>
            <a:r>
              <a:rPr lang="ja-JP" altLang="en-US" dirty="0" smtClean="0">
                <a:solidFill>
                  <a:schemeClr val="folHlink"/>
                </a:solidFill>
                <a:latin typeface="Arial"/>
              </a:rPr>
              <a:t>”</a:t>
            </a:r>
            <a:endParaRPr lang="en-US" dirty="0"/>
          </a:p>
        </p:txBody>
      </p:sp>
      <p:graphicFrame>
        <p:nvGraphicFramePr>
          <p:cNvPr id="64518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9543368"/>
              </p:ext>
            </p:extLst>
          </p:nvPr>
        </p:nvGraphicFramePr>
        <p:xfrm>
          <a:off x="365125" y="1727195"/>
          <a:ext cx="85042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6" name="Visio" r:id="rId3" imgW="6332760" imgH="1607760" progId="Visio.Drawing.11">
                  <p:embed/>
                </p:oleObj>
              </mc:Choice>
              <mc:Fallback>
                <p:oleObj name="Visio" r:id="rId3" imgW="6332760" imgH="1607760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1727195"/>
                        <a:ext cx="8504238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43585" y="6263609"/>
            <a:ext cx="222625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Murach</a:t>
            </a:r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</a:rPr>
              <a:t>’</a:t>
            </a:r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s</a:t>
            </a:r>
            <a:r>
              <a:rPr lang="en-US" sz="9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Java Servlets/JSP, 2</a:t>
            </a:r>
            <a:r>
              <a:rPr lang="en-US" sz="900" b="1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nd</a:t>
            </a:r>
            <a:r>
              <a:rPr lang="en-US" sz="9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ed.</a:t>
            </a:r>
          </a:p>
          <a:p>
            <a:r>
              <a:rPr lang="en-US" sz="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© 2008, Mike </a:t>
            </a:r>
            <a:r>
              <a:rPr lang="en-US" sz="90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Murach</a:t>
            </a:r>
            <a:r>
              <a:rPr lang="en-US" sz="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&amp; Associates, Inc.</a:t>
            </a:r>
            <a:endParaRPr lang="en-US" sz="9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department policy: </a:t>
            </a:r>
            <a:br>
              <a:rPr lang="en-US" dirty="0" smtClean="0"/>
            </a:br>
            <a:r>
              <a:rPr lang="en-US" dirty="0" smtClean="0"/>
              <a:t>Instructors must check that each student has taken the required course prerequisites.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Therefore, you must </a:t>
            </a:r>
            <a:r>
              <a:rPr lang="en-US" dirty="0"/>
              <a:t>submit into </a:t>
            </a:r>
            <a:r>
              <a:rPr lang="en-US" dirty="0" smtClean="0"/>
              <a:t>Canvas </a:t>
            </a:r>
            <a:br>
              <a:rPr lang="en-US" dirty="0" smtClean="0"/>
            </a:br>
            <a:r>
              <a:rPr lang="en-US" dirty="0" smtClean="0"/>
              <a:t>a copy of your </a:t>
            </a:r>
            <a:r>
              <a:rPr lang="en-US" dirty="0" smtClean="0">
                <a:solidFill>
                  <a:srgbClr val="B23C00"/>
                </a:solidFill>
              </a:rPr>
              <a:t>transcript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B23C00"/>
                </a:solidFill>
              </a:rPr>
              <a:t>prerequisites highlighted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Also submit a signed copy of the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Honesty Pledge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542B-A30C-C046-B137-1D24B0711EC5}" type="slidenum">
              <a:rPr lang="en-US"/>
              <a:pPr/>
              <a:t>40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Web Pages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5125" y="3886195"/>
            <a:ext cx="8504238" cy="2152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The web application </a:t>
            </a:r>
            <a:r>
              <a:rPr lang="en-US" dirty="0" smtClean="0">
                <a:solidFill>
                  <a:srgbClr val="B23C00"/>
                </a:solidFill>
              </a:rPr>
              <a:t>dynamically generates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the HTML for a web page that contains elements based on the request parameters.</a:t>
            </a:r>
          </a:p>
          <a:p>
            <a:pPr lvl="7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The browser doesn’t care whether the HTML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was </a:t>
            </a:r>
            <a:r>
              <a:rPr lang="en-US" dirty="0"/>
              <a:t>static or dynamically generated.</a:t>
            </a:r>
          </a:p>
        </p:txBody>
      </p:sp>
      <p:graphicFrame>
        <p:nvGraphicFramePr>
          <p:cNvPr id="67588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3788774"/>
              </p:ext>
            </p:extLst>
          </p:nvPr>
        </p:nvGraphicFramePr>
        <p:xfrm>
          <a:off x="365125" y="1498916"/>
          <a:ext cx="8321675" cy="211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6" name="Visio" r:id="rId3" imgW="6332760" imgH="1607760" progId="Visio.Drawing.11">
                  <p:embed/>
                </p:oleObj>
              </mc:Choice>
              <mc:Fallback>
                <p:oleObj name="Visio" r:id="rId3" imgW="6332760" imgH="160776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1498916"/>
                        <a:ext cx="8321675" cy="211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43585" y="6263609"/>
            <a:ext cx="222625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Murach</a:t>
            </a:r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</a:rPr>
              <a:t>’</a:t>
            </a:r>
            <a:r>
              <a:rPr lang="en-US" sz="900" b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s</a:t>
            </a:r>
            <a:r>
              <a:rPr lang="en-US" sz="9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Java Servlets/JSP, 2</a:t>
            </a:r>
            <a:r>
              <a:rPr lang="en-US" sz="900" b="1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nd</a:t>
            </a:r>
            <a:r>
              <a:rPr lang="en-US" sz="9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ed.</a:t>
            </a:r>
          </a:p>
          <a:p>
            <a:r>
              <a:rPr lang="en-US" sz="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© 2008, Mike </a:t>
            </a:r>
            <a:r>
              <a:rPr lang="en-US" sz="90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Murach</a:t>
            </a:r>
            <a:r>
              <a:rPr lang="en-US" sz="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&amp; Associates, Inc.</a:t>
            </a:r>
            <a:endParaRPr lang="en-US" sz="9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F491-E414-5B43-AA4A-2463E301A4C8}" type="slidenum">
              <a:rPr lang="en-US"/>
              <a:pPr/>
              <a:t>41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a </a:t>
            </a:r>
            <a:r>
              <a:rPr lang="en-US" dirty="0" smtClean="0"/>
              <a:t>Rails Application</a:t>
            </a:r>
            <a:endParaRPr lang="en-US" dirty="0"/>
          </a:p>
        </p:txBody>
      </p:sp>
      <p:pic>
        <p:nvPicPr>
          <p:cNvPr id="4" name="Picture 3" descr="Screen Shot 2016-01-26 at 6.51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270" y="1628316"/>
            <a:ext cx="8529259" cy="27431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4554364"/>
            <a:ext cx="4172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http://www.tracecode.com.au/blog/more-ruby-resources-for-beginners</a:t>
            </a:r>
            <a:r>
              <a:rPr lang="en-US" sz="1000" dirty="0" smtClean="0">
                <a:hlinkClick r:id="rId3"/>
              </a:rPr>
              <a:t>/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a Rails </a:t>
            </a:r>
            <a:r>
              <a:rPr lang="en-US" dirty="0" smtClean="0"/>
              <a:t>Application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529" y="1211783"/>
            <a:ext cx="7175470" cy="5417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635" y="6537926"/>
            <a:ext cx="21589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http://binaryhash.com/ruby-on-</a:t>
            </a:r>
            <a:r>
              <a:rPr lang="en-US" sz="1000" dirty="0" smtClean="0">
                <a:hlinkClick r:id="rId3"/>
              </a:rPr>
              <a:t>rails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765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Learn the general concepts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software </a:t>
            </a:r>
            <a:r>
              <a:rPr lang="en-US" dirty="0">
                <a:solidFill>
                  <a:srgbClr val="B23C00"/>
                </a:solidFill>
              </a:rPr>
              <a:t>engineering </a:t>
            </a:r>
            <a:r>
              <a:rPr lang="en-US" dirty="0"/>
              <a:t>and relevant topics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>
                <a:solidFill>
                  <a:srgbClr val="B23C00"/>
                </a:solidFill>
              </a:rPr>
              <a:t>software </a:t>
            </a:r>
            <a:r>
              <a:rPr lang="en-US" dirty="0">
                <a:solidFill>
                  <a:srgbClr val="B23C00"/>
                </a:solidFill>
              </a:rPr>
              <a:t>development process </a:t>
            </a:r>
            <a:r>
              <a:rPr lang="en-US" dirty="0"/>
              <a:t>within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context of a hands-on team project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Understand the additional challenges of </a:t>
            </a:r>
            <a:r>
              <a:rPr lang="en-US" dirty="0">
                <a:solidFill>
                  <a:srgbClr val="B23C00"/>
                </a:solidFill>
              </a:rPr>
              <a:t>programming-in-the-large </a:t>
            </a:r>
            <a:r>
              <a:rPr lang="en-US" dirty="0"/>
              <a:t>over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programming</a:t>
            </a:r>
            <a:r>
              <a:rPr lang="en-US" dirty="0"/>
              <a:t>-in-the-small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Work on a small team to build and deploy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web application </a:t>
            </a:r>
            <a:r>
              <a:rPr lang="en-US" dirty="0"/>
              <a:t>using the full-stack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Ruby </a:t>
            </a:r>
            <a:r>
              <a:rPr lang="en-US" dirty="0">
                <a:solidFill>
                  <a:srgbClr val="B23C00"/>
                </a:solidFill>
              </a:rPr>
              <a:t>on Rails </a:t>
            </a:r>
            <a:r>
              <a:rPr lang="en-US" dirty="0" smtClean="0"/>
              <a:t>framework.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6" cy="655637"/>
          </a:xfrm>
        </p:spPr>
        <p:txBody>
          <a:bodyPr/>
          <a:lstStyle/>
          <a:p>
            <a:r>
              <a:rPr lang="en-US" dirty="0" smtClean="0"/>
              <a:t>Software Engineering, Not </a:t>
            </a:r>
            <a:r>
              <a:rPr lang="en-US" smtClean="0"/>
              <a:t>Web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This is a software engineering class,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not </a:t>
            </a:r>
            <a:r>
              <a:rPr lang="en-US" dirty="0">
                <a:solidFill>
                  <a:srgbClr val="B23C00"/>
                </a:solidFill>
              </a:rPr>
              <a:t>a web programming </a:t>
            </a:r>
            <a:r>
              <a:rPr lang="en-US" dirty="0" smtClean="0">
                <a:solidFill>
                  <a:srgbClr val="B23C00"/>
                </a:solidFill>
              </a:rPr>
              <a:t>class.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 smtClean="0"/>
          </a:p>
          <a:p>
            <a:r>
              <a:rPr lang="en-US" dirty="0" smtClean="0"/>
              <a:t>You will be graded on your performance in software engineering.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 well your web project turns out should be </a:t>
            </a:r>
            <a:br>
              <a:rPr lang="en-US" dirty="0" smtClean="0"/>
            </a:br>
            <a:r>
              <a:rPr lang="en-US" dirty="0" smtClean="0"/>
              <a:t>a result of how successfully you applied the software engineering tools and methodologies that you learned in this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C482-E4C9-AF46-972B-9F90F59977E2}" type="slidenum">
              <a:rPr lang="en-US"/>
              <a:pPr/>
              <a:t>7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Question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29017" y="2057415"/>
            <a:ext cx="777486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dirty="0"/>
              <a:t>What is </a:t>
            </a:r>
            <a:r>
              <a:rPr lang="en-US" sz="4400" dirty="0">
                <a:solidFill>
                  <a:srgbClr val="B23C00"/>
                </a:solidFill>
              </a:rPr>
              <a:t>software engineering</a:t>
            </a:r>
            <a:r>
              <a:rPr lang="en-US" sz="4400" dirty="0"/>
              <a:t>?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468903" y="3148425"/>
            <a:ext cx="42393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Why do we need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“Sizes”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“Programming in the small”</a:t>
            </a:r>
          </a:p>
          <a:p>
            <a:pPr lvl="6"/>
            <a:endParaRPr lang="en-US" sz="2800" dirty="0" smtClean="0"/>
          </a:p>
          <a:p>
            <a:r>
              <a:rPr lang="en-US" sz="4400" dirty="0" smtClean="0"/>
              <a:t>“Programming in the large”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6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Programming: Small vs. Large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BBD0-446B-C240-9E99-482CC83225B7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67611"/>
              </p:ext>
            </p:extLst>
          </p:nvPr>
        </p:nvGraphicFramePr>
        <p:xfrm>
          <a:off x="457245" y="1417342"/>
          <a:ext cx="8229510" cy="4358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43170"/>
                <a:gridCol w="2743170"/>
                <a:gridCol w="2743170"/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Small (school)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Large (industry)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Number of developers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 sometimes up to 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Often many (dozens)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Planning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</a:t>
                      </a:r>
                      <a:r>
                        <a:rPr lang="en-US" sz="2000" baseline="0" dirty="0" smtClean="0"/>
                        <a:t> minimal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be elaborate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Timeframe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Short, &lt; one semester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Often long (years)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Requirements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</a:t>
                      </a:r>
                      <a:r>
                        <a:rPr lang="en-US" sz="2000" baseline="0" dirty="0" smtClean="0"/>
                        <a:t> well defined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Often unclear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Program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</a:rPr>
                        <a:t> complexity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Relatively simple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be</a:t>
                      </a:r>
                      <a:r>
                        <a:rPr lang="en-US" sz="2000" baseline="0" dirty="0" smtClean="0"/>
                        <a:t> very complex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Subject to change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not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</a:t>
                      </a:r>
                      <a:r>
                        <a:rPr lang="en-US" sz="2000" baseline="0" dirty="0" smtClean="0"/>
                        <a:t> yes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Highly reliable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not necessary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necessary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Highly robust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not necessary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necessary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Testing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minimal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extensive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Documentation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Usually minimal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be a lot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85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22963</TotalTime>
  <Words>1233</Words>
  <Application>Microsoft Macintosh PowerPoint</Application>
  <PresentationFormat>On-screen Show (4:3)</PresentationFormat>
  <Paragraphs>408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Courier New</vt:lpstr>
      <vt:lpstr>ＭＳ Ｐゴシック</vt:lpstr>
      <vt:lpstr>Times New Roman</vt:lpstr>
      <vt:lpstr>Wingdings</vt:lpstr>
      <vt:lpstr>Arial</vt:lpstr>
      <vt:lpstr>Quadrant</vt:lpstr>
      <vt:lpstr>Visio</vt:lpstr>
      <vt:lpstr>CMPE/SE 131 Software Engineering January 26 Class Meeting</vt:lpstr>
      <vt:lpstr>Basic Info</vt:lpstr>
      <vt:lpstr>Permission Codes?</vt:lpstr>
      <vt:lpstr>Prerequisite Checking</vt:lpstr>
      <vt:lpstr>Goals of the Course</vt:lpstr>
      <vt:lpstr>Software Engineering, Not Web Programming</vt:lpstr>
      <vt:lpstr>The Big Question</vt:lpstr>
      <vt:lpstr>Programming “Sizes”</vt:lpstr>
      <vt:lpstr>Programming: Small vs. Large</vt:lpstr>
      <vt:lpstr>PowerPoint Presentation</vt:lpstr>
      <vt:lpstr>The Major Challenge</vt:lpstr>
      <vt:lpstr>What Makes Software Complex?</vt:lpstr>
      <vt:lpstr>What Makes Software Complex? cont’d</vt:lpstr>
      <vt:lpstr>What Changes?</vt:lpstr>
      <vt:lpstr>Complexity + Change</vt:lpstr>
      <vt:lpstr>Method</vt:lpstr>
      <vt:lpstr>Methodology</vt:lpstr>
      <vt:lpstr>Methodology, cont’d</vt:lpstr>
      <vt:lpstr>Software Engineering is …</vt:lpstr>
      <vt:lpstr>Team Member Roles</vt:lpstr>
      <vt:lpstr>Examples of Team Member Roles</vt:lpstr>
      <vt:lpstr>Team Member Roles, cont’d</vt:lpstr>
      <vt:lpstr>Team Projects</vt:lpstr>
      <vt:lpstr>Ruby on Rails</vt:lpstr>
      <vt:lpstr>Ruby on Rails Features</vt:lpstr>
      <vt:lpstr>Team Projects, cont’d</vt:lpstr>
      <vt:lpstr>Project Teams</vt:lpstr>
      <vt:lpstr>Project Teams, cont’d</vt:lpstr>
      <vt:lpstr>Project Teams, cont’d</vt:lpstr>
      <vt:lpstr>Individual Responsibilities</vt:lpstr>
      <vt:lpstr>Postmortem Assessment Report</vt:lpstr>
      <vt:lpstr>Project Team Activities</vt:lpstr>
      <vt:lpstr>Grading</vt:lpstr>
      <vt:lpstr>Final Individual Class Grade</vt:lpstr>
      <vt:lpstr>Required Textbooks</vt:lpstr>
      <vt:lpstr>Software to Install Locally</vt:lpstr>
      <vt:lpstr>Reminders: By Wednesday, February 1</vt:lpstr>
      <vt:lpstr>High-Level Architecture of a Web Application</vt:lpstr>
      <vt:lpstr>Static Web Pages</vt:lpstr>
      <vt:lpstr>Dynamic Web Pages</vt:lpstr>
      <vt:lpstr>Architecture of a Rails Application</vt:lpstr>
      <vt:lpstr>Architecture of a Rails Application, cont’d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183</cp:revision>
  <dcterms:created xsi:type="dcterms:W3CDTF">2008-01-12T03:52:55Z</dcterms:created>
  <dcterms:modified xsi:type="dcterms:W3CDTF">2017-01-26T06:37:06Z</dcterms:modified>
  <cp:category/>
</cp:coreProperties>
</file>