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41"/>
  </p:notesMasterIdLst>
  <p:handoutMasterIdLst>
    <p:handoutMasterId r:id="rId42"/>
  </p:handoutMasterIdLst>
  <p:sldIdLst>
    <p:sldId id="256" r:id="rId2"/>
    <p:sldId id="394" r:id="rId3"/>
    <p:sldId id="765" r:id="rId4"/>
    <p:sldId id="389" r:id="rId5"/>
    <p:sldId id="876" r:id="rId6"/>
    <p:sldId id="393" r:id="rId7"/>
    <p:sldId id="854" r:id="rId8"/>
    <p:sldId id="858" r:id="rId9"/>
    <p:sldId id="859" r:id="rId10"/>
    <p:sldId id="359" r:id="rId11"/>
    <p:sldId id="856" r:id="rId12"/>
    <p:sldId id="857" r:id="rId13"/>
    <p:sldId id="360" r:id="rId14"/>
    <p:sldId id="401" r:id="rId15"/>
    <p:sldId id="362" r:id="rId16"/>
    <p:sldId id="351" r:id="rId17"/>
    <p:sldId id="766" r:id="rId18"/>
    <p:sldId id="364" r:id="rId19"/>
    <p:sldId id="392" r:id="rId20"/>
    <p:sldId id="272" r:id="rId21"/>
    <p:sldId id="877" r:id="rId22"/>
    <p:sldId id="860" r:id="rId23"/>
    <p:sldId id="863" r:id="rId24"/>
    <p:sldId id="864" r:id="rId25"/>
    <p:sldId id="862" r:id="rId26"/>
    <p:sldId id="874" r:id="rId27"/>
    <p:sldId id="873" r:id="rId28"/>
    <p:sldId id="875" r:id="rId29"/>
    <p:sldId id="865" r:id="rId30"/>
    <p:sldId id="866" r:id="rId31"/>
    <p:sldId id="867" r:id="rId32"/>
    <p:sldId id="868" r:id="rId33"/>
    <p:sldId id="869" r:id="rId34"/>
    <p:sldId id="870" r:id="rId35"/>
    <p:sldId id="871" r:id="rId36"/>
    <p:sldId id="872" r:id="rId37"/>
    <p:sldId id="287" r:id="rId38"/>
    <p:sldId id="855" r:id="rId39"/>
    <p:sldId id="373" r:id="rId4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3C00"/>
    <a:srgbClr val="8F0000"/>
    <a:srgbClr val="464646"/>
    <a:srgbClr val="008000"/>
    <a:srgbClr val="6699FF"/>
    <a:srgbClr val="0033CC"/>
    <a:srgbClr val="DEF0F2"/>
    <a:srgbClr val="F2E5D0"/>
    <a:srgbClr val="CC99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04" autoAdjust="0"/>
    <p:restoredTop sz="97808" autoAdjust="0"/>
  </p:normalViewPr>
  <p:slideViewPr>
    <p:cSldViewPr>
      <p:cViewPr varScale="1">
        <p:scale>
          <a:sx n="158" d="100"/>
          <a:sy n="158" d="100"/>
        </p:scale>
        <p:origin x="87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BEC4D-AF1D-B244-858F-FC7BB69AC3F2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7C8AE-DEBD-E641-93E8-ED065F7FB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049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5E68D8E-92B9-6647-9C13-3186C5B514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527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4504C-A0F5-524D-82C6-1B8158989AE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51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charset="0"/>
              <a:buNone/>
              <a:defRPr sz="240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z="1000" b="1"/>
            </a:lvl1pPr>
          </a:lstStyle>
          <a:p>
            <a:fld id="{91E6F249-8D10-7240-A07E-F66CEC252905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30729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0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2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DA5FC-E46B-9C44-BC74-948B74CFAE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7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11163"/>
            <a:ext cx="20574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163"/>
            <a:ext cx="6019800" cy="57197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E3472-7C7E-B14E-BFC5-D45A5C34A3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9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62B2D-F854-104A-9535-9A504E5923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3FEEA-E4EA-8B48-84AC-27AA886F7D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0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5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5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6CE3A-7281-7642-9900-6E16427813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6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4CDA5C-119F-CC4B-9649-ABA59C0C10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635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0CE1F-3703-B242-8AD0-B0AC82B28E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0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1431D7-A35E-FE4C-978D-A4C1DB31A3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8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74743-FE56-7945-B44C-593C2BC728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86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85C50-577F-4141-9922-FD2248DB0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5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1163"/>
            <a:ext cx="8229600" cy="65563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55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46682" y="6248400"/>
            <a:ext cx="640118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F516B7F-12E3-114E-9B55-66756E9F7A1D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228600" y="0"/>
            <a:ext cx="8686800" cy="1143000"/>
            <a:chOff x="176" y="96"/>
            <a:chExt cx="5472" cy="1008"/>
          </a:xfrm>
        </p:grpSpPr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29707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</p:grpSp>
      <p:pic>
        <p:nvPicPr>
          <p:cNvPr id="29709" name="Picture 13" descr="SJSU-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6172200"/>
            <a:ext cx="639762" cy="606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1097318" y="6263609"/>
            <a:ext cx="1574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Computer</a:t>
            </a:r>
            <a:r>
              <a:rPr lang="en-US" sz="1000" baseline="0" dirty="0"/>
              <a:t> Science Dept.</a:t>
            </a:r>
          </a:p>
          <a:p>
            <a:r>
              <a:rPr lang="en-US" sz="1000" baseline="0" dirty="0"/>
              <a:t>Fall 2026: August 20</a:t>
            </a:r>
            <a:endParaRPr lang="en-US" sz="1000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3540637" y="6263609"/>
            <a:ext cx="23407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CS 153: Concepts of Compiler </a:t>
            </a:r>
            <a:r>
              <a:rPr lang="en-US" sz="1000" baseline="0" dirty="0"/>
              <a:t>Design</a:t>
            </a:r>
            <a:br>
              <a:rPr lang="en-US" sz="1000" baseline="0" dirty="0"/>
            </a:br>
            <a:r>
              <a:rPr lang="en-US" sz="1000" baseline="0" dirty="0"/>
              <a:t>© R. Mak</a:t>
            </a:r>
            <a:endParaRPr lang="en-US" sz="10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0"/>
        <a:buChar char="o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</a:defRPr>
      </a:lvl2pPr>
      <a:lvl3pPr marL="1377950" indent="-468313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3pPr>
      <a:lvl4pPr marL="1827213" indent="-438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n"/>
        <a:defRPr sz="1600">
          <a:solidFill>
            <a:schemeClr val="tx1"/>
          </a:solidFill>
          <a:latin typeface="+mn-lt"/>
          <a:ea typeface="+mn-ea"/>
        </a:defRPr>
      </a:lvl4pPr>
      <a:lvl5pPr marL="22971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s.sjsu.edu/~mak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tlr.org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jsu.edu/~mak/CS153/index.html" TargetMode="External"/><Relationship Id="rId2" Type="http://schemas.openxmlformats.org/officeDocument/2006/relationships/hyperlink" Target="http://www.cs.sjsu.edu/~mak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jsu.edu/~ma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rextester.com/l/pascal_online_compiler" TargetMode="External"/><Relationship Id="rId2" Type="http://schemas.openxmlformats.org/officeDocument/2006/relationships/hyperlink" Target="https://www.jdoodle.com/execute-pascal-onlin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utorialspoint.com/compile_pascal_online.php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mailto:ron.mak@sjsu.ed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CS 153: Concepts of Compiler Design</a:t>
            </a:r>
            <a:br>
              <a:rPr lang="en-US" sz="3600" dirty="0"/>
            </a:br>
            <a:r>
              <a:rPr lang="en-US" sz="2400" dirty="0"/>
              <a:t>August 20 Class Meeting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</a:pPr>
            <a:r>
              <a:rPr lang="en-US" dirty="0"/>
              <a:t>Department of Computer Science</a:t>
            </a:r>
            <a:br>
              <a:rPr lang="en-US" dirty="0"/>
            </a:br>
            <a:r>
              <a:rPr lang="en-US" dirty="0"/>
              <a:t>San Jose State University</a:t>
            </a:r>
            <a:br>
              <a:rPr lang="en-US" dirty="0"/>
            </a:br>
            <a:br>
              <a:rPr lang="en-US" sz="1200" dirty="0"/>
            </a:br>
            <a:r>
              <a:rPr lang="en-US" dirty="0"/>
              <a:t>Fall 2026</a:t>
            </a:r>
            <a:br>
              <a:rPr lang="en-US" dirty="0"/>
            </a:br>
            <a:r>
              <a:rPr lang="en-US" dirty="0"/>
              <a:t>Instructor: Ron Mak</a:t>
            </a:r>
          </a:p>
          <a:p>
            <a:pPr algn="ctr">
              <a:lnSpc>
                <a:spcPct val="90000"/>
              </a:lnSpc>
            </a:pPr>
            <a:r>
              <a:rPr lang="en-US" dirty="0">
                <a:hlinkClick r:id="rId2"/>
              </a:rPr>
              <a:t>www.cs.sjsu.edu/~mak</a:t>
            </a:r>
            <a:endParaRPr lang="en-US" dirty="0"/>
          </a:p>
        </p:txBody>
      </p:sp>
      <p:pic>
        <p:nvPicPr>
          <p:cNvPr id="2053" name="Picture 5" descr="sjsu_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4591050"/>
            <a:ext cx="1096962" cy="1031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E6F249-8D10-7240-A07E-F66CEC252905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3" name="Picture 2" descr="A group of blue and yellow dots&#10;&#10;Description automatically generated">
            <a:extLst>
              <a:ext uri="{FF2B5EF4-FFF2-40B4-BE49-F238E27FC236}">
                <a16:creationId xmlns:a16="http://schemas.microsoft.com/office/drawing/2014/main" id="{5FAA6C86-7488-E635-FA96-DCD8F50BA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40" y="4606925"/>
            <a:ext cx="1181100" cy="101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73F97-7AA3-5A40-B491-1F3C226059B4}" type="slidenum">
              <a:rPr lang="en-US"/>
              <a:pPr/>
              <a:t>10</a:t>
            </a:fld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Timeline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Part 1: Introduction</a:t>
            </a:r>
          </a:p>
          <a:p>
            <a:pPr lvl="4">
              <a:lnSpc>
                <a:spcPct val="90000"/>
              </a:lnSpc>
            </a:pPr>
            <a:endParaRPr lang="en-US" dirty="0">
              <a:solidFill>
                <a:srgbClr val="B23C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/>
              <a:t>What are programming language translators.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The software architecture of the translators.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Our </a:t>
            </a:r>
            <a:r>
              <a:rPr lang="en-US" dirty="0">
                <a:solidFill>
                  <a:srgbClr val="B23C00"/>
                </a:solidFill>
              </a:rPr>
              <a:t>source language</a:t>
            </a:r>
            <a:r>
              <a:rPr lang="en-US" dirty="0"/>
              <a:t> (the language of the sample test programs) will be Pascal.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Our </a:t>
            </a:r>
            <a:r>
              <a:rPr lang="en-US" dirty="0">
                <a:solidFill>
                  <a:srgbClr val="B23C00"/>
                </a:solidFill>
              </a:rPr>
              <a:t>implementation language</a:t>
            </a:r>
            <a:r>
              <a:rPr lang="en-US" dirty="0"/>
              <a:t> (the language that we’ll use to write our interpreter) will be Java.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Parsers, scanners, and tokens.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Parse trees and symbol tables.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Language grammars and syntax diagrams.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The </a:t>
            </a:r>
            <a:r>
              <a:rPr lang="en-US" dirty="0">
                <a:solidFill>
                  <a:srgbClr val="B23C00"/>
                </a:solidFill>
              </a:rPr>
              <a:t>ANTLR 4</a:t>
            </a:r>
            <a:r>
              <a:rPr lang="en-US" dirty="0"/>
              <a:t> compiler writing tools.</a:t>
            </a:r>
          </a:p>
        </p:txBody>
      </p:sp>
    </p:spTree>
    <p:extLst>
      <p:ext uri="{BB962C8B-B14F-4D97-AF65-F5344CB8AC3E}">
        <p14:creationId xmlns:p14="http://schemas.microsoft.com/office/powerpoint/2010/main" val="1920358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4CA1F-2306-BDCB-792D-2153E5AE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Timeline</a:t>
            </a:r>
            <a:r>
              <a:rPr lang="en-US" i="1" dirty="0"/>
              <a:t>, cont’d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87E2D-5EB3-C4D8-5FD9-FC477D9C2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 2: Programming language converters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ANTLR 4 grammar file for a Pascal subset.</a:t>
            </a:r>
          </a:p>
          <a:p>
            <a:pPr lvl="1"/>
            <a:r>
              <a:rPr lang="en-US" dirty="0"/>
              <a:t>Convert Pascal program declarations.</a:t>
            </a:r>
          </a:p>
          <a:p>
            <a:pPr lvl="1"/>
            <a:r>
              <a:rPr lang="en-US" dirty="0"/>
              <a:t>Convert Pascal statements and expressions.</a:t>
            </a:r>
          </a:p>
          <a:p>
            <a:pPr lvl="1"/>
            <a:r>
              <a:rPr lang="en-US" dirty="0"/>
              <a:t>Scope and the symbol table stack.</a:t>
            </a:r>
          </a:p>
          <a:p>
            <a:pPr lvl="1"/>
            <a:r>
              <a:rPr lang="en-US" dirty="0"/>
              <a:t>Convert Pascal records.</a:t>
            </a:r>
          </a:p>
          <a:p>
            <a:pPr lvl="1"/>
            <a:r>
              <a:rPr lang="en-US" dirty="0"/>
              <a:t>Convert Pascal procedures and functions.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2D68C-E79D-D734-C7F3-72CE257F3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46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8F107-58B6-BE8E-6351-2AAB12969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Timeline</a:t>
            </a:r>
            <a:r>
              <a:rPr lang="en-US" i="1" dirty="0"/>
              <a:t>, cont’d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5757E-3E3C-14C1-9FA6-79A242B36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 3: Interpreters and interactive debuggers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A Pascal virtual machine</a:t>
            </a:r>
          </a:p>
          <a:p>
            <a:pPr lvl="1"/>
            <a:r>
              <a:rPr lang="en-US" dirty="0"/>
              <a:t>Runtime memory management</a:t>
            </a:r>
          </a:p>
          <a:p>
            <a:pPr lvl="1"/>
            <a:r>
              <a:rPr lang="en-US" dirty="0"/>
              <a:t>Stack frames and the runtime stack</a:t>
            </a:r>
          </a:p>
          <a:p>
            <a:pPr lvl="1"/>
            <a:r>
              <a:rPr lang="en-US" dirty="0"/>
              <a:t>Interpreting Pascal statements and expressions.</a:t>
            </a:r>
          </a:p>
          <a:p>
            <a:pPr lvl="1"/>
            <a:r>
              <a:rPr lang="en-US" dirty="0"/>
              <a:t>An interactive source-level debugger.</a:t>
            </a:r>
          </a:p>
          <a:p>
            <a:pPr lvl="1"/>
            <a:r>
              <a:rPr lang="en-US" dirty="0"/>
              <a:t>A debugger command language.</a:t>
            </a:r>
          </a:p>
          <a:p>
            <a:pPr lvl="1"/>
            <a:r>
              <a:rPr lang="en-US" dirty="0"/>
              <a:t>Debugging Pascal programs.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6F7E6-0D7B-8585-C735-E2ED53EE5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85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73F97-7AA3-5A40-B491-1F3C226059B4}" type="slidenum">
              <a:rPr lang="en-US"/>
              <a:pPr/>
              <a:t>13</a:t>
            </a:fld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Timeline</a:t>
            </a:r>
            <a:r>
              <a:rPr lang="en-US" i="1" dirty="0"/>
              <a:t>, cont’d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Part 4: Compilers</a:t>
            </a:r>
            <a:endParaRPr lang="en-US" dirty="0">
              <a:solidFill>
                <a:srgbClr val="B23C00"/>
              </a:solidFill>
            </a:endParaRPr>
          </a:p>
          <a:p>
            <a:pPr lvl="5">
              <a:lnSpc>
                <a:spcPct val="90000"/>
              </a:lnSpc>
            </a:pPr>
            <a:endParaRPr lang="en-US" dirty="0">
              <a:solidFill>
                <a:srgbClr val="B23C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/>
              <a:t>The Java Virtual Machine (JVM) architecture.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Jasmin assembly language (</a:t>
            </a:r>
            <a:r>
              <a:rPr lang="en-US" dirty="0">
                <a:solidFill>
                  <a:srgbClr val="B23C00"/>
                </a:solidFill>
              </a:rPr>
              <a:t>target language</a:t>
            </a:r>
            <a:r>
              <a:rPr lang="en-US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Compile Pascal programs to Jasmin.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Some advanced concepts.</a:t>
            </a:r>
          </a:p>
        </p:txBody>
      </p:sp>
    </p:spTree>
    <p:extLst>
      <p:ext uri="{BB962C8B-B14F-4D97-AF65-F5344CB8AC3E}">
        <p14:creationId xmlns:p14="http://schemas.microsoft.com/office/powerpoint/2010/main" val="939511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72C12-88CF-B246-B352-4ADB699B57FE}" type="slidenum">
              <a:rPr lang="en-US"/>
              <a:pPr/>
              <a:t>14</a:t>
            </a:fld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Required Textbook</a:t>
            </a:r>
            <a:endParaRPr lang="en-US" i="1" dirty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806" y="1295400"/>
            <a:ext cx="8503557" cy="2407917"/>
          </a:xfrm>
        </p:spPr>
        <p:txBody>
          <a:bodyPr/>
          <a:lstStyle/>
          <a:p>
            <a:pPr lvl="4">
              <a:lnSpc>
                <a:spcPct val="90000"/>
              </a:lnSpc>
            </a:pPr>
            <a:endParaRPr lang="en-US" sz="1050" dirty="0"/>
          </a:p>
          <a:p>
            <a:pPr>
              <a:lnSpc>
                <a:spcPct val="90000"/>
              </a:lnSpc>
            </a:pPr>
            <a:r>
              <a:rPr lang="en-US" i="1" dirty="0"/>
              <a:t>The Definitive ANTLR 4 Reference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Author: Terence Parr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Publisher: Pragmatic Bookshelf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ISBN: 978-1934356999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URL: </a:t>
            </a:r>
            <a:r>
              <a:rPr lang="en-US" sz="2000" u="sng" dirty="0">
                <a:hlinkClick r:id="rId2"/>
              </a:rPr>
              <a:t>http://www.antlr.org</a:t>
            </a:r>
            <a:r>
              <a:rPr lang="en-US" sz="2000" dirty="0"/>
              <a:t>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D86FB8-CC99-D64F-ACDB-DEA19E5E2702}"/>
              </a:ext>
            </a:extLst>
          </p:cNvPr>
          <p:cNvSpPr txBox="1"/>
          <p:nvPr/>
        </p:nvSpPr>
        <p:spPr>
          <a:xfrm>
            <a:off x="1976476" y="3931917"/>
            <a:ext cx="528221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33CC"/>
                </a:solidFill>
              </a:rPr>
              <a:t>Well-written, inexpensive.</a:t>
            </a:r>
            <a:br>
              <a:rPr lang="en-US" dirty="0">
                <a:solidFill>
                  <a:srgbClr val="0033CC"/>
                </a:solidFill>
              </a:rPr>
            </a:br>
            <a:r>
              <a:rPr lang="en-US" dirty="0">
                <a:solidFill>
                  <a:srgbClr val="0033CC"/>
                </a:solidFill>
              </a:rPr>
              <a:t>Contains </a:t>
            </a:r>
            <a:r>
              <a:rPr lang="en-US" u="sng" dirty="0">
                <a:solidFill>
                  <a:srgbClr val="0033CC"/>
                </a:solidFill>
              </a:rPr>
              <a:t>necessary information</a:t>
            </a:r>
            <a:r>
              <a:rPr lang="en-US" dirty="0">
                <a:solidFill>
                  <a:srgbClr val="0033CC"/>
                </a:solidFill>
              </a:rPr>
              <a:t> to succeed in this class.</a:t>
            </a:r>
          </a:p>
          <a:p>
            <a:pPr algn="ctr"/>
            <a:r>
              <a:rPr lang="en-US" dirty="0">
                <a:solidFill>
                  <a:srgbClr val="0033CC"/>
                </a:solidFill>
              </a:rPr>
              <a:t>Online material is helpful but not sufficient.</a:t>
            </a:r>
          </a:p>
        </p:txBody>
      </p:sp>
    </p:spTree>
    <p:extLst>
      <p:ext uri="{BB962C8B-B14F-4D97-AF65-F5344CB8AC3E}">
        <p14:creationId xmlns:p14="http://schemas.microsoft.com/office/powerpoint/2010/main" val="1155694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2FF9D-4AD1-E847-9BE7-B46EB8CAFD8F}" type="slidenum">
              <a:rPr lang="en-US"/>
              <a:pPr/>
              <a:t>15</a:t>
            </a:fld>
            <a:endParaRPr lang="en-US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Teams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320994" cy="4835525"/>
          </a:xfrm>
        </p:spPr>
        <p:txBody>
          <a:bodyPr/>
          <a:lstStyle/>
          <a:p>
            <a:r>
              <a:rPr lang="en-US" dirty="0"/>
              <a:t>Projects will be done by small project teams.</a:t>
            </a:r>
          </a:p>
          <a:p>
            <a:pPr lvl="1"/>
            <a:r>
              <a:rPr lang="en-US" dirty="0"/>
              <a:t>Team assignments will help to complete the projects.</a:t>
            </a:r>
          </a:p>
          <a:p>
            <a:pPr lvl="5"/>
            <a:endParaRPr lang="en-US" dirty="0"/>
          </a:p>
          <a:p>
            <a:r>
              <a:rPr lang="en-US" dirty="0"/>
              <a:t>Form your own teams of 4 members each.</a:t>
            </a:r>
          </a:p>
          <a:p>
            <a:pPr lvl="4"/>
            <a:endParaRPr lang="en-US" dirty="0"/>
          </a:p>
          <a:p>
            <a:r>
              <a:rPr lang="en-US" dirty="0"/>
              <a:t>Choose your team members wisely!</a:t>
            </a:r>
          </a:p>
          <a:p>
            <a:pPr lvl="1"/>
            <a:r>
              <a:rPr lang="en-US" dirty="0"/>
              <a:t>Be sure you’ll be able to meet and communicate </a:t>
            </a:r>
            <a:br>
              <a:rPr lang="en-US" dirty="0"/>
            </a:br>
            <a:r>
              <a:rPr lang="en-US" dirty="0"/>
              <a:t>with each other and work together well.</a:t>
            </a:r>
          </a:p>
          <a:p>
            <a:pPr lvl="1"/>
            <a:r>
              <a:rPr lang="en-US" dirty="0"/>
              <a:t>No moving from team to team.</a:t>
            </a:r>
          </a:p>
          <a:p>
            <a:pPr lvl="4"/>
            <a:endParaRPr lang="en-US" dirty="0"/>
          </a:p>
          <a:p>
            <a:r>
              <a:rPr lang="en-US" dirty="0">
                <a:solidFill>
                  <a:srgbClr val="B23C00"/>
                </a:solidFill>
              </a:rPr>
              <a:t>Each team member will receive the same score </a:t>
            </a:r>
            <a:r>
              <a:rPr lang="en-US" dirty="0"/>
              <a:t>on each team assignment and team project.</a:t>
            </a:r>
          </a:p>
        </p:txBody>
      </p:sp>
    </p:spTree>
    <p:extLst>
      <p:ext uri="{BB962C8B-B14F-4D97-AF65-F5344CB8AC3E}">
        <p14:creationId xmlns:p14="http://schemas.microsoft.com/office/powerpoint/2010/main" val="1827829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Teams</a:t>
            </a:r>
            <a:r>
              <a:rPr lang="en-US" i="1"/>
              <a:t>, cont’d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602453"/>
          </a:xfrm>
        </p:spPr>
        <p:txBody>
          <a:bodyPr/>
          <a:lstStyle/>
          <a:p>
            <a:r>
              <a:rPr lang="en-US" u="sng" dirty="0"/>
              <a:t>Each team member will receive the same score</a:t>
            </a:r>
            <a:r>
              <a:rPr lang="en-US" dirty="0">
                <a:solidFill>
                  <a:srgbClr val="B23C00"/>
                </a:solidFill>
              </a:rPr>
              <a:t> </a:t>
            </a:r>
            <a:r>
              <a:rPr lang="en-US" dirty="0"/>
              <a:t>on each team assignment and team project.</a:t>
            </a:r>
          </a:p>
          <a:p>
            <a:pPr lvl="4"/>
            <a:endParaRPr lang="en-US" dirty="0"/>
          </a:p>
          <a:p>
            <a:r>
              <a:rPr lang="en-US" dirty="0">
                <a:solidFill>
                  <a:srgbClr val="B23C00"/>
                </a:solidFill>
              </a:rPr>
              <a:t>Submit your team information into Canvas (under “Assignments/Miscellaneous”)</a:t>
            </a:r>
            <a:br>
              <a:rPr lang="en-US" dirty="0">
                <a:solidFill>
                  <a:srgbClr val="B23C00"/>
                </a:solidFill>
              </a:rPr>
            </a:br>
            <a:r>
              <a:rPr lang="en-US" dirty="0">
                <a:solidFill>
                  <a:srgbClr val="B23C00"/>
                </a:solidFill>
              </a:rPr>
              <a:t>by </a:t>
            </a:r>
            <a:r>
              <a:rPr lang="en-US" u="sng" dirty="0">
                <a:solidFill>
                  <a:srgbClr val="B23C00"/>
                </a:solidFill>
              </a:rPr>
              <a:t>Wednesday, August 26</a:t>
            </a:r>
            <a:r>
              <a:rPr lang="en-US" dirty="0">
                <a:solidFill>
                  <a:srgbClr val="B23C00"/>
                </a:solidFill>
              </a:rPr>
              <a:t>:</a:t>
            </a:r>
          </a:p>
          <a:p>
            <a:pPr lvl="1"/>
            <a:r>
              <a:rPr lang="en-US" dirty="0"/>
              <a:t>Your team name</a:t>
            </a:r>
          </a:p>
          <a:p>
            <a:pPr lvl="1"/>
            <a:r>
              <a:rPr lang="en-US" dirty="0"/>
              <a:t>A list of team members, student IDs, and email addresses</a:t>
            </a:r>
          </a:p>
          <a:p>
            <a:pPr lvl="1"/>
            <a:r>
              <a:rPr lang="en-US" dirty="0"/>
              <a:t>Submit to Canvas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61D1A6-6E3A-034E-9D03-8138A255D79D}"/>
              </a:ext>
            </a:extLst>
          </p:cNvPr>
          <p:cNvSpPr txBox="1"/>
          <p:nvPr/>
        </p:nvSpPr>
        <p:spPr>
          <a:xfrm>
            <a:off x="4206244" y="5103630"/>
            <a:ext cx="365997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solidFill>
                  <a:srgbClr val="0033CC"/>
                </a:solidFill>
              </a:rPr>
              <a:t>Only one student per team</a:t>
            </a:r>
          </a:p>
          <a:p>
            <a:pPr algn="ctr"/>
            <a:r>
              <a:rPr lang="en-US" sz="1800" dirty="0">
                <a:solidFill>
                  <a:srgbClr val="0033CC"/>
                </a:solidFill>
              </a:rPr>
              <a:t>needs to submit team information.</a:t>
            </a:r>
          </a:p>
        </p:txBody>
      </p:sp>
    </p:spTree>
    <p:extLst>
      <p:ext uri="{BB962C8B-B14F-4D97-AF65-F5344CB8AC3E}">
        <p14:creationId xmlns:p14="http://schemas.microsoft.com/office/powerpoint/2010/main" val="115682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90DD6-0608-57E6-31D4-9C9995AEA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Compiler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088CC-3918-E934-0CA5-80A3C75F5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project team will complete a compiler at the end of the semester.</a:t>
            </a:r>
          </a:p>
          <a:p>
            <a:pPr lvl="1"/>
            <a:r>
              <a:rPr lang="en-US" dirty="0"/>
              <a:t>Assignments throughout the semester will help you complete the compiler.</a:t>
            </a:r>
          </a:p>
          <a:p>
            <a:pPr lvl="1"/>
            <a:r>
              <a:rPr lang="en-US" dirty="0"/>
              <a:t>You can compile a programming language you invented or a (subset of) an existing language.</a:t>
            </a:r>
          </a:p>
          <a:p>
            <a:r>
              <a:rPr lang="en-US" dirty="0"/>
              <a:t>Each team will present an oral presentation and demo during the last days of the semester.</a:t>
            </a:r>
          </a:p>
          <a:p>
            <a:pPr lvl="1"/>
            <a:r>
              <a:rPr lang="en-US" dirty="0"/>
              <a:t>The rest of the class will help grade each presentation.</a:t>
            </a:r>
          </a:p>
          <a:p>
            <a:r>
              <a:rPr lang="en-US" dirty="0"/>
              <a:t>Written report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55B1F-78EE-62F3-2E7E-0861870CB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572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742CD-3E8A-7144-B073-22D37694D12E}" type="slidenum">
              <a:rPr lang="en-US"/>
              <a:pPr/>
              <a:t>18</a:t>
            </a:fld>
            <a:endParaRPr lang="en-US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Individual Responsibilities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822325" y="2151063"/>
            <a:ext cx="7589838" cy="15906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14300" indent="15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 algn="ctr"/>
            <a:r>
              <a:rPr lang="en-US" sz="2400">
                <a:solidFill>
                  <a:schemeClr val="folHlink"/>
                </a:solidFill>
              </a:rPr>
              <a:t>You are personally responsible for participating </a:t>
            </a:r>
            <a:br>
              <a:rPr lang="en-US" sz="2400">
                <a:solidFill>
                  <a:schemeClr val="folHlink"/>
                </a:solidFill>
              </a:rPr>
            </a:br>
            <a:r>
              <a:rPr lang="en-US" sz="2400">
                <a:solidFill>
                  <a:schemeClr val="folHlink"/>
                </a:solidFill>
              </a:rPr>
              <a:t>and contributing to your team</a:t>
            </a:r>
            <a:r>
              <a:rPr lang="en-US" sz="2400">
                <a:solidFill>
                  <a:schemeClr val="folHlink"/>
                </a:solidFill>
                <a:latin typeface="Arial"/>
              </a:rPr>
              <a:t>’</a:t>
            </a:r>
            <a:r>
              <a:rPr lang="en-US" sz="2400">
                <a:solidFill>
                  <a:schemeClr val="folHlink"/>
                </a:solidFill>
              </a:rPr>
              <a:t>s work, and for </a:t>
            </a:r>
            <a:br>
              <a:rPr lang="en-US" sz="2400">
                <a:solidFill>
                  <a:schemeClr val="folHlink"/>
                </a:solidFill>
              </a:rPr>
            </a:br>
            <a:r>
              <a:rPr lang="en-US" sz="2400">
                <a:solidFill>
                  <a:schemeClr val="folHlink"/>
                </a:solidFill>
              </a:rPr>
              <a:t>understanding each part of the work for every </a:t>
            </a:r>
            <a:br>
              <a:rPr lang="en-US" sz="2400">
                <a:solidFill>
                  <a:schemeClr val="folHlink"/>
                </a:solidFill>
              </a:rPr>
            </a:br>
            <a:r>
              <a:rPr lang="en-US" sz="2400">
                <a:solidFill>
                  <a:schemeClr val="folHlink"/>
                </a:solidFill>
              </a:rPr>
              <a:t>assignment whether or not you worked on that part.</a:t>
            </a:r>
          </a:p>
        </p:txBody>
      </p:sp>
    </p:spTree>
    <p:extLst>
      <p:ext uri="{BB962C8B-B14F-4D97-AF65-F5344CB8AC3E}">
        <p14:creationId xmlns:p14="http://schemas.microsoft.com/office/powerpoint/2010/main" val="2046148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3680-C591-9948-9B2D-ABC4362CDBAA}" type="slidenum">
              <a:rPr lang="en-US"/>
              <a:pPr/>
              <a:t>19</a:t>
            </a:fld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Postmortem Assessment Report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the end of the semester, each student will </a:t>
            </a:r>
            <a:r>
              <a:rPr lang="en-US" u="sng" dirty="0"/>
              <a:t>individually</a:t>
            </a:r>
            <a:r>
              <a:rPr lang="en-US" dirty="0"/>
              <a:t> turn in a short (one page) report: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A brief description of </a:t>
            </a:r>
            <a:r>
              <a:rPr lang="en-US" u="sng" dirty="0"/>
              <a:t>what you learned</a:t>
            </a:r>
            <a:r>
              <a:rPr lang="en-US" dirty="0">
                <a:solidFill>
                  <a:srgbClr val="B23C00"/>
                </a:solidFill>
              </a:rPr>
              <a:t> </a:t>
            </a:r>
            <a:r>
              <a:rPr lang="en-US" dirty="0"/>
              <a:t>in the course.</a:t>
            </a:r>
          </a:p>
          <a:p>
            <a:pPr lvl="1"/>
            <a:r>
              <a:rPr lang="en-US" dirty="0"/>
              <a:t>An assessment of your </a:t>
            </a:r>
            <a:r>
              <a:rPr lang="en-US" u="sng" dirty="0"/>
              <a:t>personal accomplishments </a:t>
            </a:r>
            <a:br>
              <a:rPr lang="en-US" dirty="0"/>
            </a:br>
            <a:r>
              <a:rPr lang="en-US" dirty="0"/>
              <a:t>for your project team. </a:t>
            </a:r>
          </a:p>
          <a:p>
            <a:pPr lvl="1"/>
            <a:r>
              <a:rPr lang="en-US" dirty="0"/>
              <a:t>An assessment of the contributions of each of </a:t>
            </a:r>
            <a:br>
              <a:rPr lang="en-US" dirty="0"/>
            </a:br>
            <a:r>
              <a:rPr lang="en-US" dirty="0"/>
              <a:t>your </a:t>
            </a:r>
            <a:r>
              <a:rPr lang="en-US" u="sng" dirty="0"/>
              <a:t>project team members</a:t>
            </a:r>
            <a:r>
              <a:rPr lang="en-US" dirty="0"/>
              <a:t>. </a:t>
            </a:r>
          </a:p>
          <a:p>
            <a:pPr lvl="5"/>
            <a:endParaRPr lang="en-US" dirty="0"/>
          </a:p>
          <a:p>
            <a:r>
              <a:rPr lang="en-US" dirty="0"/>
              <a:t>This report will be seen only by the instructor.</a:t>
            </a:r>
          </a:p>
        </p:txBody>
      </p:sp>
    </p:spTree>
    <p:extLst>
      <p:ext uri="{BB962C8B-B14F-4D97-AF65-F5344CB8AC3E}">
        <p14:creationId xmlns:p14="http://schemas.microsoft.com/office/powerpoint/2010/main" val="1442010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Info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5903"/>
            <a:ext cx="8229600" cy="4835525"/>
          </a:xfrm>
        </p:spPr>
        <p:txBody>
          <a:bodyPr/>
          <a:lstStyle/>
          <a:p>
            <a:r>
              <a:rPr lang="en-US" dirty="0"/>
              <a:t>Office hours</a:t>
            </a:r>
          </a:p>
          <a:p>
            <a:pPr lvl="1"/>
            <a:r>
              <a:rPr lang="en-US" dirty="0"/>
              <a:t>One hour after each Thursday class</a:t>
            </a:r>
          </a:p>
          <a:p>
            <a:pPr lvl="5"/>
            <a:endParaRPr lang="en-US" dirty="0"/>
          </a:p>
          <a:p>
            <a:r>
              <a:rPr lang="en-US" dirty="0"/>
              <a:t>Website</a:t>
            </a:r>
          </a:p>
          <a:p>
            <a:pPr lvl="1"/>
            <a:r>
              <a:rPr lang="en-US" dirty="0"/>
              <a:t>Faculty webpage: </a:t>
            </a:r>
            <a:r>
              <a:rPr lang="en-US" dirty="0">
                <a:hlinkClick r:id="rId2"/>
              </a:rPr>
              <a:t>http://www.cs.sjsu.edu/~mak/</a:t>
            </a:r>
            <a:endParaRPr lang="en-US" dirty="0"/>
          </a:p>
          <a:p>
            <a:pPr lvl="1"/>
            <a:r>
              <a:rPr lang="en-US" dirty="0"/>
              <a:t>Class webpage: </a:t>
            </a:r>
            <a:br>
              <a:rPr lang="en-US" dirty="0"/>
            </a:br>
            <a:r>
              <a:rPr lang="en-US" dirty="0">
                <a:hlinkClick r:id="rId3"/>
              </a:rPr>
              <a:t>http://www.cs.sjsu.edu/~mak/CS153/index.html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Syllabus</a:t>
            </a:r>
          </a:p>
          <a:p>
            <a:pPr lvl="1"/>
            <a:r>
              <a:rPr lang="en-US" dirty="0"/>
              <a:t>Assignments</a:t>
            </a:r>
          </a:p>
          <a:p>
            <a:pPr lvl="1"/>
            <a:r>
              <a:rPr lang="en-US" dirty="0"/>
              <a:t>Lecture notes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293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81472-C459-A34F-84AF-B644A09DA17F}" type="slidenum">
              <a:rPr lang="en-US"/>
              <a:pPr/>
              <a:t>20</a:t>
            </a:fld>
            <a:endParaRPr 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Individual Overall Class Grade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78533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30% assignments*</a:t>
            </a:r>
          </a:p>
          <a:p>
            <a:pPr>
              <a:lnSpc>
                <a:spcPct val="80000"/>
              </a:lnSpc>
            </a:pPr>
            <a:r>
              <a:rPr lang="en-US" dirty="0"/>
              <a:t>30% semester project*</a:t>
            </a:r>
          </a:p>
          <a:p>
            <a:pPr>
              <a:lnSpc>
                <a:spcPct val="80000"/>
              </a:lnSpc>
            </a:pPr>
            <a:r>
              <a:rPr lang="en-US" dirty="0"/>
              <a:t>20% quizzes and midterm**</a:t>
            </a:r>
          </a:p>
          <a:p>
            <a:pPr>
              <a:lnSpc>
                <a:spcPct val="80000"/>
              </a:lnSpc>
            </a:pPr>
            <a:r>
              <a:rPr lang="en-US" dirty="0"/>
              <a:t>20% final**</a:t>
            </a:r>
          </a:p>
          <a:p>
            <a:pPr lvl="2">
              <a:lnSpc>
                <a:spcPct val="80000"/>
              </a:lnSpc>
            </a:pPr>
            <a:r>
              <a:rPr lang="en-US" sz="1400" dirty="0"/>
              <a:t>*   team score</a:t>
            </a:r>
          </a:p>
          <a:p>
            <a:pPr lvl="2"/>
            <a:r>
              <a:rPr lang="en-US" sz="1400" dirty="0"/>
              <a:t>** individual score</a:t>
            </a:r>
          </a:p>
          <a:p>
            <a:r>
              <a:rPr lang="en-US" sz="2200" dirty="0"/>
              <a:t>During the semester, keep track of your progress in Canvas. </a:t>
            </a:r>
          </a:p>
          <a:p>
            <a:r>
              <a:rPr lang="en-US" sz="2200" dirty="0"/>
              <a:t>At the end of the semester, students with the median score will get the B- grade. </a:t>
            </a:r>
          </a:p>
          <a:p>
            <a:r>
              <a:rPr lang="en-US" sz="2200" dirty="0"/>
              <a:t>Higher and lower grades will then be assigned based on</a:t>
            </a:r>
            <a:br>
              <a:rPr lang="en-US" sz="2200" dirty="0"/>
            </a:br>
            <a:r>
              <a:rPr lang="en-US" sz="2200" dirty="0"/>
              <a:t>how the scores cluster above and below the median.</a:t>
            </a:r>
          </a:p>
          <a:p>
            <a:r>
              <a:rPr lang="en-US" sz="2200" dirty="0"/>
              <a:t>Therefore, your final class grade will be based primarily on your performance relative to the other students in the class.</a:t>
            </a:r>
            <a:endParaRPr lang="en-US" dirty="0"/>
          </a:p>
          <a:p>
            <a:pPr marL="0" marR="0" lvl="4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50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577829" y="1325903"/>
            <a:ext cx="3383243" cy="1754326"/>
          </a:xfrm>
          <a:prstGeom prst="rect">
            <a:avLst/>
          </a:prstGeom>
          <a:solidFill>
            <a:srgbClr val="FFFFCC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0033CC"/>
                </a:solidFill>
              </a:rPr>
              <a:t>Your final class grade will be adjusted up or down depending on your </a:t>
            </a:r>
            <a:r>
              <a:rPr lang="en-US" sz="1800" u="sng" dirty="0">
                <a:solidFill>
                  <a:srgbClr val="0033CC"/>
                </a:solidFill>
              </a:rPr>
              <a:t>level and quality of participation</a:t>
            </a:r>
            <a:r>
              <a:rPr lang="en-US" sz="1800" dirty="0">
                <a:solidFill>
                  <a:srgbClr val="0033CC"/>
                </a:solidFill>
              </a:rPr>
              <a:t>, as reported by your teammates</a:t>
            </a:r>
            <a:r>
              <a:rPr lang="en-US" sz="1800" dirty="0">
                <a:solidFill>
                  <a:srgbClr val="0033CC"/>
                </a:solidFill>
                <a:latin typeface="Arial"/>
              </a:rPr>
              <a:t>’ </a:t>
            </a:r>
            <a:r>
              <a:rPr lang="en-US" sz="1800" dirty="0">
                <a:solidFill>
                  <a:srgbClr val="0033CC"/>
                </a:solidFill>
              </a:rPr>
              <a:t>postmortem reports.</a:t>
            </a:r>
          </a:p>
        </p:txBody>
      </p:sp>
    </p:spTree>
    <p:extLst>
      <p:ext uri="{BB962C8B-B14F-4D97-AF65-F5344CB8AC3E}">
        <p14:creationId xmlns:p14="http://schemas.microsoft.com/office/powerpoint/2010/main" val="177872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4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89EDC-6328-1FCF-35D8-B44E0C6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C4432-C77C-82B3-06CA-A9B3ED51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3958FB-AD5B-CCC5-06C0-FF71230972C0}"/>
              </a:ext>
            </a:extLst>
          </p:cNvPr>
          <p:cNvSpPr txBox="1"/>
          <p:nvPr/>
        </p:nvSpPr>
        <p:spPr>
          <a:xfrm>
            <a:off x="3716926" y="2423171"/>
            <a:ext cx="1710148" cy="584775"/>
          </a:xfrm>
          <a:prstGeom prst="rect">
            <a:avLst/>
          </a:prstGeom>
          <a:noFill/>
          <a:ln>
            <a:solidFill>
              <a:srgbClr val="B23C0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B23C00"/>
                </a:solidFill>
              </a:rPr>
              <a:t>Take roll</a:t>
            </a:r>
          </a:p>
        </p:txBody>
      </p:sp>
    </p:spTree>
    <p:extLst>
      <p:ext uri="{BB962C8B-B14F-4D97-AF65-F5344CB8AC3E}">
        <p14:creationId xmlns:p14="http://schemas.microsoft.com/office/powerpoint/2010/main" val="4164741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2D83B-7359-45BF-273E-7B27B444E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 Programming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B83B7-20B6-7A54-5D9F-1026E2868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programming team will ultimately develop a compiler as a semester project.</a:t>
            </a:r>
          </a:p>
          <a:p>
            <a:pPr lvl="3"/>
            <a:endParaRPr lang="en-US" dirty="0"/>
          </a:p>
          <a:p>
            <a:r>
              <a:rPr lang="en-US" dirty="0"/>
              <a:t>Your compiler can be for a language that you invent, or for a subset of an existing language.</a:t>
            </a:r>
          </a:p>
          <a:p>
            <a:pPr lvl="1"/>
            <a:r>
              <a:rPr lang="en-US" dirty="0"/>
              <a:t>general-purpose languages</a:t>
            </a:r>
          </a:p>
          <a:p>
            <a:pPr lvl="1"/>
            <a:r>
              <a:rPr lang="en-US" dirty="0"/>
              <a:t>domain-specific languages</a:t>
            </a:r>
          </a:p>
          <a:p>
            <a:pPr lvl="4"/>
            <a:endParaRPr lang="en-US" dirty="0"/>
          </a:p>
          <a:p>
            <a:r>
              <a:rPr lang="en-US" dirty="0"/>
              <a:t>You will be able to write programs in your chosen language, compile them to machine code, and then execute them.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EEE39-AAD6-3686-800C-428A25180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81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88D82-7605-C86A-CF0C-2B009854A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Programming Languages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96AAC-8B91-32B6-6661-8F3224415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C90358-519F-6F88-C780-93E527292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562838"/>
              </p:ext>
            </p:extLst>
          </p:nvPr>
        </p:nvGraphicFramePr>
        <p:xfrm>
          <a:off x="548683" y="1417342"/>
          <a:ext cx="7955193" cy="466338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761908">
                  <a:extLst>
                    <a:ext uri="{9D8B030D-6E8A-4147-A177-3AD203B41FA5}">
                      <a16:colId xmlns:a16="http://schemas.microsoft.com/office/drawing/2014/main" val="2020735125"/>
                    </a:ext>
                  </a:extLst>
                </a:gridCol>
                <a:gridCol w="2267238">
                  <a:extLst>
                    <a:ext uri="{9D8B030D-6E8A-4147-A177-3AD203B41FA5}">
                      <a16:colId xmlns:a16="http://schemas.microsoft.com/office/drawing/2014/main" val="2140054442"/>
                    </a:ext>
                  </a:extLst>
                </a:gridCol>
                <a:gridCol w="2926047">
                  <a:extLst>
                    <a:ext uri="{9D8B030D-6E8A-4147-A177-3AD203B41FA5}">
                      <a16:colId xmlns:a16="http://schemas.microsoft.com/office/drawing/2014/main" val="2221602443"/>
                    </a:ext>
                  </a:extLst>
                </a:gridCol>
              </a:tblGrid>
              <a:tr h="320911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dirty="0">
                          <a:effectLst/>
                        </a:rPr>
                        <a:t>Category</a:t>
                      </a:r>
                      <a:endParaRPr lang="en-US" sz="18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dirty="0">
                          <a:effectLst/>
                        </a:rPr>
                        <a:t>Examples</a:t>
                      </a:r>
                      <a:endParaRPr lang="en-US" sz="18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dirty="0">
                          <a:effectLst/>
                        </a:rPr>
                        <a:t>Purpose</a:t>
                      </a:r>
                      <a:endParaRPr lang="en-US" sz="18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9851623"/>
                  </a:ext>
                </a:extLst>
              </a:tr>
              <a:tr h="1945817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dirty="0">
                          <a:effectLst/>
                        </a:rPr>
                        <a:t>General-purpose language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b="1" dirty="0">
                          <a:effectLst/>
                        </a:rPr>
                        <a:t>Java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b="1" dirty="0">
                          <a:effectLst/>
                        </a:rPr>
                        <a:t>Python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b="1" dirty="0">
                          <a:effectLst/>
                        </a:rPr>
                        <a:t>C++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b="1" dirty="0">
                          <a:effectLst/>
                        </a:rPr>
                        <a:t>C#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dirty="0">
                          <a:effectLst/>
                        </a:rPr>
                        <a:t>These languages have generic statements and expressions for writing programs in a wide variety of application domains. They often come with specialized packages and libraries to support specific types of applications.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6545417"/>
                  </a:ext>
                </a:extLst>
              </a:tr>
              <a:tr h="2396661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>
                          <a:effectLst/>
                        </a:rPr>
                        <a:t>Domain-specific language (DSL)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b="1" dirty="0">
                          <a:effectLst/>
                        </a:rPr>
                        <a:t>SQL</a:t>
                      </a:r>
                      <a:r>
                        <a:rPr lang="en-US" sz="1400" dirty="0">
                          <a:effectLst/>
                        </a:rPr>
                        <a:t> for database applications, </a:t>
                      </a:r>
                      <a:r>
                        <a:rPr lang="en-US" sz="1400" b="1" dirty="0">
                          <a:effectLst/>
                        </a:rPr>
                        <a:t>HTML + CSS </a:t>
                      </a:r>
                      <a:r>
                        <a:rPr lang="en-US" sz="1400" dirty="0">
                          <a:effectLst/>
                        </a:rPr>
                        <a:t>for web applications, </a:t>
                      </a:r>
                      <a:r>
                        <a:rPr lang="en-US" sz="1400" b="1" dirty="0">
                          <a:effectLst/>
                        </a:rPr>
                        <a:t>HCL</a:t>
                      </a:r>
                      <a:r>
                        <a:rPr lang="en-US" sz="1400" dirty="0">
                          <a:effectLst/>
                        </a:rPr>
                        <a:t> for infrastructure configuration, </a:t>
                      </a:r>
                      <a:r>
                        <a:rPr lang="en-US" sz="1400" b="1" dirty="0">
                          <a:effectLst/>
                        </a:rPr>
                        <a:t>VHDL</a:t>
                      </a:r>
                      <a:r>
                        <a:rPr lang="en-US" sz="1400" dirty="0">
                          <a:effectLst/>
                        </a:rPr>
                        <a:t> to simulate the behavior of digital systems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dirty="0">
                          <a:effectLst/>
                        </a:rPr>
                        <a:t>These languages have features tailored for writing programs in a particular application domain. They have built-in statements and expressions to implement operations intrinsic to the domain, such as SQL’s </a:t>
                      </a:r>
                      <a:r>
                        <a:rPr lang="en-US" sz="1400" u="none" strike="noStrike" dirty="0">
                          <a:effectLst/>
                        </a:rPr>
                        <a:t>SELECT</a:t>
                      </a:r>
                      <a:r>
                        <a:rPr lang="en-US" sz="1400" dirty="0">
                          <a:effectLst/>
                        </a:rPr>
                        <a:t> statement to search and join database tables.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2388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671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3C514-2195-9736-D48B-EC933D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Domain-Specific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DB9E7-68E1-3AEA-A8CD-9CA6124F7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3402552"/>
          </a:xfrm>
        </p:spPr>
        <p:txBody>
          <a:bodyPr/>
          <a:lstStyle/>
          <a:p>
            <a:r>
              <a:rPr lang="en-US" dirty="0"/>
              <a:t>A DSL that supports a company’s operations is a valuable asset.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Example: database programming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Example: Web page scraping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2ABDD-4DBE-41B1-8F9B-8D245BB08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43D6B3-6BB1-8230-0550-31A5A20BFCD0}"/>
              </a:ext>
            </a:extLst>
          </p:cNvPr>
          <p:cNvSpPr txBox="1"/>
          <p:nvPr/>
        </p:nvSpPr>
        <p:spPr>
          <a:xfrm>
            <a:off x="365806" y="2900416"/>
            <a:ext cx="8577989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join tables employee, table salary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display table "pay" by matching column id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use headers "ID", "name", "payment"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columns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employee.id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employee.name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salary.hours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salary.rate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BDA008-F1F0-A7AC-64B0-7305DC0FB54F}"/>
              </a:ext>
            </a:extLst>
          </p:cNvPr>
          <p:cNvSpPr txBox="1"/>
          <p:nvPr/>
        </p:nvSpPr>
        <p:spPr>
          <a:xfrm>
            <a:off x="900161" y="4697952"/>
            <a:ext cx="7343677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on page "Orders"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label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invoice_label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find "Invoice"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textbox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invoice_box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= locate right of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invoice_label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string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invoice_number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text from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invoice_box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1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B8A13-3330-1E51-C822-F09E285B9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It’s All About Translation!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E6EC8-9B25-D6A8-BCFF-65A71B7CB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1829A2-0960-4E59-7D05-E295E6506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885538"/>
              </p:ext>
            </p:extLst>
          </p:nvPr>
        </p:nvGraphicFramePr>
        <p:xfrm>
          <a:off x="685842" y="1404456"/>
          <a:ext cx="7772315" cy="3579007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662555">
                  <a:extLst>
                    <a:ext uri="{9D8B030D-6E8A-4147-A177-3AD203B41FA5}">
                      <a16:colId xmlns:a16="http://schemas.microsoft.com/office/drawing/2014/main" val="4011887069"/>
                    </a:ext>
                  </a:extLst>
                </a:gridCol>
                <a:gridCol w="6109760">
                  <a:extLst>
                    <a:ext uri="{9D8B030D-6E8A-4147-A177-3AD203B41FA5}">
                      <a16:colId xmlns:a16="http://schemas.microsoft.com/office/drawing/2014/main" val="437930434"/>
                    </a:ext>
                  </a:extLst>
                </a:gridCol>
              </a:tblGrid>
              <a:tr h="316123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dirty="0">
                          <a:effectLst/>
                        </a:rPr>
                        <a:t>Type</a:t>
                      </a:r>
                      <a:endParaRPr lang="en-US" sz="18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dirty="0">
                          <a:effectLst/>
                        </a:rPr>
                        <a:t>Translator output</a:t>
                      </a:r>
                      <a:endParaRPr lang="en-US" sz="18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305296"/>
                  </a:ext>
                </a:extLst>
              </a:tr>
              <a:tr h="1017321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600" dirty="0">
                          <a:effectLst/>
                        </a:rPr>
                        <a:t>Program converter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600" dirty="0">
                          <a:effectLst/>
                        </a:rPr>
                        <a:t>The output is the result of converting a source program (one written </a:t>
                      </a:r>
                      <a:r>
                        <a:rPr lang="en-US" sz="1400" dirty="0">
                          <a:effectLst/>
                        </a:rPr>
                        <a:t>in</a:t>
                      </a:r>
                      <a:r>
                        <a:rPr lang="en-US" sz="1600" dirty="0">
                          <a:effectLst/>
                        </a:rPr>
                        <a:t> the source language) to an equivalent program written in the target language, such as converting from a legacy or newly invented language to Java.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161043"/>
                  </a:ext>
                </a:extLst>
              </a:tr>
              <a:tr h="666722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600" dirty="0">
                          <a:effectLst/>
                        </a:rPr>
                        <a:t>Interpreter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600" dirty="0">
                          <a:effectLst/>
                        </a:rPr>
                        <a:t>An interpreter directly executes a source program code under its full control. Its output is whatever the program writes out during its run time.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5487513"/>
                  </a:ext>
                </a:extLst>
              </a:tr>
              <a:tr h="1017321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600" dirty="0">
                          <a:effectLst/>
                        </a:rPr>
                        <a:t>Compiler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600" dirty="0">
                          <a:effectLst/>
                        </a:rPr>
                        <a:t>A compiler translates a source program to low-level executable machine code. The output of compiling a source program is the equivalent program in machine code that can run at full machine speed.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3068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241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3C398-DF80-093D-B58A-83C4A25D1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Translator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8D830-C284-0434-EB0A-A6E2EFB8E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26</a:t>
            </a:fld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D2A512F-0861-CAD3-92C6-D98E8DB63A36}"/>
              </a:ext>
            </a:extLst>
          </p:cNvPr>
          <p:cNvGrpSpPr/>
          <p:nvPr/>
        </p:nvGrpSpPr>
        <p:grpSpPr>
          <a:xfrm>
            <a:off x="1217389" y="1600220"/>
            <a:ext cx="6709222" cy="3191699"/>
            <a:chOff x="174595" y="1600220"/>
            <a:chExt cx="6709222" cy="319169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47AD6E3-D4C8-2272-6ADB-A234F3FC1114}"/>
                </a:ext>
              </a:extLst>
            </p:cNvPr>
            <p:cNvGrpSpPr/>
            <p:nvPr/>
          </p:nvGrpSpPr>
          <p:grpSpPr>
            <a:xfrm>
              <a:off x="2260182" y="1600220"/>
              <a:ext cx="4623635" cy="1460471"/>
              <a:chOff x="2260182" y="1600220"/>
              <a:chExt cx="4623635" cy="1460471"/>
            </a:xfrm>
          </p:grpSpPr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2304E70F-701D-E2AD-C29C-C87F8E5617E3}"/>
                  </a:ext>
                </a:extLst>
              </p:cNvPr>
              <p:cNvSpPr/>
              <p:nvPr/>
            </p:nvSpPr>
            <p:spPr>
              <a:xfrm>
                <a:off x="2260182" y="2217635"/>
                <a:ext cx="1312983" cy="453293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Converter</a:t>
                </a:r>
              </a:p>
            </p:txBody>
          </p:sp>
          <p:sp>
            <p:nvSpPr>
              <p:cNvPr id="10" name="Folded Corner 9">
                <a:extLst>
                  <a:ext uri="{FF2B5EF4-FFF2-40B4-BE49-F238E27FC236}">
                    <a16:creationId xmlns:a16="http://schemas.microsoft.com/office/drawing/2014/main" id="{8A803C21-BB05-8DEB-370C-8BAB368C7795}"/>
                  </a:ext>
                </a:extLst>
              </p:cNvPr>
              <p:cNvSpPr/>
              <p:nvPr/>
            </p:nvSpPr>
            <p:spPr>
              <a:xfrm>
                <a:off x="5735732" y="1600220"/>
                <a:ext cx="1148085" cy="1460471"/>
              </a:xfrm>
              <a:prstGeom prst="foldedCorner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Equivalent program written in the target language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B67325-22C5-0CF3-28B5-06C3F55FD363}"/>
                  </a:ext>
                </a:extLst>
              </p:cNvPr>
              <p:cNvSpPr txBox="1"/>
              <p:nvPr/>
            </p:nvSpPr>
            <p:spPr>
              <a:xfrm>
                <a:off x="3569942" y="2148854"/>
                <a:ext cx="17865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Convert and generate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B2D1D88E-A338-B057-7CDF-3AEF6ECEB8F4}"/>
                  </a:ext>
                </a:extLst>
              </p:cNvPr>
              <p:cNvCxnSpPr>
                <a:cxnSpLocks/>
                <a:stCxn id="6" idx="3"/>
              </p:cNvCxnSpPr>
              <p:nvPr/>
            </p:nvCxnSpPr>
            <p:spPr>
              <a:xfrm>
                <a:off x="3573165" y="2444282"/>
                <a:ext cx="2162567" cy="781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99838DE-FD8D-735E-EFFA-B051E07C0DB8}"/>
                </a:ext>
              </a:extLst>
            </p:cNvPr>
            <p:cNvGrpSpPr/>
            <p:nvPr/>
          </p:nvGrpSpPr>
          <p:grpSpPr>
            <a:xfrm>
              <a:off x="2260182" y="3886219"/>
              <a:ext cx="4223046" cy="905700"/>
              <a:chOff x="2260182" y="3886219"/>
              <a:chExt cx="4223046" cy="905700"/>
            </a:xfrm>
          </p:grpSpPr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9EB7C41E-26C8-A3AC-9C2B-8FD829D8225D}"/>
                  </a:ext>
                </a:extLst>
              </p:cNvPr>
              <p:cNvSpPr/>
              <p:nvPr/>
            </p:nvSpPr>
            <p:spPr>
              <a:xfrm>
                <a:off x="2260182" y="4108958"/>
                <a:ext cx="1312982" cy="453293"/>
              </a:xfrm>
              <a:prstGeom prst="roundRect">
                <a:avLst/>
              </a:prstGeom>
              <a:solidFill>
                <a:srgbClr val="DEF0F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Compiler</a:t>
                </a:r>
              </a:p>
            </p:txBody>
          </p:sp>
          <p:sp>
            <p:nvSpPr>
              <p:cNvPr id="12" name="Folded Corner 11">
                <a:extLst>
                  <a:ext uri="{FF2B5EF4-FFF2-40B4-BE49-F238E27FC236}">
                    <a16:creationId xmlns:a16="http://schemas.microsoft.com/office/drawing/2014/main" id="{517200AC-BE8D-4E27-4863-3D65975C3F07}"/>
                  </a:ext>
                </a:extLst>
              </p:cNvPr>
              <p:cNvSpPr/>
              <p:nvPr/>
            </p:nvSpPr>
            <p:spPr>
              <a:xfrm>
                <a:off x="5279259" y="3886219"/>
                <a:ext cx="1203969" cy="905700"/>
              </a:xfrm>
              <a:prstGeom prst="foldedCorner">
                <a:avLst/>
              </a:prstGeom>
              <a:solidFill>
                <a:srgbClr val="DEF0F2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Executable machine code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5B7B841-69FC-87F4-EB41-CC8880775FEC}"/>
                  </a:ext>
                </a:extLst>
              </p:cNvPr>
              <p:cNvSpPr txBox="1"/>
              <p:nvPr/>
            </p:nvSpPr>
            <p:spPr>
              <a:xfrm>
                <a:off x="3632653" y="4053940"/>
                <a:ext cx="136928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Compile and emit</a:t>
                </a:r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8E8B5D10-DD24-2E43-DEB8-ECDA7C413DC9}"/>
                  </a:ext>
                </a:extLst>
              </p:cNvPr>
              <p:cNvCxnSpPr>
                <a:cxnSpLocks/>
                <a:stCxn id="8" idx="3"/>
                <a:endCxn id="12" idx="1"/>
              </p:cNvCxnSpPr>
              <p:nvPr/>
            </p:nvCxnSpPr>
            <p:spPr>
              <a:xfrm>
                <a:off x="3573164" y="4335605"/>
                <a:ext cx="1706095" cy="3464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9FDCB3D-C3CC-C73F-D994-437203D8D162}"/>
                </a:ext>
              </a:extLst>
            </p:cNvPr>
            <p:cNvGrpSpPr/>
            <p:nvPr/>
          </p:nvGrpSpPr>
          <p:grpSpPr>
            <a:xfrm>
              <a:off x="2271164" y="3125278"/>
              <a:ext cx="4320153" cy="694853"/>
              <a:chOff x="2271164" y="3125278"/>
              <a:chExt cx="4320153" cy="694853"/>
            </a:xfrm>
          </p:grpSpPr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34503AA0-BDF8-653F-73A4-0A29AA4CA947}"/>
                  </a:ext>
                </a:extLst>
              </p:cNvPr>
              <p:cNvSpPr/>
              <p:nvPr/>
            </p:nvSpPr>
            <p:spPr>
              <a:xfrm>
                <a:off x="2271164" y="3193843"/>
                <a:ext cx="1312982" cy="453294"/>
              </a:xfrm>
              <a:prstGeom prst="roundRect">
                <a:avLst/>
              </a:prstGeom>
              <a:solidFill>
                <a:srgbClr val="F2E5D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Interpreter</a:t>
                </a:r>
              </a:p>
            </p:txBody>
          </p:sp>
          <p:sp>
            <p:nvSpPr>
              <p:cNvPr id="11" name="Folded Corner 10">
                <a:extLst>
                  <a:ext uri="{FF2B5EF4-FFF2-40B4-BE49-F238E27FC236}">
                    <a16:creationId xmlns:a16="http://schemas.microsoft.com/office/drawing/2014/main" id="{7E80AB0C-34C2-905B-AA84-D6FA0A961CBE}"/>
                  </a:ext>
                </a:extLst>
              </p:cNvPr>
              <p:cNvSpPr/>
              <p:nvPr/>
            </p:nvSpPr>
            <p:spPr>
              <a:xfrm>
                <a:off x="5543101" y="3125278"/>
                <a:ext cx="1048216" cy="694853"/>
              </a:xfrm>
              <a:prstGeom prst="foldedCorner">
                <a:avLst/>
              </a:prstGeom>
              <a:solidFill>
                <a:srgbClr val="F2E5D0"/>
              </a:solidFill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Runtime output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BB3CD42-DE34-DD49-8F5D-52934069FE1A}"/>
                  </a:ext>
                </a:extLst>
              </p:cNvPr>
              <p:cNvSpPr txBox="1"/>
              <p:nvPr/>
            </p:nvSpPr>
            <p:spPr>
              <a:xfrm>
                <a:off x="3654325" y="3137978"/>
                <a:ext cx="162423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Execute and produce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0ACF654E-F722-E035-7218-1F5EECC9BEC0}"/>
                  </a:ext>
                </a:extLst>
              </p:cNvPr>
              <p:cNvCxnSpPr>
                <a:stCxn id="7" idx="3"/>
              </p:cNvCxnSpPr>
              <p:nvPr/>
            </p:nvCxnSpPr>
            <p:spPr>
              <a:xfrm>
                <a:off x="3584146" y="3420490"/>
                <a:ext cx="1958955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" name="Folded Corner 2">
              <a:extLst>
                <a:ext uri="{FF2B5EF4-FFF2-40B4-BE49-F238E27FC236}">
                  <a16:creationId xmlns:a16="http://schemas.microsoft.com/office/drawing/2014/main" id="{D7E6B1B7-3F17-395C-9E11-1CB85FD1B83E}"/>
                </a:ext>
              </a:extLst>
            </p:cNvPr>
            <p:cNvSpPr/>
            <p:nvPr/>
          </p:nvSpPr>
          <p:spPr>
            <a:xfrm>
              <a:off x="174595" y="2811584"/>
              <a:ext cx="1117092" cy="1234831"/>
            </a:xfrm>
            <a:prstGeom prst="foldedCorner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Program written in the source language</a:t>
              </a:r>
            </a:p>
          </p:txBody>
        </p:sp>
        <p:cxnSp>
          <p:nvCxnSpPr>
            <p:cNvPr id="21" name="Curved Connector 20">
              <a:extLst>
                <a:ext uri="{FF2B5EF4-FFF2-40B4-BE49-F238E27FC236}">
                  <a16:creationId xmlns:a16="http://schemas.microsoft.com/office/drawing/2014/main" id="{4A39B42D-A225-CD27-AE1E-F7E9006FFACE}"/>
                </a:ext>
              </a:extLst>
            </p:cNvPr>
            <p:cNvCxnSpPr>
              <a:stCxn id="3" idx="3"/>
              <a:endCxn id="6" idx="1"/>
            </p:cNvCxnSpPr>
            <p:nvPr/>
          </p:nvCxnSpPr>
          <p:spPr bwMode="auto">
            <a:xfrm flipV="1">
              <a:off x="1291687" y="2444282"/>
              <a:ext cx="968495" cy="984718"/>
            </a:xfrm>
            <a:prstGeom prst="curvedConnector3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ED921746-32EF-884D-27B5-83C01DC1096C}"/>
                </a:ext>
              </a:extLst>
            </p:cNvPr>
            <p:cNvCxnSpPr>
              <a:stCxn id="3" idx="3"/>
              <a:endCxn id="7" idx="1"/>
            </p:cNvCxnSpPr>
            <p:nvPr/>
          </p:nvCxnSpPr>
          <p:spPr bwMode="auto">
            <a:xfrm flipV="1">
              <a:off x="1291687" y="3420490"/>
              <a:ext cx="979477" cy="8510"/>
            </a:xfrm>
            <a:prstGeom prst="curvedConnector3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CBCFFAD2-3E87-71DD-BB06-360DB4BDBA3E}"/>
                </a:ext>
              </a:extLst>
            </p:cNvPr>
            <p:cNvCxnSpPr>
              <a:stCxn id="3" idx="3"/>
              <a:endCxn id="8" idx="1"/>
            </p:cNvCxnSpPr>
            <p:nvPr/>
          </p:nvCxnSpPr>
          <p:spPr bwMode="auto">
            <a:xfrm>
              <a:off x="1291687" y="3429000"/>
              <a:ext cx="968495" cy="906605"/>
            </a:xfrm>
            <a:prstGeom prst="curvedConnector3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42063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632A-8136-D49F-30B3-F67A8B2D4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It’s All About Translation! </a:t>
            </a:r>
            <a:r>
              <a:rPr lang="en-US" i="1" dirty="0"/>
              <a:t>cont</a:t>
            </a:r>
            <a:r>
              <a:rPr lang="en-US" dirty="0"/>
              <a:t>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25330-842B-B706-75AA-67DE3A2D7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3552F07-A68D-4DEC-8CBE-217FFD535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431457"/>
              </p:ext>
            </p:extLst>
          </p:nvPr>
        </p:nvGraphicFramePr>
        <p:xfrm>
          <a:off x="868720" y="1408715"/>
          <a:ext cx="7406559" cy="449777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584317">
                  <a:extLst>
                    <a:ext uri="{9D8B030D-6E8A-4147-A177-3AD203B41FA5}">
                      <a16:colId xmlns:a16="http://schemas.microsoft.com/office/drawing/2014/main" val="2219005276"/>
                    </a:ext>
                  </a:extLst>
                </a:gridCol>
                <a:gridCol w="5822242">
                  <a:extLst>
                    <a:ext uri="{9D8B030D-6E8A-4147-A177-3AD203B41FA5}">
                      <a16:colId xmlns:a16="http://schemas.microsoft.com/office/drawing/2014/main" val="2750201384"/>
                    </a:ext>
                  </a:extLst>
                </a:gridCol>
              </a:tblGrid>
              <a:tr h="147856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dirty="0">
                          <a:effectLst/>
                        </a:rPr>
                        <a:t>Type</a:t>
                      </a:r>
                      <a:endParaRPr lang="en-US" sz="18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dirty="0">
                          <a:effectLst/>
                        </a:rPr>
                        <a:t>When it’s appropriate to use</a:t>
                      </a:r>
                      <a:endParaRPr lang="en-US" sz="18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151576"/>
                  </a:ext>
                </a:extLst>
              </a:tr>
              <a:tr h="822457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dirty="0">
                          <a:effectLst/>
                        </a:rPr>
                        <a:t>Program converter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dirty="0">
                          <a:effectLst/>
                        </a:rPr>
                        <a:t>A program converter is the quickest way to get a working compiler for a language, whether the programs are written in a legacy language or in your new language. You take advantage of an existing compiler to do the work.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1731924"/>
                  </a:ext>
                </a:extLst>
              </a:tr>
              <a:tr h="822457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dirty="0">
                          <a:effectLst/>
                        </a:rPr>
                        <a:t>Interpreter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>
                          <a:effectLst/>
                        </a:rPr>
                        <a:t>An interpreter is in full control of executing a program. With an integrated debugger, you can thoroughly test and debug the program. Therefore, an interpreter is most useful while you’re developing your program.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6826358"/>
                  </a:ext>
                </a:extLst>
              </a:tr>
              <a:tr h="1956229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dirty="0">
                          <a:effectLst/>
                        </a:rPr>
                        <a:t>Compiler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400" dirty="0">
                          <a:effectLst/>
                        </a:rPr>
                        <a:t>A compiler will include a code generator that can produce the best low-level code specifically for the statements and expressions of your language. A compiled program can run orders of magnitude faster than an interpreted program. Therefore, first use an interpreter to develop and debug a program and then compile the program when you’re ready to release it. Some languages are hybrid — for example, Java interprets its bytecode, but it also has a just-in-time (JIT) compiler that compiles bytecode to low-level machine code.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904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305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39762-8EE3-D141-B1FA-F1E56947E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Classes During Translation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63BB5-EA12-2A79-333C-952736155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E898115-EB6B-95E1-54C4-F572AF36F6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561943"/>
              </p:ext>
            </p:extLst>
          </p:nvPr>
        </p:nvGraphicFramePr>
        <p:xfrm>
          <a:off x="548684" y="1268390"/>
          <a:ext cx="8046632" cy="481234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433473">
                  <a:extLst>
                    <a:ext uri="{9D8B030D-6E8A-4147-A177-3AD203B41FA5}">
                      <a16:colId xmlns:a16="http://schemas.microsoft.com/office/drawing/2014/main" val="734352754"/>
                    </a:ext>
                  </a:extLst>
                </a:gridCol>
                <a:gridCol w="6613159">
                  <a:extLst>
                    <a:ext uri="{9D8B030D-6E8A-4147-A177-3AD203B41FA5}">
                      <a16:colId xmlns:a16="http://schemas.microsoft.com/office/drawing/2014/main" val="3492422601"/>
                    </a:ext>
                  </a:extLst>
                </a:gridCol>
              </a:tblGrid>
              <a:tr h="304206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dirty="0">
                          <a:effectLst/>
                        </a:rPr>
                        <a:t>Class</a:t>
                      </a:r>
                      <a:endParaRPr lang="en-US" sz="18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800" dirty="0">
                          <a:effectLst/>
                        </a:rPr>
                        <a:t>Relationship to translation</a:t>
                      </a:r>
                      <a:endParaRPr lang="en-US" sz="1800" b="1" dirty="0">
                        <a:solidFill>
                          <a:srgbClr val="96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200013"/>
                  </a:ext>
                </a:extLst>
              </a:tr>
              <a:tr h="696584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</a:rPr>
                        <a:t>Implementation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</a:rPr>
                        <a:t>Translator components are written in the </a:t>
                      </a:r>
                      <a:r>
                        <a:rPr lang="en-US" sz="1200" b="1" dirty="0">
                          <a:effectLst/>
                        </a:rPr>
                        <a:t>implementation language</a:t>
                      </a:r>
                      <a:r>
                        <a:rPr lang="en-US" sz="1200" dirty="0">
                          <a:effectLst/>
                        </a:rPr>
                        <a:t>. You will write component code in Java, the implementation language. The ANTLR 4 tool will generate code in Java for the components that we won’t have to write.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7074702"/>
                  </a:ext>
                </a:extLst>
              </a:tr>
              <a:tr h="1188707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</a:rPr>
                        <a:t>Source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b="1" dirty="0">
                          <a:effectLst/>
                        </a:rPr>
                        <a:t>Source programs </a:t>
                      </a:r>
                      <a:r>
                        <a:rPr lang="en-US" sz="1200" dirty="0">
                          <a:effectLst/>
                        </a:rPr>
                        <a:t>to be translated are written in the </a:t>
                      </a:r>
                      <a:r>
                        <a:rPr lang="en-US" sz="1200" b="1" dirty="0">
                          <a:effectLst/>
                        </a:rPr>
                        <a:t>source language</a:t>
                      </a:r>
                      <a:r>
                        <a:rPr lang="en-US" sz="1200" dirty="0">
                          <a:effectLst/>
                        </a:rPr>
                        <a:t>. This is the language you’re designing or modifying, and for which you’re developing the translators. Therefore, you must create a grammar for the source language. The example source language in this course is a subset of Pascal. You are encouraged to design and build either a new language or to modify an existing language.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1533675"/>
                  </a:ext>
                </a:extLst>
              </a:tr>
              <a:tr h="1641705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</a:rPr>
                        <a:t>Target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(Object)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</a:rPr>
                        <a:t>A translator transforms source programs written in the source language to the </a:t>
                      </a:r>
                      <a:r>
                        <a:rPr lang="en-US" sz="1200" b="1" dirty="0">
                          <a:effectLst/>
                        </a:rPr>
                        <a:t>target language</a:t>
                      </a:r>
                      <a:r>
                        <a:rPr lang="en-US" sz="1200" dirty="0">
                          <a:effectLst/>
                        </a:rPr>
                        <a:t>. Examples: A program converter transforms a Pascal source program to an equivalent program in a high-level target language such as Java, C++, or Python. The compiler you’ll write in this course will transform a Pascal source program to Jasmin assembly language for the Java Virtual Machine (JVM), a low-level target language that’s human-readable. Most commercial compilers directly generate machine code as its target language. Also called: </a:t>
                      </a:r>
                      <a:r>
                        <a:rPr lang="en-US" sz="1200" b="1" dirty="0">
                          <a:effectLst/>
                        </a:rPr>
                        <a:t>object language</a:t>
                      </a:r>
                      <a:r>
                        <a:rPr lang="en-US" sz="1200" dirty="0">
                          <a:effectLst/>
                        </a:rPr>
                        <a:t>, not to be confused with object-oriented language. Also: </a:t>
                      </a:r>
                      <a:r>
                        <a:rPr lang="en-US" sz="1200" b="1" dirty="0">
                          <a:effectLst/>
                        </a:rPr>
                        <a:t>object program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82737"/>
                  </a:ext>
                </a:extLst>
              </a:tr>
              <a:tr h="976100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</a:rPr>
                        <a:t>Command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600"/>
                        </a:spcBef>
                        <a:buNone/>
                      </a:pPr>
                      <a:r>
                        <a:rPr lang="en-US" sz="1200" dirty="0">
                          <a:effectLst/>
                        </a:rPr>
                        <a:t>You will develop an interactive debugger for the interpreter. While a source program is executing under the interpreter’s control, you can interact with the program using the debugger’s command language to set breakpoints, single-step statement execution, examine variable values, etc.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037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53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59FA9-B05E-0F23-DFFC-A85A61C53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Pascal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A56F2-526F-6FBE-3937-C1068D5E6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use Pascal as the example source language in this class.</a:t>
            </a:r>
          </a:p>
          <a:p>
            <a:pPr lvl="1"/>
            <a:r>
              <a:rPr lang="en-US" dirty="0"/>
              <a:t>You are encouraged to </a:t>
            </a:r>
            <a:r>
              <a:rPr lang="en-US" u="sng" dirty="0"/>
              <a:t>choose your own language </a:t>
            </a:r>
            <a:r>
              <a:rPr lang="en-US" dirty="0"/>
              <a:t>for your semester compiler project.</a:t>
            </a:r>
          </a:p>
          <a:p>
            <a:pPr lvl="5"/>
            <a:endParaRPr lang="en-US" dirty="0"/>
          </a:p>
          <a:p>
            <a:pPr lvl="0"/>
            <a:r>
              <a:rPr lang="en-US" dirty="0"/>
              <a:t>Pascal was designed to be a simple, clean, and consistent language. </a:t>
            </a:r>
          </a:p>
          <a:p>
            <a:pPr lvl="1"/>
            <a:r>
              <a:rPr lang="en-US" dirty="0"/>
              <a:t>It’s an excellent source language for developing programming language translators. </a:t>
            </a:r>
          </a:p>
          <a:p>
            <a:pPr lvl="1"/>
            <a:r>
              <a:rPr lang="en-US" dirty="0"/>
              <a:t>Concentrate on translation issues without becoming entangled in a messy language syntax.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7E3BD-F95A-687C-7443-9AD6297C5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1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82167-4E87-8C47-8514-F4D1DB7D8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Bio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63F5A-1769-154D-BE2D-9F28E6DC5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807" y="1295400"/>
            <a:ext cx="8470080" cy="4835525"/>
          </a:xfrm>
        </p:spPr>
        <p:txBody>
          <a:bodyPr/>
          <a:lstStyle/>
          <a:p>
            <a:r>
              <a:rPr lang="en-US" sz="2400" dirty="0"/>
              <a:t>Lecturer at San Jose State University since Spring 2008</a:t>
            </a:r>
          </a:p>
          <a:p>
            <a:pPr lvl="1"/>
            <a:r>
              <a:rPr lang="en-US" sz="1800" dirty="0"/>
              <a:t>Department of Computer Science</a:t>
            </a:r>
          </a:p>
          <a:p>
            <a:pPr lvl="1"/>
            <a:r>
              <a:rPr lang="en-US" sz="1800" dirty="0"/>
              <a:t>Department of Applied Data Science</a:t>
            </a:r>
          </a:p>
          <a:p>
            <a:pPr lvl="1"/>
            <a:r>
              <a:rPr lang="en-US" sz="1800" dirty="0"/>
              <a:t>Department of Computer Engineering</a:t>
            </a:r>
          </a:p>
          <a:p>
            <a:pPr lvl="1"/>
            <a:r>
              <a:rPr lang="en-US" sz="1800" dirty="0"/>
              <a:t>Engineering Extended Studies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400" dirty="0"/>
              <a:t>Formerly</a:t>
            </a:r>
          </a:p>
          <a:p>
            <a:pPr lvl="1"/>
            <a:r>
              <a:rPr lang="en-US" sz="1800" dirty="0"/>
              <a:t>Senior Scientist at the NASA Ames </a:t>
            </a:r>
            <a:br>
              <a:rPr lang="en-US" sz="1800" dirty="0"/>
            </a:br>
            <a:r>
              <a:rPr lang="en-US" sz="1800" dirty="0"/>
              <a:t>Research Center and JPL</a:t>
            </a:r>
          </a:p>
          <a:p>
            <a:pPr lvl="1"/>
            <a:r>
              <a:rPr lang="en-US" sz="1800" dirty="0"/>
              <a:t>Research Staff Member, IBM Research</a:t>
            </a:r>
          </a:p>
          <a:p>
            <a:pPr lvl="1"/>
            <a:r>
              <a:rPr lang="en-US" sz="1800" dirty="0"/>
              <a:t>Software Strategist, </a:t>
            </a:r>
            <a:br>
              <a:rPr lang="en-US" sz="1800" dirty="0"/>
            </a:br>
            <a:r>
              <a:rPr lang="en-US" sz="1800" dirty="0"/>
              <a:t>Lawrence Livermore National Lab</a:t>
            </a:r>
          </a:p>
          <a:p>
            <a:pPr lvl="1"/>
            <a:r>
              <a:rPr lang="en-US" sz="1800" dirty="0"/>
              <a:t>Software developer, project lead, </a:t>
            </a:r>
            <a:br>
              <a:rPr lang="en-US" sz="1800" dirty="0"/>
            </a:br>
            <a:r>
              <a:rPr lang="en-US" sz="1800" dirty="0"/>
              <a:t>engineering manager, etc. at various Silicon Valley companies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EA213-9D43-ED4F-A6C0-F83B05E7D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36E2F8-17C3-D943-80C4-775E71AF378E}"/>
              </a:ext>
            </a:extLst>
          </p:cNvPr>
          <p:cNvSpPr txBox="1"/>
          <p:nvPr/>
        </p:nvSpPr>
        <p:spPr>
          <a:xfrm>
            <a:off x="1465142" y="3120329"/>
            <a:ext cx="356405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hlinkClick r:id="rId3"/>
              </a:rPr>
              <a:t>http://www.cs.sjsu.edu/~mak/</a:t>
            </a:r>
            <a:r>
              <a:rPr lang="en-US" sz="2000" dirty="0"/>
              <a:t> </a:t>
            </a:r>
          </a:p>
        </p:txBody>
      </p:sp>
      <p:pic>
        <p:nvPicPr>
          <p:cNvPr id="9" name="Picture 8" descr="A picture containing text, indoor, person, floor&#10;&#10;Description automatically generated">
            <a:extLst>
              <a:ext uri="{FF2B5EF4-FFF2-40B4-BE49-F238E27FC236}">
                <a16:creationId xmlns:a16="http://schemas.microsoft.com/office/drawing/2014/main" id="{7E5AC0E8-3875-6948-98A2-AF521F645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829" y="3520439"/>
            <a:ext cx="2675995" cy="20023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26D563-827F-9A41-942E-19BF04454794}"/>
              </a:ext>
            </a:extLst>
          </p:cNvPr>
          <p:cNvSpPr txBox="1"/>
          <p:nvPr/>
        </p:nvSpPr>
        <p:spPr>
          <a:xfrm>
            <a:off x="5992336" y="5532097"/>
            <a:ext cx="18469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/>
              <a:t>Mission Control, Jet Propulsion Laboratory (JPL)</a:t>
            </a:r>
            <a:br>
              <a:rPr lang="en-US" sz="600" dirty="0"/>
            </a:br>
            <a:r>
              <a:rPr lang="en-US" sz="600" dirty="0"/>
              <a:t>NASA Mars Exploration Rover Mission</a:t>
            </a:r>
          </a:p>
        </p:txBody>
      </p:sp>
    </p:spTree>
    <p:extLst>
      <p:ext uri="{BB962C8B-B14F-4D97-AF65-F5344CB8AC3E}">
        <p14:creationId xmlns:p14="http://schemas.microsoft.com/office/powerpoint/2010/main" val="3730619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573E5-0DE2-A5D7-75D6-D685DA0FA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Pascal Language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18DAF-9DE1-87C8-3B57-CD3C48229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Pascal is a </a:t>
            </a:r>
            <a:r>
              <a:rPr lang="en-US" u="sng" dirty="0"/>
              <a:t>real programming language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It was the teaching language of the 1980s. </a:t>
            </a:r>
          </a:p>
          <a:p>
            <a:pPr lvl="1"/>
            <a:r>
              <a:rPr lang="en-US" dirty="0"/>
              <a:t>Nevertheless, it has many features that are in current programming languages.</a:t>
            </a:r>
          </a:p>
          <a:p>
            <a:pPr lvl="4"/>
            <a:endParaRPr lang="en-US" dirty="0"/>
          </a:p>
          <a:p>
            <a:r>
              <a:rPr lang="en-US" dirty="0"/>
              <a:t>There are </a:t>
            </a:r>
            <a:r>
              <a:rPr lang="en-US" u="sng" dirty="0"/>
              <a:t>online Pascal compilers</a:t>
            </a:r>
            <a:r>
              <a:rPr lang="en-US" dirty="0"/>
              <a:t> that you can use to compare their results to the results of the translators that you write.</a:t>
            </a:r>
          </a:p>
          <a:p>
            <a:pPr lvl="1"/>
            <a:r>
              <a:rPr lang="en-US" sz="1800" dirty="0">
                <a:hlinkClick r:id="rId2"/>
              </a:rPr>
              <a:t>https://www.jdoodle.com/execute-pascal-online</a:t>
            </a:r>
            <a:r>
              <a:rPr lang="en-US" sz="1800" dirty="0"/>
              <a:t> </a:t>
            </a:r>
          </a:p>
          <a:p>
            <a:pPr lvl="1"/>
            <a:r>
              <a:rPr lang="en-US" sz="1800" dirty="0">
                <a:hlinkClick r:id="rId3"/>
              </a:rPr>
              <a:t>http://rextester.com/l/pascal_online_compiler</a:t>
            </a:r>
            <a:r>
              <a:rPr lang="en-US" sz="1800" dirty="0"/>
              <a:t> </a:t>
            </a:r>
          </a:p>
          <a:p>
            <a:pPr lvl="1"/>
            <a:r>
              <a:rPr lang="en-US" sz="1800" dirty="0">
                <a:hlinkClick r:id="rId4"/>
              </a:rPr>
              <a:t>https://www.tutorialspoint.com/compile_pascal_online.php</a:t>
            </a:r>
            <a:r>
              <a:rPr lang="en-US" sz="18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34CCA-D5F6-F04D-E89A-225179E03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E5201A-6C17-4CD0-E290-EF97354410DF}"/>
              </a:ext>
            </a:extLst>
          </p:cNvPr>
          <p:cNvSpPr txBox="1"/>
          <p:nvPr/>
        </p:nvSpPr>
        <p:spPr>
          <a:xfrm>
            <a:off x="6335415" y="4617707"/>
            <a:ext cx="979755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3CC"/>
                </a:solidFill>
              </a:rPr>
              <a:t>My favorite!</a:t>
            </a:r>
          </a:p>
        </p:txBody>
      </p:sp>
    </p:spTree>
    <p:extLst>
      <p:ext uri="{BB962C8B-B14F-4D97-AF65-F5344CB8AC3E}">
        <p14:creationId xmlns:p14="http://schemas.microsoft.com/office/powerpoint/2010/main" val="3940907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D561D-A8BD-6752-6FDA-29758F9DF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Pascal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65DC3-3BEC-4837-A8EB-211BEE5D3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EC7881-B9A8-E159-99CB-F92C63D470D4}"/>
              </a:ext>
            </a:extLst>
          </p:cNvPr>
          <p:cNvSpPr txBox="1"/>
          <p:nvPr/>
        </p:nvSpPr>
        <p:spPr>
          <a:xfrm>
            <a:off x="1767566" y="1183858"/>
            <a:ext cx="6309291" cy="56323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PROGRAM </a:t>
            </a:r>
            <a:r>
              <a:rPr lang="en-US" sz="12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SquareRoots</a:t>
            </a: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endParaRPr lang="en-US" sz="1200" b="1" dirty="0"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VAR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number : integer;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endParaRPr lang="en-US" sz="1200" b="1" dirty="0"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FUNCTION </a:t>
            </a:r>
            <a:r>
              <a:rPr lang="en-US" sz="12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sqroot</a:t>
            </a: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(x : real) : real;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VAR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r : real;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diff, </a:t>
            </a:r>
            <a:r>
              <a:rPr lang="en-US" sz="12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prev</a:t>
            </a: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: real;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BEGIN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r := 1;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</a:t>
            </a:r>
            <a:r>
              <a:rPr lang="en-US" sz="12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prev</a:t>
            </a: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:= 0;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REPEAT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  r := (x/r + r)/2;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  diff := </a:t>
            </a:r>
            <a:r>
              <a:rPr lang="en-US" sz="12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prev</a:t>
            </a: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- r;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  IF diff &lt; 0 THEN diff := -diff;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  </a:t>
            </a:r>
            <a:r>
              <a:rPr lang="en-US" sz="12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prev</a:t>
            </a: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:= r;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UNTIL diff &lt; 1.0e-8;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</a:t>
            </a:r>
            <a:r>
              <a:rPr lang="en-US" sz="12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sqroot</a:t>
            </a: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:= r 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END;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endParaRPr lang="en-US" sz="1200" b="1" dirty="0"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BEGIN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FOR number := 1 TO 10 DO 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BEGIN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</a:t>
            </a:r>
            <a:r>
              <a:rPr lang="en-US" sz="12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writeln</a:t>
            </a: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(number:2, </a:t>
            </a:r>
            <a:r>
              <a:rPr lang="en-US" sz="12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sqroot</a:t>
            </a: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(number):20:16);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END;</a:t>
            </a:r>
          </a:p>
          <a:p>
            <a:pPr marL="0" marR="0" algn="just">
              <a:lnSpc>
                <a:spcPct val="100000"/>
              </a:lnSpc>
              <a:buNone/>
              <a:tabLst>
                <a:tab pos="228600" algn="l"/>
              </a:tabLst>
            </a:pPr>
            <a:r>
              <a:rPr lang="en-US" sz="12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END.</a:t>
            </a:r>
            <a:endParaRPr lang="en-US" sz="12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602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D90B1-9B21-EFFD-5865-AC93241ED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Conversion to Java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8B0EC-B14F-25EE-CAB6-2CD086908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D67870-A356-C72E-9A42-2A9592794BA2}"/>
              </a:ext>
            </a:extLst>
          </p:cNvPr>
          <p:cNvSpPr txBox="1"/>
          <p:nvPr/>
        </p:nvSpPr>
        <p:spPr>
          <a:xfrm>
            <a:off x="1188757" y="1226098"/>
            <a:ext cx="6583633" cy="55861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50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SquareRoots</a:t>
            </a:r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marR="0">
              <a:buNone/>
            </a:pP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private static int number;</a:t>
            </a:r>
            <a:b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buNone/>
            </a:pP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static double </a:t>
            </a:r>
            <a:r>
              <a:rPr lang="en-US" sz="105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sqroot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(double x)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root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5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prev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diff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1;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prev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</a:t>
            </a:r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{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(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)/2;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diff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05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prev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-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05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if (diff &lt; 0) diff = -diff;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05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prev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}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diff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&gt;= 1.0e-16);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root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root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  <a:b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main(String[] </a:t>
            </a:r>
            <a:r>
              <a:rPr lang="en-US" sz="105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1;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&lt;= 10;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++) 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{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050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</a:t>
            </a:r>
            <a:r>
              <a:rPr lang="en-US" sz="105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sz="1050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.printf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"%2d%20.16f\n"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050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sqroot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05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}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  <a:p>
            <a:pPr marL="0" marR="0"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E24822-D411-E5F9-45CD-9FA3D4EAD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4222" y="1619119"/>
            <a:ext cx="3575411" cy="116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479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2FEFB-9861-8DAE-CD48-16786CE30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Interpreter Execution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CA5ED-6749-E2B4-7BF2-D56E64F3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30C5D-43DA-23C7-AAFD-4BC85483EF07}"/>
              </a:ext>
            </a:extLst>
          </p:cNvPr>
          <p:cNvSpPr txBox="1"/>
          <p:nvPr/>
        </p:nvSpPr>
        <p:spPr>
          <a:xfrm>
            <a:off x="2651781" y="2048858"/>
            <a:ext cx="4572000" cy="4031873"/>
          </a:xfrm>
          <a:prstGeom prst="rect">
            <a:avLst/>
          </a:prstGeom>
          <a:solidFill>
            <a:srgbClr val="DEF0F2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 3 Execution:</a:t>
            </a:r>
            <a:b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1 1.0000000000000000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2 1.4142135623730950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3 1.7320508075688772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4 2.0000000000000000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5 2.2360679774997900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6 2.4494897427831780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7 2.6457513110645907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8 2.8284271247461900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9 3.0000000000000000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10 3.1622776601683790</a:t>
            </a:r>
          </a:p>
          <a:p>
            <a:pPr marL="0" marR="0">
              <a:buNone/>
            </a:pPr>
            <a:endParaRPr lang="en-US" b="1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397 statements executed.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runtime errors.</a:t>
            </a:r>
          </a:p>
          <a:p>
            <a:pPr marL="0" marR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 milliseconds execution time.</a:t>
            </a:r>
            <a:endParaRPr lang="en-US" sz="1400" b="1" dirty="0"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8D30D6-57A8-ABFE-976D-4008C184D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758" y="1255472"/>
            <a:ext cx="3956045" cy="68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890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0C933-3B8C-0A0A-484F-CDC3462DE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Interpreter Debugger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33C445-E4FE-4551-FD3F-09BC3FFD6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8C6F5A-5913-76DE-8DE3-F8380A155429}"/>
              </a:ext>
            </a:extLst>
          </p:cNvPr>
          <p:cNvSpPr txBox="1"/>
          <p:nvPr/>
        </p:nvSpPr>
        <p:spPr>
          <a:xfrm>
            <a:off x="2834659" y="1307578"/>
            <a:ext cx="3474682" cy="5355312"/>
          </a:xfrm>
          <a:prstGeom prst="rect">
            <a:avLst/>
          </a:prstGeom>
          <a:solidFill>
            <a:srgbClr val="DEF0F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PASS 3 Debugger:</a:t>
            </a:r>
            <a:b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 line 025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Command? break 19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Command? go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 line 019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Command? show r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r :: 1.0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Command? stack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sqroot</a:t>
            </a:r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r :: 1.0</a:t>
            </a:r>
          </a:p>
          <a:p>
            <a:r>
              <a:rPr lang="en-US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prev</a:t>
            </a:r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:: 0.0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x :: 1.0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diff :: 1.0</a:t>
            </a:r>
          </a:p>
          <a:p>
            <a:r>
              <a:rPr lang="en-US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sqroot</a:t>
            </a:r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:: null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PROCEDURE </a:t>
            </a:r>
            <a:r>
              <a:rPr lang="en-US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SquareRoots</a:t>
            </a:r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number :: 1</a:t>
            </a:r>
          </a:p>
          <a:p>
            <a:r>
              <a:rPr lang="en-US" sz="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sqroot</a:t>
            </a:r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:: null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Command? go</a:t>
            </a:r>
            <a:b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 line 019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Command? unbreak 19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Command? watch r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Command? break 22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Command? go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 line 019: r :: 1.0</a:t>
            </a:r>
          </a:p>
          <a:p>
            <a:endParaRPr lang="en-US" sz="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 line 022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Command? go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 line 022: r :: 1.0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1.0000000000000000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2At line 012: r &lt;= 1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 line 016: r :: 1.0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 line 016: r :: 1.0</a:t>
            </a: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 line 016: r &lt;= 1.5</a:t>
            </a:r>
          </a:p>
          <a:p>
            <a:endParaRPr lang="en-US" sz="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9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6693181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9FF6C-FE3C-02A5-B1A6-C6ED6E95D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Compilation to Jasmin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5AA0A7-9686-CF69-B1CD-06F6A6037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508075-36CF-800A-B1C0-1053D1506ECE}"/>
              </a:ext>
            </a:extLst>
          </p:cNvPr>
          <p:cNvSpPr txBox="1"/>
          <p:nvPr/>
        </p:nvSpPr>
        <p:spPr>
          <a:xfrm>
            <a:off x="4114755" y="1242381"/>
            <a:ext cx="4572000" cy="5478423"/>
          </a:xfrm>
          <a:prstGeom prst="rect">
            <a:avLst/>
          </a:prstGeom>
          <a:solidFill>
            <a:srgbClr val="DEF0F2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FUNCTION </a:t>
            </a:r>
            <a:r>
              <a:rPr lang="en-US" sz="140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sqroot</a:t>
            </a:r>
            <a:endParaRPr lang="en-US" sz="1400" b="1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.method private static </a:t>
            </a:r>
            <a:r>
              <a:rPr lang="en-US" sz="140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sqroot</a:t>
            </a: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(D)D</a:t>
            </a:r>
            <a:b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b="1" dirty="0"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.var 4 is diff D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.var 6 is </a:t>
            </a:r>
            <a:r>
              <a:rPr lang="en-US" sz="140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prev</a:t>
            </a: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.var 2 is r D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.var 8 is </a:t>
            </a:r>
            <a:r>
              <a:rPr lang="en-US" sz="140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sqroot</a:t>
            </a: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.var 0 is x D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012 r:=1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iconst_1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i2d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dstore_2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013 </a:t>
            </a:r>
            <a:r>
              <a:rPr lang="en-US" sz="140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prev</a:t>
            </a: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:=0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iconst_0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i2d</a:t>
            </a:r>
          </a:p>
          <a:p>
            <a:pPr marL="0" marR="0">
              <a:buNone/>
            </a:pPr>
            <a:r>
              <a:rPr lang="en-US" sz="1400" b="1" dirty="0" err="1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dstore</a:t>
            </a: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6</a:t>
            </a:r>
          </a:p>
          <a:p>
            <a:pPr marL="0" marR="0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marR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>
              <a:buNone/>
            </a:pPr>
            <a:r>
              <a:rPr lang="en-US" sz="14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1B15A8-808A-CA31-1FBF-5253607BC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08781"/>
            <a:ext cx="3526789" cy="82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070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F383E-4B20-819A-AA1C-38BB1BC50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Compilation to Jasmin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BD621-80E6-6667-A3C8-3A7F6D307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6602F5-7723-46BD-8CD5-0376D90BACF6}"/>
              </a:ext>
            </a:extLst>
          </p:cNvPr>
          <p:cNvSpPr txBox="1"/>
          <p:nvPr/>
        </p:nvSpPr>
        <p:spPr>
          <a:xfrm>
            <a:off x="2103134" y="1395442"/>
            <a:ext cx="4937731" cy="4524315"/>
          </a:xfrm>
          <a:prstGeom prst="rect">
            <a:avLst/>
          </a:prstGeom>
          <a:solidFill>
            <a:srgbClr val="DEF0F2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~/CS153/Pascal: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jasmin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SquareRoots.j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Generated: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SquareRoots.class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~/CS153/Pascal: java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SquareRoots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1  1.0000000000000000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2  1.4142135623730950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3  1.7320508075688772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4  2.0000000000000000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5  2.2360679774997900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6  2.4494897427831780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7  2.6457513110645907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8  2.8284271247461900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9  3.0000000000000000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10  3.1622776601683790</a:t>
            </a:r>
          </a:p>
          <a:p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 milliseconds execution time.]</a:t>
            </a:r>
          </a:p>
        </p:txBody>
      </p:sp>
    </p:spTree>
    <p:extLst>
      <p:ext uri="{BB962C8B-B14F-4D97-AF65-F5344CB8AC3E}">
        <p14:creationId xmlns:p14="http://schemas.microsoft.com/office/powerpoint/2010/main" val="9275688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3F94F-D134-3749-83D1-760AAE41EAB8}" type="slidenum">
              <a:rPr lang="en-US"/>
              <a:pPr/>
              <a:t>37</a:t>
            </a:fld>
            <a:endParaRPr lang="en-US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 of the Compilation Process</a:t>
            </a:r>
          </a:p>
        </p:txBody>
      </p:sp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2843213" y="1325563"/>
            <a:ext cx="730250" cy="274637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200" dirty="0" err="1"/>
              <a:t>Hello.pas</a:t>
            </a:r>
            <a:endParaRPr lang="en-US" sz="1200" dirty="0"/>
          </a:p>
        </p:txBody>
      </p:sp>
      <p:grpSp>
        <p:nvGrpSpPr>
          <p:cNvPr id="59447" name="Group 55"/>
          <p:cNvGrpSpPr>
            <a:grpSpLocks/>
          </p:cNvGrpSpPr>
          <p:nvPr/>
        </p:nvGrpSpPr>
        <p:grpSpPr bwMode="auto">
          <a:xfrm>
            <a:off x="2111375" y="1692275"/>
            <a:ext cx="2193925" cy="730250"/>
            <a:chOff x="1330" y="1066"/>
            <a:chExt cx="1382" cy="460"/>
          </a:xfrm>
        </p:grpSpPr>
        <p:sp>
          <p:nvSpPr>
            <p:cNvPr id="59396" name="Rectangle 4"/>
            <p:cNvSpPr>
              <a:spLocks noChangeArrowheads="1"/>
            </p:cNvSpPr>
            <p:nvPr/>
          </p:nvSpPr>
          <p:spPr bwMode="auto">
            <a:xfrm>
              <a:off x="1330" y="1238"/>
              <a:ext cx="1382" cy="288"/>
            </a:xfrm>
            <a:prstGeom prst="rect">
              <a:avLst/>
            </a:prstGeom>
            <a:solidFill>
              <a:srgbClr val="D7F6F5"/>
            </a:solidFill>
            <a:ln w="9525">
              <a:solidFill>
                <a:srgbClr val="0033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Pascal compiler</a:t>
              </a:r>
            </a:p>
            <a:p>
              <a:pPr algn="ctr"/>
              <a:r>
                <a:rPr lang="en-US" sz="1200"/>
                <a:t>(you will write this in Java)</a:t>
              </a:r>
            </a:p>
          </p:txBody>
        </p:sp>
        <p:sp>
          <p:nvSpPr>
            <p:cNvPr id="59404" name="AutoShape 12"/>
            <p:cNvSpPr>
              <a:spLocks noChangeArrowheads="1"/>
            </p:cNvSpPr>
            <p:nvPr/>
          </p:nvSpPr>
          <p:spPr bwMode="auto">
            <a:xfrm>
              <a:off x="1963" y="1066"/>
              <a:ext cx="116" cy="11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33CC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448" name="Group 56"/>
          <p:cNvGrpSpPr>
            <a:grpSpLocks/>
          </p:cNvGrpSpPr>
          <p:nvPr/>
        </p:nvGrpSpPr>
        <p:grpSpPr bwMode="auto">
          <a:xfrm>
            <a:off x="2843213" y="2514600"/>
            <a:ext cx="730250" cy="549275"/>
            <a:chOff x="1791" y="1584"/>
            <a:chExt cx="460" cy="346"/>
          </a:xfrm>
        </p:grpSpPr>
        <p:sp>
          <p:nvSpPr>
            <p:cNvPr id="59401" name="AutoShape 9"/>
            <p:cNvSpPr>
              <a:spLocks noChangeArrowheads="1"/>
            </p:cNvSpPr>
            <p:nvPr/>
          </p:nvSpPr>
          <p:spPr bwMode="auto">
            <a:xfrm>
              <a:off x="1791" y="1757"/>
              <a:ext cx="460" cy="173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200" dirty="0" err="1"/>
                <a:t>Hello.j</a:t>
              </a:r>
              <a:endParaRPr lang="en-US" sz="1200" dirty="0"/>
            </a:p>
          </p:txBody>
        </p:sp>
        <p:sp>
          <p:nvSpPr>
            <p:cNvPr id="59408" name="AutoShape 16"/>
            <p:cNvSpPr>
              <a:spLocks noChangeArrowheads="1"/>
            </p:cNvSpPr>
            <p:nvPr/>
          </p:nvSpPr>
          <p:spPr bwMode="auto">
            <a:xfrm>
              <a:off x="1963" y="1584"/>
              <a:ext cx="116" cy="11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33CC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449" name="Group 57"/>
          <p:cNvGrpSpPr>
            <a:grpSpLocks/>
          </p:cNvGrpSpPr>
          <p:nvPr/>
        </p:nvGrpSpPr>
        <p:grpSpPr bwMode="auto">
          <a:xfrm>
            <a:off x="2111375" y="3154363"/>
            <a:ext cx="2193925" cy="731837"/>
            <a:chOff x="1330" y="1987"/>
            <a:chExt cx="1382" cy="461"/>
          </a:xfrm>
        </p:grpSpPr>
        <p:sp>
          <p:nvSpPr>
            <p:cNvPr id="59398" name="Rectangle 6"/>
            <p:cNvSpPr>
              <a:spLocks noChangeArrowheads="1"/>
            </p:cNvSpPr>
            <p:nvPr/>
          </p:nvSpPr>
          <p:spPr bwMode="auto">
            <a:xfrm>
              <a:off x="1330" y="2160"/>
              <a:ext cx="1382" cy="288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Jasmin assembler</a:t>
              </a:r>
            </a:p>
            <a:p>
              <a:pPr algn="ctr"/>
              <a:r>
                <a:rPr lang="en-US" sz="1200"/>
                <a:t>(provided for you)</a:t>
              </a:r>
            </a:p>
          </p:txBody>
        </p:sp>
        <p:sp>
          <p:nvSpPr>
            <p:cNvPr id="59409" name="AutoShape 17"/>
            <p:cNvSpPr>
              <a:spLocks noChangeArrowheads="1"/>
            </p:cNvSpPr>
            <p:nvPr/>
          </p:nvSpPr>
          <p:spPr bwMode="auto">
            <a:xfrm>
              <a:off x="1963" y="1987"/>
              <a:ext cx="116" cy="11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33CC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450" name="Group 58"/>
          <p:cNvGrpSpPr>
            <a:grpSpLocks/>
          </p:cNvGrpSpPr>
          <p:nvPr/>
        </p:nvGrpSpPr>
        <p:grpSpPr bwMode="auto">
          <a:xfrm>
            <a:off x="2835277" y="3978275"/>
            <a:ext cx="814388" cy="547688"/>
            <a:chOff x="1786" y="2506"/>
            <a:chExt cx="513" cy="345"/>
          </a:xfrm>
        </p:grpSpPr>
        <p:sp>
          <p:nvSpPr>
            <p:cNvPr id="59402" name="AutoShape 10"/>
            <p:cNvSpPr>
              <a:spLocks noChangeArrowheads="1"/>
            </p:cNvSpPr>
            <p:nvPr/>
          </p:nvSpPr>
          <p:spPr bwMode="auto">
            <a:xfrm>
              <a:off x="1786" y="2678"/>
              <a:ext cx="513" cy="173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200" dirty="0" err="1"/>
                <a:t>Hello.class</a:t>
              </a:r>
              <a:endParaRPr lang="en-US" sz="1200" dirty="0"/>
            </a:p>
          </p:txBody>
        </p:sp>
        <p:sp>
          <p:nvSpPr>
            <p:cNvPr id="59410" name="AutoShape 18"/>
            <p:cNvSpPr>
              <a:spLocks noChangeArrowheads="1"/>
            </p:cNvSpPr>
            <p:nvPr/>
          </p:nvSpPr>
          <p:spPr bwMode="auto">
            <a:xfrm>
              <a:off x="1963" y="2506"/>
              <a:ext cx="116" cy="11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33CC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451" name="Group 59"/>
          <p:cNvGrpSpPr>
            <a:grpSpLocks/>
          </p:cNvGrpSpPr>
          <p:nvPr/>
        </p:nvGrpSpPr>
        <p:grpSpPr bwMode="auto">
          <a:xfrm>
            <a:off x="2111375" y="4618038"/>
            <a:ext cx="2193925" cy="731837"/>
            <a:chOff x="1330" y="2909"/>
            <a:chExt cx="1382" cy="461"/>
          </a:xfrm>
        </p:grpSpPr>
        <p:sp>
          <p:nvSpPr>
            <p:cNvPr id="59399" name="Rectangle 7"/>
            <p:cNvSpPr>
              <a:spLocks noChangeArrowheads="1"/>
            </p:cNvSpPr>
            <p:nvPr/>
          </p:nvSpPr>
          <p:spPr bwMode="auto">
            <a:xfrm>
              <a:off x="1330" y="3082"/>
              <a:ext cx="1382" cy="288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Java linker &amp; loader</a:t>
              </a:r>
            </a:p>
            <a:p>
              <a:pPr algn="ctr"/>
              <a:r>
                <a:rPr lang="en-US" sz="1200"/>
                <a:t>(provided for you)</a:t>
              </a:r>
            </a:p>
          </p:txBody>
        </p:sp>
        <p:sp>
          <p:nvSpPr>
            <p:cNvPr id="59411" name="AutoShape 19"/>
            <p:cNvSpPr>
              <a:spLocks noChangeArrowheads="1"/>
            </p:cNvSpPr>
            <p:nvPr/>
          </p:nvSpPr>
          <p:spPr bwMode="auto">
            <a:xfrm>
              <a:off x="1963" y="2909"/>
              <a:ext cx="116" cy="11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33CC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452" name="Group 60"/>
          <p:cNvGrpSpPr>
            <a:grpSpLocks/>
          </p:cNvGrpSpPr>
          <p:nvPr/>
        </p:nvGrpSpPr>
        <p:grpSpPr bwMode="auto">
          <a:xfrm>
            <a:off x="2111375" y="5440363"/>
            <a:ext cx="2193925" cy="731837"/>
            <a:chOff x="1330" y="3427"/>
            <a:chExt cx="1382" cy="461"/>
          </a:xfrm>
        </p:grpSpPr>
        <p:sp>
          <p:nvSpPr>
            <p:cNvPr id="59403" name="Rectangle 11"/>
            <p:cNvSpPr>
              <a:spLocks noChangeArrowheads="1"/>
            </p:cNvSpPr>
            <p:nvPr/>
          </p:nvSpPr>
          <p:spPr bwMode="auto">
            <a:xfrm>
              <a:off x="1330" y="3600"/>
              <a:ext cx="1382" cy="288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Java Virtual Machine</a:t>
              </a:r>
            </a:p>
            <a:p>
              <a:pPr algn="ctr"/>
              <a:r>
                <a:rPr lang="en-US" sz="1200"/>
                <a:t>(provided for you)</a:t>
              </a:r>
            </a:p>
          </p:txBody>
        </p:sp>
        <p:sp>
          <p:nvSpPr>
            <p:cNvPr id="59412" name="AutoShape 20"/>
            <p:cNvSpPr>
              <a:spLocks noChangeArrowheads="1"/>
            </p:cNvSpPr>
            <p:nvPr/>
          </p:nvSpPr>
          <p:spPr bwMode="auto">
            <a:xfrm>
              <a:off x="1963" y="3427"/>
              <a:ext cx="116" cy="11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33CC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9414" name="Text Box 22"/>
          <p:cNvSpPr txBox="1">
            <a:spLocks noChangeArrowheads="1"/>
          </p:cNvSpPr>
          <p:nvPr/>
        </p:nvSpPr>
        <p:spPr bwMode="auto">
          <a:xfrm>
            <a:off x="914440" y="3535030"/>
            <a:ext cx="11889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sz="1400" i="1" dirty="0">
                <a:solidFill>
                  <a:srgbClr val="B23C00"/>
                </a:solidFill>
              </a:rPr>
              <a:t>Translation:</a:t>
            </a:r>
          </a:p>
        </p:txBody>
      </p:sp>
      <p:sp>
        <p:nvSpPr>
          <p:cNvPr id="59418" name="Text Box 26"/>
          <p:cNvSpPr txBox="1">
            <a:spLocks noChangeArrowheads="1"/>
          </p:cNvSpPr>
          <p:nvPr/>
        </p:nvSpPr>
        <p:spPr bwMode="auto">
          <a:xfrm>
            <a:off x="1005879" y="5807075"/>
            <a:ext cx="109755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sz="1400" i="1" dirty="0">
                <a:solidFill>
                  <a:srgbClr val="B23C00"/>
                </a:solidFill>
              </a:rPr>
              <a:t>Execution:</a:t>
            </a:r>
          </a:p>
        </p:txBody>
      </p:sp>
      <p:sp>
        <p:nvSpPr>
          <p:cNvPr id="59422" name="AutoShape 30"/>
          <p:cNvSpPr>
            <a:spLocks noChangeArrowheads="1"/>
          </p:cNvSpPr>
          <p:nvPr/>
        </p:nvSpPr>
        <p:spPr bwMode="auto">
          <a:xfrm>
            <a:off x="5578475" y="1325563"/>
            <a:ext cx="730250" cy="274637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200" dirty="0" err="1"/>
              <a:t>Hello.java</a:t>
            </a:r>
            <a:endParaRPr lang="en-US" sz="1200" dirty="0"/>
          </a:p>
        </p:txBody>
      </p:sp>
      <p:grpSp>
        <p:nvGrpSpPr>
          <p:cNvPr id="59453" name="Group 61"/>
          <p:cNvGrpSpPr>
            <a:grpSpLocks/>
          </p:cNvGrpSpPr>
          <p:nvPr/>
        </p:nvGrpSpPr>
        <p:grpSpPr bwMode="auto">
          <a:xfrm>
            <a:off x="4846638" y="1692275"/>
            <a:ext cx="2193925" cy="730250"/>
            <a:chOff x="3053" y="1066"/>
            <a:chExt cx="1382" cy="460"/>
          </a:xfrm>
        </p:grpSpPr>
        <p:sp>
          <p:nvSpPr>
            <p:cNvPr id="59420" name="Rectangle 28"/>
            <p:cNvSpPr>
              <a:spLocks noChangeArrowheads="1"/>
            </p:cNvSpPr>
            <p:nvPr/>
          </p:nvSpPr>
          <p:spPr bwMode="auto">
            <a:xfrm>
              <a:off x="3053" y="1238"/>
              <a:ext cx="1382" cy="288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Java compiler</a:t>
              </a:r>
              <a:endParaRPr lang="en-US" sz="1200"/>
            </a:p>
          </p:txBody>
        </p:sp>
        <p:sp>
          <p:nvSpPr>
            <p:cNvPr id="59426" name="AutoShape 34"/>
            <p:cNvSpPr>
              <a:spLocks noChangeArrowheads="1"/>
            </p:cNvSpPr>
            <p:nvPr/>
          </p:nvSpPr>
          <p:spPr bwMode="auto">
            <a:xfrm>
              <a:off x="3686" y="1066"/>
              <a:ext cx="116" cy="11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33CC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454" name="Group 62"/>
          <p:cNvGrpSpPr>
            <a:grpSpLocks/>
          </p:cNvGrpSpPr>
          <p:nvPr/>
        </p:nvGrpSpPr>
        <p:grpSpPr bwMode="auto">
          <a:xfrm>
            <a:off x="5486400" y="2514600"/>
            <a:ext cx="822325" cy="2011363"/>
            <a:chOff x="3456" y="1584"/>
            <a:chExt cx="518" cy="1267"/>
          </a:xfrm>
        </p:grpSpPr>
        <p:sp>
          <p:nvSpPr>
            <p:cNvPr id="59424" name="AutoShape 32"/>
            <p:cNvSpPr>
              <a:spLocks noChangeArrowheads="1"/>
            </p:cNvSpPr>
            <p:nvPr/>
          </p:nvSpPr>
          <p:spPr bwMode="auto">
            <a:xfrm>
              <a:off x="3456" y="2678"/>
              <a:ext cx="518" cy="173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200" dirty="0" err="1"/>
                <a:t>Hello.class</a:t>
              </a:r>
              <a:endParaRPr lang="en-US" sz="1200" dirty="0"/>
            </a:p>
          </p:txBody>
        </p:sp>
        <p:sp>
          <p:nvSpPr>
            <p:cNvPr id="59429" name="AutoShape 37"/>
            <p:cNvSpPr>
              <a:spLocks noChangeArrowheads="1"/>
            </p:cNvSpPr>
            <p:nvPr/>
          </p:nvSpPr>
          <p:spPr bwMode="auto">
            <a:xfrm>
              <a:off x="3686" y="1584"/>
              <a:ext cx="116" cy="1037"/>
            </a:xfrm>
            <a:prstGeom prst="downArrow">
              <a:avLst>
                <a:gd name="adj1" fmla="val 50000"/>
                <a:gd name="adj2" fmla="val 223491"/>
              </a:avLst>
            </a:prstGeom>
            <a:solidFill>
              <a:srgbClr val="0033CC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455" name="Group 63"/>
          <p:cNvGrpSpPr>
            <a:grpSpLocks/>
          </p:cNvGrpSpPr>
          <p:nvPr/>
        </p:nvGrpSpPr>
        <p:grpSpPr bwMode="auto">
          <a:xfrm>
            <a:off x="4846638" y="4618038"/>
            <a:ext cx="2193925" cy="731837"/>
            <a:chOff x="3053" y="2909"/>
            <a:chExt cx="1382" cy="461"/>
          </a:xfrm>
        </p:grpSpPr>
        <p:sp>
          <p:nvSpPr>
            <p:cNvPr id="59421" name="Rectangle 29"/>
            <p:cNvSpPr>
              <a:spLocks noChangeArrowheads="1"/>
            </p:cNvSpPr>
            <p:nvPr/>
          </p:nvSpPr>
          <p:spPr bwMode="auto">
            <a:xfrm>
              <a:off x="3053" y="3082"/>
              <a:ext cx="1382" cy="288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Java linker &amp; loader</a:t>
              </a:r>
            </a:p>
          </p:txBody>
        </p:sp>
        <p:sp>
          <p:nvSpPr>
            <p:cNvPr id="59430" name="AutoShape 38"/>
            <p:cNvSpPr>
              <a:spLocks noChangeArrowheads="1"/>
            </p:cNvSpPr>
            <p:nvPr/>
          </p:nvSpPr>
          <p:spPr bwMode="auto">
            <a:xfrm>
              <a:off x="3686" y="2909"/>
              <a:ext cx="116" cy="11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33CC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9456" name="Group 64"/>
          <p:cNvGrpSpPr>
            <a:grpSpLocks/>
          </p:cNvGrpSpPr>
          <p:nvPr/>
        </p:nvGrpSpPr>
        <p:grpSpPr bwMode="auto">
          <a:xfrm>
            <a:off x="4846638" y="5440363"/>
            <a:ext cx="2193925" cy="731837"/>
            <a:chOff x="3053" y="3427"/>
            <a:chExt cx="1382" cy="461"/>
          </a:xfrm>
        </p:grpSpPr>
        <p:sp>
          <p:nvSpPr>
            <p:cNvPr id="59425" name="Rectangle 33"/>
            <p:cNvSpPr>
              <a:spLocks noChangeArrowheads="1"/>
            </p:cNvSpPr>
            <p:nvPr/>
          </p:nvSpPr>
          <p:spPr bwMode="auto">
            <a:xfrm>
              <a:off x="3053" y="3600"/>
              <a:ext cx="1382" cy="288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Java Virtual Machine</a:t>
              </a:r>
            </a:p>
          </p:txBody>
        </p:sp>
        <p:sp>
          <p:nvSpPr>
            <p:cNvPr id="59431" name="AutoShape 39"/>
            <p:cNvSpPr>
              <a:spLocks noChangeArrowheads="1"/>
            </p:cNvSpPr>
            <p:nvPr/>
          </p:nvSpPr>
          <p:spPr bwMode="auto">
            <a:xfrm>
              <a:off x="3686" y="3427"/>
              <a:ext cx="116" cy="115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0033CC"/>
            </a:solidFill>
            <a:ln w="9525">
              <a:solidFill>
                <a:srgbClr val="0000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9444" name="Text Box 52"/>
          <p:cNvSpPr txBox="1">
            <a:spLocks noChangeArrowheads="1"/>
          </p:cNvSpPr>
          <p:nvPr/>
        </p:nvSpPr>
        <p:spPr bwMode="auto">
          <a:xfrm>
            <a:off x="7132638" y="2057400"/>
            <a:ext cx="204414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dirty="0" err="1">
                <a:latin typeface="Courier New" charset="0"/>
              </a:rPr>
              <a:t>javac</a:t>
            </a:r>
            <a:r>
              <a:rPr lang="en-US" sz="1200" b="1" dirty="0">
                <a:latin typeface="Courier New" charset="0"/>
              </a:rPr>
              <a:t> </a:t>
            </a:r>
            <a:r>
              <a:rPr lang="en-US" sz="1200" b="1" dirty="0" err="1">
                <a:latin typeface="Courier New" charset="0"/>
              </a:rPr>
              <a:t>Hello.java</a:t>
            </a:r>
            <a:r>
              <a:rPr lang="en-US" sz="1200" b="1" dirty="0">
                <a:latin typeface="Courier New" charset="0"/>
              </a:rPr>
              <a:t> ...</a:t>
            </a:r>
          </a:p>
        </p:txBody>
      </p:sp>
      <p:sp>
        <p:nvSpPr>
          <p:cNvPr id="59445" name="Text Box 53"/>
          <p:cNvSpPr txBox="1">
            <a:spLocks noChangeArrowheads="1"/>
          </p:cNvSpPr>
          <p:nvPr/>
        </p:nvSpPr>
        <p:spPr bwMode="auto">
          <a:xfrm>
            <a:off x="7123113" y="4983163"/>
            <a:ext cx="147753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b="1" dirty="0">
                <a:latin typeface="Courier New" charset="0"/>
              </a:rPr>
              <a:t>java Hello ...</a:t>
            </a:r>
          </a:p>
        </p:txBody>
      </p:sp>
      <p:grpSp>
        <p:nvGrpSpPr>
          <p:cNvPr id="59457" name="Group 65"/>
          <p:cNvGrpSpPr>
            <a:grpSpLocks/>
          </p:cNvGrpSpPr>
          <p:nvPr/>
        </p:nvGrpSpPr>
        <p:grpSpPr bwMode="auto">
          <a:xfrm>
            <a:off x="354353" y="1417638"/>
            <a:ext cx="2114550" cy="665162"/>
            <a:chOff x="84" y="893"/>
            <a:chExt cx="1332" cy="41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9436" name="Text Box 44"/>
            <p:cNvSpPr txBox="1">
              <a:spLocks noChangeArrowheads="1"/>
            </p:cNvSpPr>
            <p:nvPr/>
          </p:nvSpPr>
          <p:spPr bwMode="auto">
            <a:xfrm>
              <a:off x="84" y="893"/>
              <a:ext cx="1296" cy="213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b="1">
                  <a:solidFill>
                    <a:srgbClr val="B23C00"/>
                  </a:solidFill>
                </a:rPr>
                <a:t>What</a:t>
              </a:r>
              <a:r>
                <a:rPr lang="en-US" b="1">
                  <a:solidFill>
                    <a:srgbClr val="B23C00"/>
                  </a:solidFill>
                  <a:latin typeface="Arial"/>
                </a:rPr>
                <a:t>’</a:t>
              </a:r>
              <a:r>
                <a:rPr lang="en-US" b="1">
                  <a:solidFill>
                    <a:srgbClr val="B23C00"/>
                  </a:solidFill>
                </a:rPr>
                <a:t>s </a:t>
              </a:r>
              <a:r>
                <a:rPr lang="en-US" b="1" dirty="0">
                  <a:solidFill>
                    <a:srgbClr val="B23C00"/>
                  </a:solidFill>
                </a:rPr>
                <a:t>in this box?</a:t>
              </a:r>
              <a:endParaRPr lang="en-US" b="1" dirty="0">
                <a:solidFill>
                  <a:srgbClr val="B23C00"/>
                </a:solidFill>
                <a:cs typeface="Arial" charset="0"/>
              </a:endParaRPr>
            </a:p>
          </p:txBody>
        </p:sp>
        <p:sp>
          <p:nvSpPr>
            <p:cNvPr id="59446" name="Line 54"/>
            <p:cNvSpPr>
              <a:spLocks noChangeShapeType="1"/>
            </p:cNvSpPr>
            <p:nvPr/>
          </p:nvSpPr>
          <p:spPr bwMode="auto">
            <a:xfrm>
              <a:off x="1237" y="1076"/>
              <a:ext cx="179" cy="236"/>
            </a:xfrm>
            <a:prstGeom prst="line">
              <a:avLst/>
            </a:prstGeom>
            <a:grp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9460" name="Group 68"/>
          <p:cNvGrpSpPr>
            <a:grpSpLocks/>
          </p:cNvGrpSpPr>
          <p:nvPr/>
        </p:nvGrpSpPr>
        <p:grpSpPr bwMode="auto">
          <a:xfrm>
            <a:off x="365125" y="2776538"/>
            <a:ext cx="2446338" cy="469900"/>
            <a:chOff x="230" y="1749"/>
            <a:chExt cx="1541" cy="296"/>
          </a:xfrm>
        </p:grpSpPr>
        <p:sp>
          <p:nvSpPr>
            <p:cNvPr id="59458" name="Text Box 66"/>
            <p:cNvSpPr txBox="1">
              <a:spLocks noChangeArrowheads="1"/>
            </p:cNvSpPr>
            <p:nvPr/>
          </p:nvSpPr>
          <p:spPr bwMode="auto">
            <a:xfrm>
              <a:off x="230" y="1749"/>
              <a:ext cx="947" cy="2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33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sz="1200" dirty="0">
                  <a:solidFill>
                    <a:srgbClr val="0033CC"/>
                  </a:solidFill>
                </a:rPr>
                <a:t>assembly language</a:t>
              </a:r>
            </a:p>
            <a:p>
              <a:pPr algn="r"/>
              <a:r>
                <a:rPr lang="en-US" sz="1200" dirty="0">
                  <a:solidFill>
                    <a:srgbClr val="0033CC"/>
                  </a:solidFill>
                </a:rPr>
                <a:t>object program</a:t>
              </a:r>
            </a:p>
          </p:txBody>
        </p:sp>
        <p:sp>
          <p:nvSpPr>
            <p:cNvPr id="59459" name="Line 67"/>
            <p:cNvSpPr>
              <a:spLocks noChangeShapeType="1"/>
            </p:cNvSpPr>
            <p:nvPr/>
          </p:nvSpPr>
          <p:spPr bwMode="auto">
            <a:xfrm>
              <a:off x="1177" y="1837"/>
              <a:ext cx="594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" name="Text Box 22"/>
          <p:cNvSpPr txBox="1">
            <a:spLocks noChangeArrowheads="1"/>
          </p:cNvSpPr>
          <p:nvPr/>
        </p:nvSpPr>
        <p:spPr bwMode="auto">
          <a:xfrm>
            <a:off x="914440" y="2057415"/>
            <a:ext cx="11889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317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sz="1400" i="1" dirty="0">
                <a:solidFill>
                  <a:srgbClr val="B23C00"/>
                </a:solidFill>
              </a:rPr>
              <a:t>Translation:</a:t>
            </a:r>
          </a:p>
        </p:txBody>
      </p:sp>
      <p:grpSp>
        <p:nvGrpSpPr>
          <p:cNvPr id="49" name="Group 68"/>
          <p:cNvGrpSpPr>
            <a:grpSpLocks/>
          </p:cNvGrpSpPr>
          <p:nvPr/>
        </p:nvGrpSpPr>
        <p:grpSpPr bwMode="auto">
          <a:xfrm>
            <a:off x="657225" y="4251954"/>
            <a:ext cx="2154238" cy="461963"/>
            <a:chOff x="414" y="1749"/>
            <a:chExt cx="1357" cy="291"/>
          </a:xfrm>
        </p:grpSpPr>
        <p:sp>
          <p:nvSpPr>
            <p:cNvPr id="50" name="Text Box 66"/>
            <p:cNvSpPr txBox="1">
              <a:spLocks noChangeArrowheads="1"/>
            </p:cNvSpPr>
            <p:nvPr/>
          </p:nvSpPr>
          <p:spPr bwMode="auto">
            <a:xfrm>
              <a:off x="414" y="1749"/>
              <a:ext cx="763" cy="291"/>
            </a:xfrm>
            <a:prstGeom prst="rect">
              <a:avLst/>
            </a:prstGeom>
            <a:solidFill>
              <a:srgbClr val="FFFFC2"/>
            </a:solidFill>
            <a:ln w="12700">
              <a:solidFill>
                <a:srgbClr val="0033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/>
              <a:r>
                <a:rPr lang="en-US" sz="1200" dirty="0">
                  <a:solidFill>
                    <a:srgbClr val="0033CC"/>
                  </a:solidFill>
                </a:rPr>
                <a:t>binary</a:t>
              </a:r>
            </a:p>
            <a:p>
              <a:pPr algn="r"/>
              <a:r>
                <a:rPr lang="en-US" sz="1200" dirty="0">
                  <a:solidFill>
                    <a:srgbClr val="0033CC"/>
                  </a:solidFill>
                </a:rPr>
                <a:t>object program</a:t>
              </a:r>
            </a:p>
          </p:txBody>
        </p:sp>
        <p:sp>
          <p:nvSpPr>
            <p:cNvPr id="51" name="Line 67"/>
            <p:cNvSpPr>
              <a:spLocks noChangeShapeType="1"/>
            </p:cNvSpPr>
            <p:nvPr/>
          </p:nvSpPr>
          <p:spPr bwMode="auto">
            <a:xfrm>
              <a:off x="1177" y="1837"/>
              <a:ext cx="594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907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9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9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9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9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9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9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9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9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9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9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9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 animBg="1"/>
      <p:bldP spid="59414" grpId="0"/>
      <p:bldP spid="59418" grpId="0"/>
      <p:bldP spid="59422" grpId="0" animBg="1"/>
      <p:bldP spid="59444" grpId="0"/>
      <p:bldP spid="59445" grpId="0"/>
      <p:bldP spid="4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69435-86CC-DB02-FBBA-14A641171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#1: By Monday, August 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3C68B-58FA-339E-C025-5727B59E4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Submit your prerequisites</a:t>
            </a:r>
            <a:r>
              <a:rPr lang="en-US" dirty="0"/>
              <a:t> in Canvas: </a:t>
            </a:r>
            <a:br>
              <a:rPr lang="en-US" dirty="0"/>
            </a:br>
            <a:r>
              <a:rPr lang="en-US" sz="2400" dirty="0"/>
              <a:t>Assignments/Miscellaneous/Course prerequisites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C8D669-FC3F-42DE-094C-AF0D45D85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9431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#2: By Wednesday, August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 teams.</a:t>
            </a:r>
          </a:p>
          <a:p>
            <a:pPr lvl="4"/>
            <a:endParaRPr lang="en-US" dirty="0"/>
          </a:p>
          <a:p>
            <a:r>
              <a:rPr lang="en-US" u="sng" dirty="0"/>
              <a:t>Submit your team information</a:t>
            </a:r>
            <a:r>
              <a:rPr lang="en-US" dirty="0"/>
              <a:t> into Canvas </a:t>
            </a:r>
            <a:br>
              <a:rPr lang="en-US" dirty="0"/>
            </a:br>
            <a:r>
              <a:rPr lang="en-US" dirty="0"/>
              <a:t>(one submission per team)</a:t>
            </a:r>
          </a:p>
          <a:p>
            <a:pPr lvl="1"/>
            <a:r>
              <a:rPr lang="en-US" dirty="0"/>
              <a:t>team name</a:t>
            </a:r>
          </a:p>
          <a:p>
            <a:pPr lvl="1"/>
            <a:r>
              <a:rPr lang="en-US" dirty="0"/>
              <a:t>team members and email addresses</a:t>
            </a:r>
          </a:p>
          <a:p>
            <a:pPr lvl="1"/>
            <a:r>
              <a:rPr lang="en-US" dirty="0"/>
              <a:t>cc all team members in an email to </a:t>
            </a:r>
            <a:r>
              <a:rPr lang="en-US" dirty="0">
                <a:hlinkClick r:id="rId2"/>
              </a:rPr>
              <a:t>ron.mak@sjsu.edu</a:t>
            </a:r>
            <a:r>
              <a:rPr lang="en-US" dirty="0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78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25A16-7666-B84C-84F9-3AC8F6387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the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827F8-BF9A-504F-B8B3-F8E56384F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course will concentrate on the </a:t>
            </a:r>
            <a:r>
              <a:rPr lang="en-US" u="sng" dirty="0"/>
              <a:t>practical aspects</a:t>
            </a:r>
            <a:r>
              <a:rPr lang="en-US" dirty="0"/>
              <a:t> of programming language translation and engineering a large, complex software application.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80335-3F25-204F-9FEF-C910D1963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21BBAE-A673-0002-182C-E0F6F98B5278}"/>
              </a:ext>
            </a:extLst>
          </p:cNvPr>
          <p:cNvSpPr txBox="1"/>
          <p:nvPr/>
        </p:nvSpPr>
        <p:spPr>
          <a:xfrm>
            <a:off x="961075" y="3416425"/>
            <a:ext cx="7221849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0033CC"/>
                </a:solidFill>
              </a:rPr>
              <a:t>This is a challenging course that will demand much </a:t>
            </a:r>
            <a:br>
              <a:rPr lang="en-US" sz="2400" dirty="0">
                <a:solidFill>
                  <a:srgbClr val="0033CC"/>
                </a:solidFill>
              </a:rPr>
            </a:br>
            <a:r>
              <a:rPr lang="en-US" sz="2400" dirty="0">
                <a:solidFill>
                  <a:srgbClr val="0033CC"/>
                </a:solidFill>
              </a:rPr>
              <a:t>of your time and effort throughout the semester.</a:t>
            </a:r>
          </a:p>
        </p:txBody>
      </p:sp>
    </p:spTree>
    <p:extLst>
      <p:ext uri="{BB962C8B-B14F-4D97-AF65-F5344CB8AC3E}">
        <p14:creationId xmlns:p14="http://schemas.microsoft.com/office/powerpoint/2010/main" val="2958355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33321-766A-6F6C-ABE6-EBEB06930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the Course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4AC8E-821A-D426-1E48-A81A422ED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You will learn </a:t>
            </a:r>
            <a:r>
              <a:rPr lang="en-US" sz="2400" u="sng" dirty="0"/>
              <a:t>programming language translation</a:t>
            </a:r>
            <a:r>
              <a:rPr lang="en-US" sz="2400" dirty="0"/>
              <a:t> in various forms (in this order):</a:t>
            </a:r>
          </a:p>
          <a:p>
            <a:pPr lvl="4"/>
            <a:endParaRPr lang="en-US" sz="800" dirty="0"/>
          </a:p>
          <a:p>
            <a:pPr lvl="1"/>
            <a:r>
              <a:rPr lang="en-US" sz="2000" b="1" dirty="0"/>
              <a:t>Language conversion.</a:t>
            </a:r>
            <a:r>
              <a:rPr lang="en-US" sz="2000" dirty="0"/>
              <a:t> Convert a program written in one </a:t>
            </a:r>
            <a:br>
              <a:rPr lang="en-US" sz="2000" dirty="0"/>
            </a:br>
            <a:r>
              <a:rPr lang="en-US" sz="2000" dirty="0"/>
              <a:t>high-level language to an equivalent program written in another high-level language.</a:t>
            </a:r>
          </a:p>
          <a:p>
            <a:pPr lvl="5"/>
            <a:endParaRPr lang="en-US" sz="800" dirty="0"/>
          </a:p>
          <a:p>
            <a:pPr lvl="1"/>
            <a:r>
              <a:rPr lang="en-US" sz="2000" b="1" dirty="0"/>
              <a:t>Interpreter with an interactive symbolic debugger.</a:t>
            </a:r>
            <a:r>
              <a:rPr lang="en-US" sz="2000" dirty="0"/>
              <a:t> Execute a program written in a procedural language and be able to set breakpoints, single-step, examine and set variable values, etc.</a:t>
            </a:r>
          </a:p>
          <a:p>
            <a:pPr lvl="5"/>
            <a:endParaRPr lang="en-US" sz="800" dirty="0"/>
          </a:p>
          <a:p>
            <a:pPr lvl="1"/>
            <a:r>
              <a:rPr lang="en-US" sz="2000" b="1" dirty="0"/>
              <a:t>Compiler construction and language design.</a:t>
            </a:r>
            <a:r>
              <a:rPr lang="en-US" sz="2000" dirty="0"/>
              <a:t> Design and build a working compiler for a programming language that you invented. Write sample programs in your language and compile them into assembly language code that you can then assemble and run.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53FB3-B756-F264-62D3-B5AEC5A38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43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25A16-7666-B84C-84F9-3AC8F6387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the Course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827F8-BF9A-504F-B8B3-F8E56384F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85331"/>
          </a:xfrm>
        </p:spPr>
        <p:txBody>
          <a:bodyPr/>
          <a:lstStyle/>
          <a:p>
            <a:pPr lvl="0"/>
            <a:r>
              <a:rPr lang="en-US" dirty="0"/>
              <a:t>Software engineering</a:t>
            </a:r>
          </a:p>
          <a:p>
            <a:pPr lvl="4"/>
            <a:endParaRPr lang="en-US" u="sng" dirty="0"/>
          </a:p>
          <a:p>
            <a:pPr lvl="1"/>
            <a:r>
              <a:rPr lang="en-US" dirty="0"/>
              <a:t>Employ the </a:t>
            </a:r>
            <a:r>
              <a:rPr lang="en-US" u="sng" dirty="0"/>
              <a:t>best practices</a:t>
            </a:r>
            <a:r>
              <a:rPr lang="en-US" dirty="0">
                <a:solidFill>
                  <a:srgbClr val="B23C00"/>
                </a:solidFill>
              </a:rPr>
              <a:t> </a:t>
            </a:r>
            <a:r>
              <a:rPr lang="en-US" dirty="0"/>
              <a:t>of object-oriented design and team-based software engineering. </a:t>
            </a:r>
          </a:p>
          <a:p>
            <a:pPr lvl="1"/>
            <a:r>
              <a:rPr lang="en-US" dirty="0"/>
              <a:t>Programming language translators are large, complex programs! </a:t>
            </a:r>
          </a:p>
          <a:p>
            <a:pPr lvl="1"/>
            <a:r>
              <a:rPr lang="en-US" dirty="0"/>
              <a:t>Managing the development of such programs requires learning </a:t>
            </a:r>
            <a:r>
              <a:rPr lang="en-US" u="sng" dirty="0"/>
              <a:t>critical job skills</a:t>
            </a:r>
            <a:r>
              <a:rPr lang="en-US" dirty="0"/>
              <a:t> that are highly desired by employers.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80335-3F25-204F-9FEF-C910D1963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73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9CA77-8DF7-4551-0307-25F8571D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Prerequisites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C982F-9444-B789-136C-F19EA71B1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must verify that each student has met the course prerequisites:</a:t>
            </a:r>
          </a:p>
          <a:p>
            <a:pPr lvl="1"/>
            <a:r>
              <a:rPr lang="en-US" dirty="0"/>
              <a:t>A grade of C- or better in each:</a:t>
            </a:r>
          </a:p>
          <a:p>
            <a:pPr lvl="2"/>
            <a:r>
              <a:rPr lang="en-US" dirty="0"/>
              <a:t>CS 47 or CMPE 102 </a:t>
            </a:r>
          </a:p>
          <a:p>
            <a:pPr lvl="2"/>
            <a:r>
              <a:rPr lang="en-US" dirty="0"/>
              <a:t>CS 146 </a:t>
            </a:r>
          </a:p>
          <a:p>
            <a:pPr lvl="2"/>
            <a:r>
              <a:rPr lang="en-US" dirty="0"/>
              <a:t>CS 154 </a:t>
            </a:r>
          </a:p>
          <a:p>
            <a:pPr lvl="1"/>
            <a:r>
              <a:rPr lang="en-US" dirty="0"/>
              <a:t>Computer Science, Applied and Computational Math, or Software Engineering majors only </a:t>
            </a:r>
          </a:p>
          <a:p>
            <a:pPr lvl="4"/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Submit in Canvas by Monday, Aug. 24: </a:t>
            </a:r>
            <a:br>
              <a:rPr lang="en-US" dirty="0"/>
            </a:br>
            <a:r>
              <a:rPr lang="en-US" sz="2400" dirty="0"/>
              <a:t>Assignments/Miscellaneous/Course prerequisites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4DFC77-BFEC-CB61-CFB8-F6BC3CF48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67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F65A1-4B30-6BB9-93E6-7B219C7FB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High-Level Course Outline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EF2BF-96B6-3E09-6440-ECE95B71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9E1EFA-F352-A246-94E3-385D13DE9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34464"/>
            <a:ext cx="7772400" cy="457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9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9768C-8ADD-18F3-DFD9-CA01DF981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Incremental Progress!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B7DD2-2FF4-3A65-8F05-37A25270C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92C97A-4D13-7B94-3582-FC58C1620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51235"/>
            <a:ext cx="7772400" cy="461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43720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28196</TotalTime>
  <Words>3054</Words>
  <Application>Microsoft Macintosh PowerPoint</Application>
  <PresentationFormat>On-screen Show (4:3)</PresentationFormat>
  <Paragraphs>475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Courier New</vt:lpstr>
      <vt:lpstr>Times New Roman</vt:lpstr>
      <vt:lpstr>Wingdings</vt:lpstr>
      <vt:lpstr>Quadrant</vt:lpstr>
      <vt:lpstr>CS 153: Concepts of Compiler Design August 20 Class Meeting</vt:lpstr>
      <vt:lpstr>Basic Info</vt:lpstr>
      <vt:lpstr>Short Bio</vt:lpstr>
      <vt:lpstr>Goals of the Course</vt:lpstr>
      <vt:lpstr>Goals of the Course, cont’d</vt:lpstr>
      <vt:lpstr>Goals of the Course, cont’d</vt:lpstr>
      <vt:lpstr>Course Prerequisites</vt:lpstr>
      <vt:lpstr>High-Level Course Outline</vt:lpstr>
      <vt:lpstr>Make Incremental Progress!</vt:lpstr>
      <vt:lpstr>Course Timeline </vt:lpstr>
      <vt:lpstr>Course Timeline, cont’d </vt:lpstr>
      <vt:lpstr>Course Timeline, cont’d </vt:lpstr>
      <vt:lpstr>Course Timeline, cont’d </vt:lpstr>
      <vt:lpstr>Required Textbook</vt:lpstr>
      <vt:lpstr>Project Teams</vt:lpstr>
      <vt:lpstr>Project Teams, cont’d</vt:lpstr>
      <vt:lpstr>Team Compiler Project</vt:lpstr>
      <vt:lpstr>Individual Responsibilities</vt:lpstr>
      <vt:lpstr>Postmortem Assessment Report</vt:lpstr>
      <vt:lpstr>Your Individual Overall Class Grade</vt:lpstr>
      <vt:lpstr>PowerPoint Presentation</vt:lpstr>
      <vt:lpstr>Design a Programming Language</vt:lpstr>
      <vt:lpstr>Types of Programming Languages</vt:lpstr>
      <vt:lpstr>Domain-Specific Languages</vt:lpstr>
      <vt:lpstr>It’s All About Translation!</vt:lpstr>
      <vt:lpstr>Translator Output</vt:lpstr>
      <vt:lpstr>It’s All About Translation! cont’d</vt:lpstr>
      <vt:lpstr>Language Classes During Translation</vt:lpstr>
      <vt:lpstr>The Pascal Language</vt:lpstr>
      <vt:lpstr>The Pascal Language, cont’d</vt:lpstr>
      <vt:lpstr>Example Pascal Program</vt:lpstr>
      <vt:lpstr>Example Conversion to Java</vt:lpstr>
      <vt:lpstr>Example Interpreter Execution</vt:lpstr>
      <vt:lpstr>Example Interpreter Debugger</vt:lpstr>
      <vt:lpstr>Example Compilation to Jasmin</vt:lpstr>
      <vt:lpstr>Example Compilation to Jasmin, cont’d</vt:lpstr>
      <vt:lpstr>Overview of the Compilation Process</vt:lpstr>
      <vt:lpstr>Reminder #1: By Monday, August 24</vt:lpstr>
      <vt:lpstr>Reminder #2: By Wednesday, August 26</vt:lpstr>
    </vt:vector>
  </TitlesOfParts>
  <Company>Apropos Logic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153: Concepts of Compiler Design</dc:title>
  <dc:creator>Ronald Mak</dc:creator>
  <cp:lastModifiedBy>Ron Mak</cp:lastModifiedBy>
  <cp:revision>313</cp:revision>
  <dcterms:created xsi:type="dcterms:W3CDTF">2008-01-12T03:52:55Z</dcterms:created>
  <dcterms:modified xsi:type="dcterms:W3CDTF">2026-08-20T18:21:32Z</dcterms:modified>
</cp:coreProperties>
</file>