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86"/>
  </p:notesMasterIdLst>
  <p:handoutMasterIdLst>
    <p:handoutMasterId r:id="rId87"/>
  </p:handoutMasterIdLst>
  <p:sldIdLst>
    <p:sldId id="256" r:id="rId2"/>
    <p:sldId id="829" r:id="rId3"/>
    <p:sldId id="886" r:id="rId4"/>
    <p:sldId id="924" r:id="rId5"/>
    <p:sldId id="837" r:id="rId6"/>
    <p:sldId id="376" r:id="rId7"/>
    <p:sldId id="377" r:id="rId8"/>
    <p:sldId id="474" r:id="rId9"/>
    <p:sldId id="343" r:id="rId10"/>
    <p:sldId id="344" r:id="rId11"/>
    <p:sldId id="345" r:id="rId12"/>
    <p:sldId id="346" r:id="rId13"/>
    <p:sldId id="456" r:id="rId14"/>
    <p:sldId id="457" r:id="rId15"/>
    <p:sldId id="486" r:id="rId16"/>
    <p:sldId id="459" r:id="rId17"/>
    <p:sldId id="460" r:id="rId18"/>
    <p:sldId id="467" r:id="rId19"/>
    <p:sldId id="468" r:id="rId20"/>
    <p:sldId id="469" r:id="rId21"/>
    <p:sldId id="471" r:id="rId22"/>
    <p:sldId id="472" r:id="rId23"/>
    <p:sldId id="470" r:id="rId24"/>
    <p:sldId id="292" r:id="rId25"/>
    <p:sldId id="294" r:id="rId26"/>
    <p:sldId id="293" r:id="rId27"/>
    <p:sldId id="295" r:id="rId28"/>
    <p:sldId id="296" r:id="rId29"/>
    <p:sldId id="297" r:id="rId30"/>
    <p:sldId id="298" r:id="rId31"/>
    <p:sldId id="299" r:id="rId32"/>
    <p:sldId id="300" r:id="rId33"/>
    <p:sldId id="304" r:id="rId34"/>
    <p:sldId id="301" r:id="rId35"/>
    <p:sldId id="302" r:id="rId36"/>
    <p:sldId id="303" r:id="rId37"/>
    <p:sldId id="504" r:id="rId38"/>
    <p:sldId id="925" r:id="rId39"/>
    <p:sldId id="374" r:id="rId40"/>
    <p:sldId id="935" r:id="rId41"/>
    <p:sldId id="375" r:id="rId42"/>
    <p:sldId id="306" r:id="rId43"/>
    <p:sldId id="519" r:id="rId44"/>
    <p:sldId id="313" r:id="rId45"/>
    <p:sldId id="314" r:id="rId46"/>
    <p:sldId id="508" r:id="rId47"/>
    <p:sldId id="307" r:id="rId48"/>
    <p:sldId id="938" r:id="rId49"/>
    <p:sldId id="308" r:id="rId50"/>
    <p:sldId id="510" r:id="rId51"/>
    <p:sldId id="939" r:id="rId52"/>
    <p:sldId id="319" r:id="rId53"/>
    <p:sldId id="309" r:id="rId54"/>
    <p:sldId id="310" r:id="rId55"/>
    <p:sldId id="311" r:id="rId56"/>
    <p:sldId id="312" r:id="rId57"/>
    <p:sldId id="511" r:id="rId58"/>
    <p:sldId id="512" r:id="rId59"/>
    <p:sldId id="513" r:id="rId60"/>
    <p:sldId id="515" r:id="rId61"/>
    <p:sldId id="514" r:id="rId62"/>
    <p:sldId id="516" r:id="rId63"/>
    <p:sldId id="517" r:id="rId64"/>
    <p:sldId id="316" r:id="rId65"/>
    <p:sldId id="936" r:id="rId66"/>
    <p:sldId id="270" r:id="rId67"/>
    <p:sldId id="445" r:id="rId68"/>
    <p:sldId id="271" r:id="rId69"/>
    <p:sldId id="272" r:id="rId70"/>
    <p:sldId id="273" r:id="rId71"/>
    <p:sldId id="446" r:id="rId72"/>
    <p:sldId id="447" r:id="rId73"/>
    <p:sldId id="448" r:id="rId74"/>
    <p:sldId id="449" r:id="rId75"/>
    <p:sldId id="450" r:id="rId76"/>
    <p:sldId id="926" r:id="rId77"/>
    <p:sldId id="927" r:id="rId78"/>
    <p:sldId id="928" r:id="rId79"/>
    <p:sldId id="929" r:id="rId80"/>
    <p:sldId id="930" r:id="rId81"/>
    <p:sldId id="931" r:id="rId82"/>
    <p:sldId id="932" r:id="rId83"/>
    <p:sldId id="933" r:id="rId84"/>
    <p:sldId id="934" r:id="rId8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846"/>
    <a:srgbClr val="0432FF"/>
    <a:srgbClr val="D0F2F3"/>
    <a:srgbClr val="FAE604"/>
    <a:srgbClr val="D5FC79"/>
    <a:srgbClr val="73FEFF"/>
    <a:srgbClr val="005493"/>
    <a:srgbClr val="930705"/>
    <a:srgbClr val="FEE698"/>
    <a:srgbClr val="E1A9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39" autoAdjust="0"/>
    <p:restoredTop sz="97928" autoAdjust="0"/>
  </p:normalViewPr>
  <p:slideViewPr>
    <p:cSldViewPr>
      <p:cViewPr varScale="1">
        <p:scale>
          <a:sx n="148" d="100"/>
          <a:sy n="148" d="100"/>
        </p:scale>
        <p:origin x="23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2" d="100"/>
        <a:sy n="122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51E4A-BF22-7547-A3CF-514369C79BB7}" type="datetimeFigureOut">
              <a:rPr lang="en-US" smtClean="0"/>
              <a:t>4/28/25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C9F7-100A-9447-81AD-7DF9FC15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67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13DE455-F6F3-4F4E-A0EB-B787F7D12FDB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DE455-F6F3-4F4E-A0EB-B787F7D12FD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116579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DE455-F6F3-4F4E-A0EB-B787F7D12FDB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9039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63969F-CE8E-0D7F-7D70-BCE19BCB8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F557219-ABDA-BA9C-1CA7-439EF65B0D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A4723C-3086-1B2E-AC77-0A28C249E0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1CB69-E08E-F520-F0CF-8B1215AAE1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25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86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x-none" altLang="x-none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x-none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  <a:prstGeom prst="rect">
            <a:avLst/>
          </a:prstGeom>
        </p:spPr>
        <p:txBody>
          <a:bodyPr/>
          <a:lstStyle>
            <a:lvl1pPr marL="0" indent="0">
              <a:buFont typeface="Wingdings" charset="2"/>
              <a:buNone/>
              <a:defRPr sz="2000"/>
            </a:lvl1pPr>
          </a:lstStyle>
          <a:p>
            <a:pPr lvl="0"/>
            <a:r>
              <a:rPr lang="en-US" altLang="x-none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87A21-E039-AC42-9909-E4579A660C35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8540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3E6A8-C093-C84F-8482-5134BB1D8BDB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11818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050"/>
            </a:lvl5pPr>
            <a:lvl6pPr>
              <a:defRPr sz="8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75094-CFE5-6845-BA77-358456EEE97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4944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B9DC1-1358-BC4B-B641-2C2A42F06E1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9428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74841-672B-DD4F-873B-241AE5DFC02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2332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FEF31-D98D-E64D-AE69-8E9E2BB968DD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95391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5950A-5284-F14A-8929-A5FDD999DDD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50764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C63D3-51DD-C944-8AEA-B749D334FBF6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1989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6BFE0-1B2C-0E4B-8A9D-BEB6E74EC3D9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74798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182913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40488" y="5257780"/>
            <a:ext cx="301781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F3A25-4381-F748-9D2C-5621C5E9A25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0131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9A191E7-2071-B34D-84F0-74D03C8C3C56}" type="slidenum">
              <a:rPr lang="en-US" altLang="x-none"/>
              <a:pPr/>
              <a:t>‹#›</a:t>
            </a:fld>
            <a:endParaRPr lang="en-US" altLang="x-none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966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Engineering Extended Studies</a:t>
            </a:r>
            <a:endParaRPr lang="en-US" sz="1000" baseline="0" dirty="0"/>
          </a:p>
          <a:p>
            <a:r>
              <a:rPr lang="en-US" sz="1000" baseline="0" dirty="0"/>
              <a:t>Spring 2025: April 29</a:t>
            </a:r>
            <a:endParaRPr lang="en-US" sz="100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474732" y="6263609"/>
            <a:ext cx="2651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x-none" sz="1000" dirty="0"/>
              <a:t>CMPE 202: Software Systems Engineering </a:t>
            </a:r>
          </a:p>
          <a:p>
            <a:pPr algn="ctr"/>
            <a:r>
              <a:rPr lang="en-US" altLang="x-none" sz="1000" dirty="0"/>
              <a:t>© Ronald Mak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CMPE 202</a:t>
            </a:r>
            <a:br>
              <a:rPr lang="en-US" altLang="x-none" sz="3200" dirty="0"/>
            </a:br>
            <a:r>
              <a:rPr lang="en-US" altLang="x-none" sz="3200" dirty="0"/>
              <a:t>Software Systems Engineering</a:t>
            </a:r>
            <a:br>
              <a:rPr lang="en-US" altLang="x-none" sz="3600" dirty="0"/>
            </a:br>
            <a:r>
              <a:rPr lang="en-US" altLang="x-none" sz="2400" dirty="0"/>
              <a:t>April 29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x-none" dirty="0"/>
              <a:t>Engineering Extended Studies</a:t>
            </a:r>
            <a:br>
              <a:rPr lang="en-US" altLang="x-none" dirty="0"/>
            </a:br>
            <a:r>
              <a:rPr lang="en-US" altLang="x-none" dirty="0"/>
              <a:t>San Jose State University</a:t>
            </a:r>
            <a:br>
              <a:rPr lang="en-US" altLang="x-none" dirty="0"/>
            </a:br>
            <a:br>
              <a:rPr lang="en-US" altLang="x-none" sz="1000" dirty="0"/>
            </a:br>
            <a:r>
              <a:rPr lang="en-US" altLang="x-none" dirty="0"/>
              <a:t>Spring 2025</a:t>
            </a:r>
            <a:br>
              <a:rPr lang="en-US" altLang="x-none" dirty="0"/>
            </a:br>
            <a:r>
              <a:rPr lang="en-US" altLang="x-none" dirty="0"/>
              <a:t>Instructor: Ron Mak</a:t>
            </a:r>
          </a:p>
          <a:p>
            <a:pPr algn="ctr"/>
            <a:r>
              <a:rPr lang="en-US" altLang="x-none" dirty="0">
                <a:hlinkClick r:id="rId3"/>
              </a:rPr>
              <a:t>www.cs.sjsu.edu/~mak</a:t>
            </a:r>
            <a:endParaRPr lang="en-US" altLang="x-none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fld id="{5A7A4AD9-282A-1D42-BDC8-5281B49D17A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3697" y="1452094"/>
            <a:ext cx="8024954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vector&lt;Person&gt; people,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bool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Person &amp;p))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selected;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(const Person&amp; p : people) if 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selected.push_back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selected;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people;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(people);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"Males:"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males = select(people,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is_male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males)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"Last name starts with C:"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cs = select(people,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cs)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FBA4A-8E79-C74D-AE60-C41828464711}"/>
              </a:ext>
            </a:extLst>
          </p:cNvPr>
          <p:cNvSpPr txBox="1"/>
          <p:nvPr/>
        </p:nvSpPr>
        <p:spPr>
          <a:xfrm>
            <a:off x="7040853" y="1261666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lambda1.cpp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A2BC39-D74F-E7EF-3F40-6F899BB34C74}"/>
              </a:ext>
            </a:extLst>
          </p:cNvPr>
          <p:cNvSpPr txBox="1"/>
          <p:nvPr/>
        </p:nvSpPr>
        <p:spPr>
          <a:xfrm>
            <a:off x="3958025" y="3089833"/>
            <a:ext cx="4362995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Did we really need to create separate function definitions for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is_male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solidFill>
                  <a:srgbClr val="0432FF"/>
                </a:solidFill>
              </a:rPr>
              <a:t> and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is_c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solidFill>
                  <a:srgbClr val="0432FF"/>
                </a:solidFill>
              </a:rPr>
              <a:t> if all we’re going to do is pass their references as arguments to a call to function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select()</a:t>
            </a:r>
            <a:r>
              <a:rPr lang="en-US" dirty="0">
                <a:solidFill>
                  <a:srgbClr val="0432FF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17900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11042" y="1508781"/>
            <a:ext cx="5121915" cy="255454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Males: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{first=Biden, last=Joe, gender=M}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{first=Tom, last=Cruise, gender=M}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{first=Ron, last=Mak, gender=M}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Last name starts with 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{first=Marie, last=Curie, gender=F}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{first=Agatha, last=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Cristie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gender=F}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{first=Tom, last=Cruise, gender=M}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{first=Julia, last=Child, gender=F}</a:t>
            </a:r>
          </a:p>
        </p:txBody>
      </p:sp>
    </p:spTree>
    <p:extLst>
      <p:ext uri="{BB962C8B-B14F-4D97-AF65-F5344CB8AC3E}">
        <p14:creationId xmlns:p14="http://schemas.microsoft.com/office/powerpoint/2010/main" val="2910647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3272" y="1232356"/>
            <a:ext cx="7726596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people;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(people);</a:t>
            </a:r>
          </a:p>
          <a:p>
            <a:pPr>
              <a:buNone/>
            </a:pP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"Males:"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males =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(people,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(const Person &amp;p) -&gt; bool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{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return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Gender::M;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}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males) cout &lt;&lt; p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cout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&lt;&lt; "Last name starts with C:"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cs =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(people,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(const Person &amp;p) -&gt; bool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{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return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[0] == 'C';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}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cs) cout &lt;&lt; p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12664" y="6106894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lambda2.cpp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4E75AD-496C-37DD-AB1C-597E116EB054}"/>
              </a:ext>
            </a:extLst>
          </p:cNvPr>
          <p:cNvSpPr txBox="1"/>
          <p:nvPr/>
        </p:nvSpPr>
        <p:spPr>
          <a:xfrm>
            <a:off x="5669268" y="1965976"/>
            <a:ext cx="279544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Instead, directly pass the bodies of unnamed functions as lambda expressions.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D35C22F-09C7-34C6-3628-8A37B3B51C3A}"/>
              </a:ext>
            </a:extLst>
          </p:cNvPr>
          <p:cNvGrpSpPr/>
          <p:nvPr/>
        </p:nvGrpSpPr>
        <p:grpSpPr>
          <a:xfrm>
            <a:off x="3017537" y="2952210"/>
            <a:ext cx="1887562" cy="570911"/>
            <a:chOff x="3017537" y="2952210"/>
            <a:chExt cx="1887562" cy="57091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E91759D-E108-179C-3B43-C82E24F00654}"/>
                </a:ext>
              </a:extLst>
            </p:cNvPr>
            <p:cNvSpPr txBox="1"/>
            <p:nvPr/>
          </p:nvSpPr>
          <p:spPr>
            <a:xfrm>
              <a:off x="3017537" y="3246122"/>
              <a:ext cx="1241494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29846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29846"/>
                  </a:solidFill>
                </a:rPr>
                <a:t>What’s this for?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FE482C3-7E48-AA0C-4F71-95514D85E019}"/>
                </a:ext>
              </a:extLst>
            </p:cNvPr>
            <p:cNvSpPr/>
            <p:nvPr/>
          </p:nvSpPr>
          <p:spPr bwMode="auto">
            <a:xfrm>
              <a:off x="4630782" y="2952210"/>
              <a:ext cx="274317" cy="274317"/>
            </a:xfrm>
            <a:prstGeom prst="ellipse">
              <a:avLst/>
            </a:prstGeom>
            <a:noFill/>
            <a:ln w="19050" cap="flat" cmpd="sng" algn="ctr">
              <a:solidFill>
                <a:srgbClr val="02984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29846"/>
                </a:solidFill>
                <a:effectLst/>
                <a:latin typeface="Arial" charset="0"/>
              </a:endParaRPr>
            </a:p>
          </p:txBody>
        </p:sp>
        <p:cxnSp>
          <p:nvCxnSpPr>
            <p:cNvPr id="11" name="Curved Connector 10">
              <a:extLst>
                <a:ext uri="{FF2B5EF4-FFF2-40B4-BE49-F238E27FC236}">
                  <a16:creationId xmlns:a16="http://schemas.microsoft.com/office/drawing/2014/main" id="{BCE6AE4D-2205-4860-659F-4A6EE83E78CA}"/>
                </a:ext>
              </a:extLst>
            </p:cNvPr>
            <p:cNvCxnSpPr>
              <a:stCxn id="9" idx="2"/>
              <a:endCxn id="7" idx="3"/>
            </p:cNvCxnSpPr>
            <p:nvPr/>
          </p:nvCxnSpPr>
          <p:spPr bwMode="auto">
            <a:xfrm rot="10800000" flipV="1">
              <a:off x="4259032" y="3089368"/>
              <a:ext cx="371751" cy="295253"/>
            </a:xfrm>
            <a:prstGeom prst="curved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02984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31242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07A6-5742-AE40-80DA-94D997B5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C613C-DB83-4747-A0C5-2B99FB079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928" y="1295400"/>
            <a:ext cx="8229600" cy="4835525"/>
          </a:xfrm>
        </p:spPr>
        <p:txBody>
          <a:bodyPr/>
          <a:lstStyle/>
          <a:p>
            <a:r>
              <a:rPr lang="en-US" dirty="0"/>
              <a:t>A lambda expression can “capture”  variables </a:t>
            </a:r>
            <a:br>
              <a:rPr lang="en-US" dirty="0"/>
            </a:br>
            <a:r>
              <a:rPr lang="en-US" dirty="0"/>
              <a:t>that are in its scope to use inside its body.</a:t>
            </a:r>
          </a:p>
          <a:p>
            <a:pPr lvl="1"/>
            <a:r>
              <a:rPr lang="en-US" dirty="0"/>
              <a:t>Capture either by value or by reference inside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you pass a lambda expression that does capturing to a function, then the function’s corresponding formal parameter </a:t>
            </a:r>
            <a:r>
              <a:rPr lang="en-US" u="sng" dirty="0"/>
              <a:t>must</a:t>
            </a:r>
            <a:r>
              <a:rPr lang="en-US" dirty="0"/>
              <a:t> use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std::function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Instead of: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Use: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F1467-CC97-DC4C-B1D2-D506A3AF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8773D8-25DA-9F45-B0DA-DEADDEF7AA42}"/>
              </a:ext>
            </a:extLst>
          </p:cNvPr>
          <p:cNvSpPr txBox="1"/>
          <p:nvPr/>
        </p:nvSpPr>
        <p:spPr>
          <a:xfrm>
            <a:off x="2834614" y="4709146"/>
            <a:ext cx="594358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vector&lt;Person&gt; people, 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matches(const Person &amp;p)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F58089-FA75-274F-89F0-0AB6EB294D4F}"/>
              </a:ext>
            </a:extLst>
          </p:cNvPr>
          <p:cNvSpPr txBox="1"/>
          <p:nvPr/>
        </p:nvSpPr>
        <p:spPr>
          <a:xfrm>
            <a:off x="1971654" y="5420035"/>
            <a:ext cx="6806539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vector&lt;Person&gt; people,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function&lt;bool(const Person &amp;p)&gt; matches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0701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34175-AA4C-2944-ABE5-D3244127A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3E18B-DC1F-B14F-AF00-410F1C606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467099-03F0-B646-B209-779337E97DDA}"/>
              </a:ext>
            </a:extLst>
          </p:cNvPr>
          <p:cNvSpPr txBox="1"/>
          <p:nvPr/>
        </p:nvSpPr>
        <p:spPr>
          <a:xfrm>
            <a:off x="548684" y="1522382"/>
            <a:ext cx="8046632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vector&lt;Person&gt; people,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function&lt;bool(const Person &amp;p)&gt; matches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selected;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(const Person&amp; p : people) if 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selected.push_back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selected;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12009D-1BA8-AE48-804D-451D030E0EAC}"/>
              </a:ext>
            </a:extLst>
          </p:cNvPr>
          <p:cNvSpPr txBox="1"/>
          <p:nvPr/>
        </p:nvSpPr>
        <p:spPr>
          <a:xfrm>
            <a:off x="7040853" y="1353105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lambda3.cpp</a:t>
            </a:r>
          </a:p>
        </p:txBody>
      </p:sp>
    </p:spTree>
    <p:extLst>
      <p:ext uri="{BB962C8B-B14F-4D97-AF65-F5344CB8AC3E}">
        <p14:creationId xmlns:p14="http://schemas.microsoft.com/office/powerpoint/2010/main" val="331883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1439A-EEC7-B445-947D-71F42C9C2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5BDED-8237-5644-8402-3845111A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12D628-7DD3-9B43-9B62-6E2BCCB8502E}"/>
              </a:ext>
            </a:extLst>
          </p:cNvPr>
          <p:cNvSpPr txBox="1"/>
          <p:nvPr/>
        </p:nvSpPr>
        <p:spPr>
          <a:xfrm>
            <a:off x="828026" y="1321547"/>
            <a:ext cx="7487947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people;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(people);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"Males:"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males =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(people,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&amp;count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(const Person &amp;p) -&gt; bool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{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if (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Gender::M)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{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count++;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return true;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}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else return false;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}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males) cout &lt;&lt; p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cout &lt;&lt; 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&lt;&lt; " persons"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 . 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2E8350-1C07-118E-B77B-37D78D60F1F0}"/>
              </a:ext>
            </a:extLst>
          </p:cNvPr>
          <p:cNvSpPr txBox="1"/>
          <p:nvPr/>
        </p:nvSpPr>
        <p:spPr>
          <a:xfrm>
            <a:off x="6766536" y="1161561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lambda3.cpp</a:t>
            </a:r>
          </a:p>
        </p:txBody>
      </p:sp>
    </p:spTree>
    <p:extLst>
      <p:ext uri="{BB962C8B-B14F-4D97-AF65-F5344CB8AC3E}">
        <p14:creationId xmlns:p14="http://schemas.microsoft.com/office/powerpoint/2010/main" val="3084725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1439A-EEC7-B445-947D-71F42C9C2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5BDED-8237-5644-8402-3845111A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12D628-7DD3-9B43-9B62-6E2BCCB8502E}"/>
              </a:ext>
            </a:extLst>
          </p:cNvPr>
          <p:cNvSpPr txBox="1"/>
          <p:nvPr/>
        </p:nvSpPr>
        <p:spPr>
          <a:xfrm>
            <a:off x="989128" y="1417342"/>
            <a:ext cx="7165744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 . 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cout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&lt;&lt; "Last name starts with C:"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cs =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(people,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&amp;count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(const Person &amp;p) -&gt; bool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{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if (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[0] == 'C')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{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count++;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return true;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}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else return false;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}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for (Person&amp; p : cs) cout &lt;&lt; p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cout &lt;&lt; 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&lt;&lt; " persons"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7137C9-0CF4-F3D4-4B44-663BF24A2E60}"/>
              </a:ext>
            </a:extLst>
          </p:cNvPr>
          <p:cNvSpPr txBox="1"/>
          <p:nvPr/>
        </p:nvSpPr>
        <p:spPr>
          <a:xfrm>
            <a:off x="6583658" y="1234464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lambda3.cpp</a:t>
            </a:r>
          </a:p>
        </p:txBody>
      </p:sp>
    </p:spTree>
    <p:extLst>
      <p:ext uri="{BB962C8B-B14F-4D97-AF65-F5344CB8AC3E}">
        <p14:creationId xmlns:p14="http://schemas.microsoft.com/office/powerpoint/2010/main" val="3927273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19193-34D8-D842-AE2E-D5B6E24DE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65F962-FD76-1147-962A-D916A7A7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C2719B-9103-E14E-A4BD-3662DB29C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677716"/>
            <a:ext cx="8229600" cy="1453209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predicate:</a:t>
            </a:r>
            <a:r>
              <a:rPr lang="en-US" dirty="0"/>
              <a:t> A </a:t>
            </a:r>
            <a:r>
              <a:rPr lang="en-US" u="sng" dirty="0"/>
              <a:t>Boolean function</a:t>
            </a:r>
            <a:r>
              <a:rPr lang="en-US" dirty="0"/>
              <a:t> whose return value depends on the values of its parameters.</a:t>
            </a:r>
          </a:p>
          <a:p>
            <a:pPr lvl="1"/>
            <a:r>
              <a:rPr lang="en-US" dirty="0"/>
              <a:t>Example: Function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matches</a:t>
            </a:r>
            <a:r>
              <a:rPr lang="en-US" dirty="0"/>
              <a:t> in these examples.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399C50-1D00-904E-A2D6-AA5546C07B05}"/>
              </a:ext>
            </a:extLst>
          </p:cNvPr>
          <p:cNvSpPr txBox="1"/>
          <p:nvPr/>
        </p:nvSpPr>
        <p:spPr>
          <a:xfrm>
            <a:off x="2011042" y="1324498"/>
            <a:ext cx="5121915" cy="304698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Males: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{first=Biden, last=Joe, gender=M}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{first=Tom, last=Cruise, gender=M}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{first=Ron, last=Mak, gender=M}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persons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Last name starts with 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{first=Marie, last=Curie, gender=F}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{first=Agatha, last=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Cristie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gender=F}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{first=Tom, last=Cruise, gender=M}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{first=Julia, last=Child, gender=F}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persons</a:t>
            </a:r>
          </a:p>
        </p:txBody>
      </p:sp>
    </p:spTree>
    <p:extLst>
      <p:ext uri="{BB962C8B-B14F-4D97-AF65-F5344CB8AC3E}">
        <p14:creationId xmlns:p14="http://schemas.microsoft.com/office/powerpoint/2010/main" val="1352841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54D0-6307-5648-A4CF-97C0B661D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51E77-AAE1-2843-A498-9C8636C2B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function object</a:t>
            </a:r>
            <a:r>
              <a:rPr lang="en-US" dirty="0"/>
              <a:t> is an instance of a class that overloads the </a:t>
            </a:r>
            <a:r>
              <a:rPr lang="en-US" u="sng" dirty="0"/>
              <a:t>function call operator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AKA </a:t>
            </a:r>
            <a:r>
              <a:rPr lang="en-US" dirty="0">
                <a:solidFill>
                  <a:srgbClr val="C00000"/>
                </a:solidFill>
              </a:rPr>
              <a:t>functor</a:t>
            </a:r>
          </a:p>
          <a:p>
            <a:pPr lvl="4"/>
            <a:endParaRPr lang="en-US" dirty="0"/>
          </a:p>
          <a:p>
            <a:r>
              <a:rPr lang="en-US" dirty="0"/>
              <a:t>Overload the function call </a:t>
            </a:r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 ()</a:t>
            </a:r>
          </a:p>
          <a:p>
            <a:pPr lvl="1"/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the operator used to call a function.</a:t>
            </a:r>
          </a:p>
          <a:p>
            <a:pPr lvl="1"/>
            <a:r>
              <a:rPr lang="en-US" dirty="0"/>
              <a:t>Yes, you can overload the function call operator!</a:t>
            </a:r>
          </a:p>
          <a:p>
            <a:pPr marL="2286000" lvl="5" indent="0">
              <a:buNone/>
            </a:pPr>
            <a:endParaRPr lang="en-US" dirty="0"/>
          </a:p>
          <a:p>
            <a:r>
              <a:rPr lang="en-US" dirty="0"/>
              <a:t>Example: A class to generates pseudo-random integer values within a given range. </a:t>
            </a:r>
          </a:p>
          <a:p>
            <a:pPr lvl="1"/>
            <a:r>
              <a:rPr lang="en-US" dirty="0"/>
              <a:t>The function call returns the next random integer.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69F1D-81EE-9D49-8333-4DFF033C3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4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75CB-F842-9743-A5CB-40F7E5EE0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Random Integers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EC0F2-A670-064F-A512-654E17D1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35A2A2-72E1-8944-94CF-20F51107C957}"/>
              </a:ext>
            </a:extLst>
          </p:cNvPr>
          <p:cNvSpPr txBox="1"/>
          <p:nvPr/>
        </p:nvSpPr>
        <p:spPr>
          <a:xfrm>
            <a:off x="591583" y="1526679"/>
            <a:ext cx="7960834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 min, int max) : min(min), max(max)</a:t>
            </a: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srand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(time(NULL));  // seed the random number generator</a:t>
            </a: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pPr>
              <a:buNone/>
            </a:pPr>
            <a:b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operator ()()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min + rand()%(max - min + 1);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min, max;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9B58C-4F88-3743-914B-0329485CAF47}"/>
              </a:ext>
            </a:extLst>
          </p:cNvPr>
          <p:cNvSpPr txBox="1"/>
          <p:nvPr/>
        </p:nvSpPr>
        <p:spPr>
          <a:xfrm>
            <a:off x="7007038" y="1357402"/>
            <a:ext cx="135966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RandomInt.h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4F024F-1F45-8D3C-81A3-CC5191209A3A}"/>
              </a:ext>
            </a:extLst>
          </p:cNvPr>
          <p:cNvSpPr txBox="1"/>
          <p:nvPr/>
        </p:nvSpPr>
        <p:spPr>
          <a:xfrm>
            <a:off x="3291854" y="3488323"/>
            <a:ext cx="350769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Why two consecutive pairs of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()()</a:t>
            </a:r>
            <a:r>
              <a:rPr lang="en-US" dirty="0">
                <a:solidFill>
                  <a:srgbClr val="0432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2073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5CCDB-17ED-A796-8761-FA10A365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F9086-26CD-3F4D-7705-890F51F53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The </a:t>
            </a:r>
            <a:r>
              <a:rPr lang="en-US" sz="26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sz="2600" dirty="0"/>
              <a:t> keyword and the </a:t>
            </a:r>
            <a:br>
              <a:rPr lang="en-US" sz="2600" dirty="0"/>
            </a:br>
            <a:r>
              <a:rPr lang="en-US" sz="26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sz="2600" dirty="0"/>
              <a:t> pseudo-function.</a:t>
            </a:r>
          </a:p>
          <a:p>
            <a:r>
              <a:rPr lang="en-US" sz="2600" dirty="0"/>
              <a:t>Lambda expressions</a:t>
            </a:r>
          </a:p>
          <a:p>
            <a:r>
              <a:rPr lang="en-US" sz="2600" dirty="0"/>
              <a:t>Function objects</a:t>
            </a:r>
          </a:p>
          <a:p>
            <a:r>
              <a:rPr lang="en-US" sz="2600" dirty="0"/>
              <a:t>Smart pointers</a:t>
            </a:r>
          </a:p>
          <a:p>
            <a:pPr lvl="1"/>
            <a:r>
              <a:rPr lang="en-US" sz="2200" dirty="0"/>
              <a:t>unique and shared</a:t>
            </a:r>
          </a:p>
          <a:p>
            <a:pPr lvl="4"/>
            <a:endParaRPr lang="en-US" sz="850" dirty="0"/>
          </a:p>
          <a:p>
            <a:r>
              <a:rPr lang="en-US" sz="2600" i="1" dirty="0"/>
              <a:t>Break</a:t>
            </a:r>
          </a:p>
          <a:p>
            <a:pPr lvl="4"/>
            <a:endParaRPr lang="en-US" sz="850" i="1" dirty="0"/>
          </a:p>
          <a:p>
            <a:r>
              <a:rPr lang="en-US" sz="2600" dirty="0"/>
              <a:t>Move semantics</a:t>
            </a:r>
          </a:p>
          <a:p>
            <a:pPr lvl="1"/>
            <a:r>
              <a:rPr lang="en-US" sz="2200" dirty="0"/>
              <a:t>The “Big Five”</a:t>
            </a:r>
          </a:p>
          <a:p>
            <a:r>
              <a:rPr lang="en-US" sz="2600" dirty="0"/>
              <a:t>Bonus topic: Public key cryptography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A3C10-CD03-0494-77EB-A917F8BDE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39688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E9680-EFE9-4642-95B4-04FFD1C2F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Random Integers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57306-1119-D547-97F0-FA27EDDE4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478F03-D703-814B-8C59-7423B4472798}"/>
              </a:ext>
            </a:extLst>
          </p:cNvPr>
          <p:cNvSpPr txBox="1"/>
          <p:nvPr/>
        </p:nvSpPr>
        <p:spPr>
          <a:xfrm>
            <a:off x="1147024" y="1508781"/>
            <a:ext cx="6849952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RandomInt.h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(5, 12);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4B3DCD-E390-0B41-935B-49F1BEA0BB51}"/>
              </a:ext>
            </a:extLst>
          </p:cNvPr>
          <p:cNvSpPr txBox="1"/>
          <p:nvPr/>
        </p:nvSpPr>
        <p:spPr>
          <a:xfrm>
            <a:off x="5669268" y="1339504"/>
            <a:ext cx="21238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RandomIntTester.cpp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5CD472-9276-984A-BF61-337FA2E8822B}"/>
              </a:ext>
            </a:extLst>
          </p:cNvPr>
          <p:cNvSpPr txBox="1"/>
          <p:nvPr/>
        </p:nvSpPr>
        <p:spPr>
          <a:xfrm>
            <a:off x="6972624" y="3693855"/>
            <a:ext cx="431528" cy="255454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64046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AB26-60D1-264A-B4A6-B3AF6CCE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E7FE7-D0F2-EA44-8AFC-D044AB485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object is an object, so therefore,</a:t>
            </a:r>
          </a:p>
          <a:p>
            <a:pPr lvl="1"/>
            <a:r>
              <a:rPr lang="en-US" dirty="0"/>
              <a:t>You can store it in a variable.</a:t>
            </a:r>
          </a:p>
          <a:p>
            <a:pPr lvl="1"/>
            <a:r>
              <a:rPr lang="en-US" dirty="0"/>
              <a:t>You can pass it as an argument to a function.</a:t>
            </a:r>
          </a:p>
          <a:p>
            <a:pPr lvl="1"/>
            <a:r>
              <a:rPr lang="en-US" dirty="0"/>
              <a:t>You can return it as the value of a function.</a:t>
            </a:r>
          </a:p>
          <a:p>
            <a:pPr lvl="5"/>
            <a:endParaRPr lang="en-US" dirty="0"/>
          </a:p>
          <a:p>
            <a:r>
              <a:rPr lang="en-US" dirty="0"/>
              <a:t>A function object can </a:t>
            </a:r>
            <a:r>
              <a:rPr lang="en-US" u="sng" dirty="0"/>
              <a:t>maintain state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across multiple invocations.</a:t>
            </a:r>
          </a:p>
          <a:p>
            <a:pPr lvl="1"/>
            <a:r>
              <a:rPr lang="en-US" dirty="0"/>
              <a:t>Stored in its member variables.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FFD574-04FF-E449-A7AA-6E4BAAA8E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68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31A37-71DC-474A-872D-9F39571F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Summation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34347-F80B-AD48-BD5D-FB9860EF1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57200"/>
          </a:xfrm>
        </p:spPr>
        <p:txBody>
          <a:bodyPr/>
          <a:lstStyle/>
          <a:p>
            <a:r>
              <a:rPr lang="en-US" dirty="0"/>
              <a:t>A function object can hold state.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1E6DA-59CB-9C45-985D-B50ED87E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FAA287-9985-704A-B878-C8B75A8677AC}"/>
              </a:ext>
            </a:extLst>
          </p:cNvPr>
          <p:cNvSpPr txBox="1"/>
          <p:nvPr/>
        </p:nvSpPr>
        <p:spPr>
          <a:xfrm>
            <a:off x="1764180" y="2054593"/>
            <a:ext cx="4011034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Summation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Summation() : sum(0) {}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int operator ()(int amount)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  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   return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sum;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548632-65F3-1442-B845-75485DF64408}"/>
              </a:ext>
            </a:extLst>
          </p:cNvPr>
          <p:cNvSpPr txBox="1"/>
          <p:nvPr/>
        </p:nvSpPr>
        <p:spPr>
          <a:xfrm>
            <a:off x="4206244" y="1885316"/>
            <a:ext cx="139333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Summation.h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6D591A-D43D-F308-FF5F-FB0627B67CF2}"/>
              </a:ext>
            </a:extLst>
          </p:cNvPr>
          <p:cNvSpPr txBox="1"/>
          <p:nvPr/>
        </p:nvSpPr>
        <p:spPr>
          <a:xfrm>
            <a:off x="3383293" y="4800585"/>
            <a:ext cx="57259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432FF"/>
                </a:solidFill>
              </a:rPr>
              <a:t>state</a:t>
            </a:r>
          </a:p>
        </p:txBody>
      </p:sp>
    </p:spTree>
    <p:extLst>
      <p:ext uri="{BB962C8B-B14F-4D97-AF65-F5344CB8AC3E}">
        <p14:creationId xmlns:p14="http://schemas.microsoft.com/office/powerpoint/2010/main" val="77808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4079-9A7F-6F48-A23C-07DE09935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Summation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AD95D-AA44-1145-A3CC-F0D35C815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708D36-C7C3-9745-A510-8A2855BB28C9}"/>
              </a:ext>
            </a:extLst>
          </p:cNvPr>
          <p:cNvSpPr txBox="1"/>
          <p:nvPr/>
        </p:nvSpPr>
        <p:spPr>
          <a:xfrm>
            <a:off x="1005879" y="1395442"/>
            <a:ext cx="5985934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Summation.h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Summation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for(</a:t>
            </a: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i = 1; i &lt; 20; i += 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"Add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": "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(3) &lt;&lt;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D2E4A-CD81-FE4E-9243-41E6387452F6}"/>
              </a:ext>
            </a:extLst>
          </p:cNvPr>
          <p:cNvSpPr txBox="1"/>
          <p:nvPr/>
        </p:nvSpPr>
        <p:spPr>
          <a:xfrm>
            <a:off x="6595710" y="1697406"/>
            <a:ext cx="1542410" cy="255454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1:  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3:   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5:   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7:  16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9:  25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11:  36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13:  49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15:  64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17:  81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19: 100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9E1658-B755-BD41-B850-3E2ABF3055F7}"/>
              </a:ext>
            </a:extLst>
          </p:cNvPr>
          <p:cNvSpPr txBox="1"/>
          <p:nvPr/>
        </p:nvSpPr>
        <p:spPr>
          <a:xfrm>
            <a:off x="4663439" y="1226165"/>
            <a:ext cx="21575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SummationTester.cpp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1447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88AE-74CE-E64E-A481-D7C94FABA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a Standard (“Raw”)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EA144-2B81-9941-BC35-13D9ADDE4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A raw pointer’s declaration does </a:t>
            </a:r>
            <a:r>
              <a:rPr lang="en-US" u="sng" dirty="0"/>
              <a:t>not</a:t>
            </a:r>
            <a:r>
              <a:rPr lang="en-US" dirty="0"/>
              <a:t> answer:</a:t>
            </a:r>
          </a:p>
          <a:p>
            <a:pPr lvl="1"/>
            <a:r>
              <a:rPr lang="en-US" dirty="0"/>
              <a:t>Does the pointer “own” the object that it points to </a:t>
            </a:r>
            <a:br>
              <a:rPr lang="en-US" dirty="0"/>
            </a:br>
            <a:r>
              <a:rPr lang="en-US" dirty="0"/>
              <a:t>(should you delete the object?)</a:t>
            </a:r>
          </a:p>
          <a:p>
            <a:pPr lvl="1"/>
            <a:r>
              <a:rPr lang="en-US" dirty="0"/>
              <a:t>Does the pointer point to a single object or to an array (should you call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  <a:r>
              <a:rPr lang="en-US" dirty="0"/>
              <a:t>?)</a:t>
            </a:r>
          </a:p>
          <a:p>
            <a:pPr lvl="1"/>
            <a:r>
              <a:rPr lang="en-US" dirty="0"/>
              <a:t>Should you call a dedicated destructor function?</a:t>
            </a:r>
          </a:p>
          <a:p>
            <a:pPr marL="2286000" lvl="5" indent="0">
              <a:buNone/>
            </a:pPr>
            <a:endParaRPr lang="en-US" dirty="0"/>
          </a:p>
          <a:p>
            <a:r>
              <a:rPr lang="en-US" dirty="0"/>
              <a:t>Will you delete the object </a:t>
            </a:r>
            <a:r>
              <a:rPr lang="en-US" u="sng" dirty="0"/>
              <a:t>exactly once</a:t>
            </a:r>
            <a:r>
              <a:rPr lang="en-US" dirty="0"/>
              <a:t>?</a:t>
            </a:r>
          </a:p>
          <a:p>
            <a:pPr lvl="1"/>
            <a:r>
              <a:rPr lang="en-US" u="sng" dirty="0"/>
              <a:t>Memory leak</a:t>
            </a:r>
            <a:r>
              <a:rPr lang="en-US" dirty="0"/>
              <a:t> if you never delete the object.</a:t>
            </a:r>
          </a:p>
          <a:p>
            <a:pPr lvl="1"/>
            <a:r>
              <a:rPr lang="en-US" u="sng" dirty="0"/>
              <a:t>Segmentation fault</a:t>
            </a:r>
            <a:r>
              <a:rPr lang="en-US" dirty="0"/>
              <a:t> if you delete the object </a:t>
            </a:r>
            <a:br>
              <a:rPr lang="en-US" dirty="0"/>
            </a:br>
            <a:r>
              <a:rPr lang="en-US" dirty="0"/>
              <a:t>more than once.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5A2E2-6394-FF45-8BFB-071C85272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3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E6CC-8919-244D-97F7-7F34893D6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Pointers vs. Smart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6D01F-F514-CF43-9B86-64BEFE9DE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Raw pointers are powerful but dangerous.</a:t>
            </a:r>
          </a:p>
          <a:p>
            <a:pPr lvl="1"/>
            <a:r>
              <a:rPr lang="en-US" dirty="0"/>
              <a:t>Use a </a:t>
            </a:r>
            <a:r>
              <a:rPr lang="en-US" u="sng" dirty="0"/>
              <a:t>smart pointer</a:t>
            </a:r>
            <a:r>
              <a:rPr lang="en-US" dirty="0"/>
              <a:t> instead.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Unique pointer</a:t>
            </a:r>
          </a:p>
          <a:p>
            <a:pPr lvl="1"/>
            <a:r>
              <a:rPr lang="en-US" dirty="0"/>
              <a:t>Has </a:t>
            </a:r>
            <a:r>
              <a:rPr lang="en-US" u="sng" dirty="0"/>
              <a:t>exclusive ownership</a:t>
            </a:r>
            <a:r>
              <a:rPr lang="en-US" dirty="0"/>
              <a:t> of the object it points to.</a:t>
            </a:r>
          </a:p>
          <a:p>
            <a:pPr lvl="1"/>
            <a:r>
              <a:rPr lang="en-US" dirty="0"/>
              <a:t>The ownership can be transferred.</a:t>
            </a:r>
          </a:p>
          <a:p>
            <a:pPr lvl="1"/>
            <a:r>
              <a:rPr lang="en-US" dirty="0"/>
              <a:t>The object is </a:t>
            </a:r>
            <a:r>
              <a:rPr lang="en-US" u="sng" dirty="0"/>
              <a:t>automatically deleted</a:t>
            </a:r>
            <a:r>
              <a:rPr lang="en-US" dirty="0"/>
              <a:t> when the pointer is set to point elsewhere, or it goes out of scope.</a:t>
            </a:r>
          </a:p>
          <a:p>
            <a:r>
              <a:rPr lang="en-US" dirty="0">
                <a:solidFill>
                  <a:srgbClr val="C00000"/>
                </a:solidFill>
              </a:rPr>
              <a:t>Shared pointer</a:t>
            </a:r>
          </a:p>
          <a:p>
            <a:pPr lvl="1"/>
            <a:r>
              <a:rPr lang="en-US" dirty="0"/>
              <a:t>Multiple pointers can point to the same object.</a:t>
            </a:r>
          </a:p>
          <a:p>
            <a:pPr lvl="1"/>
            <a:r>
              <a:rPr lang="en-US" dirty="0"/>
              <a:t>The object is </a:t>
            </a:r>
            <a:r>
              <a:rPr lang="en-US" u="sng" dirty="0"/>
              <a:t>automatically deleted only once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815022-90D7-FF44-BCA8-5A2A9EBAF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6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F933C-BC3C-D147-BA70-304939EDD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47522-0B0C-FC4F-8B94-625EBA66D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u="sng" dirty="0"/>
              <a:t>Exclusive ownership</a:t>
            </a:r>
            <a:r>
              <a:rPr lang="en-US" dirty="0"/>
              <a:t> of the object.</a:t>
            </a:r>
          </a:p>
          <a:p>
            <a:pPr lvl="1"/>
            <a:r>
              <a:rPr lang="en-US" dirty="0"/>
              <a:t>An object can have at </a:t>
            </a:r>
            <a:r>
              <a:rPr lang="en-US" u="sng" dirty="0"/>
              <a:t>most one unique pointer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at a time pointing to it.</a:t>
            </a:r>
          </a:p>
          <a:p>
            <a:pPr lvl="5"/>
            <a:endParaRPr lang="en-US" dirty="0"/>
          </a:p>
          <a:p>
            <a:r>
              <a:rPr lang="en-US" dirty="0"/>
              <a:t>Ownership can be </a:t>
            </a:r>
            <a:r>
              <a:rPr lang="en-US" u="sng" dirty="0"/>
              <a:t>transferred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another unique pointer.</a:t>
            </a:r>
          </a:p>
          <a:p>
            <a:pPr lvl="1"/>
            <a:r>
              <a:rPr lang="en-US" dirty="0"/>
              <a:t>The source pointer is </a:t>
            </a:r>
            <a:r>
              <a:rPr lang="en-US" u="sng" dirty="0"/>
              <a:t>automatically set to </a:t>
            </a:r>
            <a:r>
              <a:rPr lang="en-US" b="1" u="sng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When the owning pointer is set to point to another object or to </a:t>
            </a:r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dirty="0"/>
              <a:t>, or goes out of scope, the object it points to is </a:t>
            </a:r>
            <a:r>
              <a:rPr lang="en-US" u="sng" dirty="0"/>
              <a:t>automatically deleted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50759-DF95-034D-A459-A4C0CC3FA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80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DE352-8C65-8D4E-A5E5-A42B22170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Smart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376EE-C40B-D54B-9201-F513EDF56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We’ll use a simplified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en-US" dirty="0"/>
              <a:t> class.</a:t>
            </a:r>
          </a:p>
          <a:p>
            <a:pPr lvl="1"/>
            <a:r>
              <a:rPr lang="en-US" dirty="0"/>
              <a:t>The default constructor, constructor, and destructor each writes a message when it’s called.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0FECC-7547-1541-9DCF-0BEF0205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AE4B8-08DC-2E46-A3D2-98AEC150ED30}"/>
              </a:ext>
            </a:extLst>
          </p:cNvPr>
          <p:cNvSpPr txBox="1"/>
          <p:nvPr/>
        </p:nvSpPr>
        <p:spPr>
          <a:xfrm>
            <a:off x="274367" y="2794674"/>
            <a:ext cx="6413935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Date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Date();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"uniq_ptr1 and uniq_ptr2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unique_ptr&lt;Date&gt; uniq_ptr1(</a:t>
            </a:r>
            <a:r>
              <a:rPr lang="en-US" sz="1400" b="1" dirty="0">
                <a:solidFill>
                  <a:srgbClr val="0298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Date(2001, 1, 1)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unique_ptr&lt;Date&gt; uniq_ptr2(</a:t>
            </a:r>
            <a:r>
              <a:rPr lang="en-US" sz="1400" b="1" dirty="0">
                <a:solidFill>
                  <a:srgbClr val="0298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"*uniq_ptr1 = " &lt;&lt; *uniq_ptr1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CA006D-65AD-7E45-909A-E2EFD78EAE19}"/>
              </a:ext>
            </a:extLst>
          </p:cNvPr>
          <p:cNvSpPr txBox="1"/>
          <p:nvPr/>
        </p:nvSpPr>
        <p:spPr>
          <a:xfrm>
            <a:off x="3291854" y="5074384"/>
            <a:ext cx="4480714" cy="160043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0/0/0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uniq_ptr1 and uniq_ptr2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1/1/2001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*uniq_ptr1 = 1/1/2001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1D0401-BA23-6942-A0BD-1AF74A51607D}"/>
              </a:ext>
            </a:extLst>
          </p:cNvPr>
          <p:cNvSpPr txBox="1"/>
          <p:nvPr/>
        </p:nvSpPr>
        <p:spPr>
          <a:xfrm>
            <a:off x="5261384" y="2606049"/>
            <a:ext cx="159659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TestUnique.cpp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65309F-D6EE-E445-8F3A-093F4D4FE808}"/>
              </a:ext>
            </a:extLst>
          </p:cNvPr>
          <p:cNvSpPr txBox="1"/>
          <p:nvPr/>
        </p:nvSpPr>
        <p:spPr>
          <a:xfrm>
            <a:off x="6889499" y="4180939"/>
            <a:ext cx="189026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Initialize a </a:t>
            </a:r>
            <a:r>
              <a:rPr lang="en-US" sz="1200" u="sng" dirty="0">
                <a:solidFill>
                  <a:srgbClr val="C00000"/>
                </a:solidFill>
              </a:rPr>
              <a:t>unique pointer</a:t>
            </a:r>
          </a:p>
          <a:p>
            <a:r>
              <a:rPr lang="en-US" sz="1200" dirty="0">
                <a:solidFill>
                  <a:srgbClr val="C00000"/>
                </a:solidFill>
              </a:rPr>
              <a:t>by passing a </a:t>
            </a:r>
            <a:r>
              <a:rPr lang="en-US" sz="1200" dirty="0">
                <a:solidFill>
                  <a:srgbClr val="029846"/>
                </a:solidFill>
              </a:rPr>
              <a:t>raw pointer </a:t>
            </a:r>
          </a:p>
          <a:p>
            <a:r>
              <a:rPr lang="en-US" sz="1200" dirty="0">
                <a:solidFill>
                  <a:srgbClr val="C00000"/>
                </a:solidFill>
              </a:rPr>
              <a:t>to its constructor.</a:t>
            </a:r>
          </a:p>
        </p:txBody>
      </p:sp>
    </p:spTree>
    <p:extLst>
      <p:ext uri="{BB962C8B-B14F-4D97-AF65-F5344CB8AC3E}">
        <p14:creationId xmlns:p14="http://schemas.microsoft.com/office/powerpoint/2010/main" val="22990023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65241-21F6-C341-BAF4-5B3EB3701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Smart Pointer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ADE16-9428-334E-AFA0-670C53835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8799D7-4C0A-F24A-A850-005499DA9AB0}"/>
              </a:ext>
            </a:extLst>
          </p:cNvPr>
          <p:cNvSpPr txBox="1"/>
          <p:nvPr/>
        </p:nvSpPr>
        <p:spPr>
          <a:xfrm>
            <a:off x="398421" y="3240503"/>
            <a:ext cx="8347157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"uniq_ptr2 = std::move(uniq_ptr1)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uniq_ptr2 = std::move(uniq_ptr1);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(uniq_ptr1 == nullptr)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"uniq_ptr1 is null"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"*uniq_ptr1 = " &lt;&lt; *uniq_ptr1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"*uniq_ptr2 = " &lt;&lt; *uniq_ptr2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A61D107-348B-304C-81F9-2D018807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859282"/>
          </a:xfrm>
        </p:spPr>
        <p:txBody>
          <a:bodyPr/>
          <a:lstStyle/>
          <a:p>
            <a:r>
              <a:rPr lang="en-US" dirty="0"/>
              <a:t>“Move” the object from one </a:t>
            </a:r>
            <a:r>
              <a:rPr lang="en-US" u="sng" dirty="0"/>
              <a:t>unique pointer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another.</a:t>
            </a:r>
          </a:p>
          <a:p>
            <a:pPr lvl="1"/>
            <a:r>
              <a:rPr lang="en-US" dirty="0"/>
              <a:t>Can’t copy, because of </a:t>
            </a:r>
            <a:r>
              <a:rPr lang="en-US" u="sng" dirty="0"/>
              <a:t>exclusive ownership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source pointer is automatically set to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842511-F5E4-FB41-8D6F-6528D8059B59}"/>
              </a:ext>
            </a:extLst>
          </p:cNvPr>
          <p:cNvSpPr txBox="1"/>
          <p:nvPr/>
        </p:nvSpPr>
        <p:spPr>
          <a:xfrm>
            <a:off x="2814947" y="4610555"/>
            <a:ext cx="3514104" cy="738664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uniq_ptr2 = move(uniq_ptr1)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uniq_ptr1 is null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*uniq_ptr2 = 1/1/2001</a:t>
            </a:r>
          </a:p>
        </p:txBody>
      </p:sp>
    </p:spTree>
    <p:extLst>
      <p:ext uri="{BB962C8B-B14F-4D97-AF65-F5344CB8AC3E}">
        <p14:creationId xmlns:p14="http://schemas.microsoft.com/office/powerpoint/2010/main" val="37843100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40FF-FDB4-8840-A61D-1FE26A2A6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Smart Pointer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197AF-9DF4-A548-92E7-1EB7C1A07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950722"/>
          </a:xfrm>
        </p:spPr>
        <p:txBody>
          <a:bodyPr/>
          <a:lstStyle/>
          <a:p>
            <a:r>
              <a:rPr lang="en-US" dirty="0"/>
              <a:t>You can associate a </a:t>
            </a:r>
            <a:r>
              <a:rPr lang="en-US" u="sng" dirty="0"/>
              <a:t>custom destructor </a:t>
            </a:r>
            <a:br>
              <a:rPr lang="en-US" dirty="0"/>
            </a:br>
            <a:r>
              <a:rPr lang="en-US" dirty="0"/>
              <a:t>with a unique pointer.</a:t>
            </a:r>
          </a:p>
          <a:p>
            <a:pPr lvl="1"/>
            <a:r>
              <a:rPr lang="en-US" dirty="0"/>
              <a:t>In this example, we use a lambda expression.</a:t>
            </a:r>
          </a:p>
          <a:p>
            <a:pPr lvl="1"/>
            <a:r>
              <a:rPr lang="en-US" dirty="0"/>
              <a:t>Also note the use of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B6997-647F-714E-B106-89C6662E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E1784B-7D46-9044-8532-C211D516381C}"/>
              </a:ext>
            </a:extLst>
          </p:cNvPr>
          <p:cNvSpPr txBox="1"/>
          <p:nvPr/>
        </p:nvSpPr>
        <p:spPr>
          <a:xfrm>
            <a:off x="386397" y="3132334"/>
            <a:ext cx="6306535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function&lt;void (Date *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dptr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)&gt;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delete_date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[] (Date *ptr)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 &lt;&lt; ”Custom </a:t>
            </a:r>
            <a:r>
              <a:rPr lang="en-US" sz="1400" b="1" dirty="0" err="1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deleter</a:t>
            </a:r>
            <a:r>
              <a:rPr lang="en-US" sz="1400" b="1" dirty="0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 &lt;&lt; *ptr &lt;&lt; </a:t>
            </a:r>
            <a:r>
              <a:rPr lang="en-US" sz="1400" b="1" dirty="0" err="1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ptr;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cout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"uniq_ptr3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unique_ptr&lt;Date,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delete_date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uniq_ptr3(new Date(2003, 3, 3),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delete_date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cout &lt;&lt; "*uniq_ptr3 = " &lt;&lt; *uniq_ptr3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293546-68E7-194C-B6E3-97A60C587739}"/>
              </a:ext>
            </a:extLst>
          </p:cNvPr>
          <p:cNvSpPr txBox="1"/>
          <p:nvPr/>
        </p:nvSpPr>
        <p:spPr>
          <a:xfrm>
            <a:off x="2319618" y="5524945"/>
            <a:ext cx="3943708" cy="738664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uniq_ptr3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3/3/2003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*uniq_ptr3 = 3/3/2003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F6BE63-87E8-4E45-8088-C0AFAA2E4729}"/>
              </a:ext>
            </a:extLst>
          </p:cNvPr>
          <p:cNvSpPr txBox="1"/>
          <p:nvPr/>
        </p:nvSpPr>
        <p:spPr>
          <a:xfrm>
            <a:off x="5653365" y="3461656"/>
            <a:ext cx="3136855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432FF"/>
                </a:solidFill>
              </a:rPr>
              <a:t>We’re treating the lambda expression as an object to initialize variable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delete_date</a:t>
            </a:r>
            <a:r>
              <a:rPr lang="en-US" sz="1400" dirty="0">
                <a:solidFill>
                  <a:srgbClr val="0432FF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25AEDF-0058-CB22-AC46-C7EF9F2EDEF3}"/>
              </a:ext>
            </a:extLst>
          </p:cNvPr>
          <p:cNvSpPr txBox="1"/>
          <p:nvPr/>
        </p:nvSpPr>
        <p:spPr>
          <a:xfrm>
            <a:off x="5646786" y="4526268"/>
            <a:ext cx="235673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432FF"/>
                </a:solidFill>
              </a:rPr>
              <a:t>Note the use of </a:t>
            </a:r>
            <a:r>
              <a:rPr lang="en-US" sz="1400" b="1" dirty="0" err="1">
                <a:solidFill>
                  <a:srgbClr val="0298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sz="1400" dirty="0">
                <a:solidFill>
                  <a:srgbClr val="0432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619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DB786-5492-E5A5-B854-07EFA1336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Oral presentations on Tuesday, May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28310-14BD-1221-67CD-DEB07D42B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53000"/>
          </a:xfrm>
        </p:spPr>
        <p:txBody>
          <a:bodyPr/>
          <a:lstStyle/>
          <a:p>
            <a:r>
              <a:rPr lang="en-US" dirty="0"/>
              <a:t>What is your application?</a:t>
            </a:r>
          </a:p>
          <a:p>
            <a:r>
              <a:rPr lang="en-US" dirty="0"/>
              <a:t>What is its architecture?</a:t>
            </a:r>
          </a:p>
          <a:p>
            <a:pPr lvl="1"/>
            <a:r>
              <a:rPr lang="en-US" dirty="0"/>
              <a:t>You can use slides, such as PowerPoint, or others.</a:t>
            </a:r>
          </a:p>
          <a:p>
            <a:pPr lvl="1"/>
            <a:r>
              <a:rPr lang="en-US" dirty="0"/>
              <a:t>Show high-level UML diagrams.</a:t>
            </a:r>
          </a:p>
          <a:p>
            <a:pPr lvl="1"/>
            <a:r>
              <a:rPr lang="en-US" dirty="0"/>
              <a:t>Point out your use of good design principles</a:t>
            </a:r>
          </a:p>
          <a:p>
            <a:pPr lvl="2"/>
            <a:r>
              <a:rPr lang="en-US" dirty="0"/>
              <a:t>Examples: cohesive classes, loose coupling, coding to the interface, delegation, etc.</a:t>
            </a:r>
          </a:p>
          <a:p>
            <a:pPr lvl="1"/>
            <a:r>
              <a:rPr lang="en-US" dirty="0"/>
              <a:t>Point out code modeled by design patterns.</a:t>
            </a:r>
          </a:p>
          <a:p>
            <a:pPr lvl="2"/>
            <a:r>
              <a:rPr lang="en-US" dirty="0"/>
              <a:t>Which patterns?</a:t>
            </a:r>
          </a:p>
          <a:p>
            <a:pPr lvl="2"/>
            <a:r>
              <a:rPr lang="en-US" dirty="0"/>
              <a:t>How did your code benefit </a:t>
            </a:r>
            <a:br>
              <a:rPr lang="en-US" dirty="0"/>
            </a:br>
            <a:r>
              <a:rPr lang="en-US" dirty="0"/>
              <a:t>from the patterns?</a:t>
            </a:r>
          </a:p>
          <a:p>
            <a:r>
              <a:rPr lang="en-US" dirty="0"/>
              <a:t>Live demo of the application.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985F6-F057-5353-7066-4DEC817F1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</a:t>
            </a:fld>
            <a:endParaRPr lang="en-US" alt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F678DF-7867-C421-11BD-604BBDEA0E71}"/>
              </a:ext>
            </a:extLst>
          </p:cNvPr>
          <p:cNvSpPr txBox="1"/>
          <p:nvPr/>
        </p:nvSpPr>
        <p:spPr>
          <a:xfrm>
            <a:off x="5943585" y="4800585"/>
            <a:ext cx="283460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Students in the class will help grade each oral presentation via a Canvas survey.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AB1E5C-ADE8-2FEA-87C0-CCD0E32550F0}"/>
              </a:ext>
            </a:extLst>
          </p:cNvPr>
          <p:cNvSpPr txBox="1"/>
          <p:nvPr/>
        </p:nvSpPr>
        <p:spPr>
          <a:xfrm>
            <a:off x="6297462" y="1325903"/>
            <a:ext cx="212685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Maximum </a:t>
            </a:r>
            <a:r>
              <a:rPr lang="en-US" u="sng" dirty="0">
                <a:solidFill>
                  <a:srgbClr val="0432FF"/>
                </a:solidFill>
              </a:rPr>
              <a:t>20 minutes </a:t>
            </a:r>
            <a:r>
              <a:rPr lang="en-US" dirty="0">
                <a:solidFill>
                  <a:srgbClr val="0432FF"/>
                </a:solidFill>
              </a:rPr>
              <a:t>per presentation.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D3C2DE-1087-F5BF-2287-BAAADD4409FB}"/>
              </a:ext>
            </a:extLst>
          </p:cNvPr>
          <p:cNvSpPr txBox="1"/>
          <p:nvPr/>
        </p:nvSpPr>
        <p:spPr>
          <a:xfrm>
            <a:off x="7378000" y="4294367"/>
            <a:ext cx="115448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At least 3?</a:t>
            </a:r>
          </a:p>
        </p:txBody>
      </p:sp>
    </p:spTree>
    <p:extLst>
      <p:ext uri="{BB962C8B-B14F-4D97-AF65-F5344CB8AC3E}">
        <p14:creationId xmlns:p14="http://schemas.microsoft.com/office/powerpoint/2010/main" val="42575562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86F32-C728-844C-8417-32D22E475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Smart Pointer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18D5E-4415-4642-A510-0FD68D3FD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dirty="0"/>
              <a:t> member function to </a:t>
            </a:r>
            <a:br>
              <a:rPr lang="en-US" dirty="0"/>
            </a:br>
            <a:r>
              <a:rPr lang="en-US" dirty="0"/>
              <a:t>change the value of a unique pointer.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42288-90D1-1942-81AF-C7F9AC7E0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BB377A-2147-B14D-85E7-E43150B2CCAE}"/>
              </a:ext>
            </a:extLst>
          </p:cNvPr>
          <p:cNvSpPr txBox="1"/>
          <p:nvPr/>
        </p:nvSpPr>
        <p:spPr>
          <a:xfrm>
            <a:off x="1794635" y="2282297"/>
            <a:ext cx="5554726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"uniq_ptr4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unique_ptr&lt;Date&gt; uniq_ptr4(nullptr);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uniq_ptr4.reset(new Date(2004, 4, 4));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"*uniq_ptr4 = " &lt;&lt; *uniq_ptr4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"uniq_ptr4.reset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uniq_ptr4.reset(new Date(2024, 4, 24));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"*uniq_ptr4 = " &lt;&lt; *uniq_ptr4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351AE1-B041-E84E-8E29-E4CF1C4E46DA}"/>
              </a:ext>
            </a:extLst>
          </p:cNvPr>
          <p:cNvSpPr txBox="1"/>
          <p:nvPr/>
        </p:nvSpPr>
        <p:spPr>
          <a:xfrm>
            <a:off x="2600144" y="4234072"/>
            <a:ext cx="4051109" cy="181588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uniq_ptr4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4/4/2004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*uniq_ptr4 = 4/4/2004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uniq_ptr4.reset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4/24/2024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4/4/2004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*uniq_ptr4 = 4/24/2024</a:t>
            </a:r>
          </a:p>
        </p:txBody>
      </p:sp>
    </p:spTree>
    <p:extLst>
      <p:ext uri="{BB962C8B-B14F-4D97-AF65-F5344CB8AC3E}">
        <p14:creationId xmlns:p14="http://schemas.microsoft.com/office/powerpoint/2010/main" val="29117803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0845-0BEC-3946-9342-3501447F9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Smart Pointer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64EE6-4FF8-2D4B-BBBE-BD25C0876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When a unique smart pointer goes </a:t>
            </a:r>
            <a:br>
              <a:rPr lang="en-US" dirty="0"/>
            </a:br>
            <a:r>
              <a:rPr lang="en-US" dirty="0"/>
              <a:t>out of scope, the object it points to is </a:t>
            </a:r>
            <a:r>
              <a:rPr lang="en-US" u="sng" dirty="0"/>
              <a:t>automatically removed</a:t>
            </a:r>
            <a:r>
              <a:rPr lang="en-US" dirty="0"/>
              <a:t> from memory.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5BF30-DBE6-1B4A-B32C-B73B8FFB4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D25908-98F0-244E-AAF3-37DF840997EE}"/>
              </a:ext>
            </a:extLst>
          </p:cNvPr>
          <p:cNvSpPr txBox="1"/>
          <p:nvPr/>
        </p:nvSpPr>
        <p:spPr>
          <a:xfrm>
            <a:off x="1577372" y="2761443"/>
            <a:ext cx="5989254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"Program termination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47B95F-CEE5-3543-81F0-A93DEEB962A9}"/>
              </a:ext>
            </a:extLst>
          </p:cNvPr>
          <p:cNvSpPr txBox="1"/>
          <p:nvPr/>
        </p:nvSpPr>
        <p:spPr>
          <a:xfrm>
            <a:off x="2653845" y="3670194"/>
            <a:ext cx="3943708" cy="116955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termination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4/24/2024</a:t>
            </a:r>
          </a:p>
          <a:p>
            <a:r>
              <a:rPr lang="en-US" sz="1400" b="1" dirty="0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Custom </a:t>
            </a:r>
            <a:r>
              <a:rPr lang="en-US" sz="1400" b="1" dirty="0" err="1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deleter</a:t>
            </a:r>
            <a:r>
              <a:rPr lang="en-US" sz="1400" b="1" dirty="0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3/3/2003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3/3/2003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1/1/2001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43D10F-F7B4-B845-B9CB-DFC4A228B685}"/>
              </a:ext>
            </a:extLst>
          </p:cNvPr>
          <p:cNvSpPr txBox="1"/>
          <p:nvPr/>
        </p:nvSpPr>
        <p:spPr>
          <a:xfrm>
            <a:off x="2743220" y="5074902"/>
            <a:ext cx="351731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B23C00"/>
                </a:solidFill>
              </a:rPr>
              <a:t>Memory leak</a:t>
            </a:r>
            <a:r>
              <a:rPr lang="en-US" dirty="0">
                <a:solidFill>
                  <a:srgbClr val="B23C00"/>
                </a:solidFill>
              </a:rPr>
              <a:t>!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Date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Date();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36D181-0604-BC49-A42C-1766C93E716D}"/>
              </a:ext>
            </a:extLst>
          </p:cNvPr>
          <p:cNvGrpSpPr/>
          <p:nvPr/>
        </p:nvGrpSpPr>
        <p:grpSpPr>
          <a:xfrm>
            <a:off x="1749260" y="4058218"/>
            <a:ext cx="798955" cy="400110"/>
            <a:chOff x="1749260" y="4058218"/>
            <a:chExt cx="798955" cy="400110"/>
          </a:xfrm>
        </p:grpSpPr>
        <p:sp>
          <p:nvSpPr>
            <p:cNvPr id="5" name="Right Arrow 4">
              <a:extLst>
                <a:ext uri="{FF2B5EF4-FFF2-40B4-BE49-F238E27FC236}">
                  <a16:creationId xmlns:a16="http://schemas.microsoft.com/office/drawing/2014/main" id="{911B7A98-4318-D547-A660-A43C6DD9E175}"/>
                </a:ext>
              </a:extLst>
            </p:cNvPr>
            <p:cNvSpPr/>
            <p:nvPr/>
          </p:nvSpPr>
          <p:spPr bwMode="auto">
            <a:xfrm>
              <a:off x="2091020" y="4163530"/>
              <a:ext cx="457195" cy="182878"/>
            </a:xfrm>
            <a:prstGeom prst="rightArrow">
              <a:avLst/>
            </a:prstGeom>
            <a:solidFill>
              <a:srgbClr val="7A81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9F1AB4C-C394-BD4E-8010-5FAC2311AE99}"/>
                </a:ext>
              </a:extLst>
            </p:cNvPr>
            <p:cNvSpPr txBox="1"/>
            <p:nvPr/>
          </p:nvSpPr>
          <p:spPr>
            <a:xfrm>
              <a:off x="1749260" y="4058218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7A81FF"/>
                  </a:solidFill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231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000C1-C936-B14A-ABD7-CE24660B5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Smart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8F9F1-BB08-B546-9B2D-CF54926B0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43025"/>
            <a:ext cx="8412433" cy="5029145"/>
          </a:xfrm>
        </p:spPr>
        <p:txBody>
          <a:bodyPr/>
          <a:lstStyle/>
          <a:p>
            <a:r>
              <a:rPr lang="en-US" dirty="0"/>
              <a:t>Multiple </a:t>
            </a:r>
            <a:r>
              <a:rPr lang="en-US" u="sng" dirty="0"/>
              <a:t>shared pointers</a:t>
            </a:r>
            <a:r>
              <a:rPr lang="en-US" dirty="0"/>
              <a:t> can point </a:t>
            </a:r>
            <a:br>
              <a:rPr lang="en-US" dirty="0"/>
            </a:br>
            <a:r>
              <a:rPr lang="en-US" dirty="0"/>
              <a:t>at the same time to a single object.</a:t>
            </a:r>
          </a:p>
          <a:p>
            <a:pPr lvl="1"/>
            <a:r>
              <a:rPr lang="en-US" u="sng" dirty="0"/>
              <a:t>Shared-ownership</a:t>
            </a:r>
            <a:r>
              <a:rPr lang="en-US" dirty="0"/>
              <a:t> resource management.</a:t>
            </a:r>
          </a:p>
          <a:p>
            <a:pPr lvl="5"/>
            <a:endParaRPr lang="en-US" dirty="0"/>
          </a:p>
          <a:p>
            <a:r>
              <a:rPr lang="en-US" dirty="0"/>
              <a:t>When the </a:t>
            </a:r>
            <a:r>
              <a:rPr lang="en-US" u="sng" dirty="0"/>
              <a:t>last pointer</a:t>
            </a:r>
            <a:r>
              <a:rPr lang="en-US" dirty="0"/>
              <a:t> no longer points to the object, the object is </a:t>
            </a:r>
            <a:r>
              <a:rPr lang="en-US" u="sng" dirty="0"/>
              <a:t>automatically deleted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is deleted only once.</a:t>
            </a:r>
          </a:p>
          <a:p>
            <a:pPr lvl="5"/>
            <a:endParaRPr lang="en-US" dirty="0"/>
          </a:p>
          <a:p>
            <a:r>
              <a:rPr lang="en-US" dirty="0"/>
              <a:t>Uses reference counts.</a:t>
            </a:r>
          </a:p>
          <a:p>
            <a:pPr lvl="1"/>
            <a:r>
              <a:rPr lang="en-US" dirty="0"/>
              <a:t>Increment the count each time an object is pointed to.</a:t>
            </a:r>
          </a:p>
          <a:p>
            <a:pPr lvl="1"/>
            <a:r>
              <a:rPr lang="en-US" dirty="0"/>
              <a:t>Decrement the count when it loses the pointer.</a:t>
            </a:r>
          </a:p>
          <a:p>
            <a:pPr lvl="1"/>
            <a:r>
              <a:rPr lang="en-US" u="sng" dirty="0"/>
              <a:t>Automatic deletion</a:t>
            </a:r>
            <a:r>
              <a:rPr lang="en-US" dirty="0"/>
              <a:t> when the count becomes 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44B03-C640-4146-AB72-FC4F68D5F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3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70995-945D-7D49-A0C8-8C76D414E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Smart Pointer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3FA80-F87D-0C45-9A7E-B7E2FA99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D44FCB-7F9A-904F-939F-939933A640FD}"/>
              </a:ext>
            </a:extLst>
          </p:cNvPr>
          <p:cNvSpPr txBox="1"/>
          <p:nvPr/>
        </p:nvSpPr>
        <p:spPr>
          <a:xfrm>
            <a:off x="1159386" y="1143025"/>
            <a:ext cx="5650906" cy="56938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"shar_ptr1 and shar_ptr2 ..."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shared_ptr&lt;Date&gt; shar_ptr1(new Date(2001, 1, 1));</a:t>
            </a:r>
          </a:p>
          <a:p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shared_ptr&lt;Date&gt; shar_ptr2(shar_ptr1);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"*shar_ptr1 = " &lt;&lt; *shar_ptr1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"Entering new scope!"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shared_ptr&lt;Date&gt; shar_ptr3(shar_ptr2);</a:t>
            </a:r>
          </a:p>
          <a:p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shared_ptr&lt;Date&gt; shar_ptr4(shar_ptr3);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"*shar_ptr1 = " &lt;&lt; *shar_ptr1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"*shar_ptr3 = " &lt;&lt; *shar_ptr3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"*shar_ptr4 = " &lt;&lt; *shar_ptr4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"Exiting scope!"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"Program termination ..."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30DC7A-AD83-C14B-94FD-A854E03B0FB4}"/>
              </a:ext>
            </a:extLst>
          </p:cNvPr>
          <p:cNvSpPr/>
          <p:nvPr/>
        </p:nvSpPr>
        <p:spPr bwMode="auto">
          <a:xfrm>
            <a:off x="1525142" y="2880366"/>
            <a:ext cx="5303462" cy="2743170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888751-5DE3-5A4B-A89C-4CABC08F1836}"/>
              </a:ext>
            </a:extLst>
          </p:cNvPr>
          <p:cNvSpPr txBox="1"/>
          <p:nvPr/>
        </p:nvSpPr>
        <p:spPr>
          <a:xfrm>
            <a:off x="6949414" y="3959563"/>
            <a:ext cx="83388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Nested</a:t>
            </a:r>
          </a:p>
          <a:p>
            <a:r>
              <a:rPr lang="en-US" dirty="0">
                <a:solidFill>
                  <a:srgbClr val="008000"/>
                </a:solidFill>
              </a:rPr>
              <a:t>scope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867404-A6B5-3442-B849-9C52A78528D3}"/>
              </a:ext>
            </a:extLst>
          </p:cNvPr>
          <p:cNvSpPr txBox="1"/>
          <p:nvPr/>
        </p:nvSpPr>
        <p:spPr>
          <a:xfrm>
            <a:off x="5029195" y="987349"/>
            <a:ext cx="16094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TestShared.cpp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2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835BC-1E5E-E74E-944D-B40C80185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Smart Pointer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06D09-E4AC-934B-93E3-D1A4B2FA7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CBCD23-2032-8648-BF1C-A33A93ACE627}"/>
              </a:ext>
            </a:extLst>
          </p:cNvPr>
          <p:cNvSpPr txBox="1"/>
          <p:nvPr/>
        </p:nvSpPr>
        <p:spPr>
          <a:xfrm>
            <a:off x="923403" y="1417342"/>
            <a:ext cx="587693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"shar_ptr1 and shar_ptr2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shared_ptr&lt;Date&gt; shar_ptr1(new Date(2001, 1, 1));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shared_ptr&lt;Date&gt; shar_ptr2(shar_ptr1);</a:t>
            </a:r>
            <a:b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"*shar_ptr1 = " &lt;&lt; *shar_ptr1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EDAA9F-89C4-C64A-BB9E-792AEE65E081}"/>
              </a:ext>
            </a:extLst>
          </p:cNvPr>
          <p:cNvSpPr txBox="1"/>
          <p:nvPr/>
        </p:nvSpPr>
        <p:spPr>
          <a:xfrm>
            <a:off x="2319618" y="3449778"/>
            <a:ext cx="3943708" cy="95410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shar_ptr1 and shar_ptr2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1/1/2001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*shar_ptr1 = 1/1/2001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*shar_ptr2 = 1/1/2001</a:t>
            </a:r>
          </a:p>
        </p:txBody>
      </p:sp>
    </p:spTree>
    <p:extLst>
      <p:ext uri="{BB962C8B-B14F-4D97-AF65-F5344CB8AC3E}">
        <p14:creationId xmlns:p14="http://schemas.microsoft.com/office/powerpoint/2010/main" val="29615804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742C-786B-1449-8E21-40321DF53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Smart Pointer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49A8F-2EF8-0A41-B9D5-CE9919CA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11EE75-FD3D-8D47-AD45-E0A86B5467D7}"/>
              </a:ext>
            </a:extLst>
          </p:cNvPr>
          <p:cNvSpPr txBox="1"/>
          <p:nvPr/>
        </p:nvSpPr>
        <p:spPr>
          <a:xfrm>
            <a:off x="1579833" y="1234464"/>
            <a:ext cx="6558287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"Entering new scope!"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shared_ptr&lt;Date&gt; shar_ptr3(shar_ptr2);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shared_ptr&lt;Date&gt; shar_ptr4(new Date(2004, 4, 4));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"*shar_ptr1 = " &lt;&lt; *shar_ptr1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"*shar_ptr3 = " &lt;&lt; *shar_ptr3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"*shar_ptr4 = " &lt;&lt; *shar_ptr4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"Exiting scope!"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7E162E-7394-3345-A4F6-1F5FDCE7FCB4}"/>
              </a:ext>
            </a:extLst>
          </p:cNvPr>
          <p:cNvSpPr txBox="1"/>
          <p:nvPr/>
        </p:nvSpPr>
        <p:spPr>
          <a:xfrm>
            <a:off x="2468903" y="3977634"/>
            <a:ext cx="3943708" cy="203132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Entering new scope!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4/4/2004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*shar_ptr1 = 1/1/2001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*shar_ptr2 = 1/1/2001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*shar_ptr3 = 1/1/2001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*shar_ptr4 = 4/4/2004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Exiting scope!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4/4/2004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94B2B1-285B-A516-C3A8-AE2416192210}"/>
              </a:ext>
            </a:extLst>
          </p:cNvPr>
          <p:cNvSpPr txBox="1"/>
          <p:nvPr/>
        </p:nvSpPr>
        <p:spPr>
          <a:xfrm>
            <a:off x="4872011" y="5166341"/>
            <a:ext cx="283460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432FF"/>
                </a:solidFill>
              </a:rPr>
              <a:t>Shared pointers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shar_ptr3</a:t>
            </a:r>
            <a:r>
              <a:rPr lang="en-US" sz="1400" dirty="0">
                <a:solidFill>
                  <a:srgbClr val="0432FF"/>
                </a:solidFill>
              </a:rPr>
              <a:t> and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shar_ptr4</a:t>
            </a:r>
            <a:r>
              <a:rPr lang="en-US" sz="1400" dirty="0">
                <a:solidFill>
                  <a:srgbClr val="0432FF"/>
                </a:solidFill>
              </a:rPr>
              <a:t> go out of scope.</a:t>
            </a:r>
          </a:p>
        </p:txBody>
      </p:sp>
    </p:spTree>
    <p:extLst>
      <p:ext uri="{BB962C8B-B14F-4D97-AF65-F5344CB8AC3E}">
        <p14:creationId xmlns:p14="http://schemas.microsoft.com/office/powerpoint/2010/main" val="27775256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5FFD7-ABEA-744F-B18F-7BABAE70B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Smart Pointer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28F86-5FDE-924B-9A94-BBCF81E6E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AFF232-2D4D-B04F-9FE1-0BCB8652D82F}"/>
              </a:ext>
            </a:extLst>
          </p:cNvPr>
          <p:cNvSpPr txBox="1"/>
          <p:nvPr/>
        </p:nvSpPr>
        <p:spPr>
          <a:xfrm>
            <a:off x="1794637" y="1208539"/>
            <a:ext cx="5554726" cy="22775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"*shar_ptr1 = " &lt;&lt; *shar_ptr1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"shar_ptr1.reset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shar_ptr1.reset(new Date(2011, 11, 11));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"*shar_ptr1 = " &lt;&lt; *shar_ptr1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"shar_ptr2.reset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shar_ptr2.reset(new Date(2022, 12, 22));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C7F349-6AEF-4C4E-9C43-F46A473740C1}"/>
              </a:ext>
            </a:extLst>
          </p:cNvPr>
          <p:cNvSpPr txBox="1"/>
          <p:nvPr/>
        </p:nvSpPr>
        <p:spPr>
          <a:xfrm>
            <a:off x="2492744" y="3585953"/>
            <a:ext cx="4158511" cy="2677656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*shar_ptr1 = 1/1/2001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*shar_ptr2 = 1/1/2001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shar_ptr1.reset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11/11/2011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*shar_ptr1 = 11/11/2011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*shar_ptr2 = 1/1/2001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shar_ptr2.reset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12/12/2012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1/1/2001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*shar_ptr2 = 12/22/2022</a:t>
            </a:r>
          </a:p>
        </p:txBody>
      </p:sp>
    </p:spTree>
    <p:extLst>
      <p:ext uri="{BB962C8B-B14F-4D97-AF65-F5344CB8AC3E}">
        <p14:creationId xmlns:p14="http://schemas.microsoft.com/office/powerpoint/2010/main" val="33471270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F6401-9CC2-3D45-959D-703395259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Smart Pointer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0F675-AD28-624E-8EDC-3510E3246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46122"/>
            <a:ext cx="8229600" cy="2884803"/>
          </a:xfrm>
        </p:spPr>
        <p:txBody>
          <a:bodyPr/>
          <a:lstStyle/>
          <a:p>
            <a:r>
              <a:rPr lang="en-US" dirty="0"/>
              <a:t>The destructor is </a:t>
            </a:r>
            <a:r>
              <a:rPr lang="en-US" u="sng" dirty="0"/>
              <a:t>automatically called</a:t>
            </a:r>
            <a:r>
              <a:rPr lang="en-US" dirty="0"/>
              <a:t> once </a:t>
            </a:r>
            <a:br>
              <a:rPr lang="en-US" dirty="0"/>
            </a:br>
            <a:r>
              <a:rPr lang="en-US" dirty="0"/>
              <a:t>the </a:t>
            </a:r>
            <a:r>
              <a:rPr lang="en-US" u="sng" dirty="0"/>
              <a:t>last pointer</a:t>
            </a:r>
            <a:r>
              <a:rPr lang="en-US" dirty="0"/>
              <a:t> to the object goes out of scope.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3AD6F-2A3D-694F-B57A-695DD01FE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C9AABE-8715-5045-9C0E-44ED6EB5EA7E}"/>
              </a:ext>
            </a:extLst>
          </p:cNvPr>
          <p:cNvSpPr txBox="1"/>
          <p:nvPr/>
        </p:nvSpPr>
        <p:spPr>
          <a:xfrm>
            <a:off x="1579834" y="1413766"/>
            <a:ext cx="5984331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"Program termination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166EB9-B868-534E-A624-A15CD6180929}"/>
              </a:ext>
            </a:extLst>
          </p:cNvPr>
          <p:cNvSpPr txBox="1"/>
          <p:nvPr/>
        </p:nvSpPr>
        <p:spPr>
          <a:xfrm>
            <a:off x="2546444" y="2332187"/>
            <a:ext cx="4051109" cy="738664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termination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12/22/2022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11/11/2011</a:t>
            </a:r>
          </a:p>
        </p:txBody>
      </p:sp>
    </p:spTree>
    <p:extLst>
      <p:ext uri="{BB962C8B-B14F-4D97-AF65-F5344CB8AC3E}">
        <p14:creationId xmlns:p14="http://schemas.microsoft.com/office/powerpoint/2010/main" val="428679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F3794-A054-CB5E-0C22-B43905E5B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1FAD2-BAA1-1A2A-2A16-66B82A3BF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B9B3D-C126-A5A7-E0C5-7F242EB87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7813655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Three”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46267"/>
          </a:xfrm>
        </p:spPr>
        <p:txBody>
          <a:bodyPr/>
          <a:lstStyle/>
          <a:p>
            <a:r>
              <a:rPr lang="en-US" dirty="0"/>
              <a:t>Collectively called the </a:t>
            </a:r>
            <a:r>
              <a:rPr lang="en-US" dirty="0">
                <a:solidFill>
                  <a:srgbClr val="B23C00"/>
                </a:solidFill>
              </a:rPr>
              <a:t>“big three”</a:t>
            </a:r>
            <a:r>
              <a:rPr lang="en-US" dirty="0"/>
              <a:t> of a class:</a:t>
            </a:r>
          </a:p>
          <a:p>
            <a:pPr lvl="1"/>
            <a:r>
              <a:rPr lang="en-US" dirty="0"/>
              <a:t>destructor</a:t>
            </a:r>
          </a:p>
          <a:p>
            <a:pPr lvl="1"/>
            <a:r>
              <a:rPr lang="en-US" dirty="0"/>
              <a:t>copy constructor</a:t>
            </a:r>
          </a:p>
          <a:p>
            <a:pPr lvl="1"/>
            <a:r>
              <a:rPr lang="en-US" dirty="0"/>
              <a:t>overloaded assignment operator</a:t>
            </a:r>
          </a:p>
          <a:p>
            <a:pPr lvl="5"/>
            <a:endParaRPr lang="en-US" dirty="0"/>
          </a:p>
          <a:p>
            <a:r>
              <a:rPr lang="en-US" dirty="0"/>
              <a:t>Rule of thumb: If you </a:t>
            </a:r>
            <a:r>
              <a:rPr lang="en-US" u="sng" dirty="0"/>
              <a:t>must</a:t>
            </a:r>
            <a:r>
              <a:rPr lang="en-US" dirty="0"/>
              <a:t> define a </a:t>
            </a:r>
            <a:r>
              <a:rPr lang="en-US" u="sng" dirty="0"/>
              <a:t>destructor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you </a:t>
            </a:r>
            <a:r>
              <a:rPr lang="en-US" u="sng" dirty="0"/>
              <a:t>should</a:t>
            </a:r>
            <a:r>
              <a:rPr lang="en-US" dirty="0"/>
              <a:t> also define a </a:t>
            </a:r>
            <a:r>
              <a:rPr lang="en-US" u="sng" dirty="0"/>
              <a:t>copy constructor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an </a:t>
            </a:r>
            <a:r>
              <a:rPr lang="en-US" u="sng" dirty="0"/>
              <a:t>overloaded assignment operator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Manage </a:t>
            </a:r>
            <a:r>
              <a:rPr lang="en-US" u="sng" dirty="0"/>
              <a:t>dynamic memory</a:t>
            </a:r>
            <a:r>
              <a:rPr lang="en-US" dirty="0"/>
              <a:t> consistently.</a:t>
            </a:r>
          </a:p>
          <a:p>
            <a:pPr lvl="1"/>
            <a:r>
              <a:rPr lang="en-US" dirty="0"/>
              <a:t>Do not rely on the default implementations!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5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D541C-B2A2-2F40-0DC6-7338E4084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Oral Presentation: Five Survey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C38EE-3C93-8B23-B143-E179D5E2B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Overview of application.</a:t>
            </a:r>
          </a:p>
          <a:p>
            <a:pPr lvl="1"/>
            <a:r>
              <a:rPr lang="en-US" dirty="0"/>
              <a:t>Good choice?</a:t>
            </a:r>
          </a:p>
          <a:p>
            <a:pPr lvl="1"/>
            <a:r>
              <a:rPr lang="en-US" dirty="0"/>
              <a:t>How well explained?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Overview of software architecture and GUI.</a:t>
            </a:r>
          </a:p>
          <a:p>
            <a:pPr lvl="1"/>
            <a:r>
              <a:rPr lang="en-US" dirty="0"/>
              <a:t>How well explained?</a:t>
            </a:r>
          </a:p>
          <a:p>
            <a:pPr lvl="1"/>
            <a:r>
              <a:rPr lang="en-US" dirty="0"/>
              <a:t>Screenshots?</a:t>
            </a:r>
          </a:p>
          <a:p>
            <a:pPr lvl="1"/>
            <a:r>
              <a:rPr lang="en-US" dirty="0"/>
              <a:t>Diagrams?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of good design principles.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of design patterns.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Overall presentation and demo.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AA413-0240-20E0-5857-5DDF30BE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</a:t>
            </a:fld>
            <a:endParaRPr lang="en-US" alt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BF513B-78AD-2762-EA77-5F95BB182797}"/>
              </a:ext>
            </a:extLst>
          </p:cNvPr>
          <p:cNvSpPr txBox="1"/>
          <p:nvPr/>
        </p:nvSpPr>
        <p:spPr>
          <a:xfrm>
            <a:off x="5486391" y="3397446"/>
            <a:ext cx="256029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Teams should </a:t>
            </a:r>
            <a:r>
              <a:rPr lang="en-US" u="sng" dirty="0">
                <a:solidFill>
                  <a:srgbClr val="0432FF"/>
                </a:solidFill>
              </a:rPr>
              <a:t>not</a:t>
            </a:r>
            <a:r>
              <a:rPr lang="en-US" dirty="0">
                <a:solidFill>
                  <a:srgbClr val="0432FF"/>
                </a:solidFill>
              </a:rPr>
              <a:t> fill out the survey for themselves.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5A1758-1043-85E3-EC18-27A6A58D5F72}"/>
              </a:ext>
            </a:extLst>
          </p:cNvPr>
          <p:cNvSpPr txBox="1"/>
          <p:nvPr/>
        </p:nvSpPr>
        <p:spPr>
          <a:xfrm>
            <a:off x="6277782" y="4800585"/>
            <a:ext cx="245174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Survey results will count for at least 25% of the overall project grade.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27011F-C34A-0780-095E-C167B591183B}"/>
              </a:ext>
            </a:extLst>
          </p:cNvPr>
          <p:cNvSpPr txBox="1"/>
          <p:nvPr/>
        </p:nvSpPr>
        <p:spPr>
          <a:xfrm>
            <a:off x="5474827" y="1475577"/>
            <a:ext cx="258102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432FF"/>
                </a:solidFill>
              </a:rPr>
              <a:t>Ratings</a:t>
            </a:r>
            <a:r>
              <a:rPr lang="en-US" dirty="0">
                <a:solidFill>
                  <a:srgbClr val="0432FF"/>
                </a:solidFill>
              </a:rPr>
              <a:t>:</a:t>
            </a:r>
            <a:br>
              <a:rPr lang="en-US" dirty="0">
                <a:solidFill>
                  <a:srgbClr val="0432FF"/>
                </a:solidFill>
              </a:rPr>
            </a:br>
            <a:r>
              <a:rPr lang="en-US" dirty="0">
                <a:solidFill>
                  <a:srgbClr val="0432FF"/>
                </a:solidFill>
              </a:rPr>
              <a:t>Poor, OK, Good, Excellent</a:t>
            </a:r>
          </a:p>
        </p:txBody>
      </p:sp>
    </p:spTree>
    <p:extLst>
      <p:ext uri="{BB962C8B-B14F-4D97-AF65-F5344CB8AC3E}">
        <p14:creationId xmlns:p14="http://schemas.microsoft.com/office/powerpoint/2010/main" val="9854187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9C355-304F-86F1-9D03-E6C6BFC6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Three”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C22B6-507F-BD81-7375-C1DDF23B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40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A03543-5E92-9F39-36C0-E78A0DA25124}"/>
              </a:ext>
            </a:extLst>
          </p:cNvPr>
          <p:cNvSpPr txBox="1"/>
          <p:nvPr/>
        </p:nvSpPr>
        <p:spPr>
          <a:xfrm>
            <a:off x="1188757" y="1232669"/>
            <a:ext cx="4833374" cy="55861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Date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Date() 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year(2000), month(1), day(1)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"(default constructor) " &lt;&lt;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Date(const int y, const int m, const int d)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: year(y), month(m), day(d)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"(regular constructor) " &lt;&lt; *this &lt;&lt;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~Date()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"(destructor) " &lt;&lt; *this &lt;&lt;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pPr>
              <a:buNone/>
            </a:pP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Date(const Date&amp; other)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"(copy constructor) " &lt;&lt; other &lt;&lt;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...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Date&amp; operator =(const Date&amp; other)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"(assignment operator) " &lt;&lt; other &lt;&lt;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...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*this;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D0325E-8D78-D5E5-C082-E8C4DB37B238}"/>
              </a:ext>
            </a:extLst>
          </p:cNvPr>
          <p:cNvSpPr txBox="1"/>
          <p:nvPr/>
        </p:nvSpPr>
        <p:spPr>
          <a:xfrm>
            <a:off x="5212073" y="1325903"/>
            <a:ext cx="1010213" cy="307777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6.8/</a:t>
            </a:r>
            <a:r>
              <a:rPr lang="en-US" sz="1400" dirty="0" err="1">
                <a:solidFill>
                  <a:srgbClr val="FFFF00"/>
                </a:solidFill>
              </a:rPr>
              <a:t>Date.h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37AEA3-2A2F-85F9-4BBA-3924EFAC93A0}"/>
              </a:ext>
            </a:extLst>
          </p:cNvPr>
          <p:cNvSpPr txBox="1"/>
          <p:nvPr/>
        </p:nvSpPr>
        <p:spPr>
          <a:xfrm>
            <a:off x="2286025" y="3429000"/>
            <a:ext cx="867545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432FF"/>
                </a:solidFill>
              </a:rPr>
              <a:t>destructor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727C61-3C37-7908-0C2A-C3381B62673E}"/>
              </a:ext>
            </a:extLst>
          </p:cNvPr>
          <p:cNvSpPr txBox="1"/>
          <p:nvPr/>
        </p:nvSpPr>
        <p:spPr>
          <a:xfrm>
            <a:off x="3474732" y="4434829"/>
            <a:ext cx="1311578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432FF"/>
                </a:solidFill>
              </a:rPr>
              <a:t>copy constructor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13A737-DA7E-8D3D-DD5B-C78E609E0C84}"/>
              </a:ext>
            </a:extLst>
          </p:cNvPr>
          <p:cNvSpPr txBox="1"/>
          <p:nvPr/>
        </p:nvSpPr>
        <p:spPr>
          <a:xfrm>
            <a:off x="4525987" y="5380968"/>
            <a:ext cx="238238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432FF"/>
                </a:solidFill>
              </a:rPr>
              <a:t>overloaded assignment operator</a:t>
            </a:r>
          </a:p>
        </p:txBody>
      </p:sp>
    </p:spTree>
    <p:extLst>
      <p:ext uri="{BB962C8B-B14F-4D97-AF65-F5344CB8AC3E}">
        <p14:creationId xmlns:p14="http://schemas.microsoft.com/office/powerpoint/2010/main" val="3454841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5F8B-E592-6E40-8E3F-51A989FE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Three”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AA19-BCD1-F041-BF03-5A7E9B816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if remembering the “Big Three” weren’t enough, now it’s the </a:t>
            </a:r>
            <a:r>
              <a:rPr lang="en-US" dirty="0">
                <a:solidFill>
                  <a:srgbClr val="B23C00"/>
                </a:solidFill>
              </a:rPr>
              <a:t>“Big Five”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Two more were added from </a:t>
            </a:r>
            <a:r>
              <a:rPr lang="en-US" dirty="0">
                <a:solidFill>
                  <a:srgbClr val="C00000"/>
                </a:solidFill>
              </a:rPr>
              <a:t>move semantics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1D161-A422-B042-8C98-49CD495E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330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12117-FB9D-EB40-BC3C-EEF03DB61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1B2B1-0099-8F44-A87E-A92E7DCFE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we’ve seen, excessive calls to</a:t>
            </a:r>
            <a:br>
              <a:rPr lang="en-US" dirty="0"/>
            </a:br>
            <a:r>
              <a:rPr lang="en-US" u="sng" dirty="0"/>
              <a:t>copy constructors</a:t>
            </a:r>
            <a:r>
              <a:rPr lang="en-US" dirty="0"/>
              <a:t> can hurt performance.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Move semantics </a:t>
            </a:r>
            <a:r>
              <a:rPr lang="en-US" dirty="0"/>
              <a:t>reduces the number of copy constructor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FAAE4-68B7-1542-A3E4-37AAE525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840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52A89-3F11-D543-B683-4BCA1774F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952BD-845F-474E-BF6F-A143FC965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</a:t>
            </a:r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assignment</a:t>
            </a:r>
          </a:p>
          <a:p>
            <a:endParaRPr lang="en-US" dirty="0"/>
          </a:p>
          <a:p>
            <a:pPr lvl="1"/>
            <a:r>
              <a:rPr lang="en-US" dirty="0"/>
              <a:t>It is </a:t>
            </a:r>
            <a:r>
              <a:rPr lang="en-US" u="sng" dirty="0"/>
              <a:t>wasteful to copy</a:t>
            </a:r>
            <a:r>
              <a:rPr lang="en-US" dirty="0"/>
              <a:t> the temporary object calculated by the expression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which will be destroyed (deleted) right after the assignment.</a:t>
            </a:r>
          </a:p>
          <a:p>
            <a:pPr lvl="1"/>
            <a:r>
              <a:rPr lang="en-US" dirty="0"/>
              <a:t>Instead,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/>
              <a:t> can “steal” the resources of the temporary object before the temporary object is destroyed, thereby avoiding the unnecessary copy operation.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32ACA-09B8-704F-8D7F-54521618C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81BFE7-6038-C924-C908-C9779842CB7A}"/>
              </a:ext>
            </a:extLst>
          </p:cNvPr>
          <p:cNvSpPr txBox="1"/>
          <p:nvPr/>
        </p:nvSpPr>
        <p:spPr>
          <a:xfrm>
            <a:off x="2170541" y="1783098"/>
            <a:ext cx="480291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str;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 =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string("Hello,") + string(" world!")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6D0A15-79DC-5292-8F58-E91A7F149B29}"/>
              </a:ext>
            </a:extLst>
          </p:cNvPr>
          <p:cNvSpPr txBox="1"/>
          <p:nvPr/>
        </p:nvSpPr>
        <p:spPr>
          <a:xfrm>
            <a:off x="2319620" y="3246122"/>
            <a:ext cx="4504759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string("Hello,") + string(" world!"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1086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2272D-8F0D-9948-B581-50D98B246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  <a:r>
              <a:rPr lang="en-US" i="1" dirty="0"/>
              <a:t>, cont’d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E5597-8A49-1E49-9EAF-723DB1527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semantics requires understanding </a:t>
            </a:r>
            <a:br>
              <a:rPr lang="en-US" dirty="0"/>
            </a:br>
            <a:r>
              <a:rPr lang="en-US" dirty="0" err="1">
                <a:solidFill>
                  <a:srgbClr val="B23C00"/>
                </a:solidFill>
              </a:rPr>
              <a:t>lvalues</a:t>
            </a:r>
            <a:r>
              <a:rPr lang="en-US" dirty="0"/>
              <a:t> and </a:t>
            </a:r>
            <a:r>
              <a:rPr lang="en-US" dirty="0">
                <a:solidFill>
                  <a:srgbClr val="B23C00"/>
                </a:solidFill>
              </a:rPr>
              <a:t>rvalues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u="sng" dirty="0"/>
              <a:t>lvalue</a:t>
            </a:r>
            <a:r>
              <a:rPr lang="en-US" dirty="0"/>
              <a:t> is a </a:t>
            </a:r>
            <a:r>
              <a:rPr lang="en-US" u="sng" dirty="0"/>
              <a:t>variable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 called because it </a:t>
            </a:r>
            <a:r>
              <a:rPr lang="en-US" u="sng" dirty="0"/>
              <a:t>can</a:t>
            </a:r>
            <a:r>
              <a:rPr lang="en-US" dirty="0"/>
              <a:t> be used on the </a:t>
            </a:r>
            <a:r>
              <a:rPr lang="en-US" u="sng" dirty="0"/>
              <a:t>left</a:t>
            </a:r>
            <a:r>
              <a:rPr lang="en-US" dirty="0"/>
              <a:t> side </a:t>
            </a:r>
            <a:br>
              <a:rPr lang="en-US" dirty="0"/>
            </a:br>
            <a:r>
              <a:rPr lang="en-US" dirty="0"/>
              <a:t>of an assignment statement as the target variable.</a:t>
            </a:r>
          </a:p>
          <a:p>
            <a:pPr lvl="1"/>
            <a:r>
              <a:rPr lang="en-US" dirty="0"/>
              <a:t>An lvalue can have subscripts and class members.</a:t>
            </a:r>
          </a:p>
          <a:p>
            <a:pPr lvl="5"/>
            <a:endParaRPr lang="en-US" dirty="0"/>
          </a:p>
          <a:p>
            <a:r>
              <a:rPr lang="en-US" dirty="0"/>
              <a:t>An </a:t>
            </a:r>
            <a:r>
              <a:rPr lang="en-US" u="sng" dirty="0"/>
              <a:t>rvalue</a:t>
            </a:r>
            <a:r>
              <a:rPr lang="en-US" dirty="0"/>
              <a:t> is a </a:t>
            </a:r>
            <a:r>
              <a:rPr lang="en-US" u="sng" dirty="0"/>
              <a:t>temporary value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</a:t>
            </a:r>
            <a:r>
              <a:rPr lang="en-US" u="sng" dirty="0"/>
              <a:t>can</a:t>
            </a:r>
            <a:r>
              <a:rPr lang="en-US" dirty="0"/>
              <a:t> be a value that’s </a:t>
            </a:r>
            <a:r>
              <a:rPr lang="en-US" u="sng" dirty="0"/>
              <a:t>calculated</a:t>
            </a:r>
            <a:r>
              <a:rPr lang="en-US" dirty="0"/>
              <a:t> by an expression on the </a:t>
            </a:r>
            <a:r>
              <a:rPr lang="en-US" u="sng" dirty="0"/>
              <a:t>right</a:t>
            </a:r>
            <a:r>
              <a:rPr lang="en-US" dirty="0"/>
              <a:t> side of an assignment statement.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E01-0378-CA4D-852B-EE5612B3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544130-4049-CC4A-922B-C42F98B70A4E}"/>
              </a:ext>
            </a:extLst>
          </p:cNvPr>
          <p:cNvSpPr txBox="1"/>
          <p:nvPr/>
        </p:nvSpPr>
        <p:spPr>
          <a:xfrm>
            <a:off x="2103147" y="2606049"/>
            <a:ext cx="583814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lvalue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29DADF-4872-7A49-AE14-166E41910828}"/>
              </a:ext>
            </a:extLst>
          </p:cNvPr>
          <p:cNvSpPr txBox="1"/>
          <p:nvPr/>
        </p:nvSpPr>
        <p:spPr>
          <a:xfrm>
            <a:off x="4532771" y="2606049"/>
            <a:ext cx="60144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rvalue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D49EFE-21A1-6781-8A36-F48FC8E5A11E}"/>
              </a:ext>
            </a:extLst>
          </p:cNvPr>
          <p:cNvSpPr txBox="1"/>
          <p:nvPr/>
        </p:nvSpPr>
        <p:spPr>
          <a:xfrm>
            <a:off x="2170541" y="2269778"/>
            <a:ext cx="480291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string("Hello,") + string(" world!")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0701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0A2A3-D90C-064A-A964-A4D9C4B1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9A60C-4EC2-C24C-893F-7A8CC11A3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2682234"/>
          </a:xfrm>
        </p:spPr>
        <p:txBody>
          <a:bodyPr/>
          <a:lstStyle/>
          <a:p>
            <a:r>
              <a:rPr lang="en-US" dirty="0"/>
              <a:t>When an rvalue is assigned in an assignment statement, or when an rvalue is passed by value to a function, it is </a:t>
            </a:r>
            <a:r>
              <a:rPr lang="en-US" u="sng" dirty="0"/>
              <a:t>wasteful to copy</a:t>
            </a:r>
            <a:r>
              <a:rPr lang="en-US" dirty="0"/>
              <a:t> the resources of the </a:t>
            </a:r>
            <a:r>
              <a:rPr lang="en-US" u="sng" dirty="0"/>
              <a:t>temporary</a:t>
            </a:r>
            <a:r>
              <a:rPr lang="en-US" dirty="0"/>
              <a:t> value.</a:t>
            </a:r>
          </a:p>
          <a:p>
            <a:pPr lvl="1"/>
            <a:r>
              <a:rPr lang="en-US" dirty="0"/>
              <a:t>The rvalue normally would be destroyed afterward.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37152-81FD-4444-925B-643725FB7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E9F767-7396-D241-8ED3-6A409F679AFB}"/>
              </a:ext>
            </a:extLst>
          </p:cNvPr>
          <p:cNvSpPr txBox="1"/>
          <p:nvPr/>
        </p:nvSpPr>
        <p:spPr>
          <a:xfrm>
            <a:off x="2926098" y="3429000"/>
            <a:ext cx="462819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vector&lt;string&gt; names;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first = "Mary";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last = "Smith";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 + " " + last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05F560-00A0-6C4D-BF1A-864E1FD816AB}"/>
              </a:ext>
            </a:extLst>
          </p:cNvPr>
          <p:cNvSpPr txBox="1"/>
          <p:nvPr/>
        </p:nvSpPr>
        <p:spPr>
          <a:xfrm>
            <a:off x="640123" y="4835941"/>
            <a:ext cx="7863753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 vector’s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solidFill>
                  <a:srgbClr val="0033CC"/>
                </a:solidFill>
              </a:rPr>
              <a:t> function makes a </a:t>
            </a:r>
            <a:r>
              <a:rPr lang="en-US" u="sng" dirty="0">
                <a:solidFill>
                  <a:srgbClr val="0033CC"/>
                </a:solidFill>
              </a:rPr>
              <a:t>copy</a:t>
            </a:r>
            <a:r>
              <a:rPr lang="en-US" dirty="0">
                <a:solidFill>
                  <a:srgbClr val="0033CC"/>
                </a:solidFill>
              </a:rPr>
              <a:t> of an </a:t>
            </a:r>
            <a:r>
              <a:rPr lang="en-US" u="sng" dirty="0">
                <a:solidFill>
                  <a:srgbClr val="0033CC"/>
                </a:solidFill>
              </a:rPr>
              <a:t>lvalue</a:t>
            </a:r>
            <a:r>
              <a:rPr lang="en-US" dirty="0">
                <a:solidFill>
                  <a:srgbClr val="0033CC"/>
                </a:solidFill>
              </a:rPr>
              <a:t> argument such as variable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en-US" dirty="0">
                <a:solidFill>
                  <a:srgbClr val="0033CC"/>
                </a:solidFill>
              </a:rPr>
              <a:t>. But the string created by the expression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 + " " + last</a:t>
            </a:r>
            <a:r>
              <a:rPr lang="en-US" dirty="0">
                <a:solidFill>
                  <a:srgbClr val="0033CC"/>
                </a:solidFill>
              </a:rPr>
              <a:t> is a </a:t>
            </a:r>
            <a:r>
              <a:rPr lang="en-US" u="sng" dirty="0">
                <a:solidFill>
                  <a:srgbClr val="0033CC"/>
                </a:solidFill>
              </a:rPr>
              <a:t>temporary rvalue</a:t>
            </a:r>
            <a:r>
              <a:rPr lang="en-US" dirty="0">
                <a:solidFill>
                  <a:srgbClr val="0033CC"/>
                </a:solidFill>
              </a:rPr>
              <a:t> that would normally be destroyed after the function call. It is wasteful to copy a temporary value that would be destroyed right afterwards, and so the vector instead </a:t>
            </a:r>
            <a:r>
              <a:rPr lang="en-US" u="sng" dirty="0">
                <a:solidFill>
                  <a:srgbClr val="0033CC"/>
                </a:solidFill>
              </a:rPr>
              <a:t>steals</a:t>
            </a:r>
            <a:r>
              <a:rPr lang="en-US" dirty="0">
                <a:solidFill>
                  <a:srgbClr val="0033CC"/>
                </a:solidFill>
              </a:rPr>
              <a:t> the temporary string value with a </a:t>
            </a:r>
            <a:r>
              <a:rPr lang="en-US" u="sng" dirty="0">
                <a:solidFill>
                  <a:srgbClr val="0033CC"/>
                </a:solidFill>
              </a:rPr>
              <a:t>move</a:t>
            </a:r>
            <a:r>
              <a:rPr lang="en-US" dirty="0">
                <a:solidFill>
                  <a:srgbClr val="0033CC"/>
                </a:solidFill>
              </a:rPr>
              <a:t> instead of a copy.</a:t>
            </a:r>
          </a:p>
        </p:txBody>
      </p:sp>
    </p:spTree>
    <p:extLst>
      <p:ext uri="{BB962C8B-B14F-4D97-AF65-F5344CB8AC3E}">
        <p14:creationId xmlns:p14="http://schemas.microsoft.com/office/powerpoint/2010/main" val="41320360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0A2A3-D90C-064A-A964-A4D9C4B1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9A60C-4EC2-C24C-893F-7A8CC11A3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Move semantics</a:t>
            </a:r>
            <a:r>
              <a:rPr lang="en-US" dirty="0"/>
              <a:t> allows us to use that temporary rvalue by having the target</a:t>
            </a:r>
            <a:br>
              <a:rPr lang="en-US" dirty="0"/>
            </a:br>
            <a:r>
              <a:rPr lang="en-US" dirty="0"/>
              <a:t>(the vector in this example) </a:t>
            </a:r>
            <a:r>
              <a:rPr lang="en-US" u="sng" dirty="0"/>
              <a:t>take ownership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(or “steal”) the </a:t>
            </a:r>
            <a:r>
              <a:rPr lang="en-US" dirty="0" err="1"/>
              <a:t>rvalue’s</a:t>
            </a:r>
            <a:r>
              <a:rPr lang="en-US" dirty="0"/>
              <a:t> resources.</a:t>
            </a:r>
          </a:p>
          <a:p>
            <a:pPr lvl="1"/>
            <a:r>
              <a:rPr lang="en-US" dirty="0"/>
              <a:t>Reduce the amount of runtime copying.</a:t>
            </a:r>
          </a:p>
          <a:p>
            <a:pPr lvl="4"/>
            <a:endParaRPr lang="en-US" dirty="0"/>
          </a:p>
          <a:p>
            <a:r>
              <a:rPr lang="en-US" dirty="0"/>
              <a:t>The STL container template classes implement move semantics.</a:t>
            </a:r>
          </a:p>
          <a:p>
            <a:pPr lvl="4"/>
            <a:endParaRPr lang="en-US" dirty="0"/>
          </a:p>
          <a:p>
            <a:r>
              <a:rPr lang="en-US" dirty="0"/>
              <a:t>You can implement move semantics in your own classes.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37152-81FD-4444-925B-643725FB7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728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0673052-E499-5249-8063-B9D8D696B4B4}"/>
              </a:ext>
            </a:extLst>
          </p:cNvPr>
          <p:cNvSpPr txBox="1"/>
          <p:nvPr/>
        </p:nvSpPr>
        <p:spPr>
          <a:xfrm>
            <a:off x="365806" y="1411843"/>
            <a:ext cx="7634596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Message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id;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int instance;  // identify Message instantiations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Message() : id(++instance),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Default constructor: " &lt;&lt; *this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Message(string text) : id(++instance),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(new string(text))</a:t>
            </a:r>
          </a:p>
          <a:p>
            <a:pPr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Constructor(" &lt;&lt; text &lt;&lt; "): " &lt;&lt; *this</a:t>
            </a:r>
          </a:p>
          <a:p>
            <a:pPr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&lt;&lt; " allocates resource '"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"'"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1D2AC1-D121-0741-B7BE-D65B73B5E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56FC5-A983-0C4B-8F16-E5AD1ED0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6732E2-1A0B-044C-A325-EC16DFB845EA}"/>
              </a:ext>
            </a:extLst>
          </p:cNvPr>
          <p:cNvSpPr txBox="1"/>
          <p:nvPr/>
        </p:nvSpPr>
        <p:spPr>
          <a:xfrm>
            <a:off x="6675658" y="1234464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67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E6281-CEDA-AA91-9883-72CF2DCE1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51360-803E-C844-82D4-2F9E7D98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BA6775-8298-C1D7-F3BC-BED312C75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D9AE20-421B-E2D9-9BA0-6A4DBCFACCE7}"/>
              </a:ext>
            </a:extLst>
          </p:cNvPr>
          <p:cNvSpPr txBox="1"/>
          <p:nvPr/>
        </p:nvSpPr>
        <p:spPr>
          <a:xfrm>
            <a:off x="538438" y="1349276"/>
            <a:ext cx="8239756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>
                <a:effectLst/>
                <a:latin typeface="Menlo" panose="020B0609030804020204" pitchFamily="49" charset="0"/>
              </a:rPr>
              <a:t>    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----------------------------------------------------------------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 Big Three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destructor, copy constructor, assignment operator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----------------------------------------------------------------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virtual ~Message()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Destructor: " &lt;&lt; *this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delete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Message(const Message&amp; other)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id = ++instance;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Copy the other's resources.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string(*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Copy constructor(" &lt;&lt; other &lt;&lt; "): " &lt;&lt; *this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dirty="0">
              <a:effectLst/>
              <a:latin typeface="Menlo" panose="020B060903080402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68907D-7F20-F703-C245-A0E8BA6E3F47}"/>
              </a:ext>
            </a:extLst>
          </p:cNvPr>
          <p:cNvSpPr txBox="1"/>
          <p:nvPr/>
        </p:nvSpPr>
        <p:spPr>
          <a:xfrm>
            <a:off x="4300656" y="3429000"/>
            <a:ext cx="149752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copy constructor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504504-6FDD-3407-DC5B-62259A3273E8}"/>
              </a:ext>
            </a:extLst>
          </p:cNvPr>
          <p:cNvSpPr txBox="1"/>
          <p:nvPr/>
        </p:nvSpPr>
        <p:spPr>
          <a:xfrm>
            <a:off x="7168480" y="5768608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E7F933-067C-6797-8CFF-E04BF7D6CEBE}"/>
              </a:ext>
            </a:extLst>
          </p:cNvPr>
          <p:cNvSpPr txBox="1"/>
          <p:nvPr/>
        </p:nvSpPr>
        <p:spPr>
          <a:xfrm>
            <a:off x="3120045" y="2189014"/>
            <a:ext cx="97975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destructor</a:t>
            </a:r>
          </a:p>
        </p:txBody>
      </p:sp>
    </p:spTree>
    <p:extLst>
      <p:ext uri="{BB962C8B-B14F-4D97-AF65-F5344CB8AC3E}">
        <p14:creationId xmlns:p14="http://schemas.microsoft.com/office/powerpoint/2010/main" val="16833503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63E08-86A4-584D-93A4-0423E41D1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3F348-62E0-0049-A1E2-F469B7881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EF1B83-7A5B-BE42-AC44-AB2E44CCD9A5}"/>
              </a:ext>
            </a:extLst>
          </p:cNvPr>
          <p:cNvSpPr txBox="1"/>
          <p:nvPr/>
        </p:nvSpPr>
        <p:spPr>
          <a:xfrm>
            <a:off x="505823" y="1569108"/>
            <a:ext cx="8132354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Message&amp; operator =(const Message&amp; other)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if (this != &amp;other)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Copy the other's resources.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string(*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Copy assignment(" &lt;&lt; other &lt;&lt; "): " &lt;&lt; *this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*this;</a:t>
            </a:r>
          </a:p>
          <a:p>
            <a:r>
              <a:rPr lang="en-US" sz="1400" dirty="0">
                <a:effectLst/>
                <a:latin typeface="Menlo" panose="020B0609030804020204" pitchFamily="49" charset="0"/>
              </a:rPr>
              <a:t>   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1547A3-E287-E14D-9734-E92E3DC8C04A}"/>
              </a:ext>
            </a:extLst>
          </p:cNvPr>
          <p:cNvSpPr txBox="1"/>
          <p:nvPr/>
        </p:nvSpPr>
        <p:spPr>
          <a:xfrm>
            <a:off x="5486390" y="1759840"/>
            <a:ext cx="274947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overloaded assignment operator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87FBBF-69A7-6B47-A7E0-8EF1E82DEA8F}"/>
              </a:ext>
            </a:extLst>
          </p:cNvPr>
          <p:cNvSpPr txBox="1"/>
          <p:nvPr/>
        </p:nvSpPr>
        <p:spPr>
          <a:xfrm>
            <a:off x="7158964" y="4096275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2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E9C53-1C6D-557C-413A-625A708C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Project Written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BE16C-D815-C489-92FD-251D3AFA1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Short written report.</a:t>
            </a:r>
          </a:p>
          <a:p>
            <a:pPr lvl="1"/>
            <a:r>
              <a:rPr lang="en-US" dirty="0"/>
              <a:t>Not more than 10 - 12 pages.</a:t>
            </a:r>
          </a:p>
          <a:p>
            <a:pPr lvl="4"/>
            <a:endParaRPr lang="en-US" dirty="0"/>
          </a:p>
          <a:p>
            <a:r>
              <a:rPr lang="en-US" dirty="0"/>
              <a:t>Basically, a write-up of your oral presentation.</a:t>
            </a:r>
          </a:p>
          <a:p>
            <a:pPr lvl="1"/>
            <a:r>
              <a:rPr lang="en-US" dirty="0"/>
              <a:t>Add more details, such as UML diagrams.</a:t>
            </a:r>
          </a:p>
          <a:p>
            <a:pPr lvl="4"/>
            <a:endParaRPr lang="en-US" dirty="0"/>
          </a:p>
          <a:p>
            <a:r>
              <a:rPr lang="en-US" dirty="0"/>
              <a:t>Emphasize how your project uses good design techniques.</a:t>
            </a:r>
          </a:p>
          <a:p>
            <a:pPr lvl="1"/>
            <a:r>
              <a:rPr lang="en-US" dirty="0"/>
              <a:t>design principles</a:t>
            </a:r>
          </a:p>
          <a:p>
            <a:pPr lvl="1"/>
            <a:r>
              <a:rPr lang="en-US" dirty="0"/>
              <a:t>design patterns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67BF6-5F5F-82DC-9214-69CA42AA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9864589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B9BB-432E-7348-8ECB-36C5C53D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D6D3E8-C492-D644-AB75-C6316FF6F4BC}"/>
              </a:ext>
            </a:extLst>
          </p:cNvPr>
          <p:cNvSpPr txBox="1"/>
          <p:nvPr/>
        </p:nvSpPr>
        <p:spPr>
          <a:xfrm>
            <a:off x="457200" y="1325903"/>
            <a:ext cx="8239756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-------------------------------------------------------------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The Big Five adds: move constructor, move assignment operator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-------------------------------------------------------------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Message(Message&amp;&amp; other)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Steal the other's resources.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Move constructor(" &lt;&lt; other &lt;&lt; "): " &lt;&lt; *this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The other's resources are now stolen.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other.id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-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other.id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nullptr;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BA5132-8549-2044-BE86-C73D6307F5FA}"/>
              </a:ext>
            </a:extLst>
          </p:cNvPr>
          <p:cNvSpPr txBox="1"/>
          <p:nvPr/>
        </p:nvSpPr>
        <p:spPr>
          <a:xfrm>
            <a:off x="3657610" y="2148854"/>
            <a:ext cx="155683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move constructor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91E76-55B2-B54E-BE5F-B5E31EBB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7CDD11-DBFB-E848-8FC4-FCE935F222C2}"/>
              </a:ext>
            </a:extLst>
          </p:cNvPr>
          <p:cNvSpPr txBox="1"/>
          <p:nvPr/>
        </p:nvSpPr>
        <p:spPr>
          <a:xfrm>
            <a:off x="7224292" y="4911500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982189-F8BE-C28A-E9FD-E40074D3AF0C}"/>
              </a:ext>
            </a:extLst>
          </p:cNvPr>
          <p:cNvSpPr txBox="1"/>
          <p:nvPr/>
        </p:nvSpPr>
        <p:spPr>
          <a:xfrm>
            <a:off x="1920269" y="1965976"/>
            <a:ext cx="854721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Note the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</a:p>
        </p:txBody>
      </p:sp>
    </p:spTree>
    <p:extLst>
      <p:ext uri="{BB962C8B-B14F-4D97-AF65-F5344CB8AC3E}">
        <p14:creationId xmlns:p14="http://schemas.microsoft.com/office/powerpoint/2010/main" val="42806234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0A3BA0-F48C-81B0-1959-0E5BBA487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BE43E-97F2-6D08-105D-B4A112D95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B50AB7-774E-5CC9-FBBD-604BE96E59A5}"/>
              </a:ext>
            </a:extLst>
          </p:cNvPr>
          <p:cNvSpPr txBox="1"/>
          <p:nvPr/>
        </p:nvSpPr>
        <p:spPr>
          <a:xfrm>
            <a:off x="291020" y="1337210"/>
            <a:ext cx="8561959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Message&amp; operator =(Message&amp;&amp; other)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if (this != &amp;other)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Steal the other's resources.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cout &lt;&lt; "*** Move assignment(" &lt;&lt; other &lt;&lt; "): " &lt;&lt; *this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The other's resources are now stolen.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other.id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-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other.id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nullptr;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*this;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143B1-E042-FDA8-626E-AC92563D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A0F418-8D5C-0AA2-F2B2-FCC47F1DED6E}"/>
              </a:ext>
            </a:extLst>
          </p:cNvPr>
          <p:cNvSpPr txBox="1"/>
          <p:nvPr/>
        </p:nvSpPr>
        <p:spPr>
          <a:xfrm>
            <a:off x="4854882" y="1531045"/>
            <a:ext cx="230223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move assignment operator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E08305-25AA-3E84-EBEE-113664C2FDEE}"/>
              </a:ext>
            </a:extLst>
          </p:cNvPr>
          <p:cNvSpPr txBox="1"/>
          <p:nvPr/>
        </p:nvSpPr>
        <p:spPr>
          <a:xfrm>
            <a:off x="7361169" y="4922807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6A1EF2-C88F-C513-5922-6FBD5B10AD1D}"/>
              </a:ext>
            </a:extLst>
          </p:cNvPr>
          <p:cNvSpPr txBox="1"/>
          <p:nvPr/>
        </p:nvSpPr>
        <p:spPr>
          <a:xfrm>
            <a:off x="3017537" y="1307249"/>
            <a:ext cx="854721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Note the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</a:p>
        </p:txBody>
      </p:sp>
    </p:spTree>
    <p:extLst>
      <p:ext uri="{BB962C8B-B14F-4D97-AF65-F5344CB8AC3E}">
        <p14:creationId xmlns:p14="http://schemas.microsoft.com/office/powerpoint/2010/main" val="29689955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B9BB-432E-7348-8ECB-36C5C53D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D6D3E8-C492-D644-AB75-C6316FF6F4BC}"/>
              </a:ext>
            </a:extLst>
          </p:cNvPr>
          <p:cNvSpPr txBox="1"/>
          <p:nvPr/>
        </p:nvSpPr>
        <p:spPr>
          <a:xfrm>
            <a:off x="780399" y="1417342"/>
            <a:ext cx="7380547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friend Message operator +(Message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msg1, 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msg2)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Message sum = Message(*msg1.textptr + " " + *msg2.textptr);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Operator + steals and returns resource: "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&lt;&lt; sum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sum;  // returns an rvalue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friend Message add(Message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msg1, 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msg2)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Message sum = Message(*msg1.textptr + " " + *msg2.textptr);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Function add() steals and returns resource: "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&lt;&lt; sum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sum;  // returns an rvalue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91E76-55B2-B54E-BE5F-B5E31EBB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66FD81-FD73-9B46-A354-B25B7E3991F6}"/>
              </a:ext>
            </a:extLst>
          </p:cNvPr>
          <p:cNvSpPr txBox="1"/>
          <p:nvPr/>
        </p:nvSpPr>
        <p:spPr>
          <a:xfrm>
            <a:off x="7040853" y="4664385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4383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F91CCB-0E5F-CC48-B182-DDDD51A9BB03}"/>
              </a:ext>
            </a:extLst>
          </p:cNvPr>
          <p:cNvSpPr txBox="1"/>
          <p:nvPr/>
        </p:nvSpPr>
        <p:spPr>
          <a:xfrm>
            <a:off x="935427" y="1485729"/>
            <a:ext cx="7289175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friend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const 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msg)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"["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msg.id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"]";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msg.textptr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msg.textptr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else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"&lt;empty&gt;";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outs;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B8B9BB-432E-7348-8ECB-36C5C53D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91E76-55B2-B54E-BE5F-B5E31EBB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D8E007-18C4-4042-B38E-3F6142C2082B}"/>
              </a:ext>
            </a:extLst>
          </p:cNvPr>
          <p:cNvSpPr txBox="1"/>
          <p:nvPr/>
        </p:nvSpPr>
        <p:spPr>
          <a:xfrm>
            <a:off x="6857975" y="3347777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7842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486FE-4692-0642-94A0-EC2E67D7B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06E91-4EA3-B64E-8CD8-BE0F7E143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0F8712-BDB0-074F-B842-8DDA78D0B493}"/>
              </a:ext>
            </a:extLst>
          </p:cNvPr>
          <p:cNvSpPr txBox="1"/>
          <p:nvPr/>
        </p:nvSpPr>
        <p:spPr>
          <a:xfrm>
            <a:off x="1740936" y="1438347"/>
            <a:ext cx="5662127" cy="28315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Message::instance = 0;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"Default constructor:"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msg;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"msg = " &lt;&lt; msg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"Regular constructor:"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hello1("hello");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world1("world");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"hello1 = " &lt;&lt; hello1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"world1 = " &lt;&lt; world1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8366E-93F8-5342-B247-C93BF662D882}"/>
              </a:ext>
            </a:extLst>
          </p:cNvPr>
          <p:cNvSpPr txBox="1"/>
          <p:nvPr/>
        </p:nvSpPr>
        <p:spPr>
          <a:xfrm>
            <a:off x="5760707" y="1234464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7C0CAB-0C64-F04D-BC83-DFF73BDE474F}"/>
              </a:ext>
            </a:extLst>
          </p:cNvPr>
          <p:cNvSpPr txBox="1"/>
          <p:nvPr/>
        </p:nvSpPr>
        <p:spPr>
          <a:xfrm>
            <a:off x="1188757" y="4607581"/>
            <a:ext cx="6521337" cy="203132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Default constructor: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constructor: [1]&lt;empty&gt;</a:t>
            </a:r>
          </a:p>
          <a:p>
            <a:pPr>
              <a:buNone/>
            </a:pP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msg = [1]&lt;empty&gt;</a:t>
            </a:r>
            <a:b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029846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Regular constructor: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Constructor(hello): [2]hello allocates resource 'hello'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Constructor(world): [3]world allocates resource 'world'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hello1 = [2]hello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world1 = [3]world</a:t>
            </a:r>
          </a:p>
        </p:txBody>
      </p:sp>
    </p:spTree>
    <p:extLst>
      <p:ext uri="{BB962C8B-B14F-4D97-AF65-F5344CB8AC3E}">
        <p14:creationId xmlns:p14="http://schemas.microsoft.com/office/powerpoint/2010/main" val="27018320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6CE95-D3DC-F343-AA86-9861F15BE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77B1B-7305-0740-95F0-50020B547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8A805A-F8F5-694F-984E-AD440171C546}"/>
              </a:ext>
            </a:extLst>
          </p:cNvPr>
          <p:cNvSpPr txBox="1"/>
          <p:nvPr/>
        </p:nvSpPr>
        <p:spPr>
          <a:xfrm>
            <a:off x="881725" y="1403741"/>
            <a:ext cx="7058343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"Copy constructor:"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hello2(hello1);</a:t>
            </a:r>
            <a:b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"hello1 = " &lt;&lt; hello1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"hello2 = " &lt;&lt; hello2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"Move constructor:"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hello3(std::move(hello1));  // make hello1 an rvalue</a:t>
            </a:r>
            <a:b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"hello1 = " &lt;&lt; hello1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"hello3 = " &lt;&lt; hello3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A2341-4F60-8F41-AC34-9091A17EE3B7}"/>
              </a:ext>
            </a:extLst>
          </p:cNvPr>
          <p:cNvSpPr txBox="1"/>
          <p:nvPr/>
        </p:nvSpPr>
        <p:spPr>
          <a:xfrm>
            <a:off x="881725" y="4069073"/>
            <a:ext cx="7058343" cy="203132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Copy constructor:</a:t>
            </a:r>
          </a:p>
          <a:p>
            <a:pPr>
              <a:buNone/>
            </a:pP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Copy constructor([2]hello): [4]hello copies resource 'hello'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hello1 = [2]hello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hello2 = [4]hello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 constructor: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Move constructor([2]hello): [2]hello steals resource 'hello'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hello1 = [-2]&lt;empty&gt;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hello3 = [2]hello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E9671D-9DE7-B141-9D79-8FDB98FDF31E}"/>
              </a:ext>
            </a:extLst>
          </p:cNvPr>
          <p:cNvSpPr txBox="1"/>
          <p:nvPr/>
        </p:nvSpPr>
        <p:spPr>
          <a:xfrm>
            <a:off x="6217902" y="1234464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088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303004-6032-9D4A-A365-42BDA7645BED}"/>
              </a:ext>
            </a:extLst>
          </p:cNvPr>
          <p:cNvSpPr txBox="1"/>
          <p:nvPr/>
        </p:nvSpPr>
        <p:spPr>
          <a:xfrm>
            <a:off x="369330" y="3884865"/>
            <a:ext cx="7705906" cy="286232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Copy assignment operator:</a:t>
            </a:r>
          </a:p>
          <a:p>
            <a:pPr>
              <a:buNone/>
            </a:pP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constructor: [5]&lt;empty&gt;</a:t>
            </a:r>
          </a:p>
          <a:p>
            <a:pPr>
              <a:buNone/>
            </a:pP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Copy assignment([3]world): [5]world copies resource 'world'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world1 = [3]world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world2 = [5]world</a:t>
            </a:r>
          </a:p>
          <a:p>
            <a:pPr>
              <a:buNone/>
            </a:pP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 assignment operator #1: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constructor: [6]&lt;empty&gt;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Constructor(hello world): [7]hello world allocates resource 'hello world'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Operator + returns: [7]hello world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Move assignment([7]hello world): [6]hello world steals resource 'hello world'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[-7]&lt;empty&gt;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helloworld1 = [6]hello world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hello2 = [4]hello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world2 = [5]world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6C5905-1CED-7D47-B084-DB87678FE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7BF0F-D57E-D947-8B6F-2BADDD75B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436B10-B9EC-8745-9C71-0195735076F2}"/>
              </a:ext>
            </a:extLst>
          </p:cNvPr>
          <p:cNvSpPr txBox="1"/>
          <p:nvPr/>
        </p:nvSpPr>
        <p:spPr>
          <a:xfrm>
            <a:off x="365806" y="1394993"/>
            <a:ext cx="6320961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"Copy assignment operator:"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Message world2;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world2 = world1;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"world1 = " &lt;&lt; world1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"world2 = " &lt;&lt; world2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"Move assignment operator #1:"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helloworld1;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helloworld1 = hello2 + world2;  // the expression is an rvalue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"helloworld1 = " &lt;&lt; helloworld1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    hello2 = " &lt;&lt; hello2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    world2 = " &lt;&lt; world2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3D3195-7756-5948-B37F-9F8CBD59A414}"/>
              </a:ext>
            </a:extLst>
          </p:cNvPr>
          <p:cNvSpPr txBox="1"/>
          <p:nvPr/>
        </p:nvSpPr>
        <p:spPr>
          <a:xfrm>
            <a:off x="5669268" y="1246092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3592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2B49A91-969E-5247-8DD9-28BCE3966D3B}"/>
              </a:ext>
            </a:extLst>
          </p:cNvPr>
          <p:cNvSpPr txBox="1"/>
          <p:nvPr/>
        </p:nvSpPr>
        <p:spPr>
          <a:xfrm>
            <a:off x="91489" y="1344225"/>
            <a:ext cx="687880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"Move assignment operator #2:"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helloworld2;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helloworld2 = add(hello2, world2);  // the return value is an rvalue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"helloworld2 = " &lt;&lt; helloworld2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    hello2 = " &lt;&lt; hello2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    world2 = " &lt;&lt; world2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"Move assignment operator #3:"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world3;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world3 = std::move(world1);  // make world1 an rvalue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"world1 = " &lt;&lt; world1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"world3 = " &lt;&lt; world3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A1910E-ED30-954B-B7E3-61D9D47F3C96}"/>
              </a:ext>
            </a:extLst>
          </p:cNvPr>
          <p:cNvSpPr txBox="1"/>
          <p:nvPr/>
        </p:nvSpPr>
        <p:spPr>
          <a:xfrm>
            <a:off x="1188757" y="3767826"/>
            <a:ext cx="7715574" cy="286232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 assignment operator #2: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constructor: [8]&lt;empty&gt;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Constructor(hello world): [9]hello world allocates resource 'hello world'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Function add returns: [9]hello world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Move assignment([9]hello world): [8]hello world steals resource 'hello world'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[-9]&lt;empty&gt;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helloworld2 = [8]hello world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hello2 = [4]hello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world2 = [5]world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 assignment operator #3: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constructor: [10]&lt;empty&gt;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Move assignment([3]world): [10]world steals resource 'world'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world1 = [-3]&lt;empty&gt;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world3 = [10]world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BC78AE-8827-C144-B05B-E356B2687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FA290-302C-B941-89C6-47C160F6E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EA539C-0390-8449-9AC3-29B92AD1C1D9}"/>
              </a:ext>
            </a:extLst>
          </p:cNvPr>
          <p:cNvSpPr txBox="1"/>
          <p:nvPr/>
        </p:nvSpPr>
        <p:spPr>
          <a:xfrm>
            <a:off x="5669268" y="1174948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6058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0399A-FE01-D04D-A36B-46332DC9C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99C7BC-C837-EF44-9CC8-76C0446C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E4B393-BEA5-8446-8A07-34800E2F5638}"/>
              </a:ext>
            </a:extLst>
          </p:cNvPr>
          <p:cNvSpPr txBox="1"/>
          <p:nvPr/>
        </p:nvSpPr>
        <p:spPr>
          <a:xfrm>
            <a:off x="1086110" y="1344687"/>
            <a:ext cx="6971780" cy="21236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"Moved return rvalue #1:"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hi("Hi");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mom("Mom");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himom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(hi + mom);  // the return rvalue is moved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himom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himom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"Moved return rvalue #2:"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go("Go");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spartans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("Spartans");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gospartans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(add(go,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spartans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  // the return rvalue is moved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gospartans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gospartans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53FEEF-5759-7448-8DA5-41C8FD351E18}"/>
              </a:ext>
            </a:extLst>
          </p:cNvPr>
          <p:cNvSpPr txBox="1"/>
          <p:nvPr/>
        </p:nvSpPr>
        <p:spPr>
          <a:xfrm>
            <a:off x="563067" y="3611878"/>
            <a:ext cx="7436651" cy="249299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Moved return rvalue #1: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Constructor(Hi): [11]Hi allocates resource 'Hi'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Constructor(Mom): [12]Mom allocates resource 'Mom'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Constructor(Hi Mom): [13]Hi Mom allocates resource 'Hi Mom'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Operator + steals and returns resource: [13]Hi Mom</a:t>
            </a:r>
          </a:p>
          <a:p>
            <a:pPr>
              <a:buNone/>
            </a:pP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himom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[13]Hi Mom</a:t>
            </a:r>
          </a:p>
          <a:p>
            <a:pPr>
              <a:buNone/>
            </a:pP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Moved return rvalue #2: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Constructor(Go): [14]Go allocates resource 'Go'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Constructor(Spartans): [15]Spartans allocates resource 'Spartans'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Constructor(Go Spartans): [16]Go Spartans allocates resource 'Go Spartans'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Function add() steals and returns resource: [16]Go Spartans</a:t>
            </a:r>
          </a:p>
          <a:p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gospartans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[16]Go Spartans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F0E042-99A0-A24E-9788-37BCB6CBEB0D}"/>
              </a:ext>
            </a:extLst>
          </p:cNvPr>
          <p:cNvSpPr txBox="1"/>
          <p:nvPr/>
        </p:nvSpPr>
        <p:spPr>
          <a:xfrm>
            <a:off x="6400780" y="1201154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678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984C3-FC1C-D84F-AE1F-EE1F882C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637DC-CB81-D24F-8B1D-E5EF5E645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574A9C-1809-5943-B3FC-31D2209F8B34}"/>
              </a:ext>
            </a:extLst>
          </p:cNvPr>
          <p:cNvSpPr txBox="1"/>
          <p:nvPr/>
        </p:nvSpPr>
        <p:spPr>
          <a:xfrm>
            <a:off x="1257631" y="1318232"/>
            <a:ext cx="6628738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"Append an lvalue to a vector:"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vector&lt;Message&gt; v;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v.reserve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gospartans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"v[0] = " &lt;&lt; v[0]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"Append an rvalue to a vector:"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(go +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spartans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"v[1] = " &lt;&lt; v[1]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DE72A8-22D7-9F45-9AD2-563CD0C372DA}"/>
              </a:ext>
            </a:extLst>
          </p:cNvPr>
          <p:cNvSpPr txBox="1"/>
          <p:nvPr/>
        </p:nvSpPr>
        <p:spPr>
          <a:xfrm>
            <a:off x="318628" y="3651084"/>
            <a:ext cx="9206366" cy="2462213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Append an lvalue to a vector:</a:t>
            </a:r>
          </a:p>
          <a:p>
            <a:pPr>
              <a:buNone/>
            </a:pP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Copy constructor([16]Go Spartans): [17]Go Spartans copies resource 'Go Spartans'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v[0] = [17]Go Spartans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Append an rvalue to a vector: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Constructor(Go Spartans): [18]Go Spartans allocates resource 'Go Spartans'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Operator + steals and returns resource: [18]Go Spartans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Move constructor([18]Go Spartans): [0]Go Spartans steals resource 'Go Spartans'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[-18]&lt;empty&gt;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v[1] = [0]Go Spartans</a:t>
            </a:r>
          </a:p>
          <a:p>
            <a:endParaRPr lang="en-US" sz="12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A0BFF8-C9D9-AE4F-A759-27A36658AED1}"/>
              </a:ext>
            </a:extLst>
          </p:cNvPr>
          <p:cNvSpPr txBox="1"/>
          <p:nvPr/>
        </p:nvSpPr>
        <p:spPr>
          <a:xfrm>
            <a:off x="6219123" y="3159851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80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auto</a:t>
            </a:r>
            <a:r>
              <a:rPr lang="en-US" dirty="0"/>
              <a:t>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145258"/>
          </a:xfrm>
        </p:spPr>
        <p:txBody>
          <a:bodyPr/>
          <a:lstStyle/>
          <a:p>
            <a:r>
              <a:rPr lang="en-US" dirty="0"/>
              <a:t>In a declaration of a variable that is also being </a:t>
            </a:r>
            <a:r>
              <a:rPr lang="en-US" u="sng" dirty="0"/>
              <a:t>initialized</a:t>
            </a:r>
            <a:r>
              <a:rPr lang="en-US" dirty="0"/>
              <a:t>, the compiler can </a:t>
            </a:r>
            <a:r>
              <a:rPr lang="en-US" u="sng" dirty="0"/>
              <a:t>infer</a:t>
            </a:r>
            <a:r>
              <a:rPr lang="en-US" dirty="0"/>
              <a:t> the type of the variable from the initialization expression.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type inference</a:t>
            </a:r>
            <a:r>
              <a:rPr lang="en-US" dirty="0"/>
              <a:t>, AKA </a:t>
            </a:r>
            <a:r>
              <a:rPr lang="en-US" dirty="0">
                <a:solidFill>
                  <a:srgbClr val="B23C00"/>
                </a:solidFill>
              </a:rPr>
              <a:t>type determination</a:t>
            </a:r>
          </a:p>
          <a:p>
            <a:pPr lvl="5"/>
            <a:endParaRPr lang="en-US" dirty="0"/>
          </a:p>
          <a:p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auto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instead of a complicated type name.</a:t>
            </a:r>
          </a:p>
          <a:p>
            <a:pPr lvl="1"/>
            <a:r>
              <a:rPr lang="en-US" dirty="0"/>
              <a:t>Examples: Instead of: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Use: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0161" y="4343390"/>
            <a:ext cx="7343677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time_point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25" y="4983463"/>
            <a:ext cx="48750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160CDA-3751-3345-B6C5-69543DF8F100}"/>
              </a:ext>
            </a:extLst>
          </p:cNvPr>
          <p:cNvSpPr txBox="1"/>
          <p:nvPr/>
        </p:nvSpPr>
        <p:spPr>
          <a:xfrm>
            <a:off x="546698" y="5474766"/>
            <a:ext cx="805060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From the initialization expression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</a:t>
            </a:r>
            <a:r>
              <a:rPr lang="en-US" dirty="0">
                <a:solidFill>
                  <a:srgbClr val="0033CC"/>
                </a:solidFill>
              </a:rPr>
              <a:t> the compiler can </a:t>
            </a:r>
            <a:r>
              <a:rPr lang="en-US" u="sng" dirty="0">
                <a:solidFill>
                  <a:srgbClr val="0033CC"/>
                </a:solidFill>
              </a:rPr>
              <a:t>infer</a:t>
            </a:r>
            <a:r>
              <a:rPr lang="en-US" dirty="0">
                <a:solidFill>
                  <a:srgbClr val="0033CC"/>
                </a:solidFill>
              </a:rPr>
              <a:t> that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has type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time_point</a:t>
            </a:r>
            <a:r>
              <a:rPr lang="en-US" dirty="0"/>
              <a:t>.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77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B8EEF-4131-2441-A229-5A7FE261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484E7-8DFD-784D-936E-0A29BD9FE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57B94-8D60-994B-97AA-C401417BF134}"/>
              </a:ext>
            </a:extLst>
          </p:cNvPr>
          <p:cNvSpPr txBox="1"/>
          <p:nvPr/>
        </p:nvSpPr>
        <p:spPr>
          <a:xfrm>
            <a:off x="618691" y="1308751"/>
            <a:ext cx="7906615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printv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 msg)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"Function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printv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msg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9BCE6-9943-8047-983F-86B135C89326}"/>
              </a:ext>
            </a:extLst>
          </p:cNvPr>
          <p:cNvSpPr txBox="1"/>
          <p:nvPr/>
        </p:nvSpPr>
        <p:spPr>
          <a:xfrm>
            <a:off x="282122" y="3265359"/>
            <a:ext cx="8561959" cy="224676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 by value #1: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Copy constructor([4]hello): [19]hello copies resource 'hello'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printv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[19]hello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[19]hello deletes resource 'hello'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 by value #2: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Constructor(hello world): [20]hello world allocates resource 'hello 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Operator + steals and returns resource: [20]hello world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printv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[20]hello world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[20]hello world deletes resource 'hello world'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D75E22-933D-CB4C-8759-456C6A70D580}"/>
              </a:ext>
            </a:extLst>
          </p:cNvPr>
          <p:cNvSpPr txBox="1"/>
          <p:nvPr/>
        </p:nvSpPr>
        <p:spPr>
          <a:xfrm>
            <a:off x="1848337" y="1802254"/>
            <a:ext cx="5447325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by value #1:"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printv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(hello2);</a:t>
            </a:r>
            <a:b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by value #2:"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printv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hello2 + world2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B122FA-8EDC-A043-AE64-0D9F11FE6D39}"/>
              </a:ext>
            </a:extLst>
          </p:cNvPr>
          <p:cNvSpPr txBox="1"/>
          <p:nvPr/>
        </p:nvSpPr>
        <p:spPr>
          <a:xfrm>
            <a:off x="7198452" y="1582072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312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B8EEF-4131-2441-A229-5A7FE261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484E7-8DFD-784D-936E-0A29BD9FE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57B94-8D60-994B-97AA-C401417BF134}"/>
              </a:ext>
            </a:extLst>
          </p:cNvPr>
          <p:cNvSpPr txBox="1"/>
          <p:nvPr/>
        </p:nvSpPr>
        <p:spPr>
          <a:xfrm>
            <a:off x="572971" y="1409546"/>
            <a:ext cx="7998055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"Function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msg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9BCE6-9943-8047-983F-86B135C89326}"/>
              </a:ext>
            </a:extLst>
          </p:cNvPr>
          <p:cNvSpPr txBox="1"/>
          <p:nvPr/>
        </p:nvSpPr>
        <p:spPr>
          <a:xfrm>
            <a:off x="3137150" y="2579386"/>
            <a:ext cx="2869696" cy="52322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by reference: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[4]hello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D75E22-933D-CB4C-8759-456C6A70D580}"/>
              </a:ext>
            </a:extLst>
          </p:cNvPr>
          <p:cNvSpPr txBox="1"/>
          <p:nvPr/>
        </p:nvSpPr>
        <p:spPr>
          <a:xfrm>
            <a:off x="1794635" y="1902077"/>
            <a:ext cx="5554726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by reference:"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D4AFE0-04C0-BA48-A2B9-0047D7FA3DDB}"/>
              </a:ext>
            </a:extLst>
          </p:cNvPr>
          <p:cNvSpPr txBox="1"/>
          <p:nvPr/>
        </p:nvSpPr>
        <p:spPr>
          <a:xfrm>
            <a:off x="7269896" y="1691659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2359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B8EEF-4131-2441-A229-5A7FE261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484E7-8DFD-784D-936E-0A29BD9FE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8120" y="6215248"/>
            <a:ext cx="548679" cy="457200"/>
          </a:xfrm>
        </p:spPr>
        <p:txBody>
          <a:bodyPr/>
          <a:lstStyle/>
          <a:p>
            <a:fld id="{FED62B2D-F854-104A-9535-9A504E5923E0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57B94-8D60-994B-97AA-C401417BF134}"/>
              </a:ext>
            </a:extLst>
          </p:cNvPr>
          <p:cNvSpPr txBox="1"/>
          <p:nvPr/>
        </p:nvSpPr>
        <p:spPr>
          <a:xfrm>
            <a:off x="618691" y="1416579"/>
            <a:ext cx="806810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msg)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"Function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msg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9BCE6-9943-8047-983F-86B135C89326}"/>
              </a:ext>
            </a:extLst>
          </p:cNvPr>
          <p:cNvSpPr txBox="1"/>
          <p:nvPr/>
        </p:nvSpPr>
        <p:spPr>
          <a:xfrm>
            <a:off x="282122" y="3763997"/>
            <a:ext cx="8561959" cy="203132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 by move #1: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Constructor(hello world): [21]hello world allocates resource 'hello 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Operator + steals and returns resource: [21]hello world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[21]hello world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[21]hello world deletes resource 'hello world'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 by move #2: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[4]hello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[4]hello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D75E22-933D-CB4C-8759-456C6A70D580}"/>
              </a:ext>
            </a:extLst>
          </p:cNvPr>
          <p:cNvSpPr txBox="1"/>
          <p:nvPr/>
        </p:nvSpPr>
        <p:spPr>
          <a:xfrm>
            <a:off x="1902038" y="2226883"/>
            <a:ext cx="5339923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by move #1:"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hello2 + world2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by move #2:"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(std::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move(hello2)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DE3515-D641-C246-BA0F-C307CD5C4F33}"/>
              </a:ext>
            </a:extLst>
          </p:cNvPr>
          <p:cNvSpPr txBox="1"/>
          <p:nvPr/>
        </p:nvSpPr>
        <p:spPr>
          <a:xfrm>
            <a:off x="6819520" y="1767709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599B6B-995A-7747-A1C5-7FD747A819EA}"/>
              </a:ext>
            </a:extLst>
          </p:cNvPr>
          <p:cNvSpPr txBox="1"/>
          <p:nvPr/>
        </p:nvSpPr>
        <p:spPr>
          <a:xfrm>
            <a:off x="618691" y="1783098"/>
            <a:ext cx="403623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You can only pass an </a:t>
            </a:r>
            <a:r>
              <a:rPr lang="en-US" sz="1400" u="sng" dirty="0">
                <a:solidFill>
                  <a:srgbClr val="0033CC"/>
                </a:solidFill>
              </a:rPr>
              <a:t>rvalue</a:t>
            </a:r>
            <a:r>
              <a:rPr lang="en-US" sz="1400" dirty="0">
                <a:solidFill>
                  <a:srgbClr val="0033CC"/>
                </a:solidFill>
              </a:rPr>
              <a:t> to function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281248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EFE40-4FF3-9D40-ADB4-DCFF45889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90C35-9378-9945-B113-CB5DA9456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B30D32-BB0B-E149-851B-495BA7594B0F}"/>
              </a:ext>
            </a:extLst>
          </p:cNvPr>
          <p:cNvSpPr txBox="1"/>
          <p:nvPr/>
        </p:nvSpPr>
        <p:spPr>
          <a:xfrm>
            <a:off x="1740936" y="1325903"/>
            <a:ext cx="5662127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"Program terminating."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767B13-642B-424A-934C-AB305A7ACC61}"/>
              </a:ext>
            </a:extLst>
          </p:cNvPr>
          <p:cNvSpPr txBox="1"/>
          <p:nvPr/>
        </p:nvSpPr>
        <p:spPr>
          <a:xfrm>
            <a:off x="520326" y="2152616"/>
            <a:ext cx="6843540" cy="397031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 terminating.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[0]Go Spartans deletes resource 'Go Spartans'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[17]Go Spartans deletes resource 'Go Spartans'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[16]Go Spartans deletes resource 'Go Spartans'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[15]Spartans deletes resource 'Spartans'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[14]Go deletes resource 'Go'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[13]Hi Mom deletes resource 'Hi Mom'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[12]Mom deletes resource 'Mom'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[11]Hi deletes resource 'Hi'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[10]world deletes resource 'world'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[8]hello world deletes resource 'hello 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[6]hello world deletes resource 'hello 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[5]world deletes resource 'world'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[435605504]hello deletes resource 'hello'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[4]hello deletes resource 'hello'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[-3]&lt;empty&gt;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[-2]&lt;empty&gt;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[1]&lt;empty&gt;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FEDBFD-6D78-EC4B-A45F-78EC89FE12C5}"/>
              </a:ext>
            </a:extLst>
          </p:cNvPr>
          <p:cNvSpPr txBox="1"/>
          <p:nvPr/>
        </p:nvSpPr>
        <p:spPr>
          <a:xfrm>
            <a:off x="6406712" y="3585296"/>
            <a:ext cx="191430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What happened to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[6]</a:t>
            </a:r>
            <a:r>
              <a:rPr lang="en-US" sz="1400" dirty="0">
                <a:solidFill>
                  <a:srgbClr val="0033CC"/>
                </a:solidFill>
              </a:rPr>
              <a:t>,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[8]</a:t>
            </a:r>
            <a:r>
              <a:rPr lang="en-US" sz="1400" dirty="0">
                <a:solidFill>
                  <a:srgbClr val="0033CC"/>
                </a:solidFill>
              </a:rPr>
              <a:t>, and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[10]</a:t>
            </a:r>
            <a:r>
              <a:rPr lang="en-US" sz="1400" b="1" dirty="0">
                <a:solidFill>
                  <a:srgbClr val="0033CC"/>
                </a:solidFill>
                <a:latin typeface="+mn-lt"/>
                <a:cs typeface="Courier New" panose="02070309020205020404" pitchFamily="49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52E961-EE3B-9B40-A995-68B93B419349}"/>
              </a:ext>
            </a:extLst>
          </p:cNvPr>
          <p:cNvSpPr txBox="1"/>
          <p:nvPr/>
        </p:nvSpPr>
        <p:spPr>
          <a:xfrm>
            <a:off x="5744003" y="1895290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39452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6D11-6DC2-C841-8E58-4BAA5F386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of the “Big Five”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F2B60-1969-D84B-A85B-098DAAF29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20" y="1325903"/>
            <a:ext cx="8320994" cy="4835525"/>
          </a:xfrm>
        </p:spPr>
        <p:txBody>
          <a:bodyPr/>
          <a:lstStyle/>
          <a:p>
            <a:r>
              <a:rPr lang="en-US" dirty="0"/>
              <a:t>Explicitly define:</a:t>
            </a:r>
          </a:p>
          <a:p>
            <a:pPr lvl="1"/>
            <a:r>
              <a:rPr lang="en-US" dirty="0"/>
              <a:t>Destructor</a:t>
            </a:r>
          </a:p>
          <a:p>
            <a:pPr lvl="1"/>
            <a:r>
              <a:rPr lang="en-US" dirty="0"/>
              <a:t>Copy constructor</a:t>
            </a:r>
          </a:p>
          <a:p>
            <a:pPr lvl="1"/>
            <a:r>
              <a:rPr lang="en-US" dirty="0"/>
              <a:t>Copy assignment operator</a:t>
            </a:r>
          </a:p>
          <a:p>
            <a:pPr lvl="1"/>
            <a:r>
              <a:rPr lang="en-US" dirty="0"/>
              <a:t>Move constructor</a:t>
            </a:r>
          </a:p>
          <a:p>
            <a:pPr lvl="1"/>
            <a:r>
              <a:rPr lang="en-US" dirty="0"/>
              <a:t>Move assignment operator</a:t>
            </a:r>
          </a:p>
          <a:p>
            <a:pPr lvl="4"/>
            <a:endParaRPr lang="en-US" dirty="0"/>
          </a:p>
          <a:p>
            <a:r>
              <a:rPr lang="en-US" dirty="0"/>
              <a:t>The move constructor and the </a:t>
            </a:r>
            <a:br>
              <a:rPr lang="en-US" dirty="0"/>
            </a:br>
            <a:r>
              <a:rPr lang="en-US" dirty="0"/>
              <a:t>move assignment operator can each </a:t>
            </a:r>
            <a:br>
              <a:rPr lang="en-US" dirty="0"/>
            </a:br>
            <a:r>
              <a:rPr lang="en-US" u="sng" dirty="0"/>
              <a:t>steal resources</a:t>
            </a:r>
            <a:r>
              <a:rPr lang="en-US" dirty="0"/>
              <a:t> from source objects.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BF373-1560-7F46-8917-AE70E1808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2199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1AD96-8DC4-38E9-637A-3B005DEF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Lecture!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153F7-71A8-9364-14E9-576AB5C67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</a:p>
          <a:p>
            <a:pPr lvl="1"/>
            <a:r>
              <a:rPr lang="en-US" dirty="0"/>
              <a:t>How data transmissions are kept secret</a:t>
            </a:r>
          </a:p>
          <a:p>
            <a:pPr lvl="5"/>
            <a:endParaRPr lang="en-US" dirty="0"/>
          </a:p>
          <a:p>
            <a:r>
              <a:rPr lang="en-US" dirty="0"/>
              <a:t>Slides I presented several years ago to local high school teachers so that they in turn can teach their students about data security.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7876C-D2DF-B1A1-62D2-743E7095D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65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2262179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/>
              <a:t>Sending data such as email messages </a:t>
            </a:r>
            <a:br>
              <a:rPr lang="en-US" dirty="0"/>
            </a:br>
            <a:r>
              <a:rPr lang="en-US" dirty="0"/>
              <a:t>to each other via the Internet …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… is like sending </a:t>
            </a:r>
            <a:r>
              <a:rPr lang="en-US" u="sng" dirty="0"/>
              <a:t>postcards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via the U.S. mail system.</a:t>
            </a:r>
          </a:p>
          <a:p>
            <a:pPr lvl="4"/>
            <a:endParaRPr lang="en-US" dirty="0"/>
          </a:p>
          <a:p>
            <a:r>
              <a:rPr lang="en-US" dirty="0"/>
              <a:t>Anyone can read the </a:t>
            </a:r>
            <a:br>
              <a:rPr lang="en-US" dirty="0"/>
            </a:br>
            <a:r>
              <a:rPr lang="en-US" dirty="0"/>
              <a:t>message along the way!</a:t>
            </a:r>
          </a:p>
        </p:txBody>
      </p:sp>
      <p:pic>
        <p:nvPicPr>
          <p:cNvPr id="19" name="Picture 18" descr="Screen Shot 2015-07-10 at 11.27.05 A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390" y="3977634"/>
            <a:ext cx="1554463" cy="2212120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1463074" y="2423171"/>
            <a:ext cx="1737340" cy="1319252"/>
            <a:chOff x="1463074" y="2423171"/>
            <a:chExt cx="1737340" cy="1319252"/>
          </a:xfrm>
        </p:grpSpPr>
        <p:pic>
          <p:nvPicPr>
            <p:cNvPr id="16" name="Picture 15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394951" y="2331732"/>
            <a:ext cx="1874166" cy="1371585"/>
            <a:chOff x="5394951" y="2331732"/>
            <a:chExt cx="1874166" cy="1371585"/>
          </a:xfrm>
        </p:grpSpPr>
        <p:pic>
          <p:nvPicPr>
            <p:cNvPr id="17" name="Picture 16" descr="Screen Shot 2015-07-10 at 11.15.40 AM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3" name="Right Arrow 2"/>
          <p:cNvSpPr/>
          <p:nvPr/>
        </p:nvSpPr>
        <p:spPr bwMode="auto">
          <a:xfrm>
            <a:off x="3108976" y="3063244"/>
            <a:ext cx="2468853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1" name="Folded Corner 20"/>
          <p:cNvSpPr/>
          <p:nvPr/>
        </p:nvSpPr>
        <p:spPr bwMode="auto">
          <a:xfrm>
            <a:off x="3775130" y="2822776"/>
            <a:ext cx="1210668" cy="822952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/>
              <a:t>“We plan to manufacture 7 million widgets next quarter.”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568034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17707"/>
            <a:ext cx="8229600" cy="1513218"/>
          </a:xfrm>
        </p:spPr>
        <p:txBody>
          <a:bodyPr/>
          <a:lstStyle/>
          <a:p>
            <a:r>
              <a:rPr lang="en-US" dirty="0"/>
              <a:t>How can we keep the nefarious Bart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from reading </a:t>
            </a:r>
            <a:r>
              <a:rPr lang="en-US" u="sng" dirty="0"/>
              <a:t>confidential messages</a:t>
            </a:r>
            <a:r>
              <a:rPr lang="en-US" dirty="0"/>
              <a:t> that </a:t>
            </a:r>
            <a:br>
              <a:rPr lang="en-US" dirty="0"/>
            </a:br>
            <a:r>
              <a:rPr lang="en-US" dirty="0"/>
              <a:t>Jill and John are sending each other?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6" name="Picture 5" descr="Screen Shot 2015-07-10 at 11.14.11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9" name="Picture 8" descr="Screen Shot 2015-07-10 at 11.15.40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566170" y="3246122"/>
            <a:ext cx="1645903" cy="1137171"/>
            <a:chOff x="3566170" y="3246122"/>
            <a:chExt cx="1645903" cy="1137171"/>
          </a:xfrm>
        </p:grpSpPr>
        <p:pic>
          <p:nvPicPr>
            <p:cNvPr id="14" name="Picture 13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16" name="Down Arrow 15"/>
          <p:cNvSpPr/>
          <p:nvPr/>
        </p:nvSpPr>
        <p:spPr bwMode="auto">
          <a:xfrm>
            <a:off x="4297683" y="2606049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3108976" y="2057415"/>
            <a:ext cx="2468853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Folded Corner 10">
            <a:extLst>
              <a:ext uri="{FF2B5EF4-FFF2-40B4-BE49-F238E27FC236}">
                <a16:creationId xmlns:a16="http://schemas.microsoft.com/office/drawing/2014/main" id="{CEF6227C-C69B-46BB-CB52-98A2E963A7F6}"/>
              </a:ext>
            </a:extLst>
          </p:cNvPr>
          <p:cNvSpPr/>
          <p:nvPr/>
        </p:nvSpPr>
        <p:spPr bwMode="auto">
          <a:xfrm>
            <a:off x="3840488" y="1783097"/>
            <a:ext cx="1210668" cy="822952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/>
              <a:t>“We plan to manufacture 7 million widgets next quarter.”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173442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394951" y="4670040"/>
            <a:ext cx="1874166" cy="1371585"/>
            <a:chOff x="5394951" y="2331732"/>
            <a:chExt cx="1874166" cy="1371585"/>
          </a:xfrm>
        </p:grpSpPr>
        <p:pic>
          <p:nvPicPr>
            <p:cNvPr id="9" name="Picture 8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17" name="Right Arrow 16"/>
          <p:cNvSpPr/>
          <p:nvPr/>
        </p:nvSpPr>
        <p:spPr bwMode="auto">
          <a:xfrm>
            <a:off x="3291854" y="5401552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Shared Secret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413745"/>
          </a:xfrm>
        </p:spPr>
        <p:txBody>
          <a:bodyPr/>
          <a:lstStyle/>
          <a:p>
            <a:r>
              <a:rPr lang="en-US" dirty="0"/>
              <a:t>Jill needs to send a message containing the </a:t>
            </a:r>
            <a:r>
              <a:rPr lang="en-US" u="sng" dirty="0"/>
              <a:t>confidential data</a:t>
            </a:r>
            <a:r>
              <a:rPr lang="en-US" dirty="0"/>
              <a:t> 7 to John.</a:t>
            </a:r>
          </a:p>
          <a:p>
            <a:r>
              <a:rPr lang="en-US" dirty="0"/>
              <a:t>John and Jill can agree ahead of time to a </a:t>
            </a:r>
            <a:r>
              <a:rPr lang="en-US" u="sng" dirty="0"/>
              <a:t>shared secret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– the number 12.</a:t>
            </a:r>
          </a:p>
          <a:p>
            <a:r>
              <a:rPr lang="en-US" dirty="0"/>
              <a:t>Then Jill can </a:t>
            </a:r>
            <a:r>
              <a:rPr lang="en-US" u="sng" dirty="0"/>
              <a:t>encrypt</a:t>
            </a:r>
            <a:r>
              <a:rPr lang="en-US" dirty="0"/>
              <a:t> the data by </a:t>
            </a:r>
            <a:r>
              <a:rPr lang="en-US" u="sng" dirty="0"/>
              <a:t>adding</a:t>
            </a:r>
            <a:r>
              <a:rPr lang="en-US" dirty="0"/>
              <a:t> 12 </a:t>
            </a:r>
            <a:br>
              <a:rPr lang="en-US" dirty="0"/>
            </a:br>
            <a:r>
              <a:rPr lang="en-US" dirty="0"/>
              <a:t>to the confidential data 7.</a:t>
            </a:r>
          </a:p>
          <a:p>
            <a:r>
              <a:rPr lang="en-US" dirty="0"/>
              <a:t>John </a:t>
            </a:r>
            <a:r>
              <a:rPr lang="en-US" u="sng" dirty="0"/>
              <a:t>decrypts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data by </a:t>
            </a:r>
            <a:r>
              <a:rPr lang="en-US" u="sng" dirty="0"/>
              <a:t>subtracting</a:t>
            </a:r>
            <a:r>
              <a:rPr lang="en-US" dirty="0"/>
              <a:t> 12.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63074" y="4761479"/>
            <a:ext cx="1737340" cy="1319252"/>
            <a:chOff x="1463074" y="2423171"/>
            <a:chExt cx="1737340" cy="1319252"/>
          </a:xfrm>
        </p:grpSpPr>
        <p:pic>
          <p:nvPicPr>
            <p:cNvPr id="6" name="Picture 5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6" name="Folded Corner 15"/>
          <p:cNvSpPr/>
          <p:nvPr/>
        </p:nvSpPr>
        <p:spPr bwMode="auto">
          <a:xfrm>
            <a:off x="4023366" y="5257780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19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5406" y="5440658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4770" y="5440658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</p:spTree>
    <p:extLst>
      <p:ext uri="{BB962C8B-B14F-4D97-AF65-F5344CB8AC3E}">
        <p14:creationId xmlns:p14="http://schemas.microsoft.com/office/powerpoint/2010/main" val="293089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9" name="Picture 8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17" name="Right Arrow 16"/>
          <p:cNvSpPr/>
          <p:nvPr/>
        </p:nvSpPr>
        <p:spPr bwMode="auto">
          <a:xfrm>
            <a:off x="3291854" y="2057415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Shared Secret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4709146"/>
            <a:ext cx="8503827" cy="1421779"/>
          </a:xfrm>
        </p:spPr>
        <p:txBody>
          <a:bodyPr/>
          <a:lstStyle/>
          <a:p>
            <a:r>
              <a:rPr lang="en-US" dirty="0"/>
              <a:t>Because Bart </a:t>
            </a:r>
            <a:r>
              <a:rPr lang="en-US" u="sng" dirty="0"/>
              <a:t>doesn’t know</a:t>
            </a:r>
            <a:r>
              <a:rPr lang="en-US" dirty="0"/>
              <a:t> the shared secret 12, he </a:t>
            </a:r>
            <a:r>
              <a:rPr lang="en-US" u="sng" dirty="0"/>
              <a:t>won’t</a:t>
            </a:r>
            <a:r>
              <a:rPr lang="en-US" dirty="0"/>
              <a:t> be able to decrypt the message and obtain the confidential data 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6" name="Picture 5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66170" y="3246122"/>
            <a:ext cx="1645903" cy="1137171"/>
            <a:chOff x="3566170" y="3246122"/>
            <a:chExt cx="1645903" cy="1137171"/>
          </a:xfrm>
        </p:grpSpPr>
        <p:pic>
          <p:nvPicPr>
            <p:cNvPr id="13" name="Picture 12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15" name="Down Arrow 14"/>
          <p:cNvSpPr/>
          <p:nvPr/>
        </p:nvSpPr>
        <p:spPr bwMode="auto">
          <a:xfrm>
            <a:off x="4297683" y="2606049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Folded Corner 15"/>
          <p:cNvSpPr/>
          <p:nvPr/>
        </p:nvSpPr>
        <p:spPr bwMode="auto">
          <a:xfrm>
            <a:off x="4066694" y="1874537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06" y="2057415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4770" y="2057415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1C9757-D4D3-D241-94A7-2C465A55A953}"/>
              </a:ext>
            </a:extLst>
          </p:cNvPr>
          <p:cNvSpPr txBox="1"/>
          <p:nvPr/>
        </p:nvSpPr>
        <p:spPr>
          <a:xfrm>
            <a:off x="3781476" y="3529232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23C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25336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decltype</a:t>
            </a:r>
            <a:r>
              <a:rPr lang="en-US" dirty="0"/>
              <a:t> Pseudo-Function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3322307"/>
          </a:xfrm>
        </p:spPr>
        <p:txBody>
          <a:bodyPr/>
          <a:lstStyle/>
          <a:p>
            <a:r>
              <a:rPr lang="en-US" b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takes a variable as an argument.</a:t>
            </a:r>
          </a:p>
          <a:p>
            <a:r>
              <a:rPr lang="en-US" dirty="0"/>
              <a:t>Returns the </a:t>
            </a:r>
            <a:r>
              <a:rPr lang="en-US" u="sng" dirty="0"/>
              <a:t>type</a:t>
            </a:r>
            <a:r>
              <a:rPr lang="en-US" dirty="0"/>
              <a:t> associated with the variable.</a:t>
            </a:r>
          </a:p>
          <a:p>
            <a:pPr lvl="5"/>
            <a:endParaRPr lang="en-US" dirty="0"/>
          </a:p>
          <a:p>
            <a:r>
              <a:rPr lang="en-US" dirty="0"/>
              <a:t>Use to create another variable </a:t>
            </a:r>
            <a:br>
              <a:rPr lang="en-US" dirty="0"/>
            </a:br>
            <a:r>
              <a:rPr lang="en-US" dirty="0"/>
              <a:t>with the </a:t>
            </a:r>
            <a:r>
              <a:rPr lang="en-US" u="sng" dirty="0"/>
              <a:t>same type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Ensure that two variables have the same type.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4473" y="4709146"/>
            <a:ext cx="487505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4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Shared Secret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97489"/>
            <a:ext cx="8229600" cy="2637982"/>
          </a:xfrm>
        </p:spPr>
        <p:txBody>
          <a:bodyPr/>
          <a:lstStyle/>
          <a:p>
            <a:r>
              <a:rPr lang="en-US" dirty="0"/>
              <a:t>But this shared secret solution has problems.</a:t>
            </a:r>
          </a:p>
          <a:p>
            <a:pPr lvl="1"/>
            <a:r>
              <a:rPr lang="en-US" dirty="0"/>
              <a:t>Jill and John must </a:t>
            </a:r>
            <a:r>
              <a:rPr lang="en-US" u="sng" dirty="0"/>
              <a:t>arrange beforehand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share the secret 12.</a:t>
            </a:r>
          </a:p>
          <a:p>
            <a:pPr lvl="1"/>
            <a:r>
              <a:rPr lang="en-US" dirty="0"/>
              <a:t>What if Jill doesn’t already know John?</a:t>
            </a:r>
          </a:p>
          <a:p>
            <a:pPr lvl="1"/>
            <a:r>
              <a:rPr lang="en-US" dirty="0"/>
              <a:t>What if Jill wants to send the confidential data </a:t>
            </a:r>
            <a:br>
              <a:rPr lang="en-US" dirty="0"/>
            </a:br>
            <a:r>
              <a:rPr lang="en-US" dirty="0"/>
              <a:t>to all her vice presidents at the same time?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195358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8" name="Right Arrow 7"/>
          <p:cNvSpPr/>
          <p:nvPr/>
        </p:nvSpPr>
        <p:spPr bwMode="auto">
          <a:xfrm>
            <a:off x="3291854" y="1965976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63074" y="1286797"/>
            <a:ext cx="1737340" cy="1319252"/>
            <a:chOff x="1463074" y="2423171"/>
            <a:chExt cx="1737340" cy="1319252"/>
          </a:xfrm>
        </p:grpSpPr>
        <p:pic>
          <p:nvPicPr>
            <p:cNvPr id="10" name="Picture 9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2" name="Folded Corner 11"/>
          <p:cNvSpPr/>
          <p:nvPr/>
        </p:nvSpPr>
        <p:spPr bwMode="auto">
          <a:xfrm>
            <a:off x="4023366" y="1783098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406" y="1965976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14770" y="1965976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16" y="5532097"/>
            <a:ext cx="6965368" cy="461665"/>
          </a:xfrm>
          <a:prstGeom prst="rect">
            <a:avLst/>
          </a:prstGeom>
          <a:solidFill>
            <a:srgbClr val="A12A03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How can Jill and </a:t>
            </a:r>
            <a:r>
              <a:rPr lang="en-US" sz="2400" u="sng" dirty="0">
                <a:solidFill>
                  <a:srgbClr val="FFFF00"/>
                </a:solidFill>
              </a:rPr>
              <a:t>all</a:t>
            </a:r>
            <a:r>
              <a:rPr lang="en-US" sz="2400" dirty="0">
                <a:solidFill>
                  <a:srgbClr val="FFFF00"/>
                </a:solidFill>
              </a:rPr>
              <a:t> her recipients share a secret?</a:t>
            </a:r>
          </a:p>
        </p:txBody>
      </p:sp>
    </p:spTree>
    <p:extLst>
      <p:ext uri="{BB962C8B-B14F-4D97-AF65-F5344CB8AC3E}">
        <p14:creationId xmlns:p14="http://schemas.microsoft.com/office/powerpoint/2010/main" val="1209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295400"/>
            <a:ext cx="8503872" cy="4835525"/>
          </a:xfrm>
        </p:spPr>
        <p:txBody>
          <a:bodyPr/>
          <a:lstStyle/>
          <a:p>
            <a:r>
              <a:rPr lang="en-US" dirty="0"/>
              <a:t>How can Jill and her recipients share a secret number in order to encrypt the confidential data?</a:t>
            </a:r>
          </a:p>
          <a:p>
            <a:pPr lvl="5"/>
            <a:endParaRPr lang="en-US" dirty="0"/>
          </a:p>
          <a:p>
            <a:r>
              <a:rPr lang="en-US" dirty="0"/>
              <a:t>A security scheme called </a:t>
            </a:r>
            <a:r>
              <a:rPr lang="en-US" dirty="0">
                <a:solidFill>
                  <a:srgbClr val="B23C00"/>
                </a:solidFill>
              </a:rPr>
              <a:t>public key cryptography </a:t>
            </a:r>
            <a:r>
              <a:rPr lang="en-US" dirty="0"/>
              <a:t>was invented just for this purpose.</a:t>
            </a:r>
          </a:p>
          <a:p>
            <a:pPr lvl="5"/>
            <a:endParaRPr lang="en-US" dirty="0"/>
          </a:p>
          <a:p>
            <a:r>
              <a:rPr lang="en-US" dirty="0"/>
              <a:t>In this simplified introduction, let’s </a:t>
            </a:r>
            <a:r>
              <a:rPr lang="en-US" u="sng" dirty="0"/>
              <a:t>pretend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multiplication is a </a:t>
            </a:r>
            <a:r>
              <a:rPr lang="en-US" u="sng" dirty="0"/>
              <a:t>one-way operation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Once you’ve multiplied two numbers, say </a:t>
            </a:r>
            <a:r>
              <a:rPr lang="en-US" dirty="0">
                <a:solidFill>
                  <a:srgbClr val="B23C00"/>
                </a:solidFill>
              </a:rPr>
              <a:t>4</a:t>
            </a:r>
            <a:r>
              <a:rPr lang="en-US" dirty="0"/>
              <a:t>x</a:t>
            </a:r>
            <a:r>
              <a:rPr lang="en-US" dirty="0">
                <a:solidFill>
                  <a:srgbClr val="B23C00"/>
                </a:solidFill>
              </a:rPr>
              <a:t>5</a:t>
            </a:r>
            <a:r>
              <a:rPr lang="en-US" dirty="0"/>
              <a:t>=20,</a:t>
            </a:r>
            <a:br>
              <a:rPr lang="en-US" dirty="0"/>
            </a:br>
            <a:r>
              <a:rPr lang="en-US" dirty="0"/>
              <a:t>you </a:t>
            </a:r>
            <a:r>
              <a:rPr lang="en-US" u="sng" dirty="0"/>
              <a:t>can’t recover</a:t>
            </a:r>
            <a:r>
              <a:rPr lang="en-US" dirty="0"/>
              <a:t> the original numbers by dividing.</a:t>
            </a:r>
          </a:p>
          <a:p>
            <a:pPr lvl="1"/>
            <a:r>
              <a:rPr lang="en-US" dirty="0"/>
              <a:t>In other words, you can’t do 20÷4=</a:t>
            </a:r>
            <a:r>
              <a:rPr lang="en-US" dirty="0">
                <a:solidFill>
                  <a:srgbClr val="B23C00"/>
                </a:solidFill>
              </a:rPr>
              <a:t>5</a:t>
            </a:r>
            <a:r>
              <a:rPr lang="en-US" dirty="0"/>
              <a:t> or 20÷5=</a:t>
            </a:r>
            <a:r>
              <a:rPr lang="en-US" dirty="0">
                <a:solidFill>
                  <a:srgbClr val="B23C00"/>
                </a:solidFill>
              </a:rPr>
              <a:t>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5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Jill chooses a </a:t>
            </a:r>
            <a:r>
              <a:rPr lang="en-US" dirty="0">
                <a:solidFill>
                  <a:srgbClr val="B23C00"/>
                </a:solidFill>
              </a:rPr>
              <a:t>private key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Let’s suppose Jill chooses 10.</a:t>
            </a:r>
          </a:p>
          <a:p>
            <a:pPr lvl="6"/>
            <a:endParaRPr lang="en-US" dirty="0"/>
          </a:p>
          <a:p>
            <a:r>
              <a:rPr lang="en-US" u="sng" dirty="0"/>
              <a:t>Each person</a:t>
            </a:r>
            <a:r>
              <a:rPr lang="en-US" dirty="0"/>
              <a:t> to whom she wants to send confidential data </a:t>
            </a:r>
            <a:r>
              <a:rPr lang="en-US" u="sng" dirty="0"/>
              <a:t>also chooses</a:t>
            </a:r>
            <a:r>
              <a:rPr lang="en-US" dirty="0"/>
              <a:t> a private key.</a:t>
            </a:r>
          </a:p>
          <a:p>
            <a:pPr lvl="1"/>
            <a:r>
              <a:rPr lang="en-US" dirty="0"/>
              <a:t>Let’s suppose John chooses 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085264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176703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4855882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4855882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</p:spTree>
    <p:extLst>
      <p:ext uri="{BB962C8B-B14F-4D97-AF65-F5344CB8AC3E}">
        <p14:creationId xmlns:p14="http://schemas.microsoft.com/office/powerpoint/2010/main" val="202572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69074"/>
            <a:ext cx="8229600" cy="2061852"/>
          </a:xfrm>
        </p:spPr>
        <p:txBody>
          <a:bodyPr/>
          <a:lstStyle/>
          <a:p>
            <a:r>
              <a:rPr lang="en-US" dirty="0"/>
              <a:t>Now Jill </a:t>
            </a:r>
            <a:r>
              <a:rPr lang="en-US" u="sng" dirty="0"/>
              <a:t>announces</a:t>
            </a:r>
            <a:r>
              <a:rPr lang="en-US" dirty="0"/>
              <a:t> a </a:t>
            </a:r>
            <a:r>
              <a:rPr lang="en-US" dirty="0">
                <a:solidFill>
                  <a:srgbClr val="B23C00"/>
                </a:solidFill>
              </a:rPr>
              <a:t>public key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Let’s suppose the public key is </a:t>
            </a:r>
            <a:r>
              <a:rPr lang="en-US" dirty="0">
                <a:solidFill>
                  <a:srgbClr val="008F00"/>
                </a:solidFill>
              </a:rPr>
              <a:t>5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u="sng" dirty="0"/>
              <a:t>Everyone</a:t>
            </a:r>
            <a:r>
              <a:rPr lang="en-US" dirty="0"/>
              <a:t> can see the public key.</a:t>
            </a:r>
          </a:p>
          <a:p>
            <a:pPr lvl="1"/>
            <a:r>
              <a:rPr lang="en-US" dirty="0"/>
              <a:t>Including the nefarious Bart.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10" name="Picture 9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11569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566170" y="2840463"/>
            <a:ext cx="1645903" cy="1137171"/>
            <a:chOff x="3566170" y="3246122"/>
            <a:chExt cx="1645903" cy="1137171"/>
          </a:xfrm>
        </p:grpSpPr>
        <p:pic>
          <p:nvPicPr>
            <p:cNvPr id="16" name="Picture 15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012668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</p:spTree>
    <p:extLst>
      <p:ext uri="{BB962C8B-B14F-4D97-AF65-F5344CB8AC3E}">
        <p14:creationId xmlns:p14="http://schemas.microsoft.com/office/powerpoint/2010/main" val="113749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/>
              <a:t>Now Jill can create her </a:t>
            </a:r>
            <a:r>
              <a:rPr lang="en-US" dirty="0">
                <a:solidFill>
                  <a:srgbClr val="B23C00"/>
                </a:solidFill>
              </a:rPr>
              <a:t>public-private key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Multiply the public key by her private key: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x10=50.</a:t>
            </a:r>
          </a:p>
          <a:p>
            <a:pPr lvl="5"/>
            <a:endParaRPr lang="en-US" dirty="0"/>
          </a:p>
          <a:p>
            <a:r>
              <a:rPr lang="en-US" dirty="0"/>
              <a:t>John creates his </a:t>
            </a:r>
            <a:r>
              <a:rPr lang="en-US" dirty="0">
                <a:solidFill>
                  <a:srgbClr val="B23C00"/>
                </a:solidFill>
              </a:rPr>
              <a:t>public-private key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Multiply the public key by his private key: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x8=40.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12668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85172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9635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</p:spTree>
    <p:extLst>
      <p:ext uri="{BB962C8B-B14F-4D97-AF65-F5344CB8AC3E}">
        <p14:creationId xmlns:p14="http://schemas.microsoft.com/office/powerpoint/2010/main" val="307300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/>
              <a:t>Remember that we’re pretending that multiplication is a one-way operation.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We </a:t>
            </a:r>
            <a:r>
              <a:rPr lang="en-US" u="sng" dirty="0"/>
              <a:t>cannot</a:t>
            </a:r>
            <a:r>
              <a:rPr lang="en-US" dirty="0"/>
              <a:t> discover Jill’s private key 10 by dividing her public-private key 50 by the public key 5.</a:t>
            </a:r>
          </a:p>
          <a:p>
            <a:pPr marL="2286000" lvl="5" indent="0">
              <a:buNone/>
            </a:pPr>
            <a:r>
              <a:rPr lang="en-US" dirty="0"/>
              <a:t>	</a:t>
            </a:r>
          </a:p>
          <a:p>
            <a:pPr lvl="1"/>
            <a:r>
              <a:rPr lang="en-US" dirty="0"/>
              <a:t>We </a:t>
            </a:r>
            <a:r>
              <a:rPr lang="en-US" u="sng" dirty="0"/>
              <a:t>cannot</a:t>
            </a:r>
            <a:r>
              <a:rPr lang="en-US" dirty="0"/>
              <a:t> discover John’s private key 8 by dividing his public-private key 40 by the public key 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12668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85172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9635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</p:spTree>
    <p:extLst>
      <p:ext uri="{BB962C8B-B14F-4D97-AF65-F5344CB8AC3E}">
        <p14:creationId xmlns:p14="http://schemas.microsoft.com/office/powerpoint/2010/main" val="11585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/>
              <a:t>What is the goal of all this?</a:t>
            </a:r>
          </a:p>
          <a:p>
            <a:pPr lvl="1"/>
            <a:r>
              <a:rPr lang="en-US" dirty="0"/>
              <a:t>To create a </a:t>
            </a:r>
            <a:r>
              <a:rPr lang="en-US" u="sng" dirty="0"/>
              <a:t>shared secret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between Jill and John.</a:t>
            </a:r>
          </a:p>
          <a:p>
            <a:r>
              <a:rPr lang="en-US" dirty="0"/>
              <a:t>Jill multiplies John’s public-private key by her private key: </a:t>
            </a:r>
            <a:r>
              <a:rPr lang="en-US" dirty="0">
                <a:solidFill>
                  <a:srgbClr val="0033CC"/>
                </a:solidFill>
              </a:rPr>
              <a:t>40</a:t>
            </a:r>
            <a:r>
              <a:rPr lang="en-US" dirty="0"/>
              <a:t>x10=</a:t>
            </a:r>
            <a:r>
              <a:rPr lang="en-US" dirty="0">
                <a:solidFill>
                  <a:srgbClr val="B23C00"/>
                </a:solidFill>
              </a:rPr>
              <a:t>400</a:t>
            </a:r>
          </a:p>
          <a:p>
            <a:r>
              <a:rPr lang="en-US" dirty="0"/>
              <a:t>John multiplies Jill’s public-private key by his private key: </a:t>
            </a:r>
            <a:r>
              <a:rPr lang="en-US" dirty="0">
                <a:solidFill>
                  <a:srgbClr val="0033CC"/>
                </a:solidFill>
              </a:rPr>
              <a:t>50</a:t>
            </a:r>
            <a:r>
              <a:rPr lang="en-US" dirty="0"/>
              <a:t>x8=</a:t>
            </a:r>
            <a:r>
              <a:rPr lang="en-US" dirty="0">
                <a:solidFill>
                  <a:srgbClr val="B23C00"/>
                </a:solidFill>
              </a:rPr>
              <a:t>400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12668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85172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9635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</p:spTree>
    <p:extLst>
      <p:ext uri="{BB962C8B-B14F-4D97-AF65-F5344CB8AC3E}">
        <p14:creationId xmlns:p14="http://schemas.microsoft.com/office/powerpoint/2010/main" val="195466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32870"/>
            <a:ext cx="8229600" cy="2830739"/>
          </a:xfrm>
        </p:spPr>
        <p:txBody>
          <a:bodyPr/>
          <a:lstStyle/>
          <a:p>
            <a:r>
              <a:rPr lang="en-US" dirty="0"/>
              <a:t>Now Jill and John have a </a:t>
            </a:r>
            <a:r>
              <a:rPr lang="en-US" u="sng" dirty="0"/>
              <a:t>shared secret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400</a:t>
            </a:r>
            <a:r>
              <a:rPr lang="en-US" dirty="0"/>
              <a:t>.</a:t>
            </a:r>
            <a:endParaRPr lang="en-US" dirty="0">
              <a:solidFill>
                <a:srgbClr val="B23C00"/>
              </a:solidFill>
            </a:endParaRPr>
          </a:p>
          <a:p>
            <a:pPr marL="2286000" lvl="5" indent="0">
              <a:buNone/>
            </a:pPr>
            <a:endParaRPr lang="en-US" dirty="0"/>
          </a:p>
          <a:p>
            <a:r>
              <a:rPr lang="en-US" dirty="0"/>
              <a:t>Jill can </a:t>
            </a:r>
            <a:r>
              <a:rPr lang="en-US" u="sng" dirty="0"/>
              <a:t>encrypt</a:t>
            </a:r>
            <a:r>
              <a:rPr lang="en-US" dirty="0"/>
              <a:t> the confidential data 7 </a:t>
            </a:r>
            <a:br>
              <a:rPr lang="en-US" dirty="0"/>
            </a:br>
            <a:r>
              <a:rPr lang="en-US" dirty="0"/>
              <a:t>by </a:t>
            </a:r>
            <a:r>
              <a:rPr lang="en-US" u="sng" dirty="0"/>
              <a:t>adding</a:t>
            </a:r>
            <a:r>
              <a:rPr lang="en-US" dirty="0"/>
              <a:t> the shared secret 400 to obtain </a:t>
            </a:r>
            <a:r>
              <a:rPr lang="en-US" u="sng" dirty="0"/>
              <a:t>407</a:t>
            </a:r>
            <a:r>
              <a:rPr lang="en-US" dirty="0"/>
              <a:t>.</a:t>
            </a:r>
          </a:p>
          <a:p>
            <a:pPr marL="2286000" lvl="5" indent="0">
              <a:buNone/>
            </a:pPr>
            <a:endParaRPr lang="en-US" dirty="0"/>
          </a:p>
          <a:p>
            <a:r>
              <a:rPr lang="en-US" dirty="0"/>
              <a:t>John can </a:t>
            </a:r>
            <a:r>
              <a:rPr lang="en-US" u="sng" dirty="0"/>
              <a:t>decrypt</a:t>
            </a:r>
            <a:r>
              <a:rPr lang="en-US" dirty="0"/>
              <a:t> the confidential data 7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by </a:t>
            </a:r>
            <a:r>
              <a:rPr lang="en-US" u="sng" dirty="0"/>
              <a:t>subtracting</a:t>
            </a:r>
            <a:r>
              <a:rPr lang="en-US" dirty="0"/>
              <a:t> the shared secret 400 from 407.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70464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10106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4067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40637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1054" y="1302603"/>
            <a:ext cx="1143262" cy="58477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rgbClr val="FFFFFF"/>
                </a:solidFill>
              </a:rPr>
              <a:t>secret 400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32042" y="1302603"/>
            <a:ext cx="1143262" cy="58477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rgbClr val="FFFFFF"/>
                </a:solidFill>
              </a:rPr>
              <a:t>secret 400</a:t>
            </a:r>
          </a:p>
        </p:txBody>
      </p:sp>
      <p:sp>
        <p:nvSpPr>
          <p:cNvPr id="18" name="Folded Corner 17">
            <a:extLst>
              <a:ext uri="{FF2B5EF4-FFF2-40B4-BE49-F238E27FC236}">
                <a16:creationId xmlns:a16="http://schemas.microsoft.com/office/drawing/2014/main" id="{23303A29-5535-1F4D-B6E3-A7503653A6BF}"/>
              </a:ext>
            </a:extLst>
          </p:cNvPr>
          <p:cNvSpPr/>
          <p:nvPr/>
        </p:nvSpPr>
        <p:spPr bwMode="auto">
          <a:xfrm>
            <a:off x="4023365" y="2808620"/>
            <a:ext cx="914391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407</a:t>
            </a:r>
          </a:p>
        </p:txBody>
      </p:sp>
      <p:cxnSp>
        <p:nvCxnSpPr>
          <p:cNvPr id="22" name="Curved Connector 21">
            <a:extLst>
              <a:ext uri="{FF2B5EF4-FFF2-40B4-BE49-F238E27FC236}">
                <a16:creationId xmlns:a16="http://schemas.microsoft.com/office/drawing/2014/main" id="{CC1629CA-B386-0047-BB46-121E2DA67AF0}"/>
              </a:ext>
            </a:extLst>
          </p:cNvPr>
          <p:cNvCxnSpPr>
            <a:stCxn id="18" idx="3"/>
            <a:endCxn id="6" idx="2"/>
          </p:cNvCxnSpPr>
          <p:nvPr/>
        </p:nvCxnSpPr>
        <p:spPr bwMode="auto">
          <a:xfrm flipV="1">
            <a:off x="4937756" y="2658382"/>
            <a:ext cx="1394278" cy="460428"/>
          </a:xfrm>
          <a:prstGeom prst="curvedConnector2">
            <a:avLst/>
          </a:prstGeom>
          <a:solidFill>
            <a:schemeClr val="accent1"/>
          </a:solidFill>
          <a:ln w="762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9AB28E19-C3FA-824D-AF14-4B403544AF97}"/>
              </a:ext>
            </a:extLst>
          </p:cNvPr>
          <p:cNvCxnSpPr>
            <a:stCxn id="9" idx="2"/>
            <a:endCxn id="18" idx="1"/>
          </p:cNvCxnSpPr>
          <p:nvPr/>
        </p:nvCxnSpPr>
        <p:spPr bwMode="auto">
          <a:xfrm rot="16200000" flipH="1">
            <a:off x="2966893" y="2062338"/>
            <a:ext cx="421322" cy="1691621"/>
          </a:xfrm>
          <a:prstGeom prst="curvedConnector2">
            <a:avLst/>
          </a:prstGeom>
          <a:solidFill>
            <a:schemeClr val="accent1"/>
          </a:solidFill>
          <a:ln w="76200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3196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585"/>
            <a:ext cx="8229600" cy="1330340"/>
          </a:xfrm>
        </p:spPr>
        <p:txBody>
          <a:bodyPr/>
          <a:lstStyle/>
          <a:p>
            <a:r>
              <a:rPr lang="en-US" dirty="0"/>
              <a:t>Bart </a:t>
            </a:r>
            <a:r>
              <a:rPr lang="en-US" u="sng" dirty="0"/>
              <a:t>can’t decrypt</a:t>
            </a:r>
            <a:r>
              <a:rPr lang="en-US" dirty="0"/>
              <a:t> the 407 because he </a:t>
            </a:r>
            <a:br>
              <a:rPr lang="en-US" dirty="0"/>
            </a:br>
            <a:r>
              <a:rPr lang="en-US" u="sng" dirty="0"/>
              <a:t>doesn’t know</a:t>
            </a:r>
            <a:r>
              <a:rPr lang="en-US" dirty="0"/>
              <a:t> the shared secret 400.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8" name="Right Arrow 7"/>
          <p:cNvSpPr/>
          <p:nvPr/>
        </p:nvSpPr>
        <p:spPr bwMode="auto">
          <a:xfrm>
            <a:off x="3291854" y="2057415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10" name="Picture 9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66170" y="3246122"/>
            <a:ext cx="1645903" cy="1137171"/>
            <a:chOff x="3566170" y="3246122"/>
            <a:chExt cx="1645903" cy="1137171"/>
          </a:xfrm>
        </p:grpSpPr>
        <p:pic>
          <p:nvPicPr>
            <p:cNvPr id="13" name="Picture 12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15" name="Down Arrow 14"/>
          <p:cNvSpPr/>
          <p:nvPr/>
        </p:nvSpPr>
        <p:spPr bwMode="auto">
          <a:xfrm>
            <a:off x="4297683" y="2606049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Folded Corner 15"/>
          <p:cNvSpPr/>
          <p:nvPr/>
        </p:nvSpPr>
        <p:spPr bwMode="auto">
          <a:xfrm>
            <a:off x="4023365" y="1874537"/>
            <a:ext cx="914391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407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8749" y="2057415"/>
            <a:ext cx="1142761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secret 400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58113" y="2057415"/>
            <a:ext cx="1142761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secret 400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6E88D8-592A-BD48-9038-9C013171404E}"/>
              </a:ext>
            </a:extLst>
          </p:cNvPr>
          <p:cNvSpPr txBox="1"/>
          <p:nvPr/>
        </p:nvSpPr>
        <p:spPr>
          <a:xfrm>
            <a:off x="3781476" y="3529232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23C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11346803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852146" y="2880366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322306"/>
          </a:xfrm>
        </p:spPr>
        <p:txBody>
          <a:bodyPr/>
          <a:lstStyle/>
          <a:p>
            <a:r>
              <a:rPr lang="en-US" dirty="0"/>
              <a:t>Public key encryption works </a:t>
            </a:r>
            <a:br>
              <a:rPr lang="en-US" dirty="0"/>
            </a:br>
            <a:r>
              <a:rPr lang="en-US" dirty="0"/>
              <a:t>with </a:t>
            </a:r>
            <a:r>
              <a:rPr lang="en-US" u="sng" dirty="0"/>
              <a:t>multiple recipients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Jill needs to send confidential data </a:t>
            </a:r>
            <a:br>
              <a:rPr lang="en-US" dirty="0"/>
            </a:br>
            <a:r>
              <a:rPr lang="en-US" dirty="0"/>
              <a:t>to both John and his </a:t>
            </a:r>
            <a:br>
              <a:rPr lang="en-US" dirty="0"/>
            </a:br>
            <a:r>
              <a:rPr lang="en-US" dirty="0"/>
              <a:t>twin brother Mark.</a:t>
            </a:r>
          </a:p>
          <a:p>
            <a:pPr lvl="4"/>
            <a:endParaRPr lang="en-US" dirty="0"/>
          </a:p>
          <a:p>
            <a:r>
              <a:rPr lang="en-US" dirty="0"/>
              <a:t>Each picks a private key.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761479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852918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5532097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5532097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43500" y="3650984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2</a:t>
            </a:r>
          </a:p>
        </p:txBody>
      </p:sp>
    </p:spTree>
    <p:extLst>
      <p:ext uri="{BB962C8B-B14F-4D97-AF65-F5344CB8AC3E}">
        <p14:creationId xmlns:p14="http://schemas.microsoft.com/office/powerpoint/2010/main" val="39680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20625" y="1417342"/>
            <a:ext cx="7702750" cy="46782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class Gender { M, F };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Person(string f, string l, Gender g)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: first(f), last(l), gender(g) {}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~Person() {}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first;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last;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Gender gender;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inline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Person &amp;p)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outs &lt;&lt; "  {" &lt;&lt; "first="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", last="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", gender=" &lt;&lt;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Gender::F ? "F" : "M") &lt;&lt; "}";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outs;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23731" y="1234464"/>
            <a:ext cx="100540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Person.h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8152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99355"/>
          </a:xfrm>
        </p:spPr>
        <p:txBody>
          <a:bodyPr/>
          <a:lstStyle/>
          <a:p>
            <a:r>
              <a:rPr lang="en-US" dirty="0"/>
              <a:t>Jill announces the </a:t>
            </a:r>
            <a:r>
              <a:rPr lang="en-US" dirty="0">
                <a:solidFill>
                  <a:srgbClr val="008000"/>
                </a:solidFill>
              </a:rPr>
              <a:t>public key 5</a:t>
            </a:r>
            <a:r>
              <a:rPr lang="en-US" dirty="0"/>
              <a:t>, and everyone generates his or her </a:t>
            </a:r>
            <a:r>
              <a:rPr lang="en-US" dirty="0">
                <a:solidFill>
                  <a:srgbClr val="0033CC"/>
                </a:solidFill>
              </a:rPr>
              <a:t>public-private key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Jill:    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x10=</a:t>
            </a:r>
            <a:r>
              <a:rPr lang="en-US" dirty="0">
                <a:solidFill>
                  <a:srgbClr val="0432FF"/>
                </a:solidFill>
              </a:rPr>
              <a:t>50</a:t>
            </a:r>
          </a:p>
          <a:p>
            <a:pPr lvl="1"/>
            <a:r>
              <a:rPr lang="en-US" dirty="0"/>
              <a:t>John: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x8=</a:t>
            </a:r>
            <a:r>
              <a:rPr lang="en-US" dirty="0">
                <a:solidFill>
                  <a:srgbClr val="0432FF"/>
                </a:solidFill>
              </a:rPr>
              <a:t>40</a:t>
            </a:r>
          </a:p>
          <a:p>
            <a:pPr lvl="1"/>
            <a:r>
              <a:rPr lang="en-US" dirty="0"/>
              <a:t>Mark: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x2=</a:t>
            </a:r>
            <a:r>
              <a:rPr lang="en-US" dirty="0">
                <a:solidFill>
                  <a:srgbClr val="0432FF"/>
                </a:solidFill>
              </a:rPr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761479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852918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5532097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5532097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852146" y="2880366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Mark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43500" y="3650984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18539" y="4709146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81563" y="4709146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38758" y="2788927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Mark’s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04107" y="3850053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</p:spTree>
    <p:extLst>
      <p:ext uri="{BB962C8B-B14F-4D97-AF65-F5344CB8AC3E}">
        <p14:creationId xmlns:p14="http://schemas.microsoft.com/office/powerpoint/2010/main" val="155968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4896461"/>
          </a:xfrm>
        </p:spPr>
        <p:txBody>
          <a:bodyPr/>
          <a:lstStyle/>
          <a:p>
            <a:r>
              <a:rPr lang="en-US" dirty="0"/>
              <a:t>Jill will have a </a:t>
            </a:r>
            <a:r>
              <a:rPr lang="en-US" u="sng" dirty="0"/>
              <a:t>shared secret</a:t>
            </a:r>
            <a:r>
              <a:rPr lang="en-US" dirty="0"/>
              <a:t> with </a:t>
            </a:r>
            <a:r>
              <a:rPr lang="en-US" u="sng" dirty="0"/>
              <a:t>each</a:t>
            </a:r>
            <a:r>
              <a:rPr lang="en-US" dirty="0"/>
              <a:t> recipient.</a:t>
            </a:r>
          </a:p>
          <a:p>
            <a:pPr lvl="1"/>
            <a:r>
              <a:rPr lang="en-US" sz="2000" u="sng" dirty="0"/>
              <a:t>Jill and John</a:t>
            </a:r>
            <a:r>
              <a:rPr lang="en-US" sz="2000" dirty="0"/>
              <a:t> will share 400 between them, as before.</a:t>
            </a:r>
          </a:p>
          <a:p>
            <a:pPr lvl="1"/>
            <a:r>
              <a:rPr lang="en-US" sz="2000" u="sng" dirty="0"/>
              <a:t>Jill and Mark</a:t>
            </a:r>
            <a:r>
              <a:rPr lang="en-US" sz="2000" dirty="0"/>
              <a:t> will have a different shared secret.</a:t>
            </a:r>
          </a:p>
          <a:p>
            <a:pPr lvl="5"/>
            <a:endParaRPr lang="en-US" sz="800" dirty="0"/>
          </a:p>
          <a:p>
            <a:pPr lvl="2"/>
            <a:r>
              <a:rPr lang="en-US" sz="1600" dirty="0"/>
              <a:t>Jill: Multiply Mark’s </a:t>
            </a:r>
            <a:br>
              <a:rPr lang="en-US" sz="1600" dirty="0"/>
            </a:br>
            <a:r>
              <a:rPr lang="en-US" sz="1600" dirty="0"/>
              <a:t>public-private key by</a:t>
            </a:r>
            <a:br>
              <a:rPr lang="en-US" sz="1600" dirty="0"/>
            </a:br>
            <a:r>
              <a:rPr lang="en-US" sz="1600" dirty="0"/>
              <a:t>her private key:</a:t>
            </a:r>
            <a:br>
              <a:rPr lang="en-US" sz="1600" dirty="0"/>
            </a:br>
            <a:r>
              <a:rPr lang="en-US" sz="1600" dirty="0">
                <a:solidFill>
                  <a:srgbClr val="0033CC"/>
                </a:solidFill>
              </a:rPr>
              <a:t>10</a:t>
            </a:r>
            <a:r>
              <a:rPr lang="en-US" sz="1600" dirty="0"/>
              <a:t>x10=</a:t>
            </a:r>
            <a:r>
              <a:rPr lang="en-US" sz="1600" dirty="0">
                <a:solidFill>
                  <a:srgbClr val="B23C00"/>
                </a:solidFill>
              </a:rPr>
              <a:t>100</a:t>
            </a:r>
            <a:r>
              <a:rPr lang="en-US" sz="1600" dirty="0"/>
              <a:t>.</a:t>
            </a:r>
          </a:p>
          <a:p>
            <a:pPr lvl="6"/>
            <a:endParaRPr lang="en-US" sz="800" dirty="0"/>
          </a:p>
          <a:p>
            <a:pPr lvl="2"/>
            <a:r>
              <a:rPr lang="en-US" sz="1600" dirty="0"/>
              <a:t>Mark: Multiply Jill’s</a:t>
            </a:r>
            <a:br>
              <a:rPr lang="en-US" sz="1600" dirty="0"/>
            </a:br>
            <a:r>
              <a:rPr lang="en-US" sz="1600" dirty="0"/>
              <a:t>public-private key by</a:t>
            </a:r>
            <a:br>
              <a:rPr lang="en-US" sz="1600" dirty="0"/>
            </a:br>
            <a:r>
              <a:rPr lang="en-US" sz="1600" dirty="0"/>
              <a:t>his private key:</a:t>
            </a:r>
            <a:br>
              <a:rPr lang="en-US" sz="1600" dirty="0"/>
            </a:br>
            <a:r>
              <a:rPr lang="en-US" sz="1600" dirty="0">
                <a:solidFill>
                  <a:srgbClr val="0033CC"/>
                </a:solidFill>
              </a:rPr>
              <a:t>50</a:t>
            </a:r>
            <a:r>
              <a:rPr lang="en-US" sz="1600" dirty="0"/>
              <a:t>x2=</a:t>
            </a:r>
            <a:r>
              <a:rPr lang="en-US" sz="1600" dirty="0">
                <a:solidFill>
                  <a:srgbClr val="B23C00"/>
                </a:solidFill>
              </a:rPr>
              <a:t>100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761479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852918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5532097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58574" y="5486676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852146" y="2880366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Mark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15769" y="3605563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90808" y="4663725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53832" y="4663725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11027" y="2743506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Mark’s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6376" y="3794756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1761" y="4892024"/>
            <a:ext cx="1507845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John: 400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30210" y="2926384"/>
            <a:ext cx="1519968" cy="584775"/>
          </a:xfrm>
          <a:prstGeom prst="rect">
            <a:avLst/>
          </a:prstGeom>
          <a:solidFill>
            <a:srgbClr val="400080"/>
          </a:solidFill>
          <a:ln>
            <a:solidFill>
              <a:srgbClr val="00008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Jill: 100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73015" y="4755164"/>
            <a:ext cx="151996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Jill: 400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1761" y="4212845"/>
            <a:ext cx="1507845" cy="584776"/>
          </a:xfrm>
          <a:prstGeom prst="rect">
            <a:avLst/>
          </a:prstGeom>
          <a:solidFill>
            <a:srgbClr val="4000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Mark: 100</a:t>
            </a:r>
          </a:p>
        </p:txBody>
      </p:sp>
    </p:spTree>
    <p:extLst>
      <p:ext uri="{BB962C8B-B14F-4D97-AF65-F5344CB8AC3E}">
        <p14:creationId xmlns:p14="http://schemas.microsoft.com/office/powerpoint/2010/main" val="427891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852146" y="1468878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234464"/>
            <a:ext cx="6034974" cy="2042161"/>
          </a:xfrm>
        </p:spPr>
        <p:txBody>
          <a:bodyPr/>
          <a:lstStyle/>
          <a:p>
            <a:r>
              <a:rPr lang="en-US" dirty="0"/>
              <a:t>Jill sends to each recipient.</a:t>
            </a:r>
          </a:p>
          <a:p>
            <a:pPr lvl="1"/>
            <a:r>
              <a:rPr lang="en-US" dirty="0"/>
              <a:t>Bart </a:t>
            </a:r>
            <a:r>
              <a:rPr lang="en-US" u="sng" dirty="0"/>
              <a:t>can’t decrypt</a:t>
            </a:r>
            <a:r>
              <a:rPr lang="en-US" dirty="0"/>
              <a:t> the messages to recover the confidential data 7 because he </a:t>
            </a:r>
            <a:r>
              <a:rPr lang="en-US" u="sng" dirty="0"/>
              <a:t>doesn’t know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shared secrets.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3349991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3441430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31761" y="3663414"/>
            <a:ext cx="1507845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John: 400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7941" y="1743195"/>
            <a:ext cx="1519968" cy="584775"/>
          </a:xfrm>
          <a:prstGeom prst="rect">
            <a:avLst/>
          </a:prstGeom>
          <a:solidFill>
            <a:srgbClr val="4000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Jill: 100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00746" y="3571975"/>
            <a:ext cx="151996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Jill: 400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3017537" y="3846292"/>
            <a:ext cx="2926048" cy="365756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1" name="Folded Corner 20"/>
          <p:cNvSpPr/>
          <p:nvPr/>
        </p:nvSpPr>
        <p:spPr bwMode="auto">
          <a:xfrm>
            <a:off x="4572000" y="3683107"/>
            <a:ext cx="914390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407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566170" y="5034999"/>
            <a:ext cx="1645903" cy="1137171"/>
            <a:chOff x="3566170" y="3246122"/>
            <a:chExt cx="1645903" cy="1137171"/>
          </a:xfrm>
        </p:grpSpPr>
        <p:pic>
          <p:nvPicPr>
            <p:cNvPr id="23" name="Picture 22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4297683" y="4394926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 rot="20063240">
            <a:off x="3318691" y="3220071"/>
            <a:ext cx="2923958" cy="365756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5302" y="4852121"/>
            <a:ext cx="1507845" cy="584776"/>
          </a:xfrm>
          <a:prstGeom prst="rect">
            <a:avLst/>
          </a:prstGeom>
          <a:solidFill>
            <a:srgbClr val="4000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Mark: 100</a:t>
            </a:r>
          </a:p>
        </p:txBody>
      </p:sp>
      <p:sp>
        <p:nvSpPr>
          <p:cNvPr id="28" name="Folded Corner 27"/>
          <p:cNvSpPr/>
          <p:nvPr/>
        </p:nvSpPr>
        <p:spPr bwMode="auto">
          <a:xfrm>
            <a:off x="4846317" y="2749024"/>
            <a:ext cx="914390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107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D01900-E897-4745-978A-E4260B2FD6C4}"/>
              </a:ext>
            </a:extLst>
          </p:cNvPr>
          <p:cNvSpPr txBox="1"/>
          <p:nvPr/>
        </p:nvSpPr>
        <p:spPr>
          <a:xfrm>
            <a:off x="3783425" y="5349219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23C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2491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 in the Real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course, in the real world, we </a:t>
            </a:r>
            <a:r>
              <a:rPr lang="en-US" u="sng" dirty="0"/>
              <a:t>can’t</a:t>
            </a:r>
            <a:r>
              <a:rPr lang="en-US" dirty="0"/>
              <a:t> use simple operations like multiplication and addition to generate keys and to encrypt data.</a:t>
            </a:r>
          </a:p>
          <a:p>
            <a:pPr lvl="1"/>
            <a:r>
              <a:rPr lang="en-US" dirty="0"/>
              <a:t>Multiplication and addition are </a:t>
            </a:r>
            <a:br>
              <a:rPr lang="en-US" dirty="0"/>
            </a:br>
            <a:r>
              <a:rPr lang="en-US" u="sng" dirty="0"/>
              <a:t>not</a:t>
            </a:r>
            <a:r>
              <a:rPr lang="en-US" dirty="0"/>
              <a:t> one-way operations.</a:t>
            </a:r>
          </a:p>
          <a:p>
            <a:pPr lvl="5"/>
            <a:endParaRPr lang="en-US" dirty="0"/>
          </a:p>
          <a:p>
            <a:r>
              <a:rPr lang="en-US" dirty="0"/>
              <a:t>Real-world encryption uses very large </a:t>
            </a:r>
            <a:br>
              <a:rPr lang="en-US" dirty="0"/>
            </a:br>
            <a:r>
              <a:rPr lang="en-US" u="sng" dirty="0"/>
              <a:t>prime numbers</a:t>
            </a:r>
            <a:r>
              <a:rPr lang="en-US" dirty="0"/>
              <a:t> and </a:t>
            </a:r>
            <a:r>
              <a:rPr lang="en-US" u="sng" dirty="0"/>
              <a:t>modulo arithmetic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Not even the most powerful supercomputer </a:t>
            </a:r>
            <a:br>
              <a:rPr lang="en-US" dirty="0"/>
            </a:br>
            <a:r>
              <a:rPr lang="en-US" dirty="0"/>
              <a:t>can undo such operations.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8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Diffie-Hellman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key cryptography is a key exchange protocol first published by Whitfield </a:t>
            </a:r>
            <a:r>
              <a:rPr lang="en-US" dirty="0" err="1"/>
              <a:t>Diffie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Martin Hellman in 1976.</a:t>
            </a:r>
          </a:p>
          <a:p>
            <a:pPr lvl="1"/>
            <a:r>
              <a:rPr lang="en-US" dirty="0"/>
              <a:t>It was actually invented earlier in 1970 by the </a:t>
            </a:r>
            <a:br>
              <a:rPr lang="en-US" dirty="0"/>
            </a:br>
            <a:r>
              <a:rPr lang="en-US" dirty="0"/>
              <a:t>British government, but it was classified.</a:t>
            </a:r>
          </a:p>
          <a:p>
            <a:pPr lvl="5"/>
            <a:endParaRPr lang="en-US" dirty="0"/>
          </a:p>
          <a:p>
            <a:r>
              <a:rPr lang="en-US" dirty="0"/>
              <a:t>Whenever you visit a secure website, you are using the </a:t>
            </a:r>
            <a:r>
              <a:rPr lang="en-US" dirty="0" err="1">
                <a:solidFill>
                  <a:srgbClr val="B23C00"/>
                </a:solidFill>
              </a:rPr>
              <a:t>Diffie</a:t>
            </a:r>
            <a:r>
              <a:rPr lang="en-US" dirty="0">
                <a:solidFill>
                  <a:srgbClr val="B23C00"/>
                </a:solidFill>
              </a:rPr>
              <a:t>-Hellman protocol</a:t>
            </a:r>
            <a:r>
              <a:rPr lang="en-US" dirty="0"/>
              <a:t> or a variant.</a:t>
            </a:r>
          </a:p>
          <a:p>
            <a:pPr lvl="1"/>
            <a:r>
              <a:rPr lang="en-US" dirty="0"/>
              <a:t>A secure website has a URL that </a:t>
            </a:r>
            <a:br>
              <a:rPr lang="en-US" dirty="0"/>
            </a:br>
            <a:r>
              <a:rPr lang="en-US" dirty="0"/>
              <a:t>starts with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https: </a:t>
            </a:r>
            <a:r>
              <a:rPr lang="en-US" dirty="0"/>
              <a:t>instead of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http: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4483" y="1406997"/>
            <a:ext cx="6355033" cy="42165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(vector&lt;Person&gt;&amp; v)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(Person("Marie",  "Curie",   Gender::F));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(Person("Agatha",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Cristie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Gender::F));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(Person("Barack", "Obama",   Gender::M));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(Person("Tom",    "Cruise",  Gender::M));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(Person("Julia",  "Child",   Gender::F));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(Person("Ron",    "Mak",     Gender::M));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is_male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Person &amp;p)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Gender::M;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Person &amp;p)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[0] == 'C';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2493" y="1234464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lambda1.cpp</a:t>
            </a:r>
          </a:p>
        </p:txBody>
      </p:sp>
    </p:spTree>
    <p:extLst>
      <p:ext uri="{BB962C8B-B14F-4D97-AF65-F5344CB8AC3E}">
        <p14:creationId xmlns:p14="http://schemas.microsoft.com/office/powerpoint/2010/main" val="168111373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68530</TotalTime>
  <Words>8959</Words>
  <Application>Microsoft Macintosh PowerPoint</Application>
  <PresentationFormat>On-screen Show (4:3)</PresentationFormat>
  <Paragraphs>1342</Paragraphs>
  <Slides>84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90" baseType="lpstr">
      <vt:lpstr>Arial</vt:lpstr>
      <vt:lpstr>Courier New</vt:lpstr>
      <vt:lpstr>Menlo</vt:lpstr>
      <vt:lpstr>Times New Roman</vt:lpstr>
      <vt:lpstr>Wingdings</vt:lpstr>
      <vt:lpstr>Quadrant</vt:lpstr>
      <vt:lpstr>CMPE 202 Software Systems Engineering April 29 Class Meeting</vt:lpstr>
      <vt:lpstr>Today</vt:lpstr>
      <vt:lpstr>Oral presentations on Tuesday, May 7</vt:lpstr>
      <vt:lpstr>Oral Presentation: Five Survey Questions</vt:lpstr>
      <vt:lpstr>Team Project Written Reports</vt:lpstr>
      <vt:lpstr>The auto Keyword</vt:lpstr>
      <vt:lpstr>The decltype Pseudo-Function</vt:lpstr>
      <vt:lpstr>Lambda Expressions</vt:lpstr>
      <vt:lpstr>Lambda Expressions, cont’d</vt:lpstr>
      <vt:lpstr>Lambda Expressions, cont’d</vt:lpstr>
      <vt:lpstr>Lambda Expressions, cont’d</vt:lpstr>
      <vt:lpstr>Lambda Expressions, cont’d</vt:lpstr>
      <vt:lpstr>Lambda Expression with Capture</vt:lpstr>
      <vt:lpstr>Lambda Expression with Capture, cont’d</vt:lpstr>
      <vt:lpstr>Lambda Expression with Capture, cont’d</vt:lpstr>
      <vt:lpstr>Lambda Expression with Capture, cont’d</vt:lpstr>
      <vt:lpstr>Lambda Expression with Capture, cont’d</vt:lpstr>
      <vt:lpstr>Function Objects</vt:lpstr>
      <vt:lpstr>Function Object: Random Integers</vt:lpstr>
      <vt:lpstr>Function Object: Random Integers, cont’d</vt:lpstr>
      <vt:lpstr>Function Objects, cont’d</vt:lpstr>
      <vt:lpstr>Function Object: Summation</vt:lpstr>
      <vt:lpstr>Function Object: Summation, cont’d</vt:lpstr>
      <vt:lpstr>Problems with a Standard (“Raw”) Pointer</vt:lpstr>
      <vt:lpstr>Raw Pointers vs. Smart Pointers</vt:lpstr>
      <vt:lpstr>Unique Pointer</vt:lpstr>
      <vt:lpstr>Unique Smart Pointer Example</vt:lpstr>
      <vt:lpstr>Unique Smart Pointer Example, cont’d</vt:lpstr>
      <vt:lpstr>Unique Smart Pointer Example, cont’d</vt:lpstr>
      <vt:lpstr>Unique Smart Pointer Example, cont’d</vt:lpstr>
      <vt:lpstr>Unique Smart Pointer Example, cont’d</vt:lpstr>
      <vt:lpstr>Shared Smart Pointer</vt:lpstr>
      <vt:lpstr>Shared Smart Pointer Example</vt:lpstr>
      <vt:lpstr>Shared Smart Pointer Example, cont’d</vt:lpstr>
      <vt:lpstr>Shared Smart Pointer Example, cont’d</vt:lpstr>
      <vt:lpstr>Shared Smart Pointer Example, cont’d</vt:lpstr>
      <vt:lpstr>Shared Smart Pointer Example, cont’d</vt:lpstr>
      <vt:lpstr>Break</vt:lpstr>
      <vt:lpstr>The “Big Three”</vt:lpstr>
      <vt:lpstr>The “Big Three”, cont’d</vt:lpstr>
      <vt:lpstr>The “Big Three”, cont’d</vt:lpstr>
      <vt:lpstr>Introduction to Move Semantics</vt:lpstr>
      <vt:lpstr>Introduction to Move Semantics, cont’d</vt:lpstr>
      <vt:lpstr>Introduction to Move Semantics, cont’d</vt:lpstr>
      <vt:lpstr>Introduction to Move Semantics, cont’d</vt:lpstr>
      <vt:lpstr>Introduction to Move Semantics, cont’d</vt:lpstr>
      <vt:lpstr>Move Semantics Example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 </vt:lpstr>
      <vt:lpstr>Move Semantics Example, cont’d</vt:lpstr>
      <vt:lpstr>Move Semantics Example, cont’d</vt:lpstr>
      <vt:lpstr>Move Semantics Example, cont’d</vt:lpstr>
      <vt:lpstr>Move Semantics Example, cont’d</vt:lpstr>
      <vt:lpstr>Rule of the “Big Five”</vt:lpstr>
      <vt:lpstr>Bonus Lecture!</vt:lpstr>
      <vt:lpstr>Security</vt:lpstr>
      <vt:lpstr>Security, cont’d</vt:lpstr>
      <vt:lpstr>The Shared Secret</vt:lpstr>
      <vt:lpstr>The Shared Secret, cont’d</vt:lpstr>
      <vt:lpstr>The Shared Secret,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Cryptography in the Real World</vt:lpstr>
      <vt:lpstr>The Diffie-Hellman Protocol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151: Object-Oriented Design</dc:title>
  <dc:creator>Ronald Mak</dc:creator>
  <cp:lastModifiedBy>Ronald Mak</cp:lastModifiedBy>
  <cp:revision>928</cp:revision>
  <dcterms:created xsi:type="dcterms:W3CDTF">2008-01-12T03:52:55Z</dcterms:created>
  <dcterms:modified xsi:type="dcterms:W3CDTF">2025-04-30T00:44:39Z</dcterms:modified>
</cp:coreProperties>
</file>