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256" r:id="rId2"/>
    <p:sldId id="829" r:id="rId3"/>
    <p:sldId id="837" r:id="rId4"/>
    <p:sldId id="886" r:id="rId5"/>
    <p:sldId id="887" r:id="rId6"/>
    <p:sldId id="888" r:id="rId7"/>
    <p:sldId id="889" r:id="rId8"/>
    <p:sldId id="890" r:id="rId9"/>
    <p:sldId id="892" r:id="rId10"/>
    <p:sldId id="893" r:id="rId11"/>
    <p:sldId id="891" r:id="rId12"/>
    <p:sldId id="896" r:id="rId13"/>
    <p:sldId id="897" r:id="rId14"/>
    <p:sldId id="894" r:id="rId15"/>
    <p:sldId id="895" r:id="rId16"/>
    <p:sldId id="898" r:id="rId17"/>
    <p:sldId id="899" r:id="rId18"/>
    <p:sldId id="900" r:id="rId19"/>
    <p:sldId id="901" r:id="rId20"/>
    <p:sldId id="902" r:id="rId21"/>
    <p:sldId id="903" r:id="rId22"/>
    <p:sldId id="904" r:id="rId23"/>
    <p:sldId id="905" r:id="rId24"/>
    <p:sldId id="906" r:id="rId25"/>
    <p:sldId id="907" r:id="rId26"/>
    <p:sldId id="908" r:id="rId27"/>
    <p:sldId id="909" r:id="rId28"/>
    <p:sldId id="923" r:id="rId29"/>
    <p:sldId id="910" r:id="rId30"/>
    <p:sldId id="911" r:id="rId31"/>
    <p:sldId id="912" r:id="rId32"/>
    <p:sldId id="913" r:id="rId33"/>
    <p:sldId id="914" r:id="rId34"/>
    <p:sldId id="915" r:id="rId35"/>
    <p:sldId id="916" r:id="rId36"/>
    <p:sldId id="917" r:id="rId37"/>
    <p:sldId id="918" r:id="rId38"/>
    <p:sldId id="919" r:id="rId39"/>
    <p:sldId id="920" r:id="rId40"/>
    <p:sldId id="921" r:id="rId41"/>
    <p:sldId id="922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5493"/>
    <a:srgbClr val="029846"/>
    <a:srgbClr val="930705"/>
    <a:srgbClr val="73FEFF"/>
    <a:srgbClr val="FEE698"/>
    <a:srgbClr val="E1A90D"/>
    <a:srgbClr val="0033CC"/>
    <a:srgbClr val="CBCCFF"/>
    <a:srgbClr val="C5F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57" autoAdjust="0"/>
    <p:restoredTop sz="97928" autoAdjust="0"/>
  </p:normalViewPr>
  <p:slideViewPr>
    <p:cSldViewPr>
      <p:cViewPr varScale="1">
        <p:scale>
          <a:sx n="144" d="100"/>
          <a:sy n="144" d="100"/>
        </p:scale>
        <p:origin x="184" y="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2" d="100"/>
        <a:sy n="122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51E4A-BF22-7547-A3CF-514369C79BB7}" type="datetimeFigureOut">
              <a:rPr lang="en-US" smtClean="0"/>
              <a:t>4/21/24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AC9F7-100A-9447-81AD-7DF9FC15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7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13DE455-F6F3-4F4E-A0EB-B787F7D12FDB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DE455-F6F3-4F4E-A0EB-B787F7D12FD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1657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x-none" altLang="x-none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x-none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/>
            </a:lvl1pPr>
          </a:lstStyle>
          <a:p>
            <a:pPr lvl="0"/>
            <a:r>
              <a:rPr lang="en-US" altLang="x-none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87A21-E039-AC42-9909-E4579A660C35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8540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E6A8-C093-C84F-8482-5134BB1D8BDB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11818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75094-CFE5-6845-BA77-358456EEE97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4944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B9DC1-1358-BC4B-B641-2C2A42F06E1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9428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4841-672B-DD4F-873B-241AE5DFC02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2332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FEF31-D98D-E64D-AE69-8E9E2BB968DD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95391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950A-5284-F14A-8929-A5FDD999DDD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50764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C63D3-51DD-C944-8AEA-B749D334FBF6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1989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6BFE0-1B2C-0E4B-8A9D-BEB6E74EC3D9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74798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182913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0488" y="5257780"/>
            <a:ext cx="301781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F3A25-4381-F748-9D2C-5621C5E9A25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131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5242" y="6248400"/>
            <a:ext cx="7315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9A191E7-2071-B34D-84F0-74D03C8C3C56}" type="slidenum">
              <a:rPr lang="en-US" altLang="x-none"/>
              <a:pPr/>
              <a:t>‹#›</a:t>
            </a:fld>
            <a:endParaRPr lang="en-US" altLang="x-none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96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Engineering Extended Studies</a:t>
            </a:r>
            <a:endParaRPr lang="en-US" sz="1000" baseline="0" dirty="0"/>
          </a:p>
          <a:p>
            <a:r>
              <a:rPr lang="en-US" sz="1000" baseline="0" dirty="0"/>
              <a:t>Spring 2024: April 23</a:t>
            </a:r>
            <a:endParaRPr lang="en-US" sz="10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474732" y="6263609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x-none" sz="1000" dirty="0"/>
              <a:t>CMPE 202: Software Systems Engineering </a:t>
            </a:r>
          </a:p>
          <a:p>
            <a:pPr algn="ctr"/>
            <a:r>
              <a:rPr lang="en-US" altLang="x-none" sz="1000" dirty="0"/>
              <a:t>© Ronald Mak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 sz="3200" dirty="0"/>
              <a:t>CMPE 202</a:t>
            </a:r>
            <a:br>
              <a:rPr lang="en-US" altLang="x-none" sz="3200" dirty="0"/>
            </a:br>
            <a:r>
              <a:rPr lang="en-US" altLang="x-none" sz="3200" dirty="0"/>
              <a:t>Software Systems Engineering</a:t>
            </a:r>
            <a:br>
              <a:rPr lang="en-US" altLang="x-none" sz="3600" dirty="0"/>
            </a:br>
            <a:r>
              <a:rPr lang="en-US" altLang="x-none" sz="2400" dirty="0"/>
              <a:t>April 23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x-none" dirty="0"/>
              <a:t>Engineering Extended Studies</a:t>
            </a:r>
            <a:br>
              <a:rPr lang="en-US" altLang="x-none" dirty="0"/>
            </a:br>
            <a:r>
              <a:rPr lang="en-US" altLang="x-none" dirty="0"/>
              <a:t>San Jose State University</a:t>
            </a:r>
            <a:br>
              <a:rPr lang="en-US" altLang="x-none" dirty="0"/>
            </a:br>
            <a:br>
              <a:rPr lang="en-US" altLang="x-none" sz="1000" dirty="0"/>
            </a:br>
            <a:r>
              <a:rPr lang="en-US" altLang="x-none" dirty="0"/>
              <a:t>Spring 2024</a:t>
            </a:r>
            <a:br>
              <a:rPr lang="en-US" altLang="x-none" dirty="0"/>
            </a:br>
            <a:r>
              <a:rPr lang="en-US" altLang="x-none" dirty="0"/>
              <a:t>Instructor: Ron Mak</a:t>
            </a:r>
          </a:p>
          <a:p>
            <a:pPr algn="ctr"/>
            <a:r>
              <a:rPr lang="en-US" altLang="x-none" dirty="0">
                <a:hlinkClick r:id="rId3"/>
              </a:rPr>
              <a:t>www.cs.sjsu.edu/~mak</a:t>
            </a:r>
            <a:endParaRPr lang="en-US" altLang="x-none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5A7A4AD9-282A-1D42-BDC8-5281B49D17A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28BB3-63A9-9650-105A-35C5657B5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Stats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93B79C6-9147-41B3-C2CA-28F12AFA6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3291849" cy="655638"/>
          </a:xfrm>
        </p:spPr>
        <p:txBody>
          <a:bodyPr/>
          <a:lstStyle/>
          <a:p>
            <a:r>
              <a:rPr lang="en-US" dirty="0"/>
              <a:t>Example reports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AA019-4492-26E9-4D88-8BEDC0F0B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10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B405D-ED00-905C-653B-38DDAE664AC0}"/>
              </a:ext>
            </a:extLst>
          </p:cNvPr>
          <p:cNvSpPr txBox="1"/>
          <p:nvPr/>
        </p:nvSpPr>
        <p:spPr>
          <a:xfrm>
            <a:off x="1097318" y="1966860"/>
            <a:ext cx="2226892" cy="31393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GAME HITS LOG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    Al hit a single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  Beth hit a double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  Carl hit an out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 Donna hit a double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    Ed hit a double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  Fran hit a single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 George hit an out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 Heidi hit an out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   Ivan hit a single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    Al hit an out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   Fran hit a single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61 George hit a double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62  Heidi hit an out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63   Ivan hit an out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64     Al hit an out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BDEE46-D0CE-9F65-2638-A4DB6B496807}"/>
              </a:ext>
            </a:extLst>
          </p:cNvPr>
          <p:cNvSpPr txBox="1"/>
          <p:nvPr/>
        </p:nvSpPr>
        <p:spPr>
          <a:xfrm>
            <a:off x="3931927" y="1364664"/>
            <a:ext cx="3671198" cy="22929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GAME HITS GRAPH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 singles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doubles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triples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homers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....5...10...15...20...25...30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Singles: SSSSSSSSSSSSSSSSSSSSSS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Doubles: DDDDDDDDDDDD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Triples: TT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Homers: H</a:t>
            </a:r>
          </a:p>
          <a:p>
            <a:endParaRPr lang="en-US" sz="11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F4621C-6A69-3444-0495-D51CDA3B8367}"/>
              </a:ext>
            </a:extLst>
          </p:cNvPr>
          <p:cNvSpPr txBox="1"/>
          <p:nvPr/>
        </p:nvSpPr>
        <p:spPr>
          <a:xfrm>
            <a:off x="3931927" y="3879235"/>
            <a:ext cx="4435830" cy="22929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GAME HITS TABLE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Player     Outs   Singles Doubles Triples Homers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------------------------------------------------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          2       5       1                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Beth         2       2       3                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Carl         3       3       1                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Donna        2       2       2       1        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           6               1                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         2       4                       1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George       2       2       2       1        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Heidi        5               2                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Ivan         3       4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84611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52C0-C19A-06A3-99D9-0AA6BFDEF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Stats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A0285-69F9-C5F6-6FDC-C73C54F4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components that generate the reports should receive each hit event as it occurs during the game.</a:t>
            </a:r>
          </a:p>
          <a:p>
            <a:pPr lvl="1"/>
            <a:r>
              <a:rPr lang="en-US" dirty="0"/>
              <a:t>Class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LogReport</a:t>
            </a:r>
            <a:r>
              <a:rPr lang="en-US" dirty="0"/>
              <a:t> updates its log report immediately after receiving each event. </a:t>
            </a:r>
          </a:p>
          <a:p>
            <a:pPr lvl="1"/>
            <a:r>
              <a:rPr lang="en-US" dirty="0"/>
              <a:t>Classes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GraphReport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TableReport</a:t>
            </a:r>
            <a:r>
              <a:rPr lang="en-US" dirty="0"/>
              <a:t> must accumulate the event data as the events arrive, and each prints its report after the game is over.</a:t>
            </a:r>
          </a:p>
          <a:p>
            <a:pPr lvl="4"/>
            <a:endParaRPr lang="en-US" dirty="0"/>
          </a:p>
          <a:p>
            <a:r>
              <a:rPr lang="en-US" dirty="0"/>
              <a:t>The publisher component produces the hit events, and the subscriber components consume the hit events and print the reports.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138DC-FA9C-2BE8-E03D-C23076FEC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0325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A7968-C079-8AC4-6334-98E9F97C8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A1AAC-1A4A-19BC-E322-EC46D15A8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 1:</a:t>
            </a: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publisher can create content at arbitrary times.</a:t>
            </a:r>
          </a:p>
          <a:p>
            <a:pPr lvl="4"/>
            <a:endParaRPr lang="en-US" sz="65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 2: </a:t>
            </a: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publisher immediately notifies all of its subscribers as soon as it has new content.</a:t>
            </a:r>
          </a:p>
          <a:p>
            <a:pPr lvl="4"/>
            <a:endParaRPr lang="en-US" sz="65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 3:</a:t>
            </a: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Once notified, a subscriber can choose to ask for the new content.</a:t>
            </a:r>
          </a:p>
          <a:p>
            <a:pPr lvl="4"/>
            <a:endParaRPr lang="en-US" sz="65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 4:</a:t>
            </a: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publisher provides any new content to a subscriber that asks for it, but otherwise the publisher doesn’t care or have any control over what the subscriber does with the content.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C2B64-68A5-F20C-D121-87F391293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11508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F82F1-341E-BF73-EE83-9AB83DB1D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Features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58ACD-A9E2-9091-0F83-9007C99AB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 5:</a:t>
            </a: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subscriber can do whatever it wants with the content.</a:t>
            </a:r>
          </a:p>
          <a:p>
            <a:pPr lvl="4"/>
            <a:endParaRPr lang="en-US" sz="65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 6: </a:t>
            </a: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Consumers can subscribe and unsubscribe at arbitrary times. Without any code changes, the publisher can acquire a new subscriber, or an existing subscriber can unsubscribe.</a:t>
            </a:r>
          </a:p>
          <a:p>
            <a:pPr lvl="4"/>
            <a:endParaRPr lang="en-US" sz="65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 7:</a:t>
            </a: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publisher has no knowledge of how any of its subscribers are implemented, nor do the subscribers know how the publisher is implemented.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15BF9-400F-16BC-0FFC-331042ACC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35936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088F5-EA34-862B-3A19-7BF858D37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Using the Observer 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CD3D2-D9F7-6D1A-82F4-22E297199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14</a:t>
            </a:fld>
            <a:endParaRPr lang="en-US" altLang="x-none"/>
          </a:p>
        </p:txBody>
      </p:sp>
      <p:pic>
        <p:nvPicPr>
          <p:cNvPr id="5" name="Picture 4" descr="A picture containing text, diagram, line, screenshot&#10;&#10;Description automatically generated">
            <a:extLst>
              <a:ext uri="{FF2B5EF4-FFF2-40B4-BE49-F238E27FC236}">
                <a16:creationId xmlns:a16="http://schemas.microsoft.com/office/drawing/2014/main" id="{6CF7EB02-89E0-A00A-C89E-D13872A5B2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786582"/>
            <a:ext cx="6583608" cy="3105442"/>
          </a:xfrm>
          <a:prstGeom prst="rect">
            <a:avLst/>
          </a:prstGeom>
        </p:spPr>
      </p:pic>
      <p:pic>
        <p:nvPicPr>
          <p:cNvPr id="6" name="Picture 5" descr="A red and white sign with a skull and crossbones&#10;&#10;Description automatically generated">
            <a:extLst>
              <a:ext uri="{FF2B5EF4-FFF2-40B4-BE49-F238E27FC236}">
                <a16:creationId xmlns:a16="http://schemas.microsoft.com/office/drawing/2014/main" id="{9D7CE2BB-F2C7-2E84-41CA-A2DB2CDF9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67" y="1229902"/>
            <a:ext cx="985567" cy="11315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A7F740-A553-94F3-7C33-093A91473BDB}"/>
              </a:ext>
            </a:extLst>
          </p:cNvPr>
          <p:cNvSpPr txBox="1"/>
          <p:nvPr/>
        </p:nvSpPr>
        <p:spPr>
          <a:xfrm>
            <a:off x="741762" y="5074902"/>
            <a:ext cx="766047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 function </a:t>
            </a:r>
            <a:r>
              <a:rPr lang="en-US" sz="1200" b="1" u="none" strike="noStrike" kern="100" dirty="0" err="1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distribute_content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()</a:t>
            </a:r>
            <a:r>
              <a:rPr lang="en-US" sz="1200" b="1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class </a:t>
            </a:r>
            <a:r>
              <a:rPr lang="en-US" sz="1200" b="1" u="none" strike="noStrike" kern="100" dirty="0" err="1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BaseballReporter</a:t>
            </a:r>
            <a:r>
              <a:rPr lang="en-US" sz="1200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repeatedly calls the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next_event() 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 function of class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EventMaker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obtain new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Event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objects one at a time. The function passes each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Event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 to the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log_event()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handle_event()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receive_event()</a:t>
            </a:r>
            <a:r>
              <a:rPr lang="en-US" sz="1200" b="1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 functions of the report classes. Each report class can process the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Event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 in its own way.</a:t>
            </a:r>
            <a:r>
              <a:rPr lang="en-US" sz="1200" dirty="0">
                <a:solidFill>
                  <a:srgbClr val="0432FF"/>
                </a:solidFill>
                <a:effectLst/>
              </a:rPr>
              <a:t> </a:t>
            </a:r>
            <a:endParaRPr lang="en-US" sz="1200" dirty="0">
              <a:solidFill>
                <a:srgbClr val="0432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741F84-4D63-3939-72CE-4E439A7784AE}"/>
              </a:ext>
            </a:extLst>
          </p:cNvPr>
          <p:cNvSpPr txBox="1"/>
          <p:nvPr/>
        </p:nvSpPr>
        <p:spPr>
          <a:xfrm>
            <a:off x="7055528" y="1909692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12.1/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BaseballReporter.h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630530-17A3-76DF-AF6B-B907A589CDA4}"/>
              </a:ext>
            </a:extLst>
          </p:cNvPr>
          <p:cNvSpPr txBox="1"/>
          <p:nvPr/>
        </p:nvSpPr>
        <p:spPr>
          <a:xfrm>
            <a:off x="7055528" y="2203826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12.1/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BaseballReporter.cpp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BFE9FB-6A38-E68F-CA7E-D19E5AD3F7B1}"/>
              </a:ext>
            </a:extLst>
          </p:cNvPr>
          <p:cNvSpPr txBox="1"/>
          <p:nvPr/>
        </p:nvSpPr>
        <p:spPr>
          <a:xfrm>
            <a:off x="7055528" y="1325903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12.1/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EventMaker.h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80E452-FC09-18E4-D756-99A2F9206CBD}"/>
              </a:ext>
            </a:extLst>
          </p:cNvPr>
          <p:cNvSpPr txBox="1"/>
          <p:nvPr/>
        </p:nvSpPr>
        <p:spPr>
          <a:xfrm>
            <a:off x="7055528" y="1615558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12.1/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EventMaker.cpp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AEE64A-0E89-84A0-7F62-4069A4E86178}"/>
              </a:ext>
            </a:extLst>
          </p:cNvPr>
          <p:cNvSpPr txBox="1"/>
          <p:nvPr/>
        </p:nvSpPr>
        <p:spPr>
          <a:xfrm>
            <a:off x="7055528" y="3073990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12.1/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GraphReport.h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3383D-4763-DA45-E6DA-D0B58E2836AF}"/>
              </a:ext>
            </a:extLst>
          </p:cNvPr>
          <p:cNvSpPr txBox="1"/>
          <p:nvPr/>
        </p:nvSpPr>
        <p:spPr>
          <a:xfrm>
            <a:off x="7055528" y="3368124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12.1/ 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GraphReport.cpp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9A0083-2A60-0A1A-4DD2-93A4BD1853FF}"/>
              </a:ext>
            </a:extLst>
          </p:cNvPr>
          <p:cNvSpPr txBox="1"/>
          <p:nvPr/>
        </p:nvSpPr>
        <p:spPr>
          <a:xfrm>
            <a:off x="7055528" y="2490201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12.1/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LogReport.h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F92F84-5894-9190-0D29-6701014B37F3}"/>
              </a:ext>
            </a:extLst>
          </p:cNvPr>
          <p:cNvSpPr txBox="1"/>
          <p:nvPr/>
        </p:nvSpPr>
        <p:spPr>
          <a:xfrm>
            <a:off x="7055528" y="2779856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12.1/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LogReport.cpp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AE60C5-0AA2-8F1D-1EFD-47D2E9932D1D}"/>
              </a:ext>
            </a:extLst>
          </p:cNvPr>
          <p:cNvSpPr txBox="1"/>
          <p:nvPr/>
        </p:nvSpPr>
        <p:spPr>
          <a:xfrm>
            <a:off x="7055528" y="3954313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12.1/ 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TableReport.cpp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CE64CC-35C0-415D-E27F-6673E4D96975}"/>
              </a:ext>
            </a:extLst>
          </p:cNvPr>
          <p:cNvSpPr txBox="1"/>
          <p:nvPr/>
        </p:nvSpPr>
        <p:spPr>
          <a:xfrm>
            <a:off x="7055528" y="4248447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12.1/ 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tester.cpp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E4D54E-AA0E-F9A7-68FF-3E84CF65B0B4}"/>
              </a:ext>
            </a:extLst>
          </p:cNvPr>
          <p:cNvSpPr txBox="1"/>
          <p:nvPr/>
        </p:nvSpPr>
        <p:spPr>
          <a:xfrm>
            <a:off x="7055528" y="3660179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12.1/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TableReport.h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257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70F20-5A0F-342F-D740-0CBEB12C3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“Before”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E10CB-0D7F-55B5-4764-0E239292B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Must get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Event</a:t>
            </a:r>
            <a:r>
              <a:rPr lang="en-US" sz="2000" b="1" dirty="0"/>
              <a:t> content each time. </a:t>
            </a:r>
            <a:r>
              <a:rPr lang="en-US" sz="2000" dirty="0"/>
              <a:t>None of the subscribers has the option to ask for the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Event</a:t>
            </a:r>
            <a:r>
              <a:rPr lang="en-US" sz="2000" dirty="0"/>
              <a:t> object contents.</a:t>
            </a:r>
          </a:p>
          <a:p>
            <a:pPr lvl="4"/>
            <a:endParaRPr lang="en-US" sz="250" dirty="0"/>
          </a:p>
          <a:p>
            <a:r>
              <a:rPr lang="en-US" sz="2000" b="1" dirty="0"/>
              <a:t>Not scalable. </a:t>
            </a:r>
            <a:r>
              <a:rPr lang="en-US" sz="2000" dirty="0"/>
              <a:t>It will be difficult to add or remove reports. </a:t>
            </a:r>
          </a:p>
          <a:p>
            <a:pPr lvl="4"/>
            <a:endParaRPr lang="en-US" sz="250" dirty="0"/>
          </a:p>
          <a:p>
            <a:pPr lvl="4"/>
            <a:endParaRPr lang="en-US" sz="250" dirty="0"/>
          </a:p>
          <a:p>
            <a:r>
              <a:rPr lang="en-US" sz="2000" b="1" dirty="0"/>
              <a:t>Hardcoded subscribers. </a:t>
            </a:r>
            <a:r>
              <a:rPr lang="en-US" sz="2000" dirty="0"/>
              <a:t>Class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BaseballReporter</a:t>
            </a:r>
            <a:r>
              <a:rPr lang="en-US" sz="2000" dirty="0"/>
              <a:t> hardcodes the three reports that it generates. In the publisher-subscriber model, it should be easy to add and remove subscribers. </a:t>
            </a:r>
          </a:p>
          <a:p>
            <a:pPr lvl="4"/>
            <a:endParaRPr lang="en-US" sz="250" dirty="0"/>
          </a:p>
          <a:p>
            <a:r>
              <a:rPr lang="en-US" sz="2000" b="1" dirty="0"/>
              <a:t>Classes not loosely coupled. </a:t>
            </a:r>
            <a:r>
              <a:rPr lang="en-US" sz="2000" dirty="0"/>
              <a:t>Class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BaseballReporter</a:t>
            </a:r>
            <a:r>
              <a:rPr lang="en-US" sz="2000" dirty="0"/>
              <a:t> must know how each subscriber is implemented. Its member function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distribute_content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2000" dirty="0"/>
              <a:t>must know to call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log_event() </a:t>
            </a:r>
            <a:r>
              <a:rPr lang="en-US" sz="2000" dirty="0"/>
              <a:t>for the log report,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handle_event()</a:t>
            </a:r>
            <a:r>
              <a:rPr lang="en-US" sz="2000" dirty="0"/>
              <a:t> for the graph report, and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receive_event() </a:t>
            </a:r>
            <a:r>
              <a:rPr lang="en-US" sz="2000" dirty="0"/>
              <a:t>for the table report. </a:t>
            </a:r>
          </a:p>
          <a:p>
            <a:pPr lvl="1"/>
            <a:r>
              <a:rPr lang="en-US" sz="1800" dirty="0"/>
              <a:t>Therefore, class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BaseballReporter</a:t>
            </a:r>
            <a:r>
              <a:rPr lang="en-US" sz="1800" dirty="0"/>
              <a:t> is not loosely coupled with the report classes.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DCE7C-ACFF-81D6-B7E8-D4550331E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5149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B0225-D2E0-7144-8983-5111749F7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Observer Design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A8BCA-B24E-3E65-08CE-FB6EC0644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16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CDDFEA-534F-3922-5135-ABC1E09DA0FE}"/>
              </a:ext>
            </a:extLst>
          </p:cNvPr>
          <p:cNvSpPr txBox="1"/>
          <p:nvPr/>
        </p:nvSpPr>
        <p:spPr>
          <a:xfrm>
            <a:off x="2240305" y="1508781"/>
            <a:ext cx="4663389" cy="1631216"/>
          </a:xfrm>
          <a:prstGeom prst="rect">
            <a:avLst/>
          </a:prstGeom>
          <a:solidFill>
            <a:srgbClr val="FEE698">
              <a:alpha val="50000"/>
            </a:srgbClr>
          </a:solidFill>
          <a:ln w="28575">
            <a:solidFill>
              <a:srgbClr val="E1A9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96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Observer Design Pattern</a:t>
            </a:r>
          </a:p>
          <a:p>
            <a:endParaRPr lang="en-US" sz="800" dirty="0">
              <a:latin typeface="+mj-lt"/>
            </a:endParaRPr>
          </a:p>
          <a:p>
            <a:pPr marL="6350" marR="228600">
              <a:spcBef>
                <a:spcPts val="0"/>
              </a:spcBef>
              <a:spcAft>
                <a:spcPts val="600"/>
              </a:spcAft>
              <a:tabLst>
                <a:tab pos="2286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 a one-to-many dependency between objects so that when one object changes state, all its dependents are notified and updated automatically.” [GoF 293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]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624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84101-6DAB-B83E-AC07-FEB571CD4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Using the Observer 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871E4-433C-0978-1745-D4CBEE135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17</a:t>
            </a:fld>
            <a:endParaRPr lang="en-US" altLang="x-none" dirty="0"/>
          </a:p>
        </p:txBody>
      </p:sp>
      <p:pic>
        <p:nvPicPr>
          <p:cNvPr id="5" name="Picture 4" descr="A picture containing text, diagram, parallel, plan&#10;&#10;Description automatically generated">
            <a:extLst>
              <a:ext uri="{FF2B5EF4-FFF2-40B4-BE49-F238E27FC236}">
                <a16:creationId xmlns:a16="http://schemas.microsoft.com/office/drawing/2014/main" id="{86314F98-C8A0-60B3-8891-61A7F30FBA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96" y="1325903"/>
            <a:ext cx="6195643" cy="3657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92D457-FD04-E86D-9636-5F7C23FC4DD1}"/>
              </a:ext>
            </a:extLst>
          </p:cNvPr>
          <p:cNvSpPr txBox="1"/>
          <p:nvPr/>
        </p:nvSpPr>
        <p:spPr>
          <a:xfrm>
            <a:off x="313812" y="5125231"/>
            <a:ext cx="6126413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content publisher </a:t>
            </a:r>
            <a:r>
              <a:rPr lang="en-US" sz="1200" u="none" strike="noStrike" kern="100" dirty="0" err="1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BaseballReporter</a:t>
            </a:r>
            <a:r>
              <a:rPr lang="en-US" sz="1200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a subclass of </a:t>
            </a:r>
            <a:r>
              <a:rPr lang="en-US" sz="1200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Subject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the report classes each implements interface </a:t>
            </a:r>
            <a:r>
              <a:rPr lang="en-US" sz="1200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Observer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Member variable </a:t>
            </a:r>
            <a:r>
              <a:rPr lang="en-US" sz="1200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observers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class </a:t>
            </a:r>
            <a:r>
              <a:rPr lang="en-US" sz="1200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Subject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 vector of subscribed observers. Each time </a:t>
            </a:r>
            <a:r>
              <a:rPr lang="en-US" sz="1200" u="none" strike="noStrike" kern="100" dirty="0" err="1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BaseballReporter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uses </a:t>
            </a:r>
            <a:r>
              <a:rPr lang="en-US" sz="1200" u="none" strike="noStrike" kern="100" dirty="0" err="1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EventManager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create a new </a:t>
            </a:r>
            <a:r>
              <a:rPr lang="en-US" sz="1200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Event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object, it points private member variable </a:t>
            </a:r>
            <a:r>
              <a:rPr lang="en-US" sz="1200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current_event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the object. Then it calls the </a:t>
            </a:r>
            <a:r>
              <a:rPr lang="en-US" sz="1200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notify()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member function of superclass </a:t>
            </a:r>
            <a:r>
              <a:rPr lang="en-US" sz="1200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Subject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which iterates over the </a:t>
            </a:r>
            <a:r>
              <a:rPr lang="en-US" sz="1200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observers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vector and calls the </a:t>
            </a:r>
            <a:r>
              <a:rPr lang="en-US" sz="1200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update()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member function of each subscribed subscriber. Each subscriber can then decide whether to call member function </a:t>
            </a:r>
            <a:r>
              <a:rPr lang="en-US" sz="1200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get_current_event()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get the current </a:t>
            </a:r>
            <a:r>
              <a:rPr lang="en-US" sz="1200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Event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object. </a:t>
            </a:r>
            <a:endParaRPr lang="en-US" sz="1200" dirty="0">
              <a:solidFill>
                <a:srgbClr val="0432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A2DA7B-A58E-B132-23F0-1F085D378DA1}"/>
              </a:ext>
            </a:extLst>
          </p:cNvPr>
          <p:cNvSpPr txBox="1"/>
          <p:nvPr/>
        </p:nvSpPr>
        <p:spPr>
          <a:xfrm>
            <a:off x="7055528" y="2816048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BaseballReporter.h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4F4E36-511F-E56C-E43C-B35F7B2CF4BD}"/>
              </a:ext>
            </a:extLst>
          </p:cNvPr>
          <p:cNvSpPr txBox="1"/>
          <p:nvPr/>
        </p:nvSpPr>
        <p:spPr>
          <a:xfrm>
            <a:off x="7055528" y="3110182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BaseballReporter.cpp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90E337-97D4-5C55-A930-6B442350CB94}"/>
              </a:ext>
            </a:extLst>
          </p:cNvPr>
          <p:cNvSpPr txBox="1"/>
          <p:nvPr/>
        </p:nvSpPr>
        <p:spPr>
          <a:xfrm>
            <a:off x="7055528" y="2232259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EventMaker.h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2D9189-F59A-7D7E-A5FA-7949AAD28241}"/>
              </a:ext>
            </a:extLst>
          </p:cNvPr>
          <p:cNvSpPr txBox="1"/>
          <p:nvPr/>
        </p:nvSpPr>
        <p:spPr>
          <a:xfrm>
            <a:off x="7055528" y="2521914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EventMaker.cpp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3C1350-FA95-E352-C967-574646EFFF04}"/>
              </a:ext>
            </a:extLst>
          </p:cNvPr>
          <p:cNvSpPr txBox="1"/>
          <p:nvPr/>
        </p:nvSpPr>
        <p:spPr>
          <a:xfrm>
            <a:off x="7055528" y="3980346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GraphReport.h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066748-9442-78EE-5A37-22E0AA2898F4}"/>
              </a:ext>
            </a:extLst>
          </p:cNvPr>
          <p:cNvSpPr txBox="1"/>
          <p:nvPr/>
        </p:nvSpPr>
        <p:spPr>
          <a:xfrm>
            <a:off x="7055528" y="4274480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GraphReport.cpp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56D30F-97F6-9C34-DEDB-2190C3B3D3B8}"/>
              </a:ext>
            </a:extLst>
          </p:cNvPr>
          <p:cNvSpPr txBox="1"/>
          <p:nvPr/>
        </p:nvSpPr>
        <p:spPr>
          <a:xfrm>
            <a:off x="7055528" y="3396557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LogReport.h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C917F5-7CFF-7BAF-543E-64B656120111}"/>
              </a:ext>
            </a:extLst>
          </p:cNvPr>
          <p:cNvSpPr txBox="1"/>
          <p:nvPr/>
        </p:nvSpPr>
        <p:spPr>
          <a:xfrm>
            <a:off x="7055528" y="3686212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LogReport.cpp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F74D2A-DB15-5F7C-4998-40561C26E055}"/>
              </a:ext>
            </a:extLst>
          </p:cNvPr>
          <p:cNvSpPr txBox="1"/>
          <p:nvPr/>
        </p:nvSpPr>
        <p:spPr>
          <a:xfrm>
            <a:off x="7055528" y="4860669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TableReport.cpp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038C71-95EF-C3F3-6C78-240C017E7588}"/>
              </a:ext>
            </a:extLst>
          </p:cNvPr>
          <p:cNvSpPr txBox="1"/>
          <p:nvPr/>
        </p:nvSpPr>
        <p:spPr>
          <a:xfrm>
            <a:off x="7055528" y="4566535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TableReport.h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A yellow hand with thumb up&#10;&#10;Description automatically generated">
            <a:extLst>
              <a:ext uri="{FF2B5EF4-FFF2-40B4-BE49-F238E27FC236}">
                <a16:creationId xmlns:a16="http://schemas.microsoft.com/office/drawing/2014/main" id="{E9630669-444F-6FE7-25E2-B1699D2AA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92" y="1335648"/>
            <a:ext cx="868371" cy="82677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0E38D6-3371-E319-B38C-1A10724189A2}"/>
              </a:ext>
            </a:extLst>
          </p:cNvPr>
          <p:cNvSpPr txBox="1"/>
          <p:nvPr/>
        </p:nvSpPr>
        <p:spPr>
          <a:xfrm>
            <a:off x="7055528" y="1647270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Subject.cpp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4E158A-6925-B404-0C72-A6C8BD3159A8}"/>
              </a:ext>
            </a:extLst>
          </p:cNvPr>
          <p:cNvSpPr txBox="1"/>
          <p:nvPr/>
        </p:nvSpPr>
        <p:spPr>
          <a:xfrm>
            <a:off x="7055528" y="1936925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Observer.h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B5866B-9F59-95AE-3A68-CA001020B322}"/>
              </a:ext>
            </a:extLst>
          </p:cNvPr>
          <p:cNvSpPr txBox="1"/>
          <p:nvPr/>
        </p:nvSpPr>
        <p:spPr>
          <a:xfrm>
            <a:off x="7055528" y="1365235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Subject.h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CC4E61-3529-EE00-CB40-C0ACED8B02C6}"/>
              </a:ext>
            </a:extLst>
          </p:cNvPr>
          <p:cNvSpPr txBox="1"/>
          <p:nvPr/>
        </p:nvSpPr>
        <p:spPr>
          <a:xfrm>
            <a:off x="7055528" y="5448937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FanClubReport.</a:t>
            </a:r>
            <a:r>
              <a:rPr lang="en-US" sz="1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cpp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D07034-26B1-A7BA-28DD-002A9C8898AF}"/>
              </a:ext>
            </a:extLst>
          </p:cNvPr>
          <p:cNvSpPr txBox="1"/>
          <p:nvPr/>
        </p:nvSpPr>
        <p:spPr>
          <a:xfrm>
            <a:off x="7055528" y="5743071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tester.cpp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F93826-1F90-95A3-591F-644390ABEB58}"/>
              </a:ext>
            </a:extLst>
          </p:cNvPr>
          <p:cNvSpPr txBox="1"/>
          <p:nvPr/>
        </p:nvSpPr>
        <p:spPr>
          <a:xfrm>
            <a:off x="7055528" y="5154803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FanClubReport.h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550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486F1-E148-E230-6FC2-F0C96F57D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“After”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A0B76-3370-2B6D-C618-D14CE28B1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 hardcoding.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publisher class </a:t>
            </a:r>
            <a:r>
              <a:rPr lang="en-US" sz="2000" b="1" u="none" strike="noStrike" kern="1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BaseballReporter</a:t>
            </a:r>
            <a:r>
              <a:rPr lang="en-US" sz="2000" u="none" strike="noStrike" kern="1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longer hardcodes the baseball game reports. We can add new subscriber report objects to the </a:t>
            </a:r>
            <a:r>
              <a:rPr lang="en-US" sz="2000" b="1" u="none" strike="noStrike" kern="1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observers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vector of class </a:t>
            </a:r>
            <a:r>
              <a:rPr lang="en-US" sz="2000" b="1" u="none" strike="noStrike" kern="1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Subject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run time or remove existing report objects.</a:t>
            </a:r>
          </a:p>
          <a:p>
            <a:pPr lvl="4"/>
            <a:endParaRPr lang="en-US" sz="2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flexible code.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 will be easy to create new </a:t>
            </a:r>
            <a:r>
              <a:rPr lang="en-US" sz="2000" b="1" u="none" strike="noStrike" kern="1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Observer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subclasses or delete ones we no longer need. This supports the Encapsulate What Varies Principle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4"/>
            <a:endParaRPr lang="en-US" sz="25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Loosely coupled classes.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Publisher class </a:t>
            </a:r>
            <a:r>
              <a:rPr lang="en-US" sz="2000" b="1" u="none" strike="noStrike" kern="1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BaseballReporter</a:t>
            </a:r>
            <a:r>
              <a:rPr lang="en-US" sz="2000" u="none" strike="noStrike" kern="1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knows that each of its subscribers implements interface </a:t>
            </a:r>
            <a:r>
              <a:rPr lang="en-US" sz="2000" b="1" u="none" strike="noStrike" kern="1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Observer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therefore has an </a:t>
            </a:r>
            <a:r>
              <a:rPr lang="en-US" sz="2000" b="1" u="none" strike="noStrike" kern="1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update()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member function.  It does not otherwise know how each subscriber is implemented. This supports the Principle of Least Knowledge and therefore, the publisher class </a:t>
            </a:r>
            <a:r>
              <a:rPr lang="en-US" sz="2000" b="1" u="none" strike="noStrike" kern="1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BaseballReporter</a:t>
            </a:r>
            <a:r>
              <a:rPr lang="en-US" sz="2000" u="none" strike="noStrike" kern="1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loosely coupled from each of the report classes.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F167C-C538-D43B-B160-AD2ED2346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22766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85170-1025-4F62-9E09-2DD71C9B8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“After”, </a:t>
            </a:r>
            <a:r>
              <a:rPr lang="en-US" i="1" dirty="0"/>
              <a:t>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66475-5F0D-6EA8-4F8F-FEF0DC6FE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Single responsibility.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Whenever a new </a:t>
            </a:r>
            <a:r>
              <a:rPr lang="en-US" sz="2400" b="1" u="none" strike="noStrike" kern="1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Event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 arrives, each subscriber report object can choose to process the object or ignore the event entirely.</a:t>
            </a:r>
          </a:p>
          <a:p>
            <a:pPr lvl="4"/>
            <a:endParaRPr lang="en-US" sz="6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subscriber is solely responsible for generating a report in its own way. Publisher class </a:t>
            </a:r>
            <a:r>
              <a:rPr lang="en-US" sz="2000" b="1" u="none" strike="noStrike" kern="1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BaseballReporter</a:t>
            </a:r>
            <a:r>
              <a:rPr lang="en-US" sz="2000" u="none" strike="noStrike" kern="1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only responsible for generating the </a:t>
            </a:r>
            <a:r>
              <a:rPr lang="en-US" sz="2000" b="1" u="none" strike="noStrike" kern="1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Event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objects, and it doesn’t know or care what the subscribers do with the events.</a:t>
            </a:r>
          </a:p>
          <a:p>
            <a:pPr lvl="4"/>
            <a:endParaRPr lang="en-US" sz="6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 </a:t>
            </a:r>
            <a:r>
              <a:rPr lang="en-US" sz="2000" b="1" u="none" strike="noStrike" kern="1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BaseballReporter</a:t>
            </a:r>
            <a:r>
              <a:rPr lang="en-US" sz="2000" u="none" strike="noStrike" kern="1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subscriber report classes support the Single Responsibility Principle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B8E0D-D7E3-F626-AD39-5BF3DE374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10440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5CCDB-17ED-A796-8761-FA10A3655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F9086-26CD-3F4D-7705-890F51F53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The Observer Design Pattern</a:t>
            </a:r>
          </a:p>
          <a:p>
            <a:pPr lvl="1"/>
            <a:r>
              <a:rPr lang="en-US" sz="2200" dirty="0"/>
              <a:t>The publisher-subscriber model. </a:t>
            </a:r>
          </a:p>
          <a:p>
            <a:pPr lvl="4"/>
            <a:endParaRPr lang="en-US" sz="850" dirty="0"/>
          </a:p>
          <a:p>
            <a:r>
              <a:rPr lang="en-US" sz="2600" i="1" dirty="0"/>
              <a:t>Break</a:t>
            </a:r>
          </a:p>
          <a:p>
            <a:pPr lvl="4"/>
            <a:endParaRPr lang="en-US" sz="850" i="1" dirty="0"/>
          </a:p>
          <a:p>
            <a:r>
              <a:rPr lang="en-US" sz="2600" dirty="0"/>
              <a:t>The Composite Design Pattern</a:t>
            </a:r>
          </a:p>
          <a:p>
            <a:pPr lvl="1"/>
            <a:r>
              <a:rPr lang="en-US" sz="2200" dirty="0"/>
              <a:t>Treat a collection of objects the same way </a:t>
            </a:r>
            <a:br>
              <a:rPr lang="en-US" sz="2200" dirty="0"/>
            </a:br>
            <a:r>
              <a:rPr lang="en-US" sz="2200" dirty="0"/>
              <a:t>as a single object.</a:t>
            </a:r>
          </a:p>
          <a:p>
            <a:pPr lvl="4"/>
            <a:endParaRPr lang="en-US" sz="850" dirty="0"/>
          </a:p>
          <a:p>
            <a:r>
              <a:rPr lang="en-US" sz="2600" dirty="0"/>
              <a:t>The Decorator Design Pattern</a:t>
            </a:r>
          </a:p>
          <a:p>
            <a:pPr lvl="1"/>
            <a:r>
              <a:rPr lang="en-US" sz="2200" dirty="0"/>
              <a:t>Dynamically add responsibilities to an object.</a:t>
            </a:r>
          </a:p>
          <a:p>
            <a:pPr lvl="1"/>
            <a:endParaRPr lang="en-US" sz="8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A3C10-CD03-0494-77EB-A917F8BD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96882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605-03E8-1845-D1C3-BCF92868F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Observer DP Generic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D1068-0E26-648B-D09D-713CEE4B9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20</a:t>
            </a:fld>
            <a:endParaRPr lang="en-US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DB3B1-E4D1-8A47-F85C-BD89A31DC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708" y="1380371"/>
            <a:ext cx="5120584" cy="2395849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B2A7101-534F-FF5E-90A7-ACDD8CF26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496805"/>
              </p:ext>
            </p:extLst>
          </p:nvPr>
        </p:nvGraphicFramePr>
        <p:xfrm>
          <a:off x="1320179" y="4135718"/>
          <a:ext cx="6503642" cy="130494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388887">
                  <a:extLst>
                    <a:ext uri="{9D8B030D-6E8A-4147-A177-3AD203B41FA5}">
                      <a16:colId xmlns:a16="http://schemas.microsoft.com/office/drawing/2014/main" val="3398814053"/>
                    </a:ext>
                  </a:extLst>
                </a:gridCol>
                <a:gridCol w="4114755">
                  <a:extLst>
                    <a:ext uri="{9D8B030D-6E8A-4147-A177-3AD203B41FA5}">
                      <a16:colId xmlns:a16="http://schemas.microsoft.com/office/drawing/2014/main" val="1738130803"/>
                    </a:ext>
                  </a:extLst>
                </a:gridCol>
              </a:tblGrid>
              <a:tr h="26509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Design pattern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Applied by the example application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1626898"/>
                  </a:ext>
                </a:extLst>
              </a:tr>
              <a:tr h="26509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subclass </a:t>
                      </a:r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ExemplarSubject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subclass </a:t>
                      </a:r>
                      <a:r>
                        <a:rPr lang="en-US" sz="1200" b="1" i="0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BaseballReporter</a:t>
                      </a:r>
                      <a:endParaRPr lang="en-US" sz="1200" b="1" i="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6840047"/>
                  </a:ext>
                </a:extLst>
              </a:tr>
              <a:tr h="26509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observers</a:t>
                      </a:r>
                      <a:r>
                        <a:rPr lang="en-US" sz="1200" dirty="0">
                          <a:effectLst/>
                        </a:rPr>
                        <a:t> collection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vector&lt;Observer *&gt; observers </a:t>
                      </a:r>
                      <a:r>
                        <a:rPr lang="en-US" sz="1200" dirty="0">
                          <a:effectLst/>
                        </a:rPr>
                        <a:t>in class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Subject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9537384"/>
                  </a:ext>
                </a:extLst>
              </a:tr>
              <a:tr h="26509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State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Event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1178652"/>
                  </a:ext>
                </a:extLst>
              </a:tr>
              <a:tr h="24458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subclass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ConcreteObserver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classes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LogReport</a:t>
                      </a:r>
                      <a:r>
                        <a:rPr lang="en-US" sz="1200" dirty="0">
                          <a:effectLst/>
                        </a:rPr>
                        <a:t>,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GraphReport</a:t>
                      </a:r>
                      <a:r>
                        <a:rPr lang="en-US" sz="1200" u="none" strike="noStrike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TableReport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8403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579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AC3AD-D324-F572-E50A-C99C2CC8D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23365-31C5-AC9D-6FEF-EE2029AEB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C2F28-1529-9E74-F3F5-92F48D236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86108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DD07B-6F11-18B5-4EF7-E1CB1B3AE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Part-Whole Hierarchies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0C66B-ACF0-04D2-4AB6-64717C0DD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applications keep their data </a:t>
            </a:r>
            <a:br>
              <a:rPr lang="en-US" dirty="0"/>
            </a:br>
            <a:r>
              <a:rPr lang="en-US" dirty="0"/>
              <a:t>in a tree data structure.</a:t>
            </a:r>
          </a:p>
          <a:p>
            <a:pPr lvl="4"/>
            <a:endParaRPr lang="en-US" dirty="0"/>
          </a:p>
          <a:p>
            <a:r>
              <a:rPr lang="en-US" dirty="0"/>
              <a:t>Data in tree structures often represent </a:t>
            </a:r>
            <a:br>
              <a:rPr lang="en-US" dirty="0"/>
            </a:br>
            <a:r>
              <a:rPr lang="en-US" u="sng" dirty="0"/>
              <a:t>part-whole hierarchies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The </a:t>
            </a:r>
            <a:r>
              <a:rPr lang="en-US" u="sng" dirty="0"/>
              <a:t>Composite Design Pattern</a:t>
            </a:r>
            <a:r>
              <a:rPr lang="en-US" dirty="0"/>
              <a:t> provides a model for a software architecture to manage such hierarchies.</a:t>
            </a:r>
          </a:p>
          <a:p>
            <a:pPr lvl="4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26BD2-529A-BB56-D23C-84B62673D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82665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906AA-8695-70D9-4624-708A39ABD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Part-Whole Hierarchies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D380B-044D-72C4-F22C-D40457D93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The objects that represent the provisions for a baseball player and the </a:t>
            </a:r>
            <a:br>
              <a:rPr lang="en-US" dirty="0"/>
            </a:br>
            <a:r>
              <a:rPr lang="en-US" dirty="0"/>
              <a:t>cost of each item.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E8210F-8F0A-6CBD-3696-A647398EB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23</a:t>
            </a:fld>
            <a:endParaRPr lang="en-US" altLang="x-non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FC6E825-2234-F435-18B1-587EA90A1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52" y="2788927"/>
            <a:ext cx="5852096" cy="255990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08197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CA149-0E4E-9715-F34A-BD4B11495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 to Outfit a Baseball Player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21443-D951-A039-E901-D86829E3D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85331"/>
          </a:xfrm>
        </p:spPr>
        <p:txBody>
          <a:bodyPr/>
          <a:lstStyle/>
          <a:p>
            <a:r>
              <a:rPr lang="en-US" dirty="0"/>
              <a:t>Example: The athletics department wants an application that calculates and prints the cost to outfit a baseball player: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 report lists the </a:t>
            </a:r>
            <a:br>
              <a:rPr lang="en-US" dirty="0"/>
            </a:br>
            <a:r>
              <a:rPr lang="en-US" u="sng" dirty="0"/>
              <a:t>cost of each item</a:t>
            </a:r>
            <a:r>
              <a:rPr lang="en-US" dirty="0"/>
              <a:t>. 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It also shows</a:t>
            </a:r>
            <a:br>
              <a:rPr lang="en-US" dirty="0"/>
            </a:br>
            <a:r>
              <a:rPr lang="en-US" dirty="0"/>
              <a:t>the </a:t>
            </a:r>
            <a:r>
              <a:rPr lang="en-US" u="sng" dirty="0"/>
              <a:t>cost subtotals</a:t>
            </a:r>
            <a:r>
              <a:rPr lang="en-US" dirty="0"/>
              <a:t> of the </a:t>
            </a:r>
            <a:br>
              <a:rPr lang="en-US" dirty="0"/>
            </a:br>
            <a:r>
              <a:rPr lang="en-US" dirty="0"/>
              <a:t>equipment, uniform, and </a:t>
            </a:r>
            <a:br>
              <a:rPr lang="en-US" dirty="0"/>
            </a:br>
            <a:r>
              <a:rPr lang="en-US" dirty="0"/>
              <a:t>footwear composites, and </a:t>
            </a:r>
            <a:br>
              <a:rPr lang="en-US" dirty="0"/>
            </a:br>
            <a:r>
              <a:rPr lang="en-US" dirty="0"/>
              <a:t>the </a:t>
            </a:r>
            <a:r>
              <a:rPr lang="en-US" u="sng" dirty="0"/>
              <a:t>total cost</a:t>
            </a:r>
            <a:r>
              <a:rPr lang="en-US" dirty="0"/>
              <a:t> of all the </a:t>
            </a:r>
            <a:br>
              <a:rPr lang="en-US" dirty="0"/>
            </a:br>
            <a:r>
              <a:rPr lang="en-US" dirty="0"/>
              <a:t>items.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AAE00-3A59-60C3-ED51-29406C220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24</a:t>
            </a:fld>
            <a:endParaRPr lang="en-US" alt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D12DAA-EF12-2A8D-0439-16B063CF8E78}"/>
              </a:ext>
            </a:extLst>
          </p:cNvPr>
          <p:cNvSpPr txBox="1"/>
          <p:nvPr/>
        </p:nvSpPr>
        <p:spPr>
          <a:xfrm>
            <a:off x="5394926" y="2331732"/>
            <a:ext cx="3200390" cy="36009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PROVISIONS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EQUIPMENT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ball cost: $ 5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bat cost: $25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glove cost: $35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EQUIPMENT total: $65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UNIFORM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cap cost: $15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jersey cost: $25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pants cost: $35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FOOTWEAR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socks cost: $ 5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shoes cost: $50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FOOTWEAR total: $55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UNIFORM total: $130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sunscreen cost: $ 5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PROVISIONS total: $200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GRAND TOTAL: $200</a:t>
            </a:r>
          </a:p>
        </p:txBody>
      </p:sp>
    </p:spTree>
    <p:extLst>
      <p:ext uri="{BB962C8B-B14F-4D97-AF65-F5344CB8AC3E}">
        <p14:creationId xmlns:p14="http://schemas.microsoft.com/office/powerpoint/2010/main" val="1743132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6B979-5B1C-639B-C02C-094B85E7A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1CEEC-14FD-AFC9-23E1-6DA843429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DF 1: </a:t>
            </a:r>
            <a:r>
              <a:rPr lang="en-US" dirty="0"/>
              <a:t>The application should be able to treat a </a:t>
            </a:r>
            <a:r>
              <a:rPr lang="en-US" u="sng" dirty="0"/>
              <a:t>composition of parts</a:t>
            </a:r>
            <a:r>
              <a:rPr lang="en-US" dirty="0"/>
              <a:t> the same way as it treats an </a:t>
            </a:r>
            <a:r>
              <a:rPr lang="en-US" u="sng" dirty="0"/>
              <a:t>individual part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b="1" dirty="0"/>
              <a:t>DF 2: </a:t>
            </a:r>
            <a:r>
              <a:rPr lang="en-US" dirty="0"/>
              <a:t>It should be possible at run time to add new parts and compositions of parts.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73C2A-6F55-9780-DB4E-0DAA6623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41816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BE445-483C-C5F3-9BDA-5E2AFF6EA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Using the Composite 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BA7AB-654C-4671-6811-1887BB06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26</a:t>
            </a:fld>
            <a:endParaRPr lang="en-US" altLang="x-none"/>
          </a:p>
        </p:txBody>
      </p:sp>
      <p:pic>
        <p:nvPicPr>
          <p:cNvPr id="5" name="Picture 4" descr="A diagram of a computer&#10;&#10;Description automatically generated">
            <a:extLst>
              <a:ext uri="{FF2B5EF4-FFF2-40B4-BE49-F238E27FC236}">
                <a16:creationId xmlns:a16="http://schemas.microsoft.com/office/drawing/2014/main" id="{401F3419-4022-FFAA-576D-3989A1ED0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3" y="1417342"/>
            <a:ext cx="6393347" cy="25412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E906A3-D890-273B-673E-AF8A07CBA149}"/>
              </a:ext>
            </a:extLst>
          </p:cNvPr>
          <p:cNvSpPr txBox="1"/>
          <p:nvPr/>
        </p:nvSpPr>
        <p:spPr>
          <a:xfrm>
            <a:off x="914440" y="4292117"/>
            <a:ext cx="576065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5493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Classes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Ball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Bat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Glove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Cap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Jersey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Pants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Socks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Shoes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Sunscreen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subclasses of class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ProvisionItem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each implements the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get_cost() 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 function. Composite classes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Equipment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Uniform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Footwear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subclasses of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ProvisionGroup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each aggregates a subset of the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ProvisionItem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subclasses.</a:t>
            </a:r>
            <a:r>
              <a:rPr lang="en-US" sz="1200" dirty="0">
                <a:solidFill>
                  <a:srgbClr val="0432FF"/>
                </a:solidFill>
                <a:effectLst/>
              </a:rPr>
              <a:t> </a:t>
            </a:r>
            <a:endParaRPr lang="en-US" sz="1200" dirty="0">
              <a:solidFill>
                <a:srgbClr val="0432FF"/>
              </a:solidFill>
            </a:endParaRPr>
          </a:p>
        </p:txBody>
      </p:sp>
      <p:pic>
        <p:nvPicPr>
          <p:cNvPr id="7" name="Picture 6" descr="A red and white sign with a skull and crossbones&#10;&#10;Description automatically generated">
            <a:extLst>
              <a:ext uri="{FF2B5EF4-FFF2-40B4-BE49-F238E27FC236}">
                <a16:creationId xmlns:a16="http://schemas.microsoft.com/office/drawing/2014/main" id="{5A9965D0-3067-9F9C-B7D0-58ED88986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509" y="1417342"/>
            <a:ext cx="985567" cy="11315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7452B6-0638-BE29-8A9F-CE82D680CF7D}"/>
              </a:ext>
            </a:extLst>
          </p:cNvPr>
          <p:cNvSpPr txBox="1"/>
          <p:nvPr/>
        </p:nvSpPr>
        <p:spPr>
          <a:xfrm>
            <a:off x="7067469" y="2959021"/>
            <a:ext cx="1584088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14.3/</a:t>
            </a:r>
            <a:r>
              <a:rPr lang="en-US" sz="1200" dirty="0" err="1">
                <a:solidFill>
                  <a:srgbClr val="FFFF00"/>
                </a:solidFill>
              </a:rPr>
              <a:t>ProvisionItem.h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CBCEDA-5BEB-2392-1F19-41F33768E974}"/>
              </a:ext>
            </a:extLst>
          </p:cNvPr>
          <p:cNvSpPr txBox="1"/>
          <p:nvPr/>
        </p:nvSpPr>
        <p:spPr>
          <a:xfrm>
            <a:off x="7067469" y="3294111"/>
            <a:ext cx="1710725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14.3/</a:t>
            </a:r>
            <a:r>
              <a:rPr lang="en-US" sz="1200" dirty="0" err="1">
                <a:solidFill>
                  <a:srgbClr val="FFFF00"/>
                </a:solidFill>
              </a:rPr>
              <a:t>ProvisionGroup.h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C235E3-57F4-0EE1-7C21-E451C4FF6588}"/>
              </a:ext>
            </a:extLst>
          </p:cNvPr>
          <p:cNvSpPr txBox="1"/>
          <p:nvPr/>
        </p:nvSpPr>
        <p:spPr>
          <a:xfrm>
            <a:off x="7067469" y="3623523"/>
            <a:ext cx="1386918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14.3/</a:t>
            </a:r>
            <a:r>
              <a:rPr lang="en-US" sz="1200" dirty="0" err="1">
                <a:solidFill>
                  <a:srgbClr val="FFFF00"/>
                </a:solidFill>
              </a:rPr>
              <a:t>Equipment.h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3FEB29-9F0A-88E9-3CD9-C3B5BE3ECEAF}"/>
              </a:ext>
            </a:extLst>
          </p:cNvPr>
          <p:cNvSpPr txBox="1"/>
          <p:nvPr/>
        </p:nvSpPr>
        <p:spPr>
          <a:xfrm>
            <a:off x="7067469" y="3958613"/>
            <a:ext cx="1191352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14.3/</a:t>
            </a:r>
            <a:r>
              <a:rPr lang="en-US" sz="1200" dirty="0" err="1">
                <a:solidFill>
                  <a:srgbClr val="FFFF00"/>
                </a:solidFill>
              </a:rPr>
              <a:t>Uniform.h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0D292E-214B-0C80-1B49-03FE98FE5B3E}"/>
              </a:ext>
            </a:extLst>
          </p:cNvPr>
          <p:cNvSpPr txBox="1"/>
          <p:nvPr/>
        </p:nvSpPr>
        <p:spPr>
          <a:xfrm>
            <a:off x="7067469" y="4288025"/>
            <a:ext cx="1285480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14.3/</a:t>
            </a:r>
            <a:r>
              <a:rPr lang="en-US" sz="1200" dirty="0" err="1">
                <a:solidFill>
                  <a:srgbClr val="FFFF00"/>
                </a:solidFill>
              </a:rPr>
              <a:t>Footwear.h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283A11-4F35-B097-34CA-918AA58D302E}"/>
              </a:ext>
            </a:extLst>
          </p:cNvPr>
          <p:cNvSpPr txBox="1"/>
          <p:nvPr/>
        </p:nvSpPr>
        <p:spPr>
          <a:xfrm>
            <a:off x="7067469" y="4617437"/>
            <a:ext cx="1386918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14.3/</a:t>
            </a:r>
            <a:r>
              <a:rPr lang="en-US" sz="1200" dirty="0" err="1">
                <a:solidFill>
                  <a:srgbClr val="FFFF00"/>
                </a:solidFill>
              </a:rPr>
              <a:t>Sunscreen.h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C63601-A8C6-11D8-449A-02FD182FD43A}"/>
              </a:ext>
            </a:extLst>
          </p:cNvPr>
          <p:cNvSpPr txBox="1"/>
          <p:nvPr/>
        </p:nvSpPr>
        <p:spPr>
          <a:xfrm>
            <a:off x="7067469" y="4946849"/>
            <a:ext cx="1430200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14.3/</a:t>
            </a:r>
            <a:r>
              <a:rPr lang="en-US" sz="1200" dirty="0" err="1">
                <a:solidFill>
                  <a:srgbClr val="FFFF00"/>
                </a:solidFill>
              </a:rPr>
              <a:t>CostReport.h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75CE3-01CF-191E-0890-5846D962663D}"/>
              </a:ext>
            </a:extLst>
          </p:cNvPr>
          <p:cNvSpPr txBox="1"/>
          <p:nvPr/>
        </p:nvSpPr>
        <p:spPr>
          <a:xfrm>
            <a:off x="7067469" y="5281939"/>
            <a:ext cx="1592103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14.3/</a:t>
            </a:r>
            <a:r>
              <a:rPr lang="en-US" sz="1200" dirty="0" err="1">
                <a:solidFill>
                  <a:srgbClr val="FFFF00"/>
                </a:solidFill>
              </a:rPr>
              <a:t>CostReport.cpp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BA0BA8-F134-DF8B-BDB2-CC90EA96B69D}"/>
              </a:ext>
            </a:extLst>
          </p:cNvPr>
          <p:cNvSpPr txBox="1"/>
          <p:nvPr/>
        </p:nvSpPr>
        <p:spPr>
          <a:xfrm>
            <a:off x="7067469" y="5617030"/>
            <a:ext cx="122674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14.3/</a:t>
            </a:r>
            <a:r>
              <a:rPr lang="en-US" sz="1200" dirty="0" err="1">
                <a:solidFill>
                  <a:srgbClr val="FFFF00"/>
                </a:solidFill>
              </a:rPr>
              <a:t>Tester.cpp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58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E397C-3B14-7E05-DAF5-C2EF92AB7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“Before”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24002-1F4C-3C8A-8AD7-F8491D824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84" y="1325903"/>
            <a:ext cx="8412432" cy="4835525"/>
          </a:xfrm>
        </p:spPr>
        <p:txBody>
          <a:bodyPr/>
          <a:lstStyle/>
          <a:p>
            <a:r>
              <a:rPr lang="en-US" sz="22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Complicated report generator.</a:t>
            </a:r>
            <a:r>
              <a:rPr lang="en-US" sz="22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Member function </a:t>
            </a:r>
            <a:r>
              <a:rPr lang="en-US" sz="2200" b="1" u="none" strike="noStrike" kern="1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generate_report()</a:t>
            </a:r>
            <a:r>
              <a:rPr lang="en-US" sz="22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class </a:t>
            </a:r>
            <a:r>
              <a:rPr lang="en-US" sz="2200" b="1" kern="100" dirty="0">
                <a:latin typeface="Courier New" panose="02070309020205020404" pitchFamily="49" charset="0"/>
                <a:cs typeface="Times New Roman" panose="02020603050405020304" pitchFamily="18" charset="0"/>
              </a:rPr>
              <a:t>CostReport</a:t>
            </a:r>
            <a:r>
              <a:rPr lang="en-US" sz="22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complicated. </a:t>
            </a:r>
          </a:p>
          <a:p>
            <a:pPr lvl="1"/>
            <a:r>
              <a:rPr lang="en-US" sz="2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will be hard to change if we change the organization </a:t>
            </a:r>
            <a:br>
              <a:rPr lang="en-US" sz="2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data.</a:t>
            </a:r>
          </a:p>
          <a:p>
            <a:pPr lvl="4"/>
            <a:endParaRPr lang="en-US" sz="7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 and composite objects treated differently.</a:t>
            </a:r>
            <a:r>
              <a:rPr lang="en-US" sz="22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 want objects at all levels of the tree, individual or composite, to be treated the same. Member function </a:t>
            </a:r>
            <a:r>
              <a:rPr lang="en-US" sz="2200" b="1" kern="100" dirty="0">
                <a:latin typeface="Courier New" panose="02070309020205020404" pitchFamily="49" charset="0"/>
                <a:cs typeface="Times New Roman" panose="02020603050405020304" pitchFamily="18" charset="0"/>
              </a:rPr>
              <a:t>generate_report() </a:t>
            </a:r>
            <a:r>
              <a:rPr lang="en-US" sz="22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treats them differently.</a:t>
            </a:r>
          </a:p>
          <a:p>
            <a:pPr lvl="3"/>
            <a:endParaRPr lang="en-US" sz="9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Hardcoded report generator.</a:t>
            </a:r>
            <a:r>
              <a:rPr lang="en-US" sz="22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Member function </a:t>
            </a:r>
            <a:r>
              <a:rPr lang="en-US" sz="2200" b="1" kern="100" dirty="0">
                <a:latin typeface="Courier New" panose="02070309020205020404" pitchFamily="49" charset="0"/>
                <a:cs typeface="Times New Roman" panose="02020603050405020304" pitchFamily="18" charset="0"/>
              </a:rPr>
              <a:t>generate_report() </a:t>
            </a:r>
            <a:r>
              <a:rPr lang="en-US" sz="22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hardcoded to print only the one report.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48820-D677-228F-8E1C-5D29ABBF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7744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4A3F7-E70B-0B1A-0AB7-4C0CC1B7B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“Before”, </a:t>
            </a:r>
            <a:r>
              <a:rPr lang="en-US" i="1" dirty="0"/>
              <a:t>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9AF81-E8CE-37DB-68AA-7C8B8F02E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Incomplete tree. </a:t>
            </a:r>
            <a:r>
              <a:rPr lang="en-US" sz="2400" dirty="0"/>
              <a:t>We did not build the complete tree data structure.</a:t>
            </a:r>
          </a:p>
          <a:p>
            <a:pPr lvl="4"/>
            <a:endParaRPr lang="en-US" sz="800" dirty="0"/>
          </a:p>
          <a:p>
            <a:pPr lvl="1"/>
            <a:r>
              <a:rPr lang="en-US" sz="2000" dirty="0"/>
              <a:t>For example, footwear wasn’t made a part of the uniform.</a:t>
            </a:r>
          </a:p>
          <a:p>
            <a:pPr lvl="4"/>
            <a:endParaRPr lang="en-US" sz="700" dirty="0"/>
          </a:p>
          <a:p>
            <a:pPr lvl="1"/>
            <a:r>
              <a:rPr lang="en-US" sz="2000" dirty="0"/>
              <a:t>An incomplete tree isn’t a problem for generating the cost report in this application, but other applications may need the complete tree.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F153F-4AB8-68C2-B6ED-0634F5095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66534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AE6A9-EB24-1F84-2013-6D7995479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Composite Design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F3E77-F3A4-7885-8E55-3EFF5CFC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29</a:t>
            </a:fld>
            <a:endParaRPr lang="en-US" altLang="x-non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A59B5D-439A-2E31-F74F-B7E494DB6EDB}"/>
              </a:ext>
            </a:extLst>
          </p:cNvPr>
          <p:cNvSpPr txBox="1"/>
          <p:nvPr/>
        </p:nvSpPr>
        <p:spPr>
          <a:xfrm>
            <a:off x="2240306" y="1600220"/>
            <a:ext cx="4709108" cy="1600438"/>
          </a:xfrm>
          <a:prstGeom prst="rect">
            <a:avLst/>
          </a:prstGeom>
          <a:solidFill>
            <a:srgbClr val="FEE698">
              <a:alpha val="50000"/>
            </a:srgbClr>
          </a:solidFill>
          <a:ln w="28575">
            <a:solidFill>
              <a:srgbClr val="E1A9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96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Composite Design Pattern</a:t>
            </a:r>
          </a:p>
          <a:p>
            <a:endParaRPr lang="en-US" sz="800" dirty="0">
              <a:latin typeface="+mj-lt"/>
            </a:endParaRPr>
          </a:p>
          <a:p>
            <a:pPr marL="6350" marR="228600">
              <a:spcBef>
                <a:spcPts val="0"/>
              </a:spcBef>
              <a:spcAft>
                <a:spcPts val="600"/>
              </a:spcAft>
              <a:tabLst>
                <a:tab pos="2286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Compose objects into tree structures to represent part-whole hierarchies. Composite lets its clients treat individual objects and compositions of objects uniformly.” [GoF 163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]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371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E9C53-1C6D-557C-413A-625A708CA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Team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E16C-D815-C489-92FD-251D3AFA1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85330"/>
          </a:xfrm>
        </p:spPr>
        <p:txBody>
          <a:bodyPr/>
          <a:lstStyle/>
          <a:p>
            <a:r>
              <a:rPr lang="en-US" dirty="0"/>
              <a:t>An application that is sufficiently substantial to demonstrate your use of good design principles and design patterns.</a:t>
            </a:r>
          </a:p>
          <a:p>
            <a:pPr lvl="1"/>
            <a:r>
              <a:rPr lang="en-US" dirty="0"/>
              <a:t>There should be more to it than the example RPS application.</a:t>
            </a:r>
          </a:p>
          <a:p>
            <a:pPr lvl="4"/>
            <a:endParaRPr lang="en-US" dirty="0"/>
          </a:p>
          <a:p>
            <a:r>
              <a:rPr lang="en-US" dirty="0"/>
              <a:t>Mandatory: written in C++</a:t>
            </a:r>
          </a:p>
          <a:p>
            <a:r>
              <a:rPr lang="en-US" dirty="0"/>
              <a:t>Mandatory: GUI-based (Qt6 highly preferred)</a:t>
            </a:r>
          </a:p>
          <a:p>
            <a:pPr lvl="4"/>
            <a:endParaRPr lang="en-US" dirty="0"/>
          </a:p>
          <a:p>
            <a:r>
              <a:rPr lang="en-US" dirty="0"/>
              <a:t>Short written report</a:t>
            </a:r>
          </a:p>
          <a:p>
            <a:pPr lvl="1"/>
            <a:r>
              <a:rPr lang="en-US" dirty="0"/>
              <a:t>Basically, a write-up of your oral presentation.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F67BF6-5F5F-82DC-9214-69CA42AA2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864589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53417-F3FE-2C6C-9F9C-23CE23D2D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Using the Composite 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4D1B6-11BC-2C69-9A95-B032DC45E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30</a:t>
            </a:fld>
            <a:endParaRPr lang="en-US" altLang="x-non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A9702CD-AC59-3D84-3607-9AE7C503A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25902"/>
            <a:ext cx="6157791" cy="42061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B7E64C-3B5A-4CA2-C49B-DF8A5B4CF31C}"/>
              </a:ext>
            </a:extLst>
          </p:cNvPr>
          <p:cNvSpPr txBox="1"/>
          <p:nvPr/>
        </p:nvSpPr>
        <p:spPr>
          <a:xfrm>
            <a:off x="2853667" y="4960202"/>
            <a:ext cx="336423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kern="100" dirty="0">
                <a:solidFill>
                  <a:srgbClr val="0432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lass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ProvisionGroup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itself a subclass of class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ProvisionItem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That makes classes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Equipment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Uniform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Footwear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ultimately to be subclasses of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ProvisionItem</a:t>
            </a:r>
            <a:r>
              <a:rPr lang="en-US" sz="1200" dirty="0">
                <a:solidFill>
                  <a:srgbClr val="0432FF"/>
                </a:solidFill>
                <a:effectLst/>
              </a:rPr>
              <a:t>.</a:t>
            </a:r>
            <a:endParaRPr lang="en-US" sz="1200" dirty="0">
              <a:solidFill>
                <a:srgbClr val="0432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824F96-0F8D-8FFB-E979-DD5E73F58DA1}"/>
              </a:ext>
            </a:extLst>
          </p:cNvPr>
          <p:cNvSpPr txBox="1"/>
          <p:nvPr/>
        </p:nvSpPr>
        <p:spPr>
          <a:xfrm>
            <a:off x="7040853" y="2874654"/>
            <a:ext cx="1584088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14.4/</a:t>
            </a:r>
            <a:r>
              <a:rPr lang="en-US" sz="1200" dirty="0" err="1">
                <a:solidFill>
                  <a:srgbClr val="FFFF00"/>
                </a:solidFill>
              </a:rPr>
              <a:t>ProvisionItem.h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2E6F36-A649-884F-36C4-3D544D8FDD69}"/>
              </a:ext>
            </a:extLst>
          </p:cNvPr>
          <p:cNvSpPr txBox="1"/>
          <p:nvPr/>
        </p:nvSpPr>
        <p:spPr>
          <a:xfrm>
            <a:off x="7040853" y="3209744"/>
            <a:ext cx="1710725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14.4/</a:t>
            </a:r>
            <a:r>
              <a:rPr lang="en-US" sz="1200" dirty="0" err="1">
                <a:solidFill>
                  <a:srgbClr val="FFFF00"/>
                </a:solidFill>
              </a:rPr>
              <a:t>ProvisionGroup.h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0F1373-77C7-1FDB-6306-7475E3DA7769}"/>
              </a:ext>
            </a:extLst>
          </p:cNvPr>
          <p:cNvSpPr txBox="1"/>
          <p:nvPr/>
        </p:nvSpPr>
        <p:spPr>
          <a:xfrm>
            <a:off x="7040853" y="3539156"/>
            <a:ext cx="1386918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14.4/</a:t>
            </a:r>
            <a:r>
              <a:rPr lang="en-US" sz="1200" dirty="0" err="1">
                <a:solidFill>
                  <a:srgbClr val="FFFF00"/>
                </a:solidFill>
              </a:rPr>
              <a:t>Equipment.h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F08A9F-3497-251F-8436-500D0FB0E511}"/>
              </a:ext>
            </a:extLst>
          </p:cNvPr>
          <p:cNvSpPr txBox="1"/>
          <p:nvPr/>
        </p:nvSpPr>
        <p:spPr>
          <a:xfrm>
            <a:off x="7040853" y="3874246"/>
            <a:ext cx="1191352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14.4/</a:t>
            </a:r>
            <a:r>
              <a:rPr lang="en-US" sz="1200" dirty="0" err="1">
                <a:solidFill>
                  <a:srgbClr val="FFFF00"/>
                </a:solidFill>
              </a:rPr>
              <a:t>Uniform.h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99D584-5D18-13CC-8BF9-197FFDD8D36E}"/>
              </a:ext>
            </a:extLst>
          </p:cNvPr>
          <p:cNvSpPr txBox="1"/>
          <p:nvPr/>
        </p:nvSpPr>
        <p:spPr>
          <a:xfrm>
            <a:off x="7040853" y="4203658"/>
            <a:ext cx="1285480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14.4/</a:t>
            </a:r>
            <a:r>
              <a:rPr lang="en-US" sz="1200" dirty="0" err="1">
                <a:solidFill>
                  <a:srgbClr val="FFFF00"/>
                </a:solidFill>
              </a:rPr>
              <a:t>Footwear.h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BF0478-90DF-AB17-41D7-F954A55CCFA8}"/>
              </a:ext>
            </a:extLst>
          </p:cNvPr>
          <p:cNvSpPr txBox="1"/>
          <p:nvPr/>
        </p:nvSpPr>
        <p:spPr>
          <a:xfrm>
            <a:off x="7040853" y="4533070"/>
            <a:ext cx="1386918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14.4/</a:t>
            </a:r>
            <a:r>
              <a:rPr lang="en-US" sz="1200" dirty="0" err="1">
                <a:solidFill>
                  <a:srgbClr val="FFFF00"/>
                </a:solidFill>
              </a:rPr>
              <a:t>Sunscreen.h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C08B37-9A42-F467-84EA-4708D10F7ADD}"/>
              </a:ext>
            </a:extLst>
          </p:cNvPr>
          <p:cNvSpPr txBox="1"/>
          <p:nvPr/>
        </p:nvSpPr>
        <p:spPr>
          <a:xfrm>
            <a:off x="7040853" y="4862482"/>
            <a:ext cx="1430200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14.4/</a:t>
            </a:r>
            <a:r>
              <a:rPr lang="en-US" sz="1200" dirty="0" err="1">
                <a:solidFill>
                  <a:srgbClr val="FFFF00"/>
                </a:solidFill>
              </a:rPr>
              <a:t>CostReport.h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9604E8-601B-C8CD-D995-81E07F617307}"/>
              </a:ext>
            </a:extLst>
          </p:cNvPr>
          <p:cNvSpPr txBox="1"/>
          <p:nvPr/>
        </p:nvSpPr>
        <p:spPr>
          <a:xfrm>
            <a:off x="7040853" y="5197572"/>
            <a:ext cx="1592103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14.4/</a:t>
            </a:r>
            <a:r>
              <a:rPr lang="en-US" sz="1200" dirty="0" err="1">
                <a:solidFill>
                  <a:srgbClr val="FFFF00"/>
                </a:solidFill>
              </a:rPr>
              <a:t>CostReport.cpp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20BF89-AC3D-1F78-34BF-B14EB352EFD3}"/>
              </a:ext>
            </a:extLst>
          </p:cNvPr>
          <p:cNvSpPr txBox="1"/>
          <p:nvPr/>
        </p:nvSpPr>
        <p:spPr>
          <a:xfrm>
            <a:off x="7040853" y="5532663"/>
            <a:ext cx="122674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14.4/</a:t>
            </a:r>
            <a:r>
              <a:rPr lang="en-US" sz="1200" dirty="0" err="1">
                <a:solidFill>
                  <a:srgbClr val="FFFF00"/>
                </a:solidFill>
              </a:rPr>
              <a:t>Tester.cpp</a:t>
            </a:r>
            <a:endParaRPr lang="en-US" sz="1200" dirty="0">
              <a:solidFill>
                <a:srgbClr val="FFFF00"/>
              </a:solidFill>
            </a:endParaRPr>
          </a:p>
        </p:txBody>
      </p:sp>
      <p:pic>
        <p:nvPicPr>
          <p:cNvPr id="16" name="Picture 15" descr="A yellow hand with thumb up&#10;&#10;Description automatically generated">
            <a:extLst>
              <a:ext uri="{FF2B5EF4-FFF2-40B4-BE49-F238E27FC236}">
                <a16:creationId xmlns:a16="http://schemas.microsoft.com/office/drawing/2014/main" id="{AFD8C060-C754-568F-57CE-4D7E37985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407" y="1360013"/>
            <a:ext cx="868371" cy="82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63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28DD2-302A-AF23-8069-F41368D3E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“After”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8BC21-64D6-B0AB-95D0-189541C4A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Uniformity.</a:t>
            </a: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class for individual objects </a:t>
            </a:r>
            <a:b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class for composite objects share an interface. </a:t>
            </a:r>
            <a:endParaRPr lang="en-US" sz="2400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code can treat individual objects the same </a:t>
            </a:r>
            <a:br>
              <a:rPr lang="en-US" sz="2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it treats composite objects.</a:t>
            </a:r>
          </a:p>
          <a:p>
            <a:pPr lvl="4"/>
            <a:endParaRPr lang="en-US" sz="65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Simplicity.</a:t>
            </a: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Code that performs operations on the components of the tree, such as computing costs and printing, is simpler.</a:t>
            </a:r>
          </a:p>
          <a:p>
            <a:pPr lvl="4"/>
            <a:endParaRPr lang="en-US" sz="65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Flexibility.</a:t>
            </a: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 won’t be hard to add new </a:t>
            </a:r>
            <a:r>
              <a:rPr lang="en-US" sz="2400" b="1" u="none" strike="noStrike" kern="1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ProvisionItem</a:t>
            </a: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b="1" u="none" strike="noStrike" kern="1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ProvisionGroup</a:t>
            </a: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objects or remove existing ones.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97530-AFDC-3764-4260-DDE0526E6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24209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15FB2-DEC6-0FF3-078F-A347C3832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DP Generic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0C657-30D7-AAE7-188F-9AD648ABC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32</a:t>
            </a:fld>
            <a:endParaRPr lang="en-US" altLang="x-non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134C142-6ECF-146E-7A3D-8E1D04467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054" y="1234464"/>
            <a:ext cx="5411891" cy="274317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C6362C8-15A9-5639-7CBE-068CCF785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617319"/>
              </p:ext>
            </p:extLst>
          </p:nvPr>
        </p:nvGraphicFramePr>
        <p:xfrm>
          <a:off x="2103123" y="4343390"/>
          <a:ext cx="4937751" cy="116952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916832">
                  <a:extLst>
                    <a:ext uri="{9D8B030D-6E8A-4147-A177-3AD203B41FA5}">
                      <a16:colId xmlns:a16="http://schemas.microsoft.com/office/drawing/2014/main" val="548161620"/>
                    </a:ext>
                  </a:extLst>
                </a:gridCol>
                <a:gridCol w="3020919">
                  <a:extLst>
                    <a:ext uri="{9D8B030D-6E8A-4147-A177-3AD203B41FA5}">
                      <a16:colId xmlns:a16="http://schemas.microsoft.com/office/drawing/2014/main" val="2859096712"/>
                    </a:ext>
                  </a:extLst>
                </a:gridCol>
              </a:tblGrid>
              <a:tr h="237741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Design pattern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Applied by the example application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7444171"/>
                  </a:ext>
                </a:extLst>
              </a:tr>
              <a:tr h="237741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superclass </a:t>
                      </a:r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Component</a:t>
                      </a:r>
                      <a:endParaRPr lang="en-US" sz="1200" b="1" i="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superclass </a:t>
                      </a:r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ProvisionItem</a:t>
                      </a:r>
                      <a:endParaRPr lang="en-US" sz="1200" b="1" i="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7123388"/>
                  </a:ext>
                </a:extLst>
              </a:tr>
              <a:tr h="237741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Composite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ProvisionGroup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0487821"/>
                  </a:ext>
                </a:extLst>
              </a:tr>
              <a:tr h="45630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Leaf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classes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Ball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Bat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Glove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Cap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Jersey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Pants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Socks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Shoes</a:t>
                      </a:r>
                      <a:r>
                        <a:rPr lang="en-US" sz="1200" dirty="0">
                          <a:effectLst/>
                        </a:rPr>
                        <a:t>, and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Sunscreen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8796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2286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8BD7-A63E-A80A-5D2A-60839C793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Dynamically Add Object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8D963-64B1-1EBB-7F5B-8EC68CB44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Classes have member variables whose runtime values are the attributes of its objects.</a:t>
            </a:r>
          </a:p>
          <a:p>
            <a:pPr lvl="1"/>
            <a:r>
              <a:rPr lang="en-US" sz="2000" dirty="0"/>
              <a:t>Managing object attributes is an important aspect of application design.</a:t>
            </a:r>
          </a:p>
          <a:p>
            <a:pPr lvl="4"/>
            <a:endParaRPr lang="en-US" sz="650" dirty="0"/>
          </a:p>
          <a:p>
            <a:r>
              <a:rPr lang="en-US" sz="2400" dirty="0"/>
              <a:t>Classes also have member functions that control their objects’ runtime behaviors.</a:t>
            </a:r>
          </a:p>
          <a:p>
            <a:pPr lvl="4"/>
            <a:endParaRPr lang="en-US" sz="650" dirty="0"/>
          </a:p>
          <a:p>
            <a:r>
              <a:rPr lang="en-US" sz="2400" dirty="0"/>
              <a:t>Member variables and member functions implement the responsibilities of a class.</a:t>
            </a:r>
          </a:p>
          <a:p>
            <a:pPr lvl="1"/>
            <a:r>
              <a:rPr lang="en-US" sz="2000" dirty="0"/>
              <a:t>Good design assigns a primary responsibility to each class.</a:t>
            </a:r>
          </a:p>
          <a:p>
            <a:pPr lvl="4"/>
            <a:endParaRPr lang="en-US" sz="650" dirty="0"/>
          </a:p>
          <a:p>
            <a:r>
              <a:rPr lang="en-US" sz="2400" dirty="0"/>
              <a:t>What if we need the flexibility to dynamically add more responsibilities to a class’s objects?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0279B-292E-30CF-2DB2-1DE1C1787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2497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C877C-F165-DB02-6252-5C782C663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Enhanced Tickets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D72A5-5268-1E26-C6AE-40242338E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/>
              <a:t>Example: The athletics department needs </a:t>
            </a:r>
            <a:br>
              <a:rPr lang="en-US" dirty="0"/>
            </a:br>
            <a:r>
              <a:rPr lang="en-US" dirty="0"/>
              <a:t>an application that can compute the cost of </a:t>
            </a:r>
            <a:r>
              <a:rPr lang="en-US" u="sng" dirty="0"/>
              <a:t>special enhanced tickets </a:t>
            </a:r>
            <a:r>
              <a:rPr lang="en-US" dirty="0"/>
              <a:t>that have features beyond the base tickets:</a:t>
            </a:r>
          </a:p>
          <a:p>
            <a:pPr lvl="1"/>
            <a:r>
              <a:rPr lang="en-US" dirty="0"/>
              <a:t>an invitation to a pregame party </a:t>
            </a:r>
          </a:p>
          <a:p>
            <a:pPr lvl="1"/>
            <a:r>
              <a:rPr lang="en-US" dirty="0"/>
              <a:t>VIP seating </a:t>
            </a:r>
          </a:p>
          <a:p>
            <a:pPr lvl="1"/>
            <a:r>
              <a:rPr lang="en-US" dirty="0"/>
              <a:t>drink coupons </a:t>
            </a:r>
          </a:p>
          <a:p>
            <a:pPr lvl="4"/>
            <a:endParaRPr lang="en-US" dirty="0"/>
          </a:p>
          <a:p>
            <a:r>
              <a:rPr lang="en-US" dirty="0"/>
              <a:t>These enhancements are attributes of a ticket.</a:t>
            </a:r>
          </a:p>
          <a:p>
            <a:pPr lvl="1"/>
            <a:r>
              <a:rPr lang="en-US" dirty="0"/>
              <a:t>Each enhancement requires </a:t>
            </a:r>
            <a:r>
              <a:rPr lang="en-US" u="sng" dirty="0"/>
              <a:t>adding the responsibility</a:t>
            </a:r>
            <a:r>
              <a:rPr lang="en-US" dirty="0"/>
              <a:t> of including its cost to the base price of a ticket.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365F9-6A56-C402-561E-A9109706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046935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F443B-B6C8-39C2-4D81-4A3CD19E8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66BCD-5CD9-BA90-4159-1144870CC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 1:</a:t>
            </a:r>
            <a:r>
              <a:rPr lang="en-US" sz="2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 should not need to modify the class to which we add new responsibilities.</a:t>
            </a:r>
          </a:p>
          <a:p>
            <a:pPr lvl="4"/>
            <a:endParaRPr lang="en-US" sz="25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 2:</a:t>
            </a:r>
            <a:r>
              <a:rPr lang="en-US" sz="2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 should be able to dynamically add any number of responsibilities </a:t>
            </a:r>
            <a:r>
              <a:rPr lang="en-US" sz="2000" u="sng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any order and combination</a:t>
            </a:r>
            <a:r>
              <a:rPr lang="en-US" sz="2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during run time.</a:t>
            </a:r>
          </a:p>
          <a:p>
            <a:pPr lvl="4"/>
            <a:endParaRPr lang="en-US" sz="25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 3:</a:t>
            </a:r>
            <a:r>
              <a:rPr lang="en-US" sz="2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class should not have dependencies on the implementations of the responsibilities.</a:t>
            </a:r>
          </a:p>
          <a:p>
            <a:pPr lvl="4"/>
            <a:endParaRPr lang="en-US" sz="25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 4:</a:t>
            </a:r>
            <a:r>
              <a:rPr lang="en-US" sz="2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 should be possible to add, delete, or modify responsibilities without modifying the classes that has them.</a:t>
            </a:r>
          </a:p>
          <a:p>
            <a:pPr lvl="4"/>
            <a:endParaRPr lang="en-US" sz="25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 5:</a:t>
            </a:r>
            <a:r>
              <a:rPr lang="en-US" sz="2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Code that uses an object that can acquire additional responsibilities should </a:t>
            </a:r>
            <a:r>
              <a:rPr lang="en-US" sz="2000" u="sng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treat the object any differently</a:t>
            </a:r>
            <a:r>
              <a:rPr lang="en-US" sz="2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based on the number (including none), order, or combination of additional responsibilities.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F8C93-A329-5D4D-8891-DCBA4250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400306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3E0E7-DFCE-9848-9B4B-B8B5ECA5E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Using the Decorator 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7864B-2774-69A0-3260-78A1D0BC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36</a:t>
            </a:fld>
            <a:endParaRPr lang="en-US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2A0D49-6EF0-48C6-F1B2-55D6534F2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27" y="1325903"/>
            <a:ext cx="2621578" cy="24672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9769CB-6FF3-1844-24E0-908AE3DFDA09}"/>
              </a:ext>
            </a:extLst>
          </p:cNvPr>
          <p:cNvSpPr txBox="1"/>
          <p:nvPr/>
        </p:nvSpPr>
        <p:spPr>
          <a:xfrm>
            <a:off x="517970" y="4013487"/>
            <a:ext cx="405403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kern="100" dirty="0">
                <a:solidFill>
                  <a:srgbClr val="0432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mplement the enhancements to a base ticket as member variables of the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Ticket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class. Each enhancement has a cost.</a:t>
            </a:r>
            <a:r>
              <a:rPr lang="en-US" sz="1200" dirty="0">
                <a:solidFill>
                  <a:srgbClr val="0432FF"/>
                </a:solidFill>
                <a:effectLst/>
              </a:rPr>
              <a:t> </a:t>
            </a:r>
            <a:endParaRPr lang="en-US" sz="1200" dirty="0">
              <a:solidFill>
                <a:srgbClr val="0432FF"/>
              </a:solidFill>
            </a:endParaRPr>
          </a:p>
        </p:txBody>
      </p:sp>
      <p:pic>
        <p:nvPicPr>
          <p:cNvPr id="8" name="Picture 7" descr="A red and white sign with a skull and crossbones&#10;&#10;Description automatically generated">
            <a:extLst>
              <a:ext uri="{FF2B5EF4-FFF2-40B4-BE49-F238E27FC236}">
                <a16:creationId xmlns:a16="http://schemas.microsoft.com/office/drawing/2014/main" id="{6D2A20B2-DC90-E776-685C-49779E11E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388" y="1325903"/>
            <a:ext cx="985567" cy="11315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6F3879-B34B-BCE9-48D7-4F9A0F7726E1}"/>
              </a:ext>
            </a:extLst>
          </p:cNvPr>
          <p:cNvSpPr txBox="1"/>
          <p:nvPr/>
        </p:nvSpPr>
        <p:spPr>
          <a:xfrm>
            <a:off x="3367538" y="2874912"/>
            <a:ext cx="1059008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14.5/</a:t>
            </a:r>
            <a:r>
              <a:rPr lang="en-US" sz="1200" dirty="0" err="1">
                <a:solidFill>
                  <a:srgbClr val="FFFF00"/>
                </a:solidFill>
              </a:rPr>
              <a:t>Ticket.h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6BC37F-2B8B-1002-5E45-312F10275B3B}"/>
              </a:ext>
            </a:extLst>
          </p:cNvPr>
          <p:cNvSpPr txBox="1"/>
          <p:nvPr/>
        </p:nvSpPr>
        <p:spPr>
          <a:xfrm>
            <a:off x="3367538" y="3198643"/>
            <a:ext cx="119250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14.5/</a:t>
            </a:r>
            <a:r>
              <a:rPr lang="en-US" sz="1200" dirty="0" err="1">
                <a:solidFill>
                  <a:srgbClr val="FFFF00"/>
                </a:solidFill>
              </a:rPr>
              <a:t>tester.cpp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B38030-18DF-78A9-986F-8B4893659B00}"/>
              </a:ext>
            </a:extLst>
          </p:cNvPr>
          <p:cNvSpPr txBox="1"/>
          <p:nvPr/>
        </p:nvSpPr>
        <p:spPr>
          <a:xfrm>
            <a:off x="5065115" y="1325903"/>
            <a:ext cx="3438762" cy="4154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John's ticket: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base ticket price: $30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pregame party price: $25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VIP seating price: $20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drink coupon price: $10 = 2 x $5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TOTAL COST: $85</a:t>
            </a:r>
            <a:b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Mary's ticket: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base ticket price: $30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pregame party price: $25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drink coupon price: $15 = 3 x $5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TOTAL COST: $70</a:t>
            </a:r>
            <a:b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Leslie's ticket: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base ticket price: $30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TOTAL COST: $30</a:t>
            </a:r>
            <a:b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Sidney's ticket: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base ticket price: $30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VIP seating price: $20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drink coupon price: $ 5 = 1 x $5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TOTAL COST: $55</a:t>
            </a:r>
          </a:p>
        </p:txBody>
      </p:sp>
    </p:spTree>
    <p:extLst>
      <p:ext uri="{BB962C8B-B14F-4D97-AF65-F5344CB8AC3E}">
        <p14:creationId xmlns:p14="http://schemas.microsoft.com/office/powerpoint/2010/main" val="37898455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7EE2C-2594-CA1E-1CC7-FC067EBCA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“Before”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275D7-2BE0-890B-818B-7E570CCCD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Inflexible code. </a:t>
            </a:r>
            <a:r>
              <a:rPr lang="en-US" dirty="0"/>
              <a:t>By hardcoding the </a:t>
            </a:r>
            <a:br>
              <a:rPr lang="en-US" dirty="0"/>
            </a:br>
            <a:r>
              <a:rPr lang="en-US" dirty="0"/>
              <a:t>kinds of ticket enhancements, it </a:t>
            </a:r>
            <a:br>
              <a:rPr lang="en-US" dirty="0"/>
            </a:br>
            <a:r>
              <a:rPr lang="en-US" dirty="0"/>
              <a:t>won’t be possible to add, remove, </a:t>
            </a:r>
            <a:br>
              <a:rPr lang="en-US" dirty="0"/>
            </a:br>
            <a:r>
              <a:rPr lang="en-US" dirty="0"/>
              <a:t>or modify enhancements without </a:t>
            </a:r>
            <a:br>
              <a:rPr lang="en-US" dirty="0"/>
            </a:br>
            <a:r>
              <a:rPr lang="en-US" dirty="0"/>
              <a:t>needing to modify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Ticket</a:t>
            </a:r>
            <a:r>
              <a:rPr lang="en-US" dirty="0"/>
              <a:t> class.</a:t>
            </a:r>
          </a:p>
          <a:p>
            <a:pPr lvl="4"/>
            <a:endParaRPr lang="en-US" dirty="0"/>
          </a:p>
          <a:p>
            <a:r>
              <a:rPr lang="en-US" b="1" dirty="0"/>
              <a:t>Enhancement implementations not hidden. </a:t>
            </a:r>
            <a:r>
              <a:rPr lang="en-US" dirty="0"/>
              <a:t>Class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Ticket</a:t>
            </a:r>
            <a:r>
              <a:rPr lang="en-US" dirty="0"/>
              <a:t> has intimate knowledge of how the ticket enhancements are implemented and treats tickets (i.e., compute their costs) differently depending on the enhancements.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57748-2698-FFB5-35A7-5F7E0EAD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37</a:t>
            </a:fld>
            <a:endParaRPr lang="en-US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43E126-3835-DC22-02AC-68113D356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74" y="1295400"/>
            <a:ext cx="2164383" cy="203696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87299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33C14-4476-995B-7BED-4800FA1A5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Decorator Design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3F9E3-71D4-F6DC-C0AB-C6CD26053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38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5D01A0-4BA9-BE98-FEC4-D8C220B5E3A3}"/>
              </a:ext>
            </a:extLst>
          </p:cNvPr>
          <p:cNvSpPr txBox="1"/>
          <p:nvPr/>
        </p:nvSpPr>
        <p:spPr>
          <a:xfrm>
            <a:off x="1588802" y="1417342"/>
            <a:ext cx="5966395" cy="1323439"/>
          </a:xfrm>
          <a:prstGeom prst="rect">
            <a:avLst/>
          </a:prstGeom>
          <a:solidFill>
            <a:srgbClr val="FEE698">
              <a:alpha val="50000"/>
            </a:srgbClr>
          </a:solidFill>
          <a:ln w="28575">
            <a:solidFill>
              <a:srgbClr val="E1A9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96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Decorator Design Pattern</a:t>
            </a:r>
          </a:p>
          <a:p>
            <a:endParaRPr lang="en-US" sz="800" dirty="0">
              <a:latin typeface="+mj-lt"/>
            </a:endParaRPr>
          </a:p>
          <a:p>
            <a:pPr marL="6350" marR="228600">
              <a:spcBef>
                <a:spcPts val="0"/>
              </a:spcBef>
              <a:spcAft>
                <a:spcPts val="600"/>
              </a:spcAft>
              <a:tabLst>
                <a:tab pos="2286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Attach additional responsibilities to an object dynamically. Decorators provide a flexible alternative to subclassing for extending functionality.” [GoF 175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]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B8F45F-8F94-D926-E706-F9FB06809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56" y="2971805"/>
            <a:ext cx="6766485" cy="2259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46DD7F-9502-4D30-BB87-7A6CC54E5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792" y="5806410"/>
            <a:ext cx="6128412" cy="4571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44FF17-20F3-04BD-A270-B491F0550B41}"/>
              </a:ext>
            </a:extLst>
          </p:cNvPr>
          <p:cNvSpPr txBox="1"/>
          <p:nvPr/>
        </p:nvSpPr>
        <p:spPr>
          <a:xfrm>
            <a:off x="2042523" y="5380145"/>
            <a:ext cx="5058949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</a:rPr>
              <a:t>Wrap the ticket with nested decorations. A wrapped ticket is still a ticket.</a:t>
            </a:r>
          </a:p>
        </p:txBody>
      </p:sp>
    </p:spTree>
    <p:extLst>
      <p:ext uri="{BB962C8B-B14F-4D97-AF65-F5344CB8AC3E}">
        <p14:creationId xmlns:p14="http://schemas.microsoft.com/office/powerpoint/2010/main" val="4169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A1CBB-D34F-6662-D8BD-5694C50C6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Using the Decorator 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466AB-53F9-246E-13C9-9E38F0D75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39</a:t>
            </a:fld>
            <a:endParaRPr lang="en-US" altLang="x-none"/>
          </a:p>
        </p:txBody>
      </p:sp>
      <p:pic>
        <p:nvPicPr>
          <p:cNvPr id="5" name="Picture 4" descr="A diagram of a function&#10;&#10;Description automatically generated">
            <a:extLst>
              <a:ext uri="{FF2B5EF4-FFF2-40B4-BE49-F238E27FC236}">
                <a16:creationId xmlns:a16="http://schemas.microsoft.com/office/drawing/2014/main" id="{70B56FEE-69F8-18E0-C258-DC15B3E51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234464"/>
            <a:ext cx="6050924" cy="30878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97E8BE-FEB3-7FC3-35E2-CA6C17E0AFB0}"/>
              </a:ext>
            </a:extLst>
          </p:cNvPr>
          <p:cNvSpPr txBox="1"/>
          <p:nvPr/>
        </p:nvSpPr>
        <p:spPr>
          <a:xfrm>
            <a:off x="274367" y="4424995"/>
            <a:ext cx="6050924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Abstract superclass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Ticket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 subclasses that represent either a base ticket or a ticket wrapped by one or more decorators. The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Decorator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superclass has a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ticket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link to the next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Decorator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 or to the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BaseTicket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object.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Party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VIP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Coupon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decorators. One or more of their objects can wrap a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BaseTicket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object. Each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Decorator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 adds the responsibility to include its cost to the total ticket cost.</a:t>
            </a:r>
            <a:r>
              <a:rPr lang="en-US" sz="1200" dirty="0">
                <a:solidFill>
                  <a:srgbClr val="0432FF"/>
                </a:solidFill>
                <a:effectLst/>
              </a:rPr>
              <a:t> </a:t>
            </a:r>
            <a:endParaRPr lang="en-US" sz="1200" dirty="0">
              <a:solidFill>
                <a:srgbClr val="0432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52224E-2FD5-D143-DFC9-2296F94FC4A4}"/>
              </a:ext>
            </a:extLst>
          </p:cNvPr>
          <p:cNvSpPr txBox="1"/>
          <p:nvPr/>
        </p:nvSpPr>
        <p:spPr>
          <a:xfrm>
            <a:off x="640123" y="5532097"/>
            <a:ext cx="1059008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14.6/</a:t>
            </a:r>
            <a:r>
              <a:rPr lang="en-US" sz="1200" dirty="0" err="1">
                <a:solidFill>
                  <a:srgbClr val="FFFF00"/>
                </a:solidFill>
              </a:rPr>
              <a:t>Ticket.h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9BF871-69B3-CE1A-03C2-4932B3A91D6F}"/>
              </a:ext>
            </a:extLst>
          </p:cNvPr>
          <p:cNvSpPr txBox="1"/>
          <p:nvPr/>
        </p:nvSpPr>
        <p:spPr>
          <a:xfrm>
            <a:off x="640123" y="5872867"/>
            <a:ext cx="1408462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14.6/</a:t>
            </a:r>
            <a:r>
              <a:rPr lang="en-US" sz="1200" dirty="0" err="1">
                <a:solidFill>
                  <a:srgbClr val="FFFF00"/>
                </a:solidFill>
              </a:rPr>
              <a:t>BaseTicket.h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56A8D7-B601-8B73-B3DF-F44ACB677BF2}"/>
              </a:ext>
            </a:extLst>
          </p:cNvPr>
          <p:cNvSpPr txBox="1"/>
          <p:nvPr/>
        </p:nvSpPr>
        <p:spPr>
          <a:xfrm>
            <a:off x="2099755" y="5532097"/>
            <a:ext cx="1319144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14.6/</a:t>
            </a:r>
            <a:r>
              <a:rPr lang="en-US" sz="1200" dirty="0" err="1">
                <a:solidFill>
                  <a:srgbClr val="FFFF00"/>
                </a:solidFill>
              </a:rPr>
              <a:t>Decorator.h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A2FB5C-9419-C3DF-5E42-400476E1E860}"/>
              </a:ext>
            </a:extLst>
          </p:cNvPr>
          <p:cNvSpPr txBox="1"/>
          <p:nvPr/>
        </p:nvSpPr>
        <p:spPr>
          <a:xfrm>
            <a:off x="2099755" y="5872867"/>
            <a:ext cx="100200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14.6/</a:t>
            </a:r>
            <a:r>
              <a:rPr lang="en-US" sz="1200" dirty="0" err="1">
                <a:solidFill>
                  <a:srgbClr val="FFFF00"/>
                </a:solidFill>
              </a:rPr>
              <a:t>Party.h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31F70C-2884-FFCA-C007-5675F6527A4C}"/>
              </a:ext>
            </a:extLst>
          </p:cNvPr>
          <p:cNvSpPr txBox="1"/>
          <p:nvPr/>
        </p:nvSpPr>
        <p:spPr>
          <a:xfrm>
            <a:off x="3496913" y="5532097"/>
            <a:ext cx="882999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14.6/</a:t>
            </a:r>
            <a:r>
              <a:rPr lang="en-US" sz="1200" dirty="0" err="1">
                <a:solidFill>
                  <a:srgbClr val="FFFF00"/>
                </a:solidFill>
              </a:rPr>
              <a:t>VIP.h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E3D395-8BFC-1A9A-628D-2B6CD2AF66A7}"/>
              </a:ext>
            </a:extLst>
          </p:cNvPr>
          <p:cNvSpPr txBox="1"/>
          <p:nvPr/>
        </p:nvSpPr>
        <p:spPr>
          <a:xfrm>
            <a:off x="3496913" y="5872867"/>
            <a:ext cx="1189749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14.6/</a:t>
            </a:r>
            <a:r>
              <a:rPr lang="en-US" sz="1200" dirty="0" err="1">
                <a:solidFill>
                  <a:srgbClr val="FFFF00"/>
                </a:solidFill>
              </a:rPr>
              <a:t>Coupon.h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8F86F5-3A42-8D87-010E-06F000721289}"/>
              </a:ext>
            </a:extLst>
          </p:cNvPr>
          <p:cNvSpPr txBox="1"/>
          <p:nvPr/>
        </p:nvSpPr>
        <p:spPr>
          <a:xfrm>
            <a:off x="4746404" y="5532097"/>
            <a:ext cx="119250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14.6/</a:t>
            </a:r>
            <a:r>
              <a:rPr lang="en-US" sz="1200" dirty="0" err="1">
                <a:solidFill>
                  <a:srgbClr val="FFFF00"/>
                </a:solidFill>
              </a:rPr>
              <a:t>tester.cpp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A7EAA9-D7D6-E63E-DDC6-5F8F2719E7A4}"/>
              </a:ext>
            </a:extLst>
          </p:cNvPr>
          <p:cNvSpPr txBox="1"/>
          <p:nvPr/>
        </p:nvSpPr>
        <p:spPr>
          <a:xfrm>
            <a:off x="6492219" y="1300606"/>
            <a:ext cx="2428870" cy="42934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base ticket price: $30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pregame party price: $25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VIP seating price: $20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  drink coupon price: $ 5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  drink coupon price: $ 5</a:t>
            </a:r>
          </a:p>
          <a:p>
            <a:endParaRPr lang="en-US" sz="105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John's ticket TOTAL: $85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base ticket price: $30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  drink coupon price: $ 5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  drink coupon price: $ 5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pregame party price: $25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  drink coupon price: $ 5</a:t>
            </a:r>
          </a:p>
          <a:p>
            <a:endParaRPr lang="en-US" sz="105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Mary's ticket TOTAL: $70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base ticket price: $30</a:t>
            </a:r>
          </a:p>
          <a:p>
            <a:endParaRPr lang="en-US" sz="105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Leslie's ticket TOTAL: $30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base ticket price: $30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  drink coupon price: $ 5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VIP seating price: $20</a:t>
            </a:r>
          </a:p>
          <a:p>
            <a:endParaRPr lang="en-US" sz="105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Sidney's ticket TOTAL: $55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</a:t>
            </a:r>
          </a:p>
        </p:txBody>
      </p:sp>
      <p:pic>
        <p:nvPicPr>
          <p:cNvPr id="15" name="Picture 14" descr="A yellow hand with thumb up&#10;&#10;Description automatically generated">
            <a:extLst>
              <a:ext uri="{FF2B5EF4-FFF2-40B4-BE49-F238E27FC236}">
                <a16:creationId xmlns:a16="http://schemas.microsoft.com/office/drawing/2014/main" id="{7CF3AC2D-1E3E-6ADE-FFB9-9E9DBCFE9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266263"/>
            <a:ext cx="868371" cy="82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53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DB786-5492-E5A5-B854-07EFA1336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presentations on Tuesday, May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28310-14BD-1221-67CD-DEB07D42B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953000"/>
          </a:xfrm>
        </p:spPr>
        <p:txBody>
          <a:bodyPr/>
          <a:lstStyle/>
          <a:p>
            <a:r>
              <a:rPr lang="en-US" dirty="0"/>
              <a:t>What is your application?</a:t>
            </a:r>
          </a:p>
          <a:p>
            <a:r>
              <a:rPr lang="en-US" dirty="0"/>
              <a:t>What is its architecture?</a:t>
            </a:r>
          </a:p>
          <a:p>
            <a:pPr lvl="1"/>
            <a:r>
              <a:rPr lang="en-US" dirty="0"/>
              <a:t>You can use slides, such as PowerPoint.</a:t>
            </a:r>
          </a:p>
          <a:p>
            <a:pPr lvl="1"/>
            <a:r>
              <a:rPr lang="en-US" dirty="0"/>
              <a:t>Show high-level UML diagrams.</a:t>
            </a:r>
          </a:p>
          <a:p>
            <a:pPr lvl="1"/>
            <a:r>
              <a:rPr lang="en-US" dirty="0"/>
              <a:t>Point out your use of good design principles</a:t>
            </a:r>
          </a:p>
          <a:p>
            <a:pPr lvl="2"/>
            <a:r>
              <a:rPr lang="en-US" dirty="0"/>
              <a:t>Examples: cohesive classes, loose coupling, coding to the interface, delegation, etc.</a:t>
            </a:r>
          </a:p>
          <a:p>
            <a:pPr lvl="1"/>
            <a:r>
              <a:rPr lang="en-US" dirty="0"/>
              <a:t>Point out code modeled by design patterns.</a:t>
            </a:r>
          </a:p>
          <a:p>
            <a:pPr lvl="2"/>
            <a:r>
              <a:rPr lang="en-US" dirty="0"/>
              <a:t>Which patterns?</a:t>
            </a:r>
          </a:p>
          <a:p>
            <a:pPr lvl="2"/>
            <a:r>
              <a:rPr lang="en-US" dirty="0"/>
              <a:t>How did your code benefit </a:t>
            </a:r>
            <a:br>
              <a:rPr lang="en-US" dirty="0"/>
            </a:br>
            <a:r>
              <a:rPr lang="en-US" dirty="0"/>
              <a:t>from the patterns?</a:t>
            </a:r>
          </a:p>
          <a:p>
            <a:r>
              <a:rPr lang="en-US" dirty="0"/>
              <a:t>Live demo of the application.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985F6-F057-5353-7066-4DEC817F1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</a:t>
            </a:fld>
            <a:endParaRPr lang="en-US" alt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678DF-7867-C421-11BD-604BBDEA0E71}"/>
              </a:ext>
            </a:extLst>
          </p:cNvPr>
          <p:cNvSpPr txBox="1"/>
          <p:nvPr/>
        </p:nvSpPr>
        <p:spPr>
          <a:xfrm>
            <a:off x="5943585" y="4800585"/>
            <a:ext cx="2834609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Students in the class will help grade each oral presentation via a Canvas survey. You will know the survey questions before the presentation day.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AB1E5C-ADE8-2FEA-87C0-CCD0E32550F0}"/>
              </a:ext>
            </a:extLst>
          </p:cNvPr>
          <p:cNvSpPr txBox="1"/>
          <p:nvPr/>
        </p:nvSpPr>
        <p:spPr>
          <a:xfrm>
            <a:off x="6297462" y="1325903"/>
            <a:ext cx="212685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Maximum </a:t>
            </a:r>
            <a:r>
              <a:rPr lang="en-US" u="sng" dirty="0">
                <a:solidFill>
                  <a:srgbClr val="0432FF"/>
                </a:solidFill>
              </a:rPr>
              <a:t>20 minutes </a:t>
            </a:r>
            <a:r>
              <a:rPr lang="en-US" dirty="0">
                <a:solidFill>
                  <a:srgbClr val="0432FF"/>
                </a:solidFill>
              </a:rPr>
              <a:t>per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42575562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7C0B9-BDE1-AAB8-42C1-D42ED7B7C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“After”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511C2-3FFC-73BD-4FBA-98D5E7EEF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Dynamically enhance objects</a:t>
            </a:r>
            <a:r>
              <a:rPr lang="en-US" sz="2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during run time by adding responsibilities.</a:t>
            </a:r>
            <a:endParaRPr lang="en-US" sz="2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hardcoded enhancements.</a:t>
            </a:r>
            <a:r>
              <a:rPr lang="en-US" sz="2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 won’t be hard to create new ticket enhancements, such as a reserved parking space. </a:t>
            </a:r>
          </a:p>
          <a:p>
            <a:pPr lvl="1"/>
            <a:r>
              <a:rPr lang="en-US" sz="16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would add another </a:t>
            </a:r>
            <a:r>
              <a:rPr lang="en-US" sz="1600" b="1" u="none" strike="noStrike" kern="1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Decorator</a:t>
            </a:r>
            <a:r>
              <a:rPr lang="en-US" sz="16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subclass, say </a:t>
            </a:r>
            <a:r>
              <a:rPr lang="en-US" sz="1600" b="1" u="none" strike="noStrike" kern="1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Parking</a:t>
            </a:r>
            <a:r>
              <a:rPr lang="en-US" sz="16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1"/>
            <a:r>
              <a:rPr lang="en-US" sz="16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will also be easy to remove any decorators we no longer want.</a:t>
            </a:r>
          </a:p>
          <a:p>
            <a:r>
              <a:rPr lang="en-US" sz="20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Loosely coupled and cohesive classes.</a:t>
            </a:r>
            <a:r>
              <a:rPr lang="en-US" sz="2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ticket decorations are loosely coupled with each other. Each one has the sole responsibility for its decoration. The </a:t>
            </a:r>
            <a:r>
              <a:rPr lang="en-US" sz="2000" b="1" u="none" strike="noStrike" kern="1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Ticket</a:t>
            </a:r>
            <a:r>
              <a:rPr lang="en-US" sz="2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class and the </a:t>
            </a:r>
            <a:r>
              <a:rPr lang="en-US" sz="2000" b="1" u="none" strike="noStrike" kern="1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Decorator</a:t>
            </a:r>
            <a:r>
              <a:rPr lang="en-US" sz="2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classes are loosely coupled from each other. A ticket does not need to know how it is enhanced, if at all. </a:t>
            </a:r>
          </a:p>
          <a:p>
            <a:r>
              <a:rPr lang="en-US" sz="20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Uniform treatment </a:t>
            </a:r>
            <a:r>
              <a:rPr lang="en-US" sz="2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base ticket and decorated ticket objects. We don’t have to write special code for each.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C25BA-4197-C771-3D61-997EE4F4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7800271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AFEE9-FAD5-2D34-F3CA-1D9D0895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Decorator DP Generic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87296-A02B-D8A7-2DCC-AAA9263FD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41</a:t>
            </a:fld>
            <a:endParaRPr lang="en-US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B49263-D0DB-611E-67DA-53B02F48E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867" y="1234465"/>
            <a:ext cx="4434792" cy="288352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DEC345-DE32-1496-076C-00A1DB1401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326308"/>
              </p:ext>
            </p:extLst>
          </p:nvPr>
        </p:nvGraphicFramePr>
        <p:xfrm>
          <a:off x="1783110" y="4308072"/>
          <a:ext cx="5577779" cy="165509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834609">
                  <a:extLst>
                    <a:ext uri="{9D8B030D-6E8A-4147-A177-3AD203B41FA5}">
                      <a16:colId xmlns:a16="http://schemas.microsoft.com/office/drawing/2014/main" val="4086327330"/>
                    </a:ext>
                  </a:extLst>
                </a:gridCol>
                <a:gridCol w="2743170">
                  <a:extLst>
                    <a:ext uri="{9D8B030D-6E8A-4147-A177-3AD203B41FA5}">
                      <a16:colId xmlns:a16="http://schemas.microsoft.com/office/drawing/2014/main" val="2002037048"/>
                    </a:ext>
                  </a:extLst>
                </a:gridCol>
              </a:tblGrid>
              <a:tr h="248192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Design pattern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Applied by the example application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3403320"/>
                  </a:ext>
                </a:extLst>
              </a:tr>
              <a:tr h="248192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superclass </a:t>
                      </a:r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Component</a:t>
                      </a:r>
                      <a:endParaRPr lang="en-US" sz="1200" b="1" i="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superclass </a:t>
                      </a:r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Ticket</a:t>
                      </a:r>
                      <a:endParaRPr lang="en-US" sz="1200" b="1" i="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4543654"/>
                  </a:ext>
                </a:extLst>
              </a:tr>
              <a:tr h="248192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ConcreteComponent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BaseTicket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0538317"/>
                  </a:ext>
                </a:extLst>
              </a:tr>
              <a:tr h="248192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superclass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Decorator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superclass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Decorator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4213417"/>
                  </a:ext>
                </a:extLst>
              </a:tr>
              <a:tr h="41413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subclasses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ConcreteDecoratorA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ConcreteDecoratorB</a:t>
                      </a:r>
                      <a:r>
                        <a:rPr lang="en-US" sz="1200" dirty="0">
                          <a:effectLst/>
                        </a:rPr>
                        <a:t>, etc.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classes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Party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VIP</a:t>
                      </a:r>
                      <a:r>
                        <a:rPr lang="en-US" sz="1200" dirty="0">
                          <a:effectLst/>
                        </a:rPr>
                        <a:t>, and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Coupon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1369748"/>
                  </a:ext>
                </a:extLst>
              </a:tr>
              <a:tr h="248192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member function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operation()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member function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get_cost()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2128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240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C661A-6467-11DA-14F0-519117E27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Publisher-Subscriber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A4D42-739D-D70C-A981-ECF850037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good example of this model is an online news streaming service.</a:t>
            </a:r>
          </a:p>
          <a:p>
            <a:pPr lvl="4"/>
            <a:endParaRPr lang="en-US" dirty="0"/>
          </a:p>
          <a:p>
            <a:r>
              <a:rPr lang="en-US" dirty="0"/>
              <a:t>People who are interested in the news stories </a:t>
            </a:r>
            <a:r>
              <a:rPr lang="en-US" u="sng" dirty="0"/>
              <a:t>subscribe</a:t>
            </a:r>
            <a:r>
              <a:rPr lang="en-US" dirty="0"/>
              <a:t> to the service.</a:t>
            </a:r>
          </a:p>
          <a:p>
            <a:pPr lvl="4"/>
            <a:endParaRPr lang="en-US" dirty="0"/>
          </a:p>
          <a:p>
            <a:r>
              <a:rPr lang="en-US" dirty="0"/>
              <a:t>As each news story becomes available, the streaming service </a:t>
            </a:r>
            <a:r>
              <a:rPr lang="en-US" u="sng" dirty="0"/>
              <a:t>notifies each subscriber</a:t>
            </a:r>
            <a:r>
              <a:rPr lang="en-US" dirty="0"/>
              <a:t> by providing the story’s headline.</a:t>
            </a:r>
          </a:p>
          <a:p>
            <a:pPr lvl="4"/>
            <a:endParaRPr lang="en-US" dirty="0"/>
          </a:p>
          <a:p>
            <a:r>
              <a:rPr lang="en-US" dirty="0"/>
              <a:t>The streaming service is therefore the </a:t>
            </a:r>
            <a:r>
              <a:rPr lang="en-US" u="sng" dirty="0"/>
              <a:t>publisher</a:t>
            </a:r>
            <a:r>
              <a:rPr lang="en-US" dirty="0"/>
              <a:t> of the stories.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6E943-33EB-F7DD-A421-2A1CCF612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75471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5AE07-55E9-0845-F3F3-C0471E04D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Publisher-Subscriber Model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D12E4-2665-C423-57F9-F63BF26BA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928" y="1295400"/>
            <a:ext cx="8778144" cy="4835525"/>
          </a:xfrm>
        </p:spPr>
        <p:txBody>
          <a:bodyPr/>
          <a:lstStyle/>
          <a:p>
            <a:r>
              <a:rPr lang="en-US" dirty="0"/>
              <a:t>Each subscriber can decide whether to request </a:t>
            </a:r>
            <a:br>
              <a:rPr lang="en-US" dirty="0"/>
            </a:br>
            <a:r>
              <a:rPr lang="en-US" dirty="0"/>
              <a:t>the story by clicking on the headline.</a:t>
            </a:r>
          </a:p>
          <a:p>
            <a:pPr marL="1828800" lvl="4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Each subscriber can do whatever with each story.</a:t>
            </a:r>
          </a:p>
          <a:p>
            <a:pPr lvl="1"/>
            <a:r>
              <a:rPr lang="en-US" dirty="0"/>
              <a:t>only scan the headlines </a:t>
            </a:r>
          </a:p>
          <a:p>
            <a:pPr lvl="1"/>
            <a:r>
              <a:rPr lang="en-US" dirty="0"/>
              <a:t>read or ignore them </a:t>
            </a:r>
          </a:p>
          <a:p>
            <a:pPr lvl="1"/>
            <a:r>
              <a:rPr lang="en-US" dirty="0"/>
              <a:t>archive stories </a:t>
            </a:r>
          </a:p>
          <a:p>
            <a:pPr lvl="1"/>
            <a:r>
              <a:rPr lang="en-US" dirty="0"/>
              <a:t>perform sentiment analysis </a:t>
            </a:r>
          </a:p>
          <a:p>
            <a:pPr lvl="1"/>
            <a:r>
              <a:rPr lang="en-US" dirty="0"/>
              <a:t>etc.</a:t>
            </a:r>
          </a:p>
          <a:p>
            <a:pPr lvl="4"/>
            <a:endParaRPr lang="en-US" dirty="0"/>
          </a:p>
          <a:p>
            <a:r>
              <a:rPr lang="en-US" dirty="0"/>
              <a:t>People can subscribe and unsubscribe at any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A3CF7-9B08-20B7-E51F-6677750E4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58156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7975-3B27-12F9-C7BD-218B2AD94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Publisher-Subscriber Model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ADDC0-CE27-0B93-8096-15C3CA0D8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publisher (streaming service) doesn’t care what each subscriber does with the stories.</a:t>
            </a:r>
          </a:p>
          <a:p>
            <a:pPr lvl="4"/>
            <a:endParaRPr lang="en-US" dirty="0"/>
          </a:p>
          <a:p>
            <a:r>
              <a:rPr lang="en-US" dirty="0"/>
              <a:t>The publisher’s only responsibilities:</a:t>
            </a:r>
          </a:p>
          <a:p>
            <a:pPr lvl="1"/>
            <a:r>
              <a:rPr lang="en-US" dirty="0"/>
              <a:t>Keep track of who is currently subscribed.</a:t>
            </a:r>
          </a:p>
          <a:p>
            <a:pPr lvl="1"/>
            <a:r>
              <a:rPr lang="en-US" dirty="0"/>
              <a:t>Notify each subscriber when a story becomes available.</a:t>
            </a:r>
          </a:p>
          <a:p>
            <a:pPr lvl="1"/>
            <a:r>
              <a:rPr lang="en-US" dirty="0"/>
              <a:t>Provide the means to obtain the story.</a:t>
            </a:r>
          </a:p>
          <a:p>
            <a:pPr lvl="4"/>
            <a:endParaRPr lang="en-US" dirty="0"/>
          </a:p>
          <a:p>
            <a:r>
              <a:rPr lang="en-US" dirty="0"/>
              <a:t>Also known as the </a:t>
            </a:r>
            <a:r>
              <a:rPr lang="en-US" u="sng" dirty="0"/>
              <a:t>producer-consumer model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Modeled by the </a:t>
            </a:r>
            <a:r>
              <a:rPr lang="en-US" u="sng" dirty="0"/>
              <a:t>Observer Design Pattern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3B032-C077-7AB2-7691-5CC56B43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024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3234-628F-731E-106C-8BE386255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Stats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52B56-64A6-AB90-E763-496427784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A college athletics department wants three different reports about the performance of one team during a given baseball game: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u="sng" dirty="0"/>
              <a:t>log report</a:t>
            </a:r>
            <a:r>
              <a:rPr lang="en-US" dirty="0"/>
              <a:t> is a running log of the players’ hits or outs as they occur during the game. </a:t>
            </a:r>
          </a:p>
          <a:p>
            <a:pPr lvl="1"/>
            <a:r>
              <a:rPr lang="en-US" dirty="0"/>
              <a:t>The </a:t>
            </a:r>
            <a:r>
              <a:rPr lang="en-US" u="sng" dirty="0"/>
              <a:t>graph report</a:t>
            </a:r>
            <a:r>
              <a:rPr lang="en-US" dirty="0"/>
              <a:t> is generated after the game. It consists of a bar chart of the types of hits and the outs made during the game. </a:t>
            </a:r>
          </a:p>
          <a:p>
            <a:pPr lvl="1"/>
            <a:r>
              <a:rPr lang="en-US" dirty="0"/>
              <a:t>The </a:t>
            </a:r>
            <a:r>
              <a:rPr lang="en-US" u="sng" dirty="0"/>
              <a:t>table report</a:t>
            </a:r>
            <a:r>
              <a:rPr lang="en-US" dirty="0"/>
              <a:t> is also generated after the game. It consists of a table that shows what hits and outs each player made during the game.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0054D-2FE2-0D75-E9E3-F3F8CB938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35479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4B6A-C2CE-B7DD-B287-338E0893F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Stats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231265-450D-180A-DBE9-AC361ACD6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9</a:t>
            </a:fld>
            <a:endParaRPr lang="en-US" altLang="x-non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3BE303A-3F55-15E4-6143-01DD2703E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52" y="1234464"/>
            <a:ext cx="5852096" cy="37552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02DB97-5A11-074D-9955-B23C2AA86FA5}"/>
              </a:ext>
            </a:extLst>
          </p:cNvPr>
          <p:cNvSpPr txBox="1"/>
          <p:nvPr/>
        </p:nvSpPr>
        <p:spPr>
          <a:xfrm>
            <a:off x="1470413" y="5257780"/>
            <a:ext cx="620317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example of the publisher-subscriber model. The publisher component produces hit events </a:t>
            </a:r>
          </a:p>
          <a:p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are consumed as they occur by the subscriber components to generate the various reports.</a:t>
            </a:r>
            <a:r>
              <a:rPr lang="en-US" sz="1200" dirty="0">
                <a:solidFill>
                  <a:srgbClr val="0432FF"/>
                </a:solidFill>
                <a:effectLst/>
              </a:rPr>
              <a:t> </a:t>
            </a:r>
            <a:endParaRPr lang="en-US" sz="12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798064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62663</TotalTime>
  <Words>3515</Words>
  <Application>Microsoft Macintosh PowerPoint</Application>
  <PresentationFormat>On-screen Show (4:3)</PresentationFormat>
  <Paragraphs>458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Courier New</vt:lpstr>
      <vt:lpstr>Times New Roman</vt:lpstr>
      <vt:lpstr>Verdana</vt:lpstr>
      <vt:lpstr>Wingdings</vt:lpstr>
      <vt:lpstr>Quadrant</vt:lpstr>
      <vt:lpstr>CMPE 202 Software Systems Engineering April 23 Class Meeting</vt:lpstr>
      <vt:lpstr>Today</vt:lpstr>
      <vt:lpstr>Your Team Projects</vt:lpstr>
      <vt:lpstr>Oral presentations on Tuesday, May 7</vt:lpstr>
      <vt:lpstr>The Publisher-Subscriber Model</vt:lpstr>
      <vt:lpstr>The Publisher-Subscriber Model, cont’d</vt:lpstr>
      <vt:lpstr>The Publisher-Subscriber Model, cont’d</vt:lpstr>
      <vt:lpstr>Performance Stats</vt:lpstr>
      <vt:lpstr>Performance Stats, cont’d</vt:lpstr>
      <vt:lpstr>Performance Stats, cont’d</vt:lpstr>
      <vt:lpstr>Performance Stats, cont’d</vt:lpstr>
      <vt:lpstr>Desired Features</vt:lpstr>
      <vt:lpstr>Desired Features, cont’d</vt:lpstr>
      <vt:lpstr>Before Using the Observer DP</vt:lpstr>
      <vt:lpstr>Problems with “Before”</vt:lpstr>
      <vt:lpstr>The Observer Design Pattern</vt:lpstr>
      <vt:lpstr>After Using the Observer DP</vt:lpstr>
      <vt:lpstr>Benefits of “After”</vt:lpstr>
      <vt:lpstr>Benefits of “After”, cont’d</vt:lpstr>
      <vt:lpstr>Observer DP Generic Model</vt:lpstr>
      <vt:lpstr>Break</vt:lpstr>
      <vt:lpstr>Part-Whole Hierarchies</vt:lpstr>
      <vt:lpstr>Part-Whole Hierarchies, cont’d</vt:lpstr>
      <vt:lpstr>The Cost to Outfit a Baseball Player</vt:lpstr>
      <vt:lpstr>Desired Features</vt:lpstr>
      <vt:lpstr>Before Using the Composite DP</vt:lpstr>
      <vt:lpstr>Problems with “Before”</vt:lpstr>
      <vt:lpstr>Problems with “Before”, cont’d</vt:lpstr>
      <vt:lpstr>The Composite Design Pattern</vt:lpstr>
      <vt:lpstr>After Using the Composite DP</vt:lpstr>
      <vt:lpstr>Benefits of “After”</vt:lpstr>
      <vt:lpstr>Composite DP Generic Model</vt:lpstr>
      <vt:lpstr>Dynamically Add Object Responsibilities</vt:lpstr>
      <vt:lpstr>Special Enhanced Tickets</vt:lpstr>
      <vt:lpstr>Desired Features</vt:lpstr>
      <vt:lpstr>Before Using the Decorator DP</vt:lpstr>
      <vt:lpstr>Problems with “Before”</vt:lpstr>
      <vt:lpstr>The Decorator Design Pattern</vt:lpstr>
      <vt:lpstr>After Using the Decorator DP</vt:lpstr>
      <vt:lpstr>Benefits of “After”</vt:lpstr>
      <vt:lpstr>Decorator DP Generic Model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151: Object-Oriented Design</dc:title>
  <dc:creator>Ronald Mak</dc:creator>
  <cp:lastModifiedBy>Ron Mak</cp:lastModifiedBy>
  <cp:revision>820</cp:revision>
  <dcterms:created xsi:type="dcterms:W3CDTF">2008-01-12T03:52:55Z</dcterms:created>
  <dcterms:modified xsi:type="dcterms:W3CDTF">2024-04-24T00:33:27Z</dcterms:modified>
</cp:coreProperties>
</file>