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1"/>
  </p:notesMasterIdLst>
  <p:handoutMasterIdLst>
    <p:handoutMasterId r:id="rId52"/>
  </p:handoutMasterIdLst>
  <p:sldIdLst>
    <p:sldId id="256" r:id="rId2"/>
    <p:sldId id="829" r:id="rId3"/>
    <p:sldId id="860" r:id="rId4"/>
    <p:sldId id="861" r:id="rId5"/>
    <p:sldId id="838" r:id="rId6"/>
    <p:sldId id="837" r:id="rId7"/>
    <p:sldId id="886" r:id="rId8"/>
    <p:sldId id="875" r:id="rId9"/>
    <p:sldId id="876" r:id="rId10"/>
    <p:sldId id="877" r:id="rId11"/>
    <p:sldId id="878" r:id="rId12"/>
    <p:sldId id="879" r:id="rId13"/>
    <p:sldId id="880" r:id="rId14"/>
    <p:sldId id="881" r:id="rId15"/>
    <p:sldId id="883" r:id="rId16"/>
    <p:sldId id="882" r:id="rId17"/>
    <p:sldId id="884" r:id="rId18"/>
    <p:sldId id="839" r:id="rId19"/>
    <p:sldId id="862" r:id="rId20"/>
    <p:sldId id="840" r:id="rId21"/>
    <p:sldId id="863" r:id="rId22"/>
    <p:sldId id="841" r:id="rId23"/>
    <p:sldId id="842" r:id="rId24"/>
    <p:sldId id="864" r:id="rId25"/>
    <p:sldId id="844" r:id="rId26"/>
    <p:sldId id="845" r:id="rId27"/>
    <p:sldId id="846" r:id="rId28"/>
    <p:sldId id="847" r:id="rId29"/>
    <p:sldId id="848" r:id="rId30"/>
    <p:sldId id="849" r:id="rId31"/>
    <p:sldId id="852" r:id="rId32"/>
    <p:sldId id="865" r:id="rId33"/>
    <p:sldId id="855" r:id="rId34"/>
    <p:sldId id="853" r:id="rId35"/>
    <p:sldId id="866" r:id="rId36"/>
    <p:sldId id="867" r:id="rId37"/>
    <p:sldId id="854" r:id="rId38"/>
    <p:sldId id="857" r:id="rId39"/>
    <p:sldId id="856" r:id="rId40"/>
    <p:sldId id="868" r:id="rId41"/>
    <p:sldId id="869" r:id="rId42"/>
    <p:sldId id="870" r:id="rId43"/>
    <p:sldId id="871" r:id="rId44"/>
    <p:sldId id="872" r:id="rId45"/>
    <p:sldId id="873" r:id="rId46"/>
    <p:sldId id="874" r:id="rId47"/>
    <p:sldId id="885" r:id="rId48"/>
    <p:sldId id="858" r:id="rId49"/>
    <p:sldId id="859" r:id="rId50"/>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29846"/>
    <a:srgbClr val="005493"/>
    <a:srgbClr val="930705"/>
    <a:srgbClr val="73FEFF"/>
    <a:srgbClr val="FEE698"/>
    <a:srgbClr val="E1A90D"/>
    <a:srgbClr val="0033CC"/>
    <a:srgbClr val="CBCCFF"/>
    <a:srgbClr val="C5F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47" autoAdjust="0"/>
    <p:restoredTop sz="97928" autoAdjust="0"/>
  </p:normalViewPr>
  <p:slideViewPr>
    <p:cSldViewPr>
      <p:cViewPr varScale="1">
        <p:scale>
          <a:sx n="116" d="100"/>
          <a:sy n="116" d="100"/>
        </p:scale>
        <p:origin x="184" y="920"/>
      </p:cViewPr>
      <p:guideLst>
        <p:guide orient="horz" pos="2160"/>
        <p:guide pos="2880"/>
      </p:guideLst>
    </p:cSldViewPr>
  </p:slideViewPr>
  <p:notesTextViewPr>
    <p:cViewPr>
      <p:scale>
        <a:sx n="100" d="100"/>
        <a:sy n="100" d="100"/>
      </p:scale>
      <p:origin x="0" y="0"/>
    </p:cViewPr>
  </p:notesTextViewPr>
  <p:sorterViewPr>
    <p:cViewPr>
      <p:scale>
        <a:sx n="182" d="100"/>
        <a:sy n="182"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4/8/24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2024: April 9</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April 9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2024</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3F82-EACE-B587-D0A6-B76A1AE9E7F5}"/>
              </a:ext>
            </a:extLst>
          </p:cNvPr>
          <p:cNvSpPr>
            <a:spLocks noGrp="1"/>
          </p:cNvSpPr>
          <p:nvPr>
            <p:ph type="title"/>
          </p:nvPr>
        </p:nvSpPr>
        <p:spPr/>
        <p:txBody>
          <a:bodyPr/>
          <a:lstStyle/>
          <a:p>
            <a:r>
              <a:rPr lang="en-US" dirty="0"/>
              <a:t>Desired Features</a:t>
            </a:r>
          </a:p>
        </p:txBody>
      </p:sp>
      <p:sp>
        <p:nvSpPr>
          <p:cNvPr id="3" name="Content Placeholder 2">
            <a:extLst>
              <a:ext uri="{FF2B5EF4-FFF2-40B4-BE49-F238E27FC236}">
                <a16:creationId xmlns:a16="http://schemas.microsoft.com/office/drawing/2014/main" id="{71FC29D9-3091-AC09-DE63-8CECE0332206}"/>
              </a:ext>
            </a:extLst>
          </p:cNvPr>
          <p:cNvSpPr>
            <a:spLocks noGrp="1"/>
          </p:cNvSpPr>
          <p:nvPr>
            <p:ph idx="1"/>
          </p:nvPr>
        </p:nvSpPr>
        <p:spPr/>
        <p:txBody>
          <a:bodyPr/>
          <a:lstStyle/>
          <a:p>
            <a:r>
              <a:rPr lang="en-US" sz="2500" b="1" dirty="0"/>
              <a:t>DF 1. </a:t>
            </a:r>
            <a:r>
              <a:rPr lang="en-US" sz="2500" dirty="0"/>
              <a:t>There must be a way for the application to access the singleton object.</a:t>
            </a:r>
          </a:p>
          <a:p>
            <a:pPr lvl="4"/>
            <a:endParaRPr lang="en-US" sz="750" dirty="0"/>
          </a:p>
          <a:p>
            <a:r>
              <a:rPr lang="en-US" sz="2500" b="1" dirty="0"/>
              <a:t>DF 2. </a:t>
            </a:r>
            <a:r>
              <a:rPr lang="en-US" sz="2500" dirty="0"/>
              <a:t>Whenever the application needs the singleton object, it must always access the same object.</a:t>
            </a:r>
          </a:p>
          <a:p>
            <a:pPr lvl="4"/>
            <a:endParaRPr lang="en-US" sz="750" dirty="0"/>
          </a:p>
          <a:p>
            <a:r>
              <a:rPr lang="en-US" sz="2500" b="1" dirty="0"/>
              <a:t>DF 3. </a:t>
            </a:r>
            <a:r>
              <a:rPr lang="en-US" sz="2500" dirty="0"/>
              <a:t>If the singleton object doesn’t already exist, one must be created without any action by the application.</a:t>
            </a:r>
          </a:p>
          <a:p>
            <a:pPr lvl="4"/>
            <a:endParaRPr lang="en-US" sz="750" dirty="0"/>
          </a:p>
          <a:p>
            <a:r>
              <a:rPr lang="en-US" sz="2500" b="1" dirty="0"/>
              <a:t>DF 4. </a:t>
            </a:r>
            <a:r>
              <a:rPr lang="en-US" sz="2500" dirty="0"/>
              <a:t>The singleton object doesn’t need to exist if the application never accesses the object.</a:t>
            </a:r>
          </a:p>
          <a:p>
            <a:pPr lvl="4"/>
            <a:endParaRPr lang="en-US" sz="750" dirty="0"/>
          </a:p>
          <a:p>
            <a:r>
              <a:rPr lang="en-US" sz="2500" b="1" dirty="0"/>
              <a:t>DF 5. </a:t>
            </a:r>
            <a:r>
              <a:rPr lang="en-US" sz="2500" dirty="0"/>
              <a:t>There can never be more than one instance of the singleton object.</a:t>
            </a:r>
          </a:p>
        </p:txBody>
      </p:sp>
      <p:sp>
        <p:nvSpPr>
          <p:cNvPr id="4" name="Slide Number Placeholder 3">
            <a:extLst>
              <a:ext uri="{FF2B5EF4-FFF2-40B4-BE49-F238E27FC236}">
                <a16:creationId xmlns:a16="http://schemas.microsoft.com/office/drawing/2014/main" id="{93F601A6-ABFB-6EC3-9B97-A62EFEF0D57F}"/>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spTree>
    <p:extLst>
      <p:ext uri="{BB962C8B-B14F-4D97-AF65-F5344CB8AC3E}">
        <p14:creationId xmlns:p14="http://schemas.microsoft.com/office/powerpoint/2010/main" val="698032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435B-5240-C18B-1A9A-111B41F7D1E7}"/>
              </a:ext>
            </a:extLst>
          </p:cNvPr>
          <p:cNvSpPr>
            <a:spLocks noGrp="1"/>
          </p:cNvSpPr>
          <p:nvPr>
            <p:ph type="title"/>
          </p:nvPr>
        </p:nvSpPr>
        <p:spPr/>
        <p:txBody>
          <a:bodyPr/>
          <a:lstStyle/>
          <a:p>
            <a:r>
              <a:rPr lang="en-US" dirty="0"/>
              <a:t>Before Using the Singleton DP</a:t>
            </a:r>
          </a:p>
        </p:txBody>
      </p:sp>
      <p:sp>
        <p:nvSpPr>
          <p:cNvPr id="4" name="Slide Number Placeholder 3">
            <a:extLst>
              <a:ext uri="{FF2B5EF4-FFF2-40B4-BE49-F238E27FC236}">
                <a16:creationId xmlns:a16="http://schemas.microsoft.com/office/drawing/2014/main" id="{79198850-0A13-E4D7-94A5-4275F02E4638}"/>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pic>
        <p:nvPicPr>
          <p:cNvPr id="5" name="Picture 4" descr="Text&#10;&#10;Description automatically generated with medium confidence">
            <a:extLst>
              <a:ext uri="{FF2B5EF4-FFF2-40B4-BE49-F238E27FC236}">
                <a16:creationId xmlns:a16="http://schemas.microsoft.com/office/drawing/2014/main" id="{EDADE228-DE4D-C8D8-861B-A585231AF7DE}"/>
              </a:ext>
            </a:extLst>
          </p:cNvPr>
          <p:cNvPicPr>
            <a:picLocks noChangeAspect="1"/>
          </p:cNvPicPr>
          <p:nvPr/>
        </p:nvPicPr>
        <p:blipFill>
          <a:blip r:embed="rId2"/>
          <a:stretch>
            <a:fillRect/>
          </a:stretch>
        </p:blipFill>
        <p:spPr>
          <a:xfrm>
            <a:off x="3670889" y="1325903"/>
            <a:ext cx="1802221" cy="1737341"/>
          </a:xfrm>
          <a:prstGeom prst="rect">
            <a:avLst/>
          </a:prstGeom>
          <a:noFill/>
          <a:ln w="9525">
            <a:noFill/>
          </a:ln>
        </p:spPr>
      </p:pic>
      <p:sp>
        <p:nvSpPr>
          <p:cNvPr id="6" name="TextBox 5">
            <a:extLst>
              <a:ext uri="{FF2B5EF4-FFF2-40B4-BE49-F238E27FC236}">
                <a16:creationId xmlns:a16="http://schemas.microsoft.com/office/drawing/2014/main" id="{B66C339C-033B-5D4C-CAA2-1BF2EF847546}"/>
              </a:ext>
            </a:extLst>
          </p:cNvPr>
          <p:cNvSpPr txBox="1"/>
          <p:nvPr/>
        </p:nvSpPr>
        <p:spPr>
          <a:xfrm>
            <a:off x="2217444" y="3154683"/>
            <a:ext cx="4709110"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Member function </a:t>
            </a:r>
            <a:r>
              <a:rPr lang="en-US" sz="12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obtain()</a:t>
            </a:r>
            <a:r>
              <a:rPr lang="en-US" sz="12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 allows a named user to obtain and hold the pass. The pass has a randomly generated four-digit </a:t>
            </a:r>
            <a:r>
              <a:rPr lang="en-US" sz="12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key</a:t>
            </a:r>
            <a:r>
              <a:rPr lang="en-US" sz="12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 to identify it. Member function </a:t>
            </a:r>
            <a:r>
              <a:rPr lang="en-US" sz="12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print()</a:t>
            </a:r>
            <a:r>
              <a:rPr lang="en-US" sz="12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 prints the name of the </a:t>
            </a:r>
            <a:r>
              <a:rPr lang="en-US" sz="12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holder</a:t>
            </a:r>
            <a:r>
              <a:rPr lang="en-US" sz="12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 and the value of the </a:t>
            </a:r>
            <a:r>
              <a:rPr lang="en-US" sz="12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key</a:t>
            </a:r>
            <a:r>
              <a:rPr lang="en-US" sz="12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DB17E955-56EF-7B90-76F1-75472D092422}"/>
              </a:ext>
            </a:extLst>
          </p:cNvPr>
          <p:cNvSpPr txBox="1"/>
          <p:nvPr/>
        </p:nvSpPr>
        <p:spPr>
          <a:xfrm>
            <a:off x="2888730" y="4160512"/>
            <a:ext cx="1957587" cy="307777"/>
          </a:xfrm>
          <a:prstGeom prst="rect">
            <a:avLst/>
          </a:prstGeom>
          <a:solidFill>
            <a:srgbClr val="0432FF"/>
          </a:solidFill>
        </p:spPr>
        <p:txBody>
          <a:bodyPr wrap="none" rtlCol="0">
            <a:spAutoFit/>
          </a:bodyPr>
          <a:lstStyle/>
          <a:p>
            <a:r>
              <a:rPr lang="en-US" sz="1400" dirty="0">
                <a:solidFill>
                  <a:srgbClr val="FFFF00"/>
                </a:solidFill>
              </a:rPr>
              <a:t>14.1/ </a:t>
            </a:r>
            <a:r>
              <a:rPr lang="en-US" sz="1400" dirty="0" err="1">
                <a:solidFill>
                  <a:srgbClr val="FFFF00"/>
                </a:solidFill>
              </a:rPr>
              <a:t>ExecutivePass.h</a:t>
            </a:r>
            <a:endParaRPr lang="en-US" sz="1400" dirty="0">
              <a:solidFill>
                <a:srgbClr val="FFFF00"/>
              </a:solidFill>
            </a:endParaRPr>
          </a:p>
        </p:txBody>
      </p:sp>
      <p:sp>
        <p:nvSpPr>
          <p:cNvPr id="8" name="TextBox 7">
            <a:extLst>
              <a:ext uri="{FF2B5EF4-FFF2-40B4-BE49-F238E27FC236}">
                <a16:creationId xmlns:a16="http://schemas.microsoft.com/office/drawing/2014/main" id="{0F92DAD2-C9AA-4374-CB43-FFA2141A2AA9}"/>
              </a:ext>
            </a:extLst>
          </p:cNvPr>
          <p:cNvSpPr txBox="1"/>
          <p:nvPr/>
        </p:nvSpPr>
        <p:spPr>
          <a:xfrm>
            <a:off x="4937756" y="4160512"/>
            <a:ext cx="1357808" cy="307777"/>
          </a:xfrm>
          <a:prstGeom prst="rect">
            <a:avLst/>
          </a:prstGeom>
          <a:solidFill>
            <a:srgbClr val="0432FF"/>
          </a:solidFill>
        </p:spPr>
        <p:txBody>
          <a:bodyPr wrap="none" rtlCol="0">
            <a:spAutoFit/>
          </a:bodyPr>
          <a:lstStyle/>
          <a:p>
            <a:r>
              <a:rPr lang="en-US" sz="1400" dirty="0">
                <a:solidFill>
                  <a:srgbClr val="FFFF00"/>
                </a:solidFill>
              </a:rPr>
              <a:t>14.1/</a:t>
            </a:r>
            <a:r>
              <a:rPr lang="en-US" sz="1400" dirty="0" err="1">
                <a:solidFill>
                  <a:srgbClr val="FFFF00"/>
                </a:solidFill>
              </a:rPr>
              <a:t>tester.cpp</a:t>
            </a:r>
            <a:endParaRPr lang="en-US" sz="1400" dirty="0">
              <a:solidFill>
                <a:srgbClr val="FFFF00"/>
              </a:solidFill>
            </a:endParaRPr>
          </a:p>
        </p:txBody>
      </p:sp>
      <p:pic>
        <p:nvPicPr>
          <p:cNvPr id="9" name="Picture 8" descr="A red and white sign with a skull and crossbones&#10;&#10;Description automatically generated">
            <a:extLst>
              <a:ext uri="{FF2B5EF4-FFF2-40B4-BE49-F238E27FC236}">
                <a16:creationId xmlns:a16="http://schemas.microsoft.com/office/drawing/2014/main" id="{50971207-3032-FD24-7B33-611D498D29D9}"/>
              </a:ext>
            </a:extLst>
          </p:cNvPr>
          <p:cNvPicPr>
            <a:picLocks noChangeAspect="1"/>
          </p:cNvPicPr>
          <p:nvPr/>
        </p:nvPicPr>
        <p:blipFill>
          <a:blip r:embed="rId3"/>
          <a:stretch>
            <a:fillRect/>
          </a:stretch>
        </p:blipFill>
        <p:spPr>
          <a:xfrm>
            <a:off x="2377464" y="1600220"/>
            <a:ext cx="985567" cy="1131577"/>
          </a:xfrm>
          <a:prstGeom prst="rect">
            <a:avLst/>
          </a:prstGeom>
        </p:spPr>
      </p:pic>
      <p:sp>
        <p:nvSpPr>
          <p:cNvPr id="10" name="TextBox 9">
            <a:extLst>
              <a:ext uri="{FF2B5EF4-FFF2-40B4-BE49-F238E27FC236}">
                <a16:creationId xmlns:a16="http://schemas.microsoft.com/office/drawing/2014/main" id="{93494E2A-5CDD-6C6E-7895-F76676B0ED02}"/>
              </a:ext>
            </a:extLst>
          </p:cNvPr>
          <p:cNvSpPr txBox="1"/>
          <p:nvPr/>
        </p:nvSpPr>
        <p:spPr>
          <a:xfrm>
            <a:off x="1005879" y="4892024"/>
            <a:ext cx="5559855" cy="954107"/>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obtain: Executive pass now held by Ron, key = 7807</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obtain: Executive pass now held by Sal, key = 7807</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copy 1: Executive pass now held by Bob, key = 1073</a:t>
            </a:r>
          </a:p>
          <a:p>
            <a:pPr marL="4763"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copy 2: Executive pass now held by Flo, key = 4658</a:t>
            </a:r>
          </a:p>
        </p:txBody>
      </p:sp>
      <p:sp>
        <p:nvSpPr>
          <p:cNvPr id="11" name="TextBox 10">
            <a:extLst>
              <a:ext uri="{FF2B5EF4-FFF2-40B4-BE49-F238E27FC236}">
                <a16:creationId xmlns:a16="http://schemas.microsoft.com/office/drawing/2014/main" id="{0A1DF775-CCF5-D060-E547-6FDB1E582482}"/>
              </a:ext>
            </a:extLst>
          </p:cNvPr>
          <p:cNvSpPr txBox="1"/>
          <p:nvPr/>
        </p:nvSpPr>
        <p:spPr>
          <a:xfrm>
            <a:off x="6667129" y="4892024"/>
            <a:ext cx="1651331"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Ron and Sal both hold the same pass.</a:t>
            </a:r>
          </a:p>
        </p:txBody>
      </p:sp>
      <p:sp>
        <p:nvSpPr>
          <p:cNvPr id="12" name="TextBox 11">
            <a:extLst>
              <a:ext uri="{FF2B5EF4-FFF2-40B4-BE49-F238E27FC236}">
                <a16:creationId xmlns:a16="http://schemas.microsoft.com/office/drawing/2014/main" id="{05949B40-F118-7D70-FE0C-64FF355BEDAB}"/>
              </a:ext>
            </a:extLst>
          </p:cNvPr>
          <p:cNvSpPr txBox="1"/>
          <p:nvPr/>
        </p:nvSpPr>
        <p:spPr>
          <a:xfrm>
            <a:off x="6667129" y="5436188"/>
            <a:ext cx="1651331"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Two more passes were created.</a:t>
            </a:r>
          </a:p>
        </p:txBody>
      </p:sp>
    </p:spTree>
    <p:extLst>
      <p:ext uri="{BB962C8B-B14F-4D97-AF65-F5344CB8AC3E}">
        <p14:creationId xmlns:p14="http://schemas.microsoft.com/office/powerpoint/2010/main" val="17757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2F30-227A-0282-5560-7BA3234E459C}"/>
              </a:ext>
            </a:extLst>
          </p:cNvPr>
          <p:cNvSpPr>
            <a:spLocks noGrp="1"/>
          </p:cNvSpPr>
          <p:nvPr>
            <p:ph type="title"/>
          </p:nvPr>
        </p:nvSpPr>
        <p:spPr/>
        <p:txBody>
          <a:bodyPr/>
          <a:lstStyle/>
          <a:p>
            <a:r>
              <a:rPr lang="en-US" dirty="0"/>
              <a:t>Problems with “Before”</a:t>
            </a:r>
          </a:p>
        </p:txBody>
      </p:sp>
      <p:sp>
        <p:nvSpPr>
          <p:cNvPr id="3" name="Content Placeholder 2">
            <a:extLst>
              <a:ext uri="{FF2B5EF4-FFF2-40B4-BE49-F238E27FC236}">
                <a16:creationId xmlns:a16="http://schemas.microsoft.com/office/drawing/2014/main" id="{F7A711F0-2548-5EFD-F847-469E6518B3B0}"/>
              </a:ext>
            </a:extLst>
          </p:cNvPr>
          <p:cNvSpPr>
            <a:spLocks noGrp="1"/>
          </p:cNvSpPr>
          <p:nvPr>
            <p:ph idx="1"/>
          </p:nvPr>
        </p:nvSpPr>
        <p:spPr>
          <a:xfrm>
            <a:off x="457200" y="1234464"/>
            <a:ext cx="8229600" cy="4922497"/>
          </a:xfrm>
        </p:spPr>
        <p:txBody>
          <a:bodyPr/>
          <a:lstStyle/>
          <a:p>
            <a:r>
              <a:rPr lang="en-US" sz="1600" b="1" kern="100" dirty="0">
                <a:effectLst/>
                <a:latin typeface="Verdana" panose="020B0604030504040204" pitchFamily="34" charset="0"/>
                <a:ea typeface="Calibri" panose="020F0502020204030204" pitchFamily="34" charset="0"/>
                <a:cs typeface="Times New Roman" panose="02020603050405020304" pitchFamily="18" charset="0"/>
              </a:rPr>
              <a:t>Use of a global variable</a:t>
            </a:r>
            <a:r>
              <a:rPr lang="en-US" sz="1600" b="1" kern="100" dirty="0">
                <a:latin typeface="Verdana" panose="020B0604030504040204" pitchFamily="34" charset="0"/>
                <a:ea typeface="Calibri" panose="020F0502020204030204" pitchFamily="34" charset="0"/>
                <a:cs typeface="Times New Roman" panose="02020603050405020304" pitchFamily="18" charset="0"/>
              </a:rPr>
              <a:t>. </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We should not have global variables in a well-designed application. Different parts of the application can access a global variable. One part can change the variable’s value unbeknownst to other parts that weren’t expecting the change, resulting in unwanted surprises and possible logic errors.</a:t>
            </a:r>
          </a:p>
          <a:p>
            <a:pPr lvl="3"/>
            <a:endParaRPr lang="en-US" sz="650" kern="100" dirty="0">
              <a:effectLst/>
              <a:latin typeface="Verdana" panose="020B0604030504040204" pitchFamily="34" charset="0"/>
              <a:ea typeface="Calibri" panose="020F0502020204030204" pitchFamily="34" charset="0"/>
              <a:cs typeface="Times New Roman" panose="02020603050405020304" pitchFamily="18" charset="0"/>
            </a:endParaRPr>
          </a:p>
          <a:p>
            <a:r>
              <a:rPr lang="en-US" sz="1600" b="1" kern="100" dirty="0">
                <a:effectLst/>
                <a:latin typeface="Verdana" panose="020B0604030504040204" pitchFamily="34" charset="0"/>
                <a:ea typeface="Calibri" panose="020F0502020204030204" pitchFamily="34" charset="0"/>
                <a:cs typeface="Times New Roman" panose="02020603050405020304" pitchFamily="18" charset="0"/>
              </a:rPr>
              <a:t>Order of creation</a:t>
            </a:r>
            <a:r>
              <a:rPr lang="en-US" sz="1600" b="1" kern="100" dirty="0">
                <a:latin typeface="Verdana" panose="020B0604030504040204" pitchFamily="34" charset="0"/>
                <a:ea typeface="Calibri" panose="020F0502020204030204" pitchFamily="34" charset="0"/>
                <a:cs typeface="Times New Roman" panose="02020603050405020304" pitchFamily="18" charset="0"/>
              </a:rPr>
              <a:t>. </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If different global objects declared in different source files depend on each other, logic errors can occur because the order in which the objects are created when the application starts is undefined.</a:t>
            </a:r>
          </a:p>
          <a:p>
            <a:pPr lvl="3"/>
            <a:endParaRPr lang="en-US" sz="650" kern="100" dirty="0">
              <a:effectLst/>
              <a:latin typeface="Verdana" panose="020B0604030504040204" pitchFamily="34" charset="0"/>
              <a:ea typeface="Calibri" panose="020F0502020204030204" pitchFamily="34" charset="0"/>
              <a:cs typeface="Times New Roman" panose="02020603050405020304" pitchFamily="18" charset="0"/>
            </a:endParaRPr>
          </a:p>
          <a:p>
            <a:r>
              <a:rPr lang="en-US" sz="1600" b="1" kern="100" dirty="0">
                <a:effectLst/>
                <a:latin typeface="Verdana" panose="020B0604030504040204" pitchFamily="34" charset="0"/>
                <a:ea typeface="Calibri" panose="020F0502020204030204" pitchFamily="34" charset="0"/>
                <a:cs typeface="Times New Roman" panose="02020603050405020304" pitchFamily="18" charset="0"/>
              </a:rPr>
              <a:t>Object always present</a:t>
            </a:r>
            <a:r>
              <a:rPr lang="en-US" sz="1600" b="1" kern="100" dirty="0">
                <a:latin typeface="Verdana" panose="020B0604030504040204" pitchFamily="34" charset="0"/>
                <a:ea typeface="Calibri" panose="020F0502020204030204" pitchFamily="34" charset="0"/>
                <a:cs typeface="Times New Roman" panose="02020603050405020304" pitchFamily="18" charset="0"/>
              </a:rPr>
              <a:t>. </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In our example, the executive suite is not open for every sporting event. As we defined the pass globally, it is always present. This can be a problem if the singleton object is costly to construct or consumes many resources. We can’t delete the global object.</a:t>
            </a:r>
          </a:p>
          <a:p>
            <a:pPr lvl="3"/>
            <a:endParaRPr lang="en-US" sz="650" kern="100" dirty="0">
              <a:effectLst/>
              <a:latin typeface="Verdana" panose="020B0604030504040204" pitchFamily="34" charset="0"/>
              <a:ea typeface="Calibri" panose="020F0502020204030204" pitchFamily="34" charset="0"/>
              <a:cs typeface="Times New Roman" panose="02020603050405020304" pitchFamily="18" charset="0"/>
            </a:endParaRPr>
          </a:p>
          <a:p>
            <a:r>
              <a:rPr lang="en-US" sz="1600" b="1" kern="100" dirty="0">
                <a:effectLst/>
                <a:latin typeface="Verdana" panose="020B0604030504040204" pitchFamily="34" charset="0"/>
                <a:ea typeface="Calibri" panose="020F0502020204030204" pitchFamily="34" charset="0"/>
                <a:cs typeface="Times New Roman" panose="02020603050405020304" pitchFamily="18" charset="0"/>
              </a:rPr>
              <a:t>Local copies</a:t>
            </a:r>
            <a:r>
              <a:rPr lang="en-US" sz="1600" b="1" kern="100" dirty="0">
                <a:latin typeface="Verdana" panose="020B0604030504040204" pitchFamily="34" charset="0"/>
                <a:ea typeface="Calibri" panose="020F0502020204030204" pitchFamily="34" charset="0"/>
                <a:cs typeface="Times New Roman" panose="02020603050405020304" pitchFamily="18" charset="0"/>
              </a:rPr>
              <a:t>. </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We were able to create additional local copies of the singleton object.</a:t>
            </a:r>
          </a:p>
          <a:p>
            <a:pPr lvl="3"/>
            <a:endParaRPr lang="en-US" sz="650" kern="100" dirty="0">
              <a:effectLst/>
              <a:latin typeface="Verdana" panose="020B0604030504040204" pitchFamily="34" charset="0"/>
              <a:ea typeface="Calibri" panose="020F0502020204030204" pitchFamily="34" charset="0"/>
              <a:cs typeface="Times New Roman" panose="02020603050405020304" pitchFamily="18" charset="0"/>
            </a:endParaRPr>
          </a:p>
          <a:p>
            <a:r>
              <a:rPr lang="en-US" sz="1600" b="1" kern="100" dirty="0">
                <a:effectLst/>
                <a:latin typeface="Verdana" panose="020B0604030504040204" pitchFamily="34" charset="0"/>
                <a:ea typeface="Calibri" panose="020F0502020204030204" pitchFamily="34" charset="0"/>
                <a:cs typeface="Times New Roman" panose="02020603050405020304" pitchFamily="18" charset="0"/>
              </a:rPr>
              <a:t>Possible to copy and assign the object</a:t>
            </a:r>
            <a:r>
              <a:rPr lang="en-US" sz="1600" b="1" kern="100" dirty="0">
                <a:latin typeface="Verdana" panose="020B0604030504040204" pitchFamily="34" charset="0"/>
                <a:ea typeface="Calibri" panose="020F0502020204030204" pitchFamily="34" charset="0"/>
                <a:cs typeface="Times New Roman" panose="02020603050405020304" pitchFamily="18" charset="0"/>
              </a:rPr>
              <a:t>. </a:t>
            </a:r>
            <a:r>
              <a:rPr lang="en-US" sz="1600" kern="100" dirty="0">
                <a:effectLst/>
                <a:latin typeface="Verdana" panose="020B0604030504040204" pitchFamily="34" charset="0"/>
                <a:ea typeface="Calibri" panose="020F0502020204030204" pitchFamily="34" charset="0"/>
                <a:cs typeface="Times New Roman" panose="02020603050405020304" pitchFamily="18" charset="0"/>
              </a:rPr>
              <a:t>These operations will create more instances of the supposedly singleton object.</a:t>
            </a:r>
          </a:p>
        </p:txBody>
      </p:sp>
      <p:sp>
        <p:nvSpPr>
          <p:cNvPr id="4" name="Slide Number Placeholder 3">
            <a:extLst>
              <a:ext uri="{FF2B5EF4-FFF2-40B4-BE49-F238E27FC236}">
                <a16:creationId xmlns:a16="http://schemas.microsoft.com/office/drawing/2014/main" id="{E0E15283-4881-7FE6-3137-7151B0668077}"/>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spTree>
    <p:extLst>
      <p:ext uri="{BB962C8B-B14F-4D97-AF65-F5344CB8AC3E}">
        <p14:creationId xmlns:p14="http://schemas.microsoft.com/office/powerpoint/2010/main" val="15928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222C-A41C-F3B3-555A-85E1ADF51C20}"/>
              </a:ext>
            </a:extLst>
          </p:cNvPr>
          <p:cNvSpPr>
            <a:spLocks noGrp="1"/>
          </p:cNvSpPr>
          <p:nvPr>
            <p:ph type="title"/>
          </p:nvPr>
        </p:nvSpPr>
        <p:spPr/>
        <p:txBody>
          <a:bodyPr/>
          <a:lstStyle/>
          <a:p>
            <a:r>
              <a:rPr lang="en-US" dirty="0"/>
              <a:t>The Singleton Design Pattern</a:t>
            </a:r>
          </a:p>
        </p:txBody>
      </p:sp>
      <p:sp>
        <p:nvSpPr>
          <p:cNvPr id="4" name="Slide Number Placeholder 3">
            <a:extLst>
              <a:ext uri="{FF2B5EF4-FFF2-40B4-BE49-F238E27FC236}">
                <a16:creationId xmlns:a16="http://schemas.microsoft.com/office/drawing/2014/main" id="{6CFEDD25-5CEF-0089-83A3-A1EDAA29C2B8}"/>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sp>
        <p:nvSpPr>
          <p:cNvPr id="5" name="TextBox 4">
            <a:extLst>
              <a:ext uri="{FF2B5EF4-FFF2-40B4-BE49-F238E27FC236}">
                <a16:creationId xmlns:a16="http://schemas.microsoft.com/office/drawing/2014/main" id="{832C9557-96A0-820F-F622-F4CE2060C57C}"/>
              </a:ext>
            </a:extLst>
          </p:cNvPr>
          <p:cNvSpPr txBox="1"/>
          <p:nvPr/>
        </p:nvSpPr>
        <p:spPr>
          <a:xfrm>
            <a:off x="2103147" y="1417342"/>
            <a:ext cx="4928062" cy="1046440"/>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Singleton Design Pattern</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Ensure a class has only once instance, and provide a global point of access to it.” </a:t>
            </a:r>
            <a:r>
              <a:rPr lang="en-US" sz="1800" dirty="0">
                <a:effectLst/>
                <a:latin typeface="Calibri" panose="020F0502020204030204" pitchFamily="34" charset="0"/>
                <a:ea typeface="Times New Roman" panose="02020603050405020304" pitchFamily="18" charset="0"/>
                <a:cs typeface="Calibri" panose="020F0502020204030204" pitchFamily="34" charset="0"/>
              </a:rPr>
              <a:t>[GoF 127]</a:t>
            </a:r>
            <a:r>
              <a:rPr lang="en-US" sz="1800" dirty="0">
                <a:effectLst/>
                <a:latin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9318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7C10-BAA7-4A29-93DF-ADC0E7AC9C22}"/>
              </a:ext>
            </a:extLst>
          </p:cNvPr>
          <p:cNvSpPr>
            <a:spLocks noGrp="1"/>
          </p:cNvSpPr>
          <p:nvPr>
            <p:ph type="title"/>
          </p:nvPr>
        </p:nvSpPr>
        <p:spPr/>
        <p:txBody>
          <a:bodyPr/>
          <a:lstStyle/>
          <a:p>
            <a:r>
              <a:rPr lang="en-US" dirty="0"/>
              <a:t>After Using the Singleton DP</a:t>
            </a:r>
          </a:p>
        </p:txBody>
      </p:sp>
      <p:sp>
        <p:nvSpPr>
          <p:cNvPr id="3" name="Content Placeholder 2">
            <a:extLst>
              <a:ext uri="{FF2B5EF4-FFF2-40B4-BE49-F238E27FC236}">
                <a16:creationId xmlns:a16="http://schemas.microsoft.com/office/drawing/2014/main" id="{F37F0115-15D6-661A-7518-49D03A99F4C5}"/>
              </a:ext>
            </a:extLst>
          </p:cNvPr>
          <p:cNvSpPr>
            <a:spLocks noGrp="1"/>
          </p:cNvSpPr>
          <p:nvPr>
            <p:ph idx="1"/>
          </p:nvPr>
        </p:nvSpPr>
        <p:spPr>
          <a:xfrm>
            <a:off x="457200" y="2971805"/>
            <a:ext cx="8503872" cy="3200364"/>
          </a:xfrm>
          <a:noFill/>
          <a:ln>
            <a:noFill/>
          </a:ln>
        </p:spPr>
        <p:txBody>
          <a:bodyPr/>
          <a:lstStyle/>
          <a:p>
            <a:pPr marL="471488" marR="0" indent="-471488">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must make the constructor private.  We cannot allow code to declare an </a:t>
            </a:r>
            <a:r>
              <a:rPr lang="en-US" sz="1800"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ExecutivePass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object or to create one dynamically with </a:t>
            </a:r>
            <a:r>
              <a:rPr lang="en-US" sz="1800"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new</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We must control the creation of a singleton pass object and should create a singleton object only when it’s needed (lazy construction).</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private static </a:t>
            </a:r>
            <a:r>
              <a:rPr lang="en-US" sz="1800"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ExecutivePass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member variable must point to the one and only singleton object if it exists. Otherwise, the variable’s value must be </a:t>
            </a:r>
            <a:r>
              <a:rPr lang="en-US" sz="1800"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nullptr</a:t>
            </a:r>
            <a:r>
              <a:rPr lang="en-US" sz="1800" u="none" strike="noStrike" kern="100" dirty="0">
                <a:latin typeface="Courier New" panose="02070309020205020404" pitchFamily="49" charset="0"/>
                <a:ea typeface="Calibri" panose="020F0502020204030204" pitchFamily="34" charset="0"/>
                <a:cs typeface="Times New Roman" panose="02020603050405020304" pitchFamily="18" charset="0"/>
              </a:rPr>
              <a:t>.</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public static </a:t>
            </a:r>
            <a:r>
              <a:rPr lang="en-US" sz="1800"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obtain()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member function must return the pointer to the singleton object and set who’s holding the pass. It must create the object if it doesn’t already exist.</a:t>
            </a:r>
            <a:r>
              <a:rPr lang="en-US" sz="1800"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 ExecutivePass::obtain()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the global point of access to the singleton object</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Deleting the singleton object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must enable creating a new one later</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endParaRPr lang="en-US" sz="1800" dirty="0"/>
          </a:p>
        </p:txBody>
      </p:sp>
      <p:sp>
        <p:nvSpPr>
          <p:cNvPr id="4" name="Slide Number Placeholder 3">
            <a:extLst>
              <a:ext uri="{FF2B5EF4-FFF2-40B4-BE49-F238E27FC236}">
                <a16:creationId xmlns:a16="http://schemas.microsoft.com/office/drawing/2014/main" id="{56C60913-3CA3-AA57-E7BD-0A961F53F61F}"/>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pic>
        <p:nvPicPr>
          <p:cNvPr id="7" name="Picture 6" descr="Diagram&#10;&#10;Description automatically generated">
            <a:extLst>
              <a:ext uri="{FF2B5EF4-FFF2-40B4-BE49-F238E27FC236}">
                <a16:creationId xmlns:a16="http://schemas.microsoft.com/office/drawing/2014/main" id="{11FE4F6E-0940-3416-AB9A-0982DA4C9FD5}"/>
              </a:ext>
            </a:extLst>
          </p:cNvPr>
          <p:cNvPicPr>
            <a:picLocks noChangeAspect="1"/>
          </p:cNvPicPr>
          <p:nvPr/>
        </p:nvPicPr>
        <p:blipFill>
          <a:blip r:embed="rId2"/>
          <a:stretch>
            <a:fillRect/>
          </a:stretch>
        </p:blipFill>
        <p:spPr>
          <a:xfrm>
            <a:off x="823001" y="1228721"/>
            <a:ext cx="5383449" cy="1688367"/>
          </a:xfrm>
          <a:prstGeom prst="rect">
            <a:avLst/>
          </a:prstGeom>
          <a:noFill/>
          <a:ln w="9525">
            <a:noFill/>
          </a:ln>
        </p:spPr>
      </p:pic>
      <p:sp>
        <p:nvSpPr>
          <p:cNvPr id="8" name="TextBox 7">
            <a:extLst>
              <a:ext uri="{FF2B5EF4-FFF2-40B4-BE49-F238E27FC236}">
                <a16:creationId xmlns:a16="http://schemas.microsoft.com/office/drawing/2014/main" id="{CB415D67-0304-A3C1-C0B5-05F08635AAE2}"/>
              </a:ext>
            </a:extLst>
          </p:cNvPr>
          <p:cNvSpPr txBox="1"/>
          <p:nvPr/>
        </p:nvSpPr>
        <p:spPr>
          <a:xfrm>
            <a:off x="6492219" y="1417342"/>
            <a:ext cx="1957587" cy="307777"/>
          </a:xfrm>
          <a:prstGeom prst="rect">
            <a:avLst/>
          </a:prstGeom>
          <a:solidFill>
            <a:srgbClr val="0432FF"/>
          </a:solidFill>
        </p:spPr>
        <p:txBody>
          <a:bodyPr wrap="none" rtlCol="0">
            <a:spAutoFit/>
          </a:bodyPr>
          <a:lstStyle/>
          <a:p>
            <a:r>
              <a:rPr lang="en-US" sz="1400" dirty="0">
                <a:solidFill>
                  <a:srgbClr val="FFFF00"/>
                </a:solidFill>
              </a:rPr>
              <a:t>14.2/</a:t>
            </a:r>
            <a:r>
              <a:rPr lang="en-US" sz="1400" dirty="0" err="1">
                <a:solidFill>
                  <a:srgbClr val="FFFF00"/>
                </a:solidFill>
              </a:rPr>
              <a:t>ExecutivePass.h</a:t>
            </a:r>
            <a:endParaRPr lang="en-US" sz="1400" dirty="0">
              <a:solidFill>
                <a:srgbClr val="FFFF00"/>
              </a:solidFill>
            </a:endParaRPr>
          </a:p>
        </p:txBody>
      </p:sp>
      <p:sp>
        <p:nvSpPr>
          <p:cNvPr id="9" name="TextBox 8">
            <a:extLst>
              <a:ext uri="{FF2B5EF4-FFF2-40B4-BE49-F238E27FC236}">
                <a16:creationId xmlns:a16="http://schemas.microsoft.com/office/drawing/2014/main" id="{D703F820-D796-8E3C-BCA0-24ECA43844BF}"/>
              </a:ext>
            </a:extLst>
          </p:cNvPr>
          <p:cNvSpPr txBox="1"/>
          <p:nvPr/>
        </p:nvSpPr>
        <p:spPr>
          <a:xfrm>
            <a:off x="6504298" y="2241698"/>
            <a:ext cx="1357808" cy="307777"/>
          </a:xfrm>
          <a:prstGeom prst="rect">
            <a:avLst/>
          </a:prstGeom>
          <a:solidFill>
            <a:srgbClr val="0432FF"/>
          </a:solidFill>
        </p:spPr>
        <p:txBody>
          <a:bodyPr wrap="none" rtlCol="0">
            <a:spAutoFit/>
          </a:bodyPr>
          <a:lstStyle/>
          <a:p>
            <a:r>
              <a:rPr lang="en-US" sz="1400" dirty="0">
                <a:solidFill>
                  <a:srgbClr val="FFFF00"/>
                </a:solidFill>
              </a:rPr>
              <a:t>14.2/</a:t>
            </a:r>
            <a:r>
              <a:rPr lang="en-US" sz="1400" dirty="0" err="1">
                <a:solidFill>
                  <a:srgbClr val="FFFF00"/>
                </a:solidFill>
              </a:rPr>
              <a:t>tester.cpp</a:t>
            </a:r>
            <a:endParaRPr lang="en-US" sz="1400" dirty="0">
              <a:solidFill>
                <a:srgbClr val="FFFF00"/>
              </a:solidFill>
            </a:endParaRPr>
          </a:p>
        </p:txBody>
      </p:sp>
      <p:sp>
        <p:nvSpPr>
          <p:cNvPr id="10" name="TextBox 9">
            <a:extLst>
              <a:ext uri="{FF2B5EF4-FFF2-40B4-BE49-F238E27FC236}">
                <a16:creationId xmlns:a16="http://schemas.microsoft.com/office/drawing/2014/main" id="{E5CB3034-398F-C2DB-CFB0-EC853A4E3F00}"/>
              </a:ext>
            </a:extLst>
          </p:cNvPr>
          <p:cNvSpPr txBox="1"/>
          <p:nvPr/>
        </p:nvSpPr>
        <p:spPr>
          <a:xfrm>
            <a:off x="6504298" y="1829520"/>
            <a:ext cx="2146742" cy="307777"/>
          </a:xfrm>
          <a:prstGeom prst="rect">
            <a:avLst/>
          </a:prstGeom>
          <a:solidFill>
            <a:srgbClr val="0432FF"/>
          </a:solidFill>
        </p:spPr>
        <p:txBody>
          <a:bodyPr wrap="none" rtlCol="0">
            <a:spAutoFit/>
          </a:bodyPr>
          <a:lstStyle/>
          <a:p>
            <a:r>
              <a:rPr lang="en-US" sz="1400" dirty="0">
                <a:solidFill>
                  <a:srgbClr val="FFFF00"/>
                </a:solidFill>
              </a:rPr>
              <a:t>14.2/</a:t>
            </a:r>
            <a:r>
              <a:rPr lang="en-US" sz="1400" dirty="0" err="1">
                <a:solidFill>
                  <a:srgbClr val="FFFF00"/>
                </a:solidFill>
              </a:rPr>
              <a:t>ExecutivePass.cpp</a:t>
            </a:r>
            <a:endParaRPr lang="en-US" sz="1400" dirty="0">
              <a:solidFill>
                <a:srgbClr val="FFFF00"/>
              </a:solidFill>
            </a:endParaRPr>
          </a:p>
        </p:txBody>
      </p:sp>
    </p:spTree>
    <p:extLst>
      <p:ext uri="{BB962C8B-B14F-4D97-AF65-F5344CB8AC3E}">
        <p14:creationId xmlns:p14="http://schemas.microsoft.com/office/powerpoint/2010/main" val="6925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0466-E657-9C35-C85D-C73F09BF7AE1}"/>
              </a:ext>
            </a:extLst>
          </p:cNvPr>
          <p:cNvSpPr>
            <a:spLocks noGrp="1"/>
          </p:cNvSpPr>
          <p:nvPr>
            <p:ph type="title"/>
          </p:nvPr>
        </p:nvSpPr>
        <p:spPr/>
        <p:txBody>
          <a:bodyPr/>
          <a:lstStyle/>
          <a:p>
            <a:r>
              <a:rPr lang="en-US" dirty="0"/>
              <a:t>After Using the Singleton DP</a:t>
            </a:r>
            <a:r>
              <a:rPr lang="en-US" i="1" dirty="0"/>
              <a:t>, cont’d</a:t>
            </a:r>
          </a:p>
        </p:txBody>
      </p:sp>
      <p:sp>
        <p:nvSpPr>
          <p:cNvPr id="3" name="Content Placeholder 2">
            <a:extLst>
              <a:ext uri="{FF2B5EF4-FFF2-40B4-BE49-F238E27FC236}">
                <a16:creationId xmlns:a16="http://schemas.microsoft.com/office/drawing/2014/main" id="{4AD9A0E3-C106-9F54-A4DC-0236396405A7}"/>
              </a:ext>
            </a:extLst>
          </p:cNvPr>
          <p:cNvSpPr>
            <a:spLocks noGrp="1"/>
          </p:cNvSpPr>
          <p:nvPr>
            <p:ph idx="1"/>
          </p:nvPr>
        </p:nvSpPr>
        <p:spPr>
          <a:xfrm>
            <a:off x="457200" y="1295401"/>
            <a:ext cx="8229600" cy="1402088"/>
          </a:xfrm>
        </p:spPr>
        <p: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must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disable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copy constructor </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the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copy assignment operator</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kern="100" dirty="0">
                <a:effectLst/>
                <a:latin typeface="Calibri" panose="020F0502020204030204" pitchFamily="34" charset="0"/>
                <a:ea typeface="Calibri" panose="020F0502020204030204" pitchFamily="34" charset="0"/>
                <a:cs typeface="Times New Roman" panose="02020603050405020304" pitchFamily="18" charset="0"/>
              </a:rPr>
              <a:t>We cannot allow making copies of a singleton object</a:t>
            </a:r>
            <a:r>
              <a:rPr lang="en-US" kern="100"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a:extLst>
              <a:ext uri="{FF2B5EF4-FFF2-40B4-BE49-F238E27FC236}">
                <a16:creationId xmlns:a16="http://schemas.microsoft.com/office/drawing/2014/main" id="{C6FAA22E-C508-F9BC-6268-289ABBDAB4F9}"/>
              </a:ext>
            </a:extLst>
          </p:cNvPr>
          <p:cNvSpPr>
            <a:spLocks noGrp="1"/>
          </p:cNvSpPr>
          <p:nvPr>
            <p:ph type="sldNum" sz="quarter" idx="12"/>
          </p:nvPr>
        </p:nvSpPr>
        <p:spPr/>
        <p:txBody>
          <a:bodyPr/>
          <a:lstStyle/>
          <a:p>
            <a:fld id="{6C575094-CFE5-6845-BA77-358456EEE977}" type="slidenum">
              <a:rPr lang="en-US" altLang="x-none" smtClean="0"/>
              <a:pPr/>
              <a:t>15</a:t>
            </a:fld>
            <a:endParaRPr lang="en-US" altLang="x-none"/>
          </a:p>
        </p:txBody>
      </p:sp>
      <p:sp>
        <p:nvSpPr>
          <p:cNvPr id="5" name="TextBox 4">
            <a:extLst>
              <a:ext uri="{FF2B5EF4-FFF2-40B4-BE49-F238E27FC236}">
                <a16:creationId xmlns:a16="http://schemas.microsoft.com/office/drawing/2014/main" id="{31F35697-3805-9F6B-9450-4DBEA992CD6B}"/>
              </a:ext>
            </a:extLst>
          </p:cNvPr>
          <p:cNvSpPr txBox="1"/>
          <p:nvPr/>
        </p:nvSpPr>
        <p:spPr>
          <a:xfrm>
            <a:off x="961877" y="2844225"/>
            <a:ext cx="7220246" cy="584775"/>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ExecutivePass(ExecutivePass&amp; other) </a:t>
            </a:r>
            <a:r>
              <a:rPr lang="en-US" b="1" dirty="0">
                <a:solidFill>
                  <a:srgbClr val="C00000"/>
                </a:solidFill>
                <a:effectLst/>
                <a:latin typeface="Courier New" panose="02070309020205020404" pitchFamily="49" charset="0"/>
                <a:cs typeface="Courier New" panose="02070309020205020404" pitchFamily="49" charset="0"/>
              </a:rPr>
              <a:t>= delete</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ExecutivePass&amp; operator =(ExecutivePass&amp; other) </a:t>
            </a:r>
            <a:r>
              <a:rPr lang="en-US" b="1" dirty="0">
                <a:solidFill>
                  <a:srgbClr val="C00000"/>
                </a:solidFill>
                <a:effectLst/>
                <a:latin typeface="Courier New" panose="02070309020205020404" pitchFamily="49" charset="0"/>
                <a:cs typeface="Courier New" panose="02070309020205020404" pitchFamily="49" charset="0"/>
              </a:rPr>
              <a:t>= delete</a:t>
            </a:r>
            <a:r>
              <a:rPr lang="en-US" b="1" dirty="0">
                <a:effectLst/>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0037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66BE-56BE-C8BA-44C7-654897D1918A}"/>
              </a:ext>
            </a:extLst>
          </p:cNvPr>
          <p:cNvSpPr>
            <a:spLocks noGrp="1"/>
          </p:cNvSpPr>
          <p:nvPr>
            <p:ph type="title"/>
          </p:nvPr>
        </p:nvSpPr>
        <p:spPr/>
        <p:txBody>
          <a:bodyPr/>
          <a:lstStyle/>
          <a:p>
            <a:r>
              <a:rPr lang="en-US" dirty="0"/>
              <a:t>Singleton DP Generic Model</a:t>
            </a:r>
          </a:p>
        </p:txBody>
      </p:sp>
      <p:sp>
        <p:nvSpPr>
          <p:cNvPr id="4" name="Slide Number Placeholder 3">
            <a:extLst>
              <a:ext uri="{FF2B5EF4-FFF2-40B4-BE49-F238E27FC236}">
                <a16:creationId xmlns:a16="http://schemas.microsoft.com/office/drawing/2014/main" id="{E22A3B07-0731-1A6F-0A16-AF8BBA037305}"/>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pic>
        <p:nvPicPr>
          <p:cNvPr id="5" name="Picture 4" descr="Diagram&#10;&#10;Description automatically generated">
            <a:extLst>
              <a:ext uri="{FF2B5EF4-FFF2-40B4-BE49-F238E27FC236}">
                <a16:creationId xmlns:a16="http://schemas.microsoft.com/office/drawing/2014/main" id="{ECC711A3-9CED-E9CE-53C1-EDF3BC0D5D15}"/>
              </a:ext>
            </a:extLst>
          </p:cNvPr>
          <p:cNvPicPr>
            <a:picLocks noChangeAspect="1"/>
          </p:cNvPicPr>
          <p:nvPr/>
        </p:nvPicPr>
        <p:blipFill>
          <a:blip r:embed="rId2"/>
          <a:stretch>
            <a:fillRect/>
          </a:stretch>
        </p:blipFill>
        <p:spPr>
          <a:xfrm>
            <a:off x="548684" y="1325903"/>
            <a:ext cx="4681059" cy="1463024"/>
          </a:xfrm>
          <a:prstGeom prst="rect">
            <a:avLst/>
          </a:prstGeom>
          <a:noFill/>
          <a:ln w="9525">
            <a:noFill/>
          </a:ln>
        </p:spPr>
      </p:pic>
      <p:sp>
        <p:nvSpPr>
          <p:cNvPr id="6" name="TextBox 5">
            <a:extLst>
              <a:ext uri="{FF2B5EF4-FFF2-40B4-BE49-F238E27FC236}">
                <a16:creationId xmlns:a16="http://schemas.microsoft.com/office/drawing/2014/main" id="{2F530002-4542-3D33-422C-0198C007AEC1}"/>
              </a:ext>
            </a:extLst>
          </p:cNvPr>
          <p:cNvSpPr txBox="1"/>
          <p:nvPr/>
        </p:nvSpPr>
        <p:spPr>
          <a:xfrm>
            <a:off x="5394951" y="1272552"/>
            <a:ext cx="3382314" cy="1569660"/>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private static member variable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points to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if it exists; otherwise, its value is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nullptr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The private static member function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get_singleton()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returns a pointer to the existing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If the singleton object doesn’t already exist, the function creates and returns the pointer to a newly created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a:t>
            </a:r>
            <a:r>
              <a:rPr lang="en-US" sz="1200" dirty="0">
                <a:solidFill>
                  <a:srgbClr val="0432FF"/>
                </a:solidFill>
                <a:effectLst/>
              </a:rPr>
              <a:t> </a:t>
            </a:r>
            <a:endParaRPr lang="en-US" sz="1200" dirty="0">
              <a:solidFill>
                <a:srgbClr val="0432FF"/>
              </a:solidFill>
            </a:endParaRPr>
          </a:p>
        </p:txBody>
      </p:sp>
      <p:graphicFrame>
        <p:nvGraphicFramePr>
          <p:cNvPr id="8" name="Table 7">
            <a:extLst>
              <a:ext uri="{FF2B5EF4-FFF2-40B4-BE49-F238E27FC236}">
                <a16:creationId xmlns:a16="http://schemas.microsoft.com/office/drawing/2014/main" id="{6C5E58A8-F97D-BAD1-2142-078FC630ADCA}"/>
              </a:ext>
            </a:extLst>
          </p:cNvPr>
          <p:cNvGraphicFramePr>
            <a:graphicFrameLocks noGrp="1"/>
          </p:cNvGraphicFramePr>
          <p:nvPr>
            <p:extLst>
              <p:ext uri="{D42A27DB-BD31-4B8C-83A1-F6EECF244321}">
                <p14:modId xmlns:p14="http://schemas.microsoft.com/office/powerpoint/2010/main" val="631949286"/>
              </p:ext>
            </p:extLst>
          </p:nvPr>
        </p:nvGraphicFramePr>
        <p:xfrm>
          <a:off x="1274459" y="3074305"/>
          <a:ext cx="6595081" cy="1861132"/>
        </p:xfrm>
        <a:graphic>
          <a:graphicData uri="http://schemas.openxmlformats.org/drawingml/2006/table">
            <a:tbl>
              <a:tblPr firstRow="1" firstCol="1" bandRow="1">
                <a:tableStyleId>{00A15C55-8517-42AA-B614-E9B94910E393}</a:tableStyleId>
              </a:tblPr>
              <a:tblGrid>
                <a:gridCol w="3394716">
                  <a:extLst>
                    <a:ext uri="{9D8B030D-6E8A-4147-A177-3AD203B41FA5}">
                      <a16:colId xmlns:a16="http://schemas.microsoft.com/office/drawing/2014/main" val="1447768007"/>
                    </a:ext>
                  </a:extLst>
                </a:gridCol>
                <a:gridCol w="3200365">
                  <a:extLst>
                    <a:ext uri="{9D8B030D-6E8A-4147-A177-3AD203B41FA5}">
                      <a16:colId xmlns:a16="http://schemas.microsoft.com/office/drawing/2014/main" val="542484263"/>
                    </a:ext>
                  </a:extLst>
                </a:gridCol>
              </a:tblGrid>
              <a:tr h="265876">
                <a:tc>
                  <a:txBody>
                    <a:bodyPr/>
                    <a:lstStyle/>
                    <a:p>
                      <a:pPr marL="0" marR="0">
                        <a:lnSpc>
                          <a:spcPts val="1200"/>
                        </a:lnSpc>
                        <a:spcBef>
                          <a:spcPts val="600"/>
                        </a:spcBef>
                        <a:spcAft>
                          <a:spcPts val="0"/>
                        </a:spcAft>
                      </a:pPr>
                      <a:r>
                        <a:rPr lang="en-US" sz="1200">
                          <a:effectLst/>
                        </a:rPr>
                        <a:t>Design pattern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a:effectLst/>
                        </a:rPr>
                        <a:t>Applied by the example application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1115678"/>
                  </a:ext>
                </a:extLst>
              </a:tr>
              <a:tr h="265876">
                <a:tc>
                  <a:txBody>
                    <a:bodyPr/>
                    <a:lstStyle/>
                    <a:p>
                      <a:pPr marL="0" marR="0">
                        <a:lnSpc>
                          <a:spcPts val="1200"/>
                        </a:lnSpc>
                        <a:spcBef>
                          <a:spcPts val="600"/>
                        </a:spcBef>
                        <a:spcAft>
                          <a:spcPts val="0"/>
                        </a:spcAft>
                      </a:pPr>
                      <a:r>
                        <a:rPr lang="en-US" sz="1200" dirty="0">
                          <a:effectLst/>
                        </a:rPr>
                        <a:t>Class </a:t>
                      </a:r>
                      <a:r>
                        <a:rPr lang="en-US" sz="1200" b="1" i="0" u="none" strike="noStrike" dirty="0">
                          <a:effectLst/>
                          <a:latin typeface="Courier New" panose="02070309020205020404" pitchFamily="49" charset="0"/>
                          <a:cs typeface="Courier New" panose="02070309020205020404" pitchFamily="49" charset="0"/>
                        </a:rPr>
                        <a:t>Singleton</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 </a:t>
                      </a:r>
                      <a:r>
                        <a:rPr lang="en-US" sz="1200" b="1" i="0" u="none" strike="noStrike" dirty="0">
                          <a:effectLst/>
                          <a:latin typeface="Courier New" panose="02070309020205020404" pitchFamily="49" charset="0"/>
                          <a:cs typeface="Courier New" panose="02070309020205020404" pitchFamily="49" charset="0"/>
                        </a:rPr>
                        <a:t>ExecutivePass</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extLst>
                  <a:ext uri="{0D108BD9-81ED-4DB2-BD59-A6C34878D82A}">
                    <a16:rowId xmlns:a16="http://schemas.microsoft.com/office/drawing/2014/main" val="914529923"/>
                  </a:ext>
                </a:extLst>
              </a:tr>
              <a:tr h="265876">
                <a:tc>
                  <a:txBody>
                    <a:bodyPr/>
                    <a:lstStyle/>
                    <a:p>
                      <a:pPr marL="0" marR="0">
                        <a:lnSpc>
                          <a:spcPts val="1200"/>
                        </a:lnSpc>
                        <a:spcBef>
                          <a:spcPts val="600"/>
                        </a:spcBef>
                        <a:spcAft>
                          <a:spcPts val="0"/>
                        </a:spcAft>
                      </a:pPr>
                      <a:r>
                        <a:rPr lang="en-US" sz="1200" dirty="0">
                          <a:effectLst/>
                        </a:rPr>
                        <a:t>Static member variable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singleton</a:t>
                      </a:r>
                    </a:p>
                  </a:txBody>
                  <a:tcPr marL="68580" marR="68580" marT="0" marB="0" anchor="ctr"/>
                </a:tc>
                <a:tc>
                  <a:txBody>
                    <a:bodyPr/>
                    <a:lstStyle/>
                    <a:p>
                      <a:pPr marL="0" marR="0">
                        <a:lnSpc>
                          <a:spcPts val="1200"/>
                        </a:lnSpc>
                        <a:spcBef>
                          <a:spcPts val="600"/>
                        </a:spcBef>
                        <a:spcAft>
                          <a:spcPts val="0"/>
                        </a:spcAft>
                      </a:pPr>
                      <a:r>
                        <a:rPr lang="en-US" sz="1200" dirty="0">
                          <a:effectLst/>
                        </a:rPr>
                        <a:t>Static member variable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single_instance</a:t>
                      </a:r>
                    </a:p>
                  </a:txBody>
                  <a:tcPr marL="68580" marR="68580" marT="0" marB="0" anchor="ctr"/>
                </a:tc>
                <a:extLst>
                  <a:ext uri="{0D108BD9-81ED-4DB2-BD59-A6C34878D82A}">
                    <a16:rowId xmlns:a16="http://schemas.microsoft.com/office/drawing/2014/main" val="496516804"/>
                  </a:ext>
                </a:extLst>
              </a:tr>
              <a:tr h="265876">
                <a:tc>
                  <a:txBody>
                    <a:bodyPr/>
                    <a:lstStyle/>
                    <a:p>
                      <a:pPr marL="0" marR="0">
                        <a:lnSpc>
                          <a:spcPts val="1200"/>
                        </a:lnSpc>
                        <a:spcBef>
                          <a:spcPts val="600"/>
                        </a:spcBef>
                        <a:spcAft>
                          <a:spcPts val="0"/>
                        </a:spcAft>
                      </a:pPr>
                      <a:r>
                        <a:rPr lang="en-US" sz="1200" dirty="0">
                          <a:effectLst/>
                        </a:rPr>
                        <a:t>Static member function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get_singleton()</a:t>
                      </a:r>
                    </a:p>
                  </a:txBody>
                  <a:tcPr marL="68580" marR="68580" marT="0" marB="0" anchor="ctr"/>
                </a:tc>
                <a:tc>
                  <a:txBody>
                    <a:bodyPr/>
                    <a:lstStyle/>
                    <a:p>
                      <a:pPr marL="0" marR="0">
                        <a:lnSpc>
                          <a:spcPts val="1200"/>
                        </a:lnSpc>
                        <a:spcBef>
                          <a:spcPts val="600"/>
                        </a:spcBef>
                        <a:spcAft>
                          <a:spcPts val="0"/>
                        </a:spcAft>
                      </a:pPr>
                      <a:r>
                        <a:rPr lang="en-US" sz="1200" dirty="0">
                          <a:effectLst/>
                        </a:rPr>
                        <a:t>Static member function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obtain()</a:t>
                      </a:r>
                    </a:p>
                  </a:txBody>
                  <a:tcPr marL="68580" marR="68580" marT="0" marB="0" anchor="ctr"/>
                </a:tc>
                <a:extLst>
                  <a:ext uri="{0D108BD9-81ED-4DB2-BD59-A6C34878D82A}">
                    <a16:rowId xmlns:a16="http://schemas.microsoft.com/office/drawing/2014/main" val="545280662"/>
                  </a:ext>
                </a:extLst>
              </a:tr>
              <a:tr h="265876">
                <a:tc>
                  <a:txBody>
                    <a:bodyPr/>
                    <a:lstStyle/>
                    <a:p>
                      <a:pPr marL="0" marR="0">
                        <a:lnSpc>
                          <a:spcPts val="1200"/>
                        </a:lnSpc>
                        <a:spcBef>
                          <a:spcPts val="600"/>
                        </a:spcBef>
                        <a:spcAft>
                          <a:spcPts val="0"/>
                        </a:spcAft>
                      </a:pPr>
                      <a:r>
                        <a:rPr lang="en-US" sz="1200" dirty="0">
                          <a:effectLst/>
                        </a:rPr>
                        <a:t>Private constructor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Singleton()</a:t>
                      </a:r>
                    </a:p>
                  </a:txBody>
                  <a:tcPr marL="68580" marR="68580" marT="0" marB="0" anchor="ctr"/>
                </a:tc>
                <a:tc>
                  <a:txBody>
                    <a:bodyPr/>
                    <a:lstStyle/>
                    <a:p>
                      <a:pPr marL="0" marR="0">
                        <a:lnSpc>
                          <a:spcPts val="1200"/>
                        </a:lnSpc>
                        <a:spcBef>
                          <a:spcPts val="600"/>
                        </a:spcBef>
                        <a:spcAft>
                          <a:spcPts val="0"/>
                        </a:spcAft>
                      </a:pPr>
                      <a:r>
                        <a:rPr lang="en-US" sz="1200" dirty="0">
                          <a:effectLst/>
                        </a:rPr>
                        <a:t>Private constructor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ExecutivePass()</a:t>
                      </a:r>
                    </a:p>
                  </a:txBody>
                  <a:tcPr marL="68580" marR="68580" marT="0" marB="0" anchor="ctr"/>
                </a:tc>
                <a:extLst>
                  <a:ext uri="{0D108BD9-81ED-4DB2-BD59-A6C34878D82A}">
                    <a16:rowId xmlns:a16="http://schemas.microsoft.com/office/drawing/2014/main" val="1409639623"/>
                  </a:ext>
                </a:extLst>
              </a:tr>
              <a:tr h="265876">
                <a:tc>
                  <a:txBody>
                    <a:bodyPr/>
                    <a:lstStyle/>
                    <a:p>
                      <a:pPr marL="0" marR="0">
                        <a:lnSpc>
                          <a:spcPts val="1200"/>
                        </a:lnSpc>
                        <a:spcBef>
                          <a:spcPts val="600"/>
                        </a:spcBef>
                        <a:spcAft>
                          <a:spcPts val="0"/>
                        </a:spcAft>
                      </a:pPr>
                      <a:r>
                        <a:rPr lang="en-US" sz="1200" dirty="0">
                          <a:effectLst/>
                        </a:rPr>
                        <a:t>Member variable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singleton_data</a:t>
                      </a:r>
                    </a:p>
                  </a:txBody>
                  <a:tcPr marL="68580" marR="68580" marT="0" marB="0" anchor="ctr"/>
                </a:tc>
                <a:tc>
                  <a:txBody>
                    <a:bodyPr/>
                    <a:lstStyle/>
                    <a:p>
                      <a:pPr marL="0" marR="0">
                        <a:lnSpc>
                          <a:spcPts val="1200"/>
                        </a:lnSpc>
                        <a:spcBef>
                          <a:spcPts val="600"/>
                        </a:spcBef>
                        <a:spcAft>
                          <a:spcPts val="0"/>
                        </a:spcAft>
                      </a:pPr>
                      <a:r>
                        <a:rPr lang="en-US" sz="1200" dirty="0">
                          <a:effectLst/>
                        </a:rPr>
                        <a:t>Member variables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key</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holder</a:t>
                      </a:r>
                    </a:p>
                  </a:txBody>
                  <a:tcPr marL="68580" marR="68580" marT="0" marB="0" anchor="ctr"/>
                </a:tc>
                <a:extLst>
                  <a:ext uri="{0D108BD9-81ED-4DB2-BD59-A6C34878D82A}">
                    <a16:rowId xmlns:a16="http://schemas.microsoft.com/office/drawing/2014/main" val="1227211473"/>
                  </a:ext>
                </a:extLst>
              </a:tr>
              <a:tr h="265876">
                <a:tc>
                  <a:txBody>
                    <a:bodyPr/>
                    <a:lstStyle/>
                    <a:p>
                      <a:pPr marL="0" marR="0">
                        <a:lnSpc>
                          <a:spcPts val="1200"/>
                        </a:lnSpc>
                        <a:spcBef>
                          <a:spcPts val="600"/>
                        </a:spcBef>
                        <a:spcAft>
                          <a:spcPts val="0"/>
                        </a:spcAft>
                      </a:pPr>
                      <a:r>
                        <a:rPr lang="en-US" sz="1200" dirty="0">
                          <a:effectLst/>
                        </a:rPr>
                        <a:t>Member function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singleton_operation()</a:t>
                      </a:r>
                    </a:p>
                  </a:txBody>
                  <a:tcPr marL="68580" marR="68580" marT="0" marB="0" anchor="ctr"/>
                </a:tc>
                <a:tc>
                  <a:txBody>
                    <a:bodyPr/>
                    <a:lstStyle/>
                    <a:p>
                      <a:pPr marL="0" marR="0">
                        <a:lnSpc>
                          <a:spcPts val="1200"/>
                        </a:lnSpc>
                        <a:spcBef>
                          <a:spcPts val="600"/>
                        </a:spcBef>
                        <a:spcAft>
                          <a:spcPts val="0"/>
                        </a:spcAft>
                      </a:pPr>
                      <a:r>
                        <a:rPr lang="en-US" sz="1200" dirty="0">
                          <a:effectLst/>
                        </a:rPr>
                        <a:t>Member function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print()</a:t>
                      </a:r>
                    </a:p>
                  </a:txBody>
                  <a:tcPr marL="68580" marR="68580" marT="0" marB="0" anchor="ctr"/>
                </a:tc>
                <a:extLst>
                  <a:ext uri="{0D108BD9-81ED-4DB2-BD59-A6C34878D82A}">
                    <a16:rowId xmlns:a16="http://schemas.microsoft.com/office/drawing/2014/main" val="1935073846"/>
                  </a:ext>
                </a:extLst>
              </a:tr>
            </a:tbl>
          </a:graphicData>
        </a:graphic>
      </p:graphicFrame>
      <p:sp>
        <p:nvSpPr>
          <p:cNvPr id="9" name="TextBox 8">
            <a:extLst>
              <a:ext uri="{FF2B5EF4-FFF2-40B4-BE49-F238E27FC236}">
                <a16:creationId xmlns:a16="http://schemas.microsoft.com/office/drawing/2014/main" id="{FA6932BE-6915-5341-DDF5-9A5E38F867C0}"/>
              </a:ext>
            </a:extLst>
          </p:cNvPr>
          <p:cNvSpPr txBox="1"/>
          <p:nvPr/>
        </p:nvSpPr>
        <p:spPr>
          <a:xfrm>
            <a:off x="2155312" y="5156507"/>
            <a:ext cx="4833374" cy="1015663"/>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obtain: Executive pass now held by Ron, key = 7807</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obtain: Executive pass now held by Sal, key = 7807</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delete</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obtain: Executive pass now held by Bob, key = 6249</a:t>
            </a:r>
          </a:p>
          <a:p>
            <a:pPr marL="0" marR="0">
              <a:spcBef>
                <a:spcPts val="0"/>
              </a:spcBef>
              <a:spcAft>
                <a:spcPts val="0"/>
              </a:spcAft>
            </a:pPr>
            <a:r>
              <a:rPr lang="en-US" sz="1200" b="1" dirty="0">
                <a:solidFill>
                  <a:srgbClr val="000000"/>
                </a:solidFill>
                <a:effectLst/>
                <a:latin typeface="Courier New" panose="02070309020205020404" pitchFamily="49" charset="0"/>
                <a:cs typeface="Courier New" panose="02070309020205020404" pitchFamily="49" charset="0"/>
              </a:rPr>
              <a:t>obtain: Executive pass now held by Flo, key = 6249</a:t>
            </a:r>
          </a:p>
        </p:txBody>
      </p:sp>
    </p:spTree>
    <p:extLst>
      <p:ext uri="{BB962C8B-B14F-4D97-AF65-F5344CB8AC3E}">
        <p14:creationId xmlns:p14="http://schemas.microsoft.com/office/powerpoint/2010/main" val="95133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6235-1C84-C670-9B28-F5B514ECA5AB}"/>
              </a:ext>
            </a:extLst>
          </p:cNvPr>
          <p:cNvSpPr>
            <a:spLocks noGrp="1"/>
          </p:cNvSpPr>
          <p:nvPr>
            <p:ph type="title"/>
          </p:nvPr>
        </p:nvSpPr>
        <p:spPr/>
        <p:txBody>
          <a:bodyPr/>
          <a:lstStyle/>
          <a:p>
            <a:r>
              <a:rPr lang="en-US" dirty="0"/>
              <a:t>Warning about Singleton Objects</a:t>
            </a:r>
          </a:p>
        </p:txBody>
      </p:sp>
      <p:sp>
        <p:nvSpPr>
          <p:cNvPr id="4" name="Slide Number Placeholder 3">
            <a:extLst>
              <a:ext uri="{FF2B5EF4-FFF2-40B4-BE49-F238E27FC236}">
                <a16:creationId xmlns:a16="http://schemas.microsoft.com/office/drawing/2014/main" id="{6F187742-2A88-46E1-F5C3-2EE14E43201E}"/>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sp>
        <p:nvSpPr>
          <p:cNvPr id="5" name="TextBox 4">
            <a:extLst>
              <a:ext uri="{FF2B5EF4-FFF2-40B4-BE49-F238E27FC236}">
                <a16:creationId xmlns:a16="http://schemas.microsoft.com/office/drawing/2014/main" id="{39FB78BA-163E-F03B-88BD-CD962125A5FE}"/>
              </a:ext>
            </a:extLst>
          </p:cNvPr>
          <p:cNvSpPr txBox="1"/>
          <p:nvPr/>
        </p:nvSpPr>
        <p:spPr>
          <a:xfrm>
            <a:off x="1325915" y="1508781"/>
            <a:ext cx="6492169" cy="3293209"/>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Singleton Objects and Multithreading</a:t>
            </a:r>
          </a:p>
          <a:p>
            <a:endParaRPr lang="en-US" sz="800" dirty="0">
              <a:latin typeface="+mj-lt"/>
            </a:endParaRPr>
          </a:p>
          <a:p>
            <a:pPr marL="6350" marR="228600">
              <a:spcBef>
                <a:spcPts val="0"/>
              </a:spcBef>
              <a:spcAft>
                <a:spcPts val="600"/>
              </a:spcAft>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must be extra cautious when creating singleton objects in a multithreaded program. In our example application, member function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obtain()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 class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ExecutivePass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first checks whether the singleton object already exists. If not, it creates one. But if multiple threads simultaneously execute this member function when the singleton object doesn’t already exist, more than one thread can test that the value of the static member variable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single_instance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nullptr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each of those threads will create a singleton object. Member variable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single_instance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will point to the last one that was created.</a:t>
            </a:r>
            <a:r>
              <a:rPr lang="en-US" sz="2000" dirty="0">
                <a:effectLst/>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85266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80C9-49B1-BC62-B532-317CABED67AC}"/>
              </a:ext>
            </a:extLst>
          </p:cNvPr>
          <p:cNvSpPr>
            <a:spLocks noGrp="1"/>
          </p:cNvSpPr>
          <p:nvPr>
            <p:ph type="title"/>
          </p:nvPr>
        </p:nvSpPr>
        <p:spPr/>
        <p:txBody>
          <a:bodyPr/>
          <a:lstStyle/>
          <a:p>
            <a:r>
              <a:rPr lang="en-US" dirty="0"/>
              <a:t>The Iterator and Visitor Design Patterns</a:t>
            </a:r>
          </a:p>
        </p:txBody>
      </p:sp>
      <p:sp>
        <p:nvSpPr>
          <p:cNvPr id="3" name="Content Placeholder 2">
            <a:extLst>
              <a:ext uri="{FF2B5EF4-FFF2-40B4-BE49-F238E27FC236}">
                <a16:creationId xmlns:a16="http://schemas.microsoft.com/office/drawing/2014/main" id="{CE0C806D-090C-59E7-9EB6-A44A59E6EE3E}"/>
              </a:ext>
            </a:extLst>
          </p:cNvPr>
          <p:cNvSpPr>
            <a:spLocks noGrp="1"/>
          </p:cNvSpPr>
          <p:nvPr>
            <p:ph idx="1"/>
          </p:nvPr>
        </p:nvSpPr>
        <p:spPr>
          <a:xfrm>
            <a:off x="457200" y="1234464"/>
            <a:ext cx="8229600" cy="5013936"/>
          </a:xfrm>
        </p:spPr>
        <p:txBody>
          <a:bodyPr/>
          <a:lstStyle/>
          <a:p>
            <a:r>
              <a:rPr lang="en-US" dirty="0"/>
              <a:t>These two design patterns are models for applications that must flexibly access data stored in various data structures such as vectors, lists, and trees. </a:t>
            </a:r>
          </a:p>
          <a:p>
            <a:pPr lvl="4"/>
            <a:endParaRPr lang="en-US" dirty="0"/>
          </a:p>
          <a:p>
            <a:pPr lvl="1"/>
            <a:r>
              <a:rPr lang="en-US" dirty="0"/>
              <a:t>The </a:t>
            </a:r>
            <a:r>
              <a:rPr lang="en-US" u="sng" dirty="0"/>
              <a:t>Iterator Design Pattern</a:t>
            </a:r>
            <a:r>
              <a:rPr lang="en-US" dirty="0"/>
              <a:t> enables a single algorithm to iterate over multiple sequential collections of objects without needing to know how the collections are implemented.</a:t>
            </a:r>
          </a:p>
          <a:p>
            <a:pPr lvl="4"/>
            <a:endParaRPr lang="en-US" dirty="0"/>
          </a:p>
          <a:p>
            <a:pPr lvl="1"/>
            <a:r>
              <a:rPr lang="en-US" dirty="0"/>
              <a:t>The </a:t>
            </a:r>
            <a:r>
              <a:rPr lang="en-US" u="sng" dirty="0"/>
              <a:t>Visitor Design Pattern</a:t>
            </a:r>
            <a:r>
              <a:rPr lang="en-US" dirty="0"/>
              <a:t> encapsulates different algorithms that are each designed to process the nodes of a single tree structure.</a:t>
            </a:r>
          </a:p>
        </p:txBody>
      </p:sp>
      <p:sp>
        <p:nvSpPr>
          <p:cNvPr id="4" name="Slide Number Placeholder 3">
            <a:extLst>
              <a:ext uri="{FF2B5EF4-FFF2-40B4-BE49-F238E27FC236}">
                <a16:creationId xmlns:a16="http://schemas.microsoft.com/office/drawing/2014/main" id="{8414F786-5B00-1FD9-8C0B-0F6BA892E5B6}"/>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Tree>
    <p:extLst>
      <p:ext uri="{BB962C8B-B14F-4D97-AF65-F5344CB8AC3E}">
        <p14:creationId xmlns:p14="http://schemas.microsoft.com/office/powerpoint/2010/main" val="362522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A36F-6298-64ED-2BEF-3900615C1D2F}"/>
              </a:ext>
            </a:extLst>
          </p:cNvPr>
          <p:cNvSpPr>
            <a:spLocks noGrp="1"/>
          </p:cNvSpPr>
          <p:nvPr>
            <p:ph type="title"/>
          </p:nvPr>
        </p:nvSpPr>
        <p:spPr/>
        <p:txBody>
          <a:bodyPr/>
          <a:lstStyle/>
          <a:p>
            <a:r>
              <a:rPr lang="en-US" dirty="0"/>
              <a:t>The Iterator Design Pattern</a:t>
            </a:r>
          </a:p>
        </p:txBody>
      </p:sp>
      <p:sp>
        <p:nvSpPr>
          <p:cNvPr id="3" name="Content Placeholder 2">
            <a:extLst>
              <a:ext uri="{FF2B5EF4-FFF2-40B4-BE49-F238E27FC236}">
                <a16:creationId xmlns:a16="http://schemas.microsoft.com/office/drawing/2014/main" id="{0D9AC82F-5B04-66C1-E062-267E64D72E62}"/>
              </a:ext>
            </a:extLst>
          </p:cNvPr>
          <p:cNvSpPr>
            <a:spLocks noGrp="1"/>
          </p:cNvSpPr>
          <p:nvPr>
            <p:ph idx="1"/>
          </p:nvPr>
        </p:nvSpPr>
        <p:spPr/>
        <p:txBody>
          <a:bodyPr/>
          <a:lstStyle/>
          <a:p>
            <a:r>
              <a:rPr lang="en-US" sz="2400" dirty="0"/>
              <a:t>An application must iterate over </a:t>
            </a:r>
            <a:r>
              <a:rPr lang="en-US" sz="2400" u="sng" dirty="0"/>
              <a:t>multiple sequential collections</a:t>
            </a:r>
            <a:r>
              <a:rPr lang="en-US" sz="2400" dirty="0"/>
              <a:t> of objects with </a:t>
            </a:r>
            <a:r>
              <a:rPr lang="en-US" sz="2400" u="sng" dirty="0"/>
              <a:t>a common algorithm</a:t>
            </a:r>
            <a:r>
              <a:rPr lang="en-US" sz="2400" dirty="0"/>
              <a:t>, without knowing how the collections are implemented.</a:t>
            </a:r>
          </a:p>
          <a:p>
            <a:pPr lvl="4"/>
            <a:endParaRPr lang="en-US" sz="650" dirty="0"/>
          </a:p>
          <a:p>
            <a:r>
              <a:rPr lang="en-US" sz="2400" dirty="0"/>
              <a:t>A sequential collection of objects is either empty, </a:t>
            </a:r>
            <a:br>
              <a:rPr lang="en-US" sz="2400" dirty="0"/>
            </a:br>
            <a:r>
              <a:rPr lang="en-US" sz="2400" dirty="0"/>
              <a:t>or it has these properties:</a:t>
            </a:r>
          </a:p>
          <a:p>
            <a:pPr lvl="1"/>
            <a:r>
              <a:rPr lang="en-US" sz="2000" dirty="0"/>
              <a:t>One of the objects is the </a:t>
            </a:r>
            <a:r>
              <a:rPr lang="en-US" sz="2000" u="sng" dirty="0"/>
              <a:t>first object</a:t>
            </a:r>
            <a:r>
              <a:rPr lang="en-US" sz="2000" dirty="0"/>
              <a:t>, and one of the objects is the </a:t>
            </a:r>
            <a:r>
              <a:rPr lang="en-US" sz="2000" u="sng" dirty="0"/>
              <a:t>last object</a:t>
            </a:r>
            <a:r>
              <a:rPr lang="en-US" sz="2000" dirty="0"/>
              <a:t>. If there is only one object in the collection, then that object is both the first and the last of the sequence.</a:t>
            </a:r>
          </a:p>
          <a:p>
            <a:pPr lvl="1"/>
            <a:r>
              <a:rPr lang="en-US" sz="2000" dirty="0"/>
              <a:t>Each object except the last is followed by a </a:t>
            </a:r>
            <a:r>
              <a:rPr lang="en-US" sz="2000" u="sng" dirty="0"/>
              <a:t>unique next object</a:t>
            </a:r>
            <a:r>
              <a:rPr lang="en-US" sz="2000" dirty="0"/>
              <a:t>.</a:t>
            </a:r>
          </a:p>
          <a:p>
            <a:pPr lvl="1"/>
            <a:r>
              <a:rPr lang="en-US" sz="2000" dirty="0"/>
              <a:t>We can access the objects in the collection </a:t>
            </a:r>
            <a:r>
              <a:rPr lang="en-US" sz="2000" u="sng" dirty="0"/>
              <a:t>one at a time</a:t>
            </a:r>
            <a:r>
              <a:rPr lang="en-US" sz="2000" dirty="0"/>
              <a:t> in order from the first one through the last one.</a:t>
            </a:r>
          </a:p>
          <a:p>
            <a:pPr lvl="1"/>
            <a:r>
              <a:rPr lang="en-US" sz="2000" dirty="0"/>
              <a:t>We can tell when we’ve accessed all the objects in the sequence, i.e., when we’ve </a:t>
            </a:r>
            <a:r>
              <a:rPr lang="en-US" sz="2000" u="sng" dirty="0"/>
              <a:t>reached the end</a:t>
            </a:r>
            <a:r>
              <a:rPr lang="en-US" sz="2000" dirty="0"/>
              <a:t> of the collection.</a:t>
            </a:r>
          </a:p>
        </p:txBody>
      </p:sp>
      <p:sp>
        <p:nvSpPr>
          <p:cNvPr id="4" name="Slide Number Placeholder 3">
            <a:extLst>
              <a:ext uri="{FF2B5EF4-FFF2-40B4-BE49-F238E27FC236}">
                <a16:creationId xmlns:a16="http://schemas.microsoft.com/office/drawing/2014/main" id="{1BE3F86F-E5C1-B6CD-171E-C712F243CECF}"/>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Tree>
    <p:extLst>
      <p:ext uri="{BB962C8B-B14F-4D97-AF65-F5344CB8AC3E}">
        <p14:creationId xmlns:p14="http://schemas.microsoft.com/office/powerpoint/2010/main" val="26792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p:txBody>
          <a:bodyPr/>
          <a:lstStyle/>
          <a:p>
            <a:r>
              <a:rPr lang="en-US" sz="2600" dirty="0"/>
              <a:t>The Singleton Design Pattern</a:t>
            </a:r>
          </a:p>
          <a:p>
            <a:pPr lvl="1"/>
            <a:r>
              <a:rPr lang="en-US" sz="2200" dirty="0"/>
              <a:t>A collection of only one object.</a:t>
            </a:r>
          </a:p>
          <a:p>
            <a:pPr lvl="4"/>
            <a:endParaRPr lang="en-US" sz="850" dirty="0"/>
          </a:p>
          <a:p>
            <a:r>
              <a:rPr lang="en-US" sz="2600" dirty="0"/>
              <a:t>The Iterator Design Pattern</a:t>
            </a:r>
          </a:p>
          <a:p>
            <a:pPr lvl="1"/>
            <a:r>
              <a:rPr lang="en-US" sz="2200" dirty="0"/>
              <a:t>One algorithm operates on different collections.</a:t>
            </a:r>
          </a:p>
          <a:p>
            <a:pPr lvl="4"/>
            <a:endParaRPr lang="en-US" sz="850" dirty="0"/>
          </a:p>
          <a:p>
            <a:r>
              <a:rPr lang="en-US" sz="2600" i="1" dirty="0"/>
              <a:t>Break</a:t>
            </a:r>
          </a:p>
          <a:p>
            <a:pPr lvl="4"/>
            <a:endParaRPr lang="en-US" sz="850" dirty="0"/>
          </a:p>
          <a:p>
            <a:r>
              <a:rPr lang="en-US" sz="2600" dirty="0"/>
              <a:t>The Visitor Design Pattern</a:t>
            </a:r>
          </a:p>
          <a:p>
            <a:pPr lvl="1"/>
            <a:r>
              <a:rPr lang="en-US" sz="2200" dirty="0"/>
              <a:t>Different algorithms operate on a single collection.</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Tree>
    <p:extLst>
      <p:ext uri="{BB962C8B-B14F-4D97-AF65-F5344CB8AC3E}">
        <p14:creationId xmlns:p14="http://schemas.microsoft.com/office/powerpoint/2010/main" val="239688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896F-CCF4-9D3C-B4A0-F323C0C7967E}"/>
              </a:ext>
            </a:extLst>
          </p:cNvPr>
          <p:cNvSpPr>
            <a:spLocks noGrp="1"/>
          </p:cNvSpPr>
          <p:nvPr>
            <p:ph type="title"/>
          </p:nvPr>
        </p:nvSpPr>
        <p:spPr/>
        <p:txBody>
          <a:bodyPr/>
          <a:lstStyle/>
          <a:p>
            <a:r>
              <a:rPr lang="en-US" dirty="0"/>
              <a:t>Example Application: Player Lists</a:t>
            </a:r>
          </a:p>
        </p:txBody>
      </p:sp>
      <p:sp>
        <p:nvSpPr>
          <p:cNvPr id="3" name="Content Placeholder 2">
            <a:extLst>
              <a:ext uri="{FF2B5EF4-FFF2-40B4-BE49-F238E27FC236}">
                <a16:creationId xmlns:a16="http://schemas.microsoft.com/office/drawing/2014/main" id="{8D9A8C30-D80F-F5B1-48BE-FDB52EE89076}"/>
              </a:ext>
            </a:extLst>
          </p:cNvPr>
          <p:cNvSpPr>
            <a:spLocks noGrp="1"/>
          </p:cNvSpPr>
          <p:nvPr>
            <p:ph idx="1"/>
          </p:nvPr>
        </p:nvSpPr>
        <p:spPr>
          <a:xfrm>
            <a:off x="457200" y="1295401"/>
            <a:ext cx="8229600" cy="2133600"/>
          </a:xfrm>
        </p:spPr>
        <p:txBody>
          <a:bodyPr/>
          <a:lstStyle/>
          <a:p>
            <a:r>
              <a:rPr lang="en-US" dirty="0"/>
              <a:t>The athletics department wants to print lists of the players on each intramural baseball team. </a:t>
            </a:r>
          </a:p>
          <a:p>
            <a:pPr lvl="1"/>
            <a:r>
              <a:rPr lang="en-US" dirty="0"/>
              <a:t>The department doesn’t care about the particular order of the players in each list, so long as it includes every player’s student id and name.</a:t>
            </a:r>
          </a:p>
        </p:txBody>
      </p:sp>
      <p:sp>
        <p:nvSpPr>
          <p:cNvPr id="4" name="Slide Number Placeholder 3">
            <a:extLst>
              <a:ext uri="{FF2B5EF4-FFF2-40B4-BE49-F238E27FC236}">
                <a16:creationId xmlns:a16="http://schemas.microsoft.com/office/drawing/2014/main" id="{1EE47E30-3D46-E91F-6518-8ABF7E53DD4B}"/>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
        <p:nvSpPr>
          <p:cNvPr id="5" name="TextBox 4">
            <a:extLst>
              <a:ext uri="{FF2B5EF4-FFF2-40B4-BE49-F238E27FC236}">
                <a16:creationId xmlns:a16="http://schemas.microsoft.com/office/drawing/2014/main" id="{5B1D4D0D-92D3-240E-71F4-01BF12E2634D}"/>
              </a:ext>
            </a:extLst>
          </p:cNvPr>
          <p:cNvSpPr txBox="1"/>
          <p:nvPr/>
        </p:nvSpPr>
        <p:spPr>
          <a:xfrm>
            <a:off x="389979" y="3597041"/>
            <a:ext cx="2505814"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TEAM 1</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12436 Alwin, Jim</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26410 Bond, Bob</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14306 Charles, Ronda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61835 Dunn, Fred</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30437 Edwards, Gina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76517 Fanning, Pat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98734 Galway, Leslie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14998 Hiroshi, Scott</a:t>
            </a:r>
          </a:p>
          <a:p>
            <a:pPr marL="17145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47303 Ingles, Mary</a:t>
            </a:r>
          </a:p>
        </p:txBody>
      </p:sp>
      <p:sp>
        <p:nvSpPr>
          <p:cNvPr id="6" name="TextBox 5">
            <a:extLst>
              <a:ext uri="{FF2B5EF4-FFF2-40B4-BE49-F238E27FC236}">
                <a16:creationId xmlns:a16="http://schemas.microsoft.com/office/drawing/2014/main" id="{527AF221-C40D-9BBF-3994-4BBC46DEBE35}"/>
              </a:ext>
            </a:extLst>
          </p:cNvPr>
          <p:cNvSpPr txBox="1"/>
          <p:nvPr/>
        </p:nvSpPr>
        <p:spPr>
          <a:xfrm>
            <a:off x="3170077" y="3589822"/>
            <a:ext cx="2720617" cy="2308324"/>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TEAM 2</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12436 Jackson, Tammy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44551 Killebrew, Wally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14306 Lamprey, Roberta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61835 Mays, Serena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30437 Norton, Donna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76517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OBrien</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George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98734 Paulson, Marsha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14998 Quark, John</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47303 Rogers, Jena</a:t>
            </a:r>
          </a:p>
        </p:txBody>
      </p:sp>
      <p:sp>
        <p:nvSpPr>
          <p:cNvPr id="7" name="TextBox 6">
            <a:extLst>
              <a:ext uri="{FF2B5EF4-FFF2-40B4-BE49-F238E27FC236}">
                <a16:creationId xmlns:a16="http://schemas.microsoft.com/office/drawing/2014/main" id="{14E827EC-374B-71E9-37F6-430A273882F3}"/>
              </a:ext>
            </a:extLst>
          </p:cNvPr>
          <p:cNvSpPr txBox="1"/>
          <p:nvPr/>
        </p:nvSpPr>
        <p:spPr>
          <a:xfrm>
            <a:off x="6164978" y="3581801"/>
            <a:ext cx="2613216"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TEAM 3</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10547 Ulster, Doug</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38331 Vicks, Ron</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40067 Aaron, Patricia</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46841 Smith, Ken</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47781 Wong, Henrietta</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56712 </a:t>
            </a:r>
            <a:r>
              <a:rPr lang="en-US" sz="1400" b="1" dirty="0" err="1">
                <a:solidFill>
                  <a:srgbClr val="000000"/>
                </a:solidFill>
                <a:latin typeface="Courier New" panose="02070309020205020404" pitchFamily="49" charset="0"/>
                <a:cs typeface="Times New Roman" panose="02020603050405020304" pitchFamily="18" charset="0"/>
              </a:rPr>
              <a:t>Yonnick</a:t>
            </a:r>
            <a:r>
              <a:rPr lang="en-US" sz="1400" b="1" dirty="0">
                <a:solidFill>
                  <a:srgbClr val="000000"/>
                </a:solidFill>
                <a:latin typeface="Courier New" panose="02070309020205020404" pitchFamily="49" charset="0"/>
                <a:cs typeface="Times New Roman" panose="02020603050405020304" pitchFamily="18" charset="0"/>
              </a:rPr>
              <a:t>, Billy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61472 Xavier, Nancy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72288 </a:t>
            </a:r>
            <a:r>
              <a:rPr lang="en-US" sz="1400" b="1" dirty="0" err="1">
                <a:solidFill>
                  <a:srgbClr val="000000"/>
                </a:solidFill>
                <a:latin typeface="Courier New" panose="02070309020205020404" pitchFamily="49" charset="0"/>
                <a:cs typeface="Times New Roman" panose="02020603050405020304" pitchFamily="18" charset="0"/>
              </a:rPr>
              <a:t>Zachs</a:t>
            </a:r>
            <a:r>
              <a:rPr lang="en-US" sz="1400" b="1" dirty="0">
                <a:solidFill>
                  <a:srgbClr val="000000"/>
                </a:solidFill>
                <a:latin typeface="Courier New" panose="02070309020205020404" pitchFamily="49" charset="0"/>
                <a:cs typeface="Times New Roman" panose="02020603050405020304" pitchFamily="18" charset="0"/>
              </a:rPr>
              <a:t>, Robby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98765 Terrance, Laura</a:t>
            </a:r>
          </a:p>
        </p:txBody>
      </p:sp>
    </p:spTree>
    <p:extLst>
      <p:ext uri="{BB962C8B-B14F-4D97-AF65-F5344CB8AC3E}">
        <p14:creationId xmlns:p14="http://schemas.microsoft.com/office/powerpoint/2010/main" val="901170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A783-1DCC-4684-9CD8-CFD99D273D2D}"/>
              </a:ext>
            </a:extLst>
          </p:cNvPr>
          <p:cNvSpPr>
            <a:spLocks noGrp="1"/>
          </p:cNvSpPr>
          <p:nvPr>
            <p:ph type="title"/>
          </p:nvPr>
        </p:nvSpPr>
        <p:spPr/>
        <p:txBody>
          <a:bodyPr/>
          <a:lstStyle/>
          <a:p>
            <a:r>
              <a:rPr lang="en-US" dirty="0"/>
              <a:t>Player Lists</a:t>
            </a:r>
            <a:r>
              <a:rPr lang="en-US" i="1" dirty="0"/>
              <a:t>, cont’d</a:t>
            </a:r>
          </a:p>
        </p:txBody>
      </p:sp>
      <p:sp>
        <p:nvSpPr>
          <p:cNvPr id="3" name="Content Placeholder 2">
            <a:extLst>
              <a:ext uri="{FF2B5EF4-FFF2-40B4-BE49-F238E27FC236}">
                <a16:creationId xmlns:a16="http://schemas.microsoft.com/office/drawing/2014/main" id="{4ACAEFAF-02A1-016F-465C-57B897191BFA}"/>
              </a:ext>
            </a:extLst>
          </p:cNvPr>
          <p:cNvSpPr>
            <a:spLocks noGrp="1"/>
          </p:cNvSpPr>
          <p:nvPr>
            <p:ph idx="1"/>
          </p:nvPr>
        </p:nvSpPr>
        <p:spPr>
          <a:xfrm>
            <a:off x="457200" y="3771035"/>
            <a:ext cx="8229600" cy="2359890"/>
          </a:xfrm>
        </p:spPr>
        <p:txBody>
          <a:bodyPr/>
          <a:lstStyle/>
          <a:p>
            <a:r>
              <a:rPr lang="en-US" sz="2400" dirty="0"/>
              <a:t>Due to lack of coordination, each team stores its list of </a:t>
            </a:r>
            <a:r>
              <a:rPr lang="en-US" sz="2400" b="1" dirty="0">
                <a:latin typeface="Courier New" panose="02070309020205020404" pitchFamily="49" charset="0"/>
                <a:cs typeface="Courier New" panose="02070309020205020404" pitchFamily="49" charset="0"/>
              </a:rPr>
              <a:t>Player</a:t>
            </a:r>
            <a:r>
              <a:rPr lang="en-US" sz="2400" dirty="0"/>
              <a:t> objects as a sequential collection in a </a:t>
            </a:r>
            <a:r>
              <a:rPr lang="en-US" sz="2400" u="sng" dirty="0"/>
              <a:t>different form</a:t>
            </a:r>
            <a:r>
              <a:rPr lang="en-US" sz="2400" dirty="0"/>
              <a:t> than the other teams.</a:t>
            </a:r>
          </a:p>
          <a:p>
            <a:pPr lvl="1"/>
            <a:r>
              <a:rPr lang="en-US" sz="2000" dirty="0"/>
              <a:t>Team 1 uses an array.</a:t>
            </a:r>
          </a:p>
          <a:p>
            <a:pPr lvl="1"/>
            <a:r>
              <a:rPr lang="en-US" sz="2000" dirty="0"/>
              <a:t>Team 2 uses a vector.</a:t>
            </a:r>
          </a:p>
          <a:p>
            <a:pPr lvl="1"/>
            <a:r>
              <a:rPr lang="en-US" sz="2000" dirty="0"/>
              <a:t>Team 3 uses a map.</a:t>
            </a:r>
          </a:p>
        </p:txBody>
      </p:sp>
      <p:sp>
        <p:nvSpPr>
          <p:cNvPr id="4" name="Slide Number Placeholder 3">
            <a:extLst>
              <a:ext uri="{FF2B5EF4-FFF2-40B4-BE49-F238E27FC236}">
                <a16:creationId xmlns:a16="http://schemas.microsoft.com/office/drawing/2014/main" id="{2BADE90C-DF76-7B4D-B679-4B544CDEF55B}"/>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
        <p:nvSpPr>
          <p:cNvPr id="5" name="TextBox 4">
            <a:extLst>
              <a:ext uri="{FF2B5EF4-FFF2-40B4-BE49-F238E27FC236}">
                <a16:creationId xmlns:a16="http://schemas.microsoft.com/office/drawing/2014/main" id="{C8E06DA9-2FB4-7EB0-32F4-87B9C298C8A4}"/>
              </a:ext>
            </a:extLst>
          </p:cNvPr>
          <p:cNvSpPr txBox="1"/>
          <p:nvPr/>
        </p:nvSpPr>
        <p:spPr>
          <a:xfrm>
            <a:off x="389979" y="1310773"/>
            <a:ext cx="2505814"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TEAM 1</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12436 Alwin, Jim</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26410 Bond, Bob</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14306 Charles, Ronda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61835 Dunn, Fred</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30437 Edwards, Gina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76517 Fanning, Pat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98734 Galway, Leslie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14998 Hiroshi, Scott</a:t>
            </a:r>
          </a:p>
          <a:p>
            <a:pPr marL="17145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47303 Ingles, Mary</a:t>
            </a:r>
          </a:p>
        </p:txBody>
      </p:sp>
      <p:sp>
        <p:nvSpPr>
          <p:cNvPr id="6" name="TextBox 5">
            <a:extLst>
              <a:ext uri="{FF2B5EF4-FFF2-40B4-BE49-F238E27FC236}">
                <a16:creationId xmlns:a16="http://schemas.microsoft.com/office/drawing/2014/main" id="{5B6FEB70-0928-DFE2-4B90-BB9510DDDD3E}"/>
              </a:ext>
            </a:extLst>
          </p:cNvPr>
          <p:cNvSpPr txBox="1"/>
          <p:nvPr/>
        </p:nvSpPr>
        <p:spPr>
          <a:xfrm>
            <a:off x="3170077" y="1303554"/>
            <a:ext cx="2720617" cy="2308324"/>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TEAM 2</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12436 Jackson, Tammy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44551 Killebrew, Wally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14306 Lamprey, Roberta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61835 Mays, Serena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30437 Norton, Donna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76517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OBrien</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George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98734 Paulson, Marsha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14998 Quark, John</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47303 Rogers, Jena</a:t>
            </a:r>
          </a:p>
        </p:txBody>
      </p:sp>
      <p:sp>
        <p:nvSpPr>
          <p:cNvPr id="7" name="TextBox 6">
            <a:extLst>
              <a:ext uri="{FF2B5EF4-FFF2-40B4-BE49-F238E27FC236}">
                <a16:creationId xmlns:a16="http://schemas.microsoft.com/office/drawing/2014/main" id="{BA2D4ACB-2A6D-71B6-EB69-07BE8C6E2AEE}"/>
              </a:ext>
            </a:extLst>
          </p:cNvPr>
          <p:cNvSpPr txBox="1"/>
          <p:nvPr/>
        </p:nvSpPr>
        <p:spPr>
          <a:xfrm>
            <a:off x="6164978" y="1295533"/>
            <a:ext cx="2613216"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TEAM 3</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10547 Ulster, Doug</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38331 Vicks, Ron</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40067 Aaron, Patricia</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46841 Smith, Ken</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47781 Wong, Henrietta</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56712 </a:t>
            </a:r>
            <a:r>
              <a:rPr lang="en-US" sz="1400" b="1" dirty="0" err="1">
                <a:solidFill>
                  <a:srgbClr val="000000"/>
                </a:solidFill>
                <a:latin typeface="Courier New" panose="02070309020205020404" pitchFamily="49" charset="0"/>
                <a:cs typeface="Times New Roman" panose="02020603050405020304" pitchFamily="18" charset="0"/>
              </a:rPr>
              <a:t>Yonnick</a:t>
            </a:r>
            <a:r>
              <a:rPr lang="en-US" sz="1400" b="1" dirty="0">
                <a:solidFill>
                  <a:srgbClr val="000000"/>
                </a:solidFill>
                <a:latin typeface="Courier New" panose="02070309020205020404" pitchFamily="49" charset="0"/>
                <a:cs typeface="Times New Roman" panose="02020603050405020304" pitchFamily="18" charset="0"/>
              </a:rPr>
              <a:t>, Billy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61472 Xavier, Nancy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72288 </a:t>
            </a:r>
            <a:r>
              <a:rPr lang="en-US" sz="1400" b="1" dirty="0" err="1">
                <a:solidFill>
                  <a:srgbClr val="000000"/>
                </a:solidFill>
                <a:latin typeface="Courier New" panose="02070309020205020404" pitchFamily="49" charset="0"/>
                <a:cs typeface="Times New Roman" panose="02020603050405020304" pitchFamily="18" charset="0"/>
              </a:rPr>
              <a:t>Zachs</a:t>
            </a:r>
            <a:r>
              <a:rPr lang="en-US" sz="1400" b="1" dirty="0">
                <a:solidFill>
                  <a:srgbClr val="000000"/>
                </a:solidFill>
                <a:latin typeface="Courier New" panose="02070309020205020404" pitchFamily="49" charset="0"/>
                <a:cs typeface="Times New Roman" panose="02020603050405020304" pitchFamily="18" charset="0"/>
              </a:rPr>
              <a:t>, Robby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98765 Terrance, Laura</a:t>
            </a:r>
          </a:p>
        </p:txBody>
      </p:sp>
      <p:sp>
        <p:nvSpPr>
          <p:cNvPr id="8" name="TextBox 7">
            <a:extLst>
              <a:ext uri="{FF2B5EF4-FFF2-40B4-BE49-F238E27FC236}">
                <a16:creationId xmlns:a16="http://schemas.microsoft.com/office/drawing/2014/main" id="{C4DE5645-AEC4-E19F-4A76-AD2FFE54B02B}"/>
              </a:ext>
            </a:extLst>
          </p:cNvPr>
          <p:cNvSpPr txBox="1"/>
          <p:nvPr/>
        </p:nvSpPr>
        <p:spPr>
          <a:xfrm>
            <a:off x="4937756" y="4800585"/>
            <a:ext cx="3566122" cy="1077218"/>
          </a:xfrm>
          <a:prstGeom prst="rect">
            <a:avLst/>
          </a:prstGeom>
          <a:solidFill>
            <a:schemeClr val="accent1">
              <a:lumMod val="20000"/>
              <a:lumOff val="80000"/>
            </a:schemeClr>
          </a:solidFill>
          <a:ln>
            <a:solidFill>
              <a:srgbClr val="0432FF"/>
            </a:solidFill>
          </a:ln>
        </p:spPr>
        <p:txBody>
          <a:bodyPr wrap="square" rtlCol="0">
            <a:spAutoFit/>
          </a:bodyPr>
          <a:lstStyle/>
          <a:p>
            <a:r>
              <a:rPr lang="en-US" sz="1600" dirty="0">
                <a:solidFill>
                  <a:srgbClr val="0432FF"/>
                </a:solidFill>
              </a:rPr>
              <a:t>We may be dealing with legacy code, parts of which were written by different programmers at different times for different purposes.</a:t>
            </a:r>
          </a:p>
        </p:txBody>
      </p:sp>
    </p:spTree>
    <p:extLst>
      <p:ext uri="{BB962C8B-B14F-4D97-AF65-F5344CB8AC3E}">
        <p14:creationId xmlns:p14="http://schemas.microsoft.com/office/powerpoint/2010/main" val="1200404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B63A-1268-A364-3D72-1EAD6C93975B}"/>
              </a:ext>
            </a:extLst>
          </p:cNvPr>
          <p:cNvSpPr>
            <a:spLocks noGrp="1"/>
          </p:cNvSpPr>
          <p:nvPr>
            <p:ph type="title"/>
          </p:nvPr>
        </p:nvSpPr>
        <p:spPr/>
        <p:txBody>
          <a:bodyPr/>
          <a:lstStyle/>
          <a:p>
            <a:r>
              <a:rPr lang="en-US" dirty="0"/>
              <a:t>Desired Design Features</a:t>
            </a:r>
          </a:p>
        </p:txBody>
      </p:sp>
      <p:sp>
        <p:nvSpPr>
          <p:cNvPr id="3" name="Content Placeholder 2">
            <a:extLst>
              <a:ext uri="{FF2B5EF4-FFF2-40B4-BE49-F238E27FC236}">
                <a16:creationId xmlns:a16="http://schemas.microsoft.com/office/drawing/2014/main" id="{1645491C-46B2-E3FA-1738-46245E43B019}"/>
              </a:ext>
            </a:extLst>
          </p:cNvPr>
          <p:cNvSpPr>
            <a:spLocks noGrp="1"/>
          </p:cNvSpPr>
          <p:nvPr>
            <p:ph idx="1"/>
          </p:nvPr>
        </p:nvSpPr>
        <p:spPr/>
        <p:txBody>
          <a:bodyPr/>
          <a:lstStyle/>
          <a:p>
            <a:r>
              <a:rPr lang="en-US" b="1" dirty="0"/>
              <a:t>DF 1: </a:t>
            </a:r>
            <a:r>
              <a:rPr lang="en-US" dirty="0"/>
              <a:t>The application should be able to execute an algorithm that processes the objects without knowing how the sequential collections are implemented.</a:t>
            </a:r>
          </a:p>
          <a:p>
            <a:pPr lvl="4"/>
            <a:endParaRPr lang="en-US" dirty="0"/>
          </a:p>
          <a:p>
            <a:r>
              <a:rPr lang="en-US" b="1" dirty="0"/>
              <a:t>DF 2: </a:t>
            </a:r>
            <a:r>
              <a:rPr lang="en-US" dirty="0"/>
              <a:t>The collections should be independent from one another.</a:t>
            </a:r>
          </a:p>
          <a:p>
            <a:pPr lvl="4"/>
            <a:endParaRPr lang="en-US" dirty="0"/>
          </a:p>
          <a:p>
            <a:r>
              <a:rPr lang="en-US" b="1" dirty="0"/>
              <a:t>DF 3: </a:t>
            </a:r>
            <a:r>
              <a:rPr lang="en-US" dirty="0"/>
              <a:t>It should be possible to add new sequential collections without modifying the application’s algorithm code.</a:t>
            </a:r>
          </a:p>
        </p:txBody>
      </p:sp>
      <p:sp>
        <p:nvSpPr>
          <p:cNvPr id="4" name="Slide Number Placeholder 3">
            <a:extLst>
              <a:ext uri="{FF2B5EF4-FFF2-40B4-BE49-F238E27FC236}">
                <a16:creationId xmlns:a16="http://schemas.microsoft.com/office/drawing/2014/main" id="{0FA15E03-B58C-9252-B5DE-8DDA7711211B}"/>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Tree>
    <p:extLst>
      <p:ext uri="{BB962C8B-B14F-4D97-AF65-F5344CB8AC3E}">
        <p14:creationId xmlns:p14="http://schemas.microsoft.com/office/powerpoint/2010/main" val="946794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F466-2F3C-2B40-D9EF-E3C4B67B4B0E}"/>
              </a:ext>
            </a:extLst>
          </p:cNvPr>
          <p:cNvSpPr>
            <a:spLocks noGrp="1"/>
          </p:cNvSpPr>
          <p:nvPr>
            <p:ph type="title"/>
          </p:nvPr>
        </p:nvSpPr>
        <p:spPr/>
        <p:txBody>
          <a:bodyPr/>
          <a:lstStyle/>
          <a:p>
            <a:r>
              <a:rPr lang="en-US" dirty="0"/>
              <a:t>Before Using the Iterator DP</a:t>
            </a:r>
          </a:p>
        </p:txBody>
      </p:sp>
      <p:sp>
        <p:nvSpPr>
          <p:cNvPr id="4" name="Slide Number Placeholder 3">
            <a:extLst>
              <a:ext uri="{FF2B5EF4-FFF2-40B4-BE49-F238E27FC236}">
                <a16:creationId xmlns:a16="http://schemas.microsoft.com/office/drawing/2014/main" id="{49FD0A77-FFBB-71CA-CB78-CF60B2B9A306}"/>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
        <p:nvSpPr>
          <p:cNvPr id="6" name="TextBox 5">
            <a:extLst>
              <a:ext uri="{FF2B5EF4-FFF2-40B4-BE49-F238E27FC236}">
                <a16:creationId xmlns:a16="http://schemas.microsoft.com/office/drawing/2014/main" id="{6D99B5AB-ED3B-C6E0-368B-FB1E6734B912}"/>
              </a:ext>
            </a:extLst>
          </p:cNvPr>
          <p:cNvSpPr txBox="1"/>
          <p:nvPr/>
        </p:nvSpPr>
        <p:spPr>
          <a:xfrm>
            <a:off x="875969" y="4167175"/>
            <a:ext cx="4297633" cy="1754326"/>
          </a:xfrm>
          <a:prstGeom prst="rect">
            <a:avLst/>
          </a:prstGeom>
          <a:solidFill>
            <a:schemeClr val="accent1">
              <a:lumMod val="20000"/>
              <a:lumOff val="80000"/>
            </a:schemeClr>
          </a:solidFill>
          <a:ln>
            <a:solidFill>
              <a:srgbClr val="0432FF"/>
            </a:solidFill>
          </a:ln>
        </p:spPr>
        <p:txBody>
          <a:bodyPr wrap="square" rtlCol="0">
            <a:spAutoFit/>
          </a:bodyPr>
          <a:lstStyle/>
          <a:p>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Each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 stores its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 in a different type of sequential collection, array, vector, or map. Therefore, class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TeamReport</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has three </a:t>
            </a:r>
            <a:r>
              <a:rPr lang="en-US" sz="18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overloaded</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print()</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member functions, one for each type of collection</a:t>
            </a:r>
            <a:r>
              <a:rPr lang="en-US" sz="1200" dirty="0">
                <a:solidFill>
                  <a:srgbClr val="0432FF"/>
                </a:solidFill>
                <a:effectLst/>
                <a:latin typeface="Aptos" panose="020B0004020202020204" pitchFamily="34" charset="0"/>
                <a:ea typeface="Times New Roman" panose="02020603050405020304" pitchFamily="18" charset="0"/>
              </a:rPr>
              <a:t>.</a:t>
            </a:r>
            <a:endParaRPr lang="en-US" sz="1200" dirty="0">
              <a:solidFill>
                <a:srgbClr val="0432FF"/>
              </a:solidFill>
              <a:latin typeface="Aptos" panose="020B0004020202020204" pitchFamily="34" charset="0"/>
            </a:endParaRPr>
          </a:p>
        </p:txBody>
      </p:sp>
      <p:pic>
        <p:nvPicPr>
          <p:cNvPr id="7" name="Picture 6" descr="A red and white sign with a skull and crossbones&#10;&#10;Description automatically generated">
            <a:extLst>
              <a:ext uri="{FF2B5EF4-FFF2-40B4-BE49-F238E27FC236}">
                <a16:creationId xmlns:a16="http://schemas.microsoft.com/office/drawing/2014/main" id="{5AE68FDA-9BD3-EEA2-87F2-B7A32A061A24}"/>
              </a:ext>
            </a:extLst>
          </p:cNvPr>
          <p:cNvPicPr>
            <a:picLocks noChangeAspect="1"/>
          </p:cNvPicPr>
          <p:nvPr/>
        </p:nvPicPr>
        <p:blipFill>
          <a:blip r:embed="rId2"/>
          <a:stretch>
            <a:fillRect/>
          </a:stretch>
        </p:blipFill>
        <p:spPr>
          <a:xfrm>
            <a:off x="386068" y="2297423"/>
            <a:ext cx="985567" cy="1131577"/>
          </a:xfrm>
          <a:prstGeom prst="rect">
            <a:avLst/>
          </a:prstGeom>
        </p:spPr>
      </p:pic>
      <p:sp>
        <p:nvSpPr>
          <p:cNvPr id="8" name="TextBox 7">
            <a:extLst>
              <a:ext uri="{FF2B5EF4-FFF2-40B4-BE49-F238E27FC236}">
                <a16:creationId xmlns:a16="http://schemas.microsoft.com/office/drawing/2014/main" id="{635BB00C-6F49-37C4-595E-4C6788241470}"/>
              </a:ext>
            </a:extLst>
          </p:cNvPr>
          <p:cNvSpPr txBox="1"/>
          <p:nvPr/>
        </p:nvSpPr>
        <p:spPr>
          <a:xfrm>
            <a:off x="5760707" y="4428892"/>
            <a:ext cx="1068882"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Player.h</a:t>
            </a:r>
            <a:endParaRPr lang="en-US" sz="1200" dirty="0">
              <a:solidFill>
                <a:srgbClr val="FFFF00"/>
              </a:solidFill>
            </a:endParaRPr>
          </a:p>
        </p:txBody>
      </p:sp>
      <p:sp>
        <p:nvSpPr>
          <p:cNvPr id="9" name="TextBox 8">
            <a:extLst>
              <a:ext uri="{FF2B5EF4-FFF2-40B4-BE49-F238E27FC236}">
                <a16:creationId xmlns:a16="http://schemas.microsoft.com/office/drawing/2014/main" id="{9BA2C838-6EDD-D056-4FC5-DF4C8CD644A1}"/>
              </a:ext>
            </a:extLst>
          </p:cNvPr>
          <p:cNvSpPr txBox="1"/>
          <p:nvPr/>
        </p:nvSpPr>
        <p:spPr>
          <a:xfrm>
            <a:off x="5760707" y="4767339"/>
            <a:ext cx="1018612"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Team.h</a:t>
            </a:r>
            <a:endParaRPr lang="en-US" sz="1200" dirty="0">
              <a:solidFill>
                <a:srgbClr val="FFFF00"/>
              </a:solidFill>
            </a:endParaRPr>
          </a:p>
        </p:txBody>
      </p:sp>
      <p:sp>
        <p:nvSpPr>
          <p:cNvPr id="10" name="TextBox 9">
            <a:extLst>
              <a:ext uri="{FF2B5EF4-FFF2-40B4-BE49-F238E27FC236}">
                <a16:creationId xmlns:a16="http://schemas.microsoft.com/office/drawing/2014/main" id="{D07DC063-89BC-B449-CEE3-452F80C8779C}"/>
              </a:ext>
            </a:extLst>
          </p:cNvPr>
          <p:cNvSpPr txBox="1"/>
          <p:nvPr/>
        </p:nvSpPr>
        <p:spPr>
          <a:xfrm>
            <a:off x="5760707" y="5111723"/>
            <a:ext cx="1180516"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Team.cpp</a:t>
            </a:r>
            <a:endParaRPr lang="en-US" sz="1200" dirty="0">
              <a:solidFill>
                <a:srgbClr val="FFFF00"/>
              </a:solidFill>
            </a:endParaRPr>
          </a:p>
        </p:txBody>
      </p:sp>
      <p:sp>
        <p:nvSpPr>
          <p:cNvPr id="11" name="TextBox 10">
            <a:extLst>
              <a:ext uri="{FF2B5EF4-FFF2-40B4-BE49-F238E27FC236}">
                <a16:creationId xmlns:a16="http://schemas.microsoft.com/office/drawing/2014/main" id="{4F72DCF0-5B03-D268-4858-B94665A0C094}"/>
              </a:ext>
            </a:extLst>
          </p:cNvPr>
          <p:cNvSpPr txBox="1"/>
          <p:nvPr/>
        </p:nvSpPr>
        <p:spPr>
          <a:xfrm>
            <a:off x="7040853" y="5111723"/>
            <a:ext cx="1181093"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tester.cpp</a:t>
            </a:r>
            <a:endParaRPr lang="en-US" sz="1200" dirty="0">
              <a:solidFill>
                <a:srgbClr val="FFFF00"/>
              </a:solidFill>
            </a:endParaRPr>
          </a:p>
        </p:txBody>
      </p:sp>
      <p:sp>
        <p:nvSpPr>
          <p:cNvPr id="12" name="TextBox 11">
            <a:extLst>
              <a:ext uri="{FF2B5EF4-FFF2-40B4-BE49-F238E27FC236}">
                <a16:creationId xmlns:a16="http://schemas.microsoft.com/office/drawing/2014/main" id="{A2E8BF08-C309-51F8-F563-24D6F60F6602}"/>
              </a:ext>
            </a:extLst>
          </p:cNvPr>
          <p:cNvSpPr txBox="1"/>
          <p:nvPr/>
        </p:nvSpPr>
        <p:spPr>
          <a:xfrm>
            <a:off x="7040853" y="4773276"/>
            <a:ext cx="1512337"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TeaReport.cpp</a:t>
            </a:r>
            <a:endParaRPr lang="en-US" sz="1200" dirty="0">
              <a:solidFill>
                <a:srgbClr val="FFFF00"/>
              </a:solidFill>
            </a:endParaRPr>
          </a:p>
        </p:txBody>
      </p:sp>
      <p:sp>
        <p:nvSpPr>
          <p:cNvPr id="13" name="TextBox 12">
            <a:extLst>
              <a:ext uri="{FF2B5EF4-FFF2-40B4-BE49-F238E27FC236}">
                <a16:creationId xmlns:a16="http://schemas.microsoft.com/office/drawing/2014/main" id="{F608742E-615C-27BC-2B02-BE86812165B3}"/>
              </a:ext>
            </a:extLst>
          </p:cNvPr>
          <p:cNvSpPr txBox="1"/>
          <p:nvPr/>
        </p:nvSpPr>
        <p:spPr>
          <a:xfrm>
            <a:off x="7040853" y="4434829"/>
            <a:ext cx="1478675"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TeamReport.h</a:t>
            </a:r>
            <a:endParaRPr lang="en-US" sz="1200" dirty="0">
              <a:solidFill>
                <a:srgbClr val="FFFF00"/>
              </a:solidFill>
            </a:endParaRPr>
          </a:p>
        </p:txBody>
      </p:sp>
      <p:pic>
        <p:nvPicPr>
          <p:cNvPr id="3" name="Picture 2" descr="A picture containing text, diagram, screenshot, receipt&#10;&#10;Description automatically generated">
            <a:extLst>
              <a:ext uri="{FF2B5EF4-FFF2-40B4-BE49-F238E27FC236}">
                <a16:creationId xmlns:a16="http://schemas.microsoft.com/office/drawing/2014/main" id="{DCB58347-A635-6EF2-8AB6-E8562CAB4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7391" y="1375104"/>
            <a:ext cx="6949364" cy="2644619"/>
          </a:xfrm>
          <a:prstGeom prst="rect">
            <a:avLst/>
          </a:prstGeom>
        </p:spPr>
      </p:pic>
    </p:spTree>
    <p:extLst>
      <p:ext uri="{BB962C8B-B14F-4D97-AF65-F5344CB8AC3E}">
        <p14:creationId xmlns:p14="http://schemas.microsoft.com/office/powerpoint/2010/main" val="379876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52ED-E615-073B-8D84-A4EBB32428B6}"/>
              </a:ext>
            </a:extLst>
          </p:cNvPr>
          <p:cNvSpPr>
            <a:spLocks noGrp="1"/>
          </p:cNvSpPr>
          <p:nvPr>
            <p:ph type="title"/>
          </p:nvPr>
        </p:nvSpPr>
        <p:spPr/>
        <p:txBody>
          <a:bodyPr/>
          <a:lstStyle/>
          <a:p>
            <a:r>
              <a:rPr lang="en-US" dirty="0"/>
              <a:t>Problems with “Before”</a:t>
            </a:r>
          </a:p>
        </p:txBody>
      </p:sp>
      <p:sp>
        <p:nvSpPr>
          <p:cNvPr id="3" name="Content Placeholder 2">
            <a:extLst>
              <a:ext uri="{FF2B5EF4-FFF2-40B4-BE49-F238E27FC236}">
                <a16:creationId xmlns:a16="http://schemas.microsoft.com/office/drawing/2014/main" id="{CCF18619-093E-1888-A841-9ABDAA3555AC}"/>
              </a:ext>
            </a:extLst>
          </p:cNvPr>
          <p:cNvSpPr>
            <a:spLocks noGrp="1"/>
          </p:cNvSpPr>
          <p:nvPr>
            <p:ph idx="1"/>
          </p:nvPr>
        </p:nvSpPr>
        <p:spPr>
          <a:xfrm>
            <a:off x="457199" y="1295400"/>
            <a:ext cx="8412433" cy="4835525"/>
          </a:xfrm>
        </p:spPr>
        <p:txBody>
          <a:bodyPr/>
          <a:lstStyle/>
          <a:p>
            <a:r>
              <a:rPr lang="en-US" sz="2000" b="1" dirty="0"/>
              <a:t>Inflexible. </a:t>
            </a:r>
            <a:r>
              <a:rPr lang="en-US" sz="2000" dirty="0"/>
              <a:t>Adding another report with yet another form of sequential collection such as a linked list would require adding another overloaded </a:t>
            </a:r>
            <a:r>
              <a:rPr lang="en-US" sz="2000" b="1" dirty="0">
                <a:latin typeface="Courier New" panose="02070309020205020404" pitchFamily="49" charset="0"/>
                <a:cs typeface="Courier New" panose="02070309020205020404" pitchFamily="49" charset="0"/>
              </a:rPr>
              <a:t>print()</a:t>
            </a:r>
            <a:r>
              <a:rPr lang="en-US" sz="2000" dirty="0"/>
              <a:t> member function. That violates DF 3.</a:t>
            </a:r>
          </a:p>
          <a:p>
            <a:pPr lvl="3"/>
            <a:endParaRPr lang="en-US" sz="700" dirty="0"/>
          </a:p>
          <a:p>
            <a:r>
              <a:rPr lang="en-US" sz="2000" b="1" dirty="0"/>
              <a:t>Duplicated code. </a:t>
            </a:r>
            <a:r>
              <a:rPr lang="en-US" sz="2000" dirty="0"/>
              <a:t>Each overloaded </a:t>
            </a:r>
            <a:r>
              <a:rPr lang="en-US" sz="2000" b="1" dirty="0">
                <a:latin typeface="Courier New" panose="02070309020205020404" pitchFamily="49" charset="0"/>
                <a:cs typeface="Courier New" panose="02070309020205020404" pitchFamily="49" charset="0"/>
              </a:rPr>
              <a:t>print() </a:t>
            </a:r>
            <a:r>
              <a:rPr lang="en-US" sz="2000" dirty="0"/>
              <a:t>member function must iterate over its sequential collection of </a:t>
            </a:r>
            <a:r>
              <a:rPr lang="en-US" sz="2000" b="1" dirty="0">
                <a:latin typeface="Courier New" panose="02070309020205020404" pitchFamily="49" charset="0"/>
                <a:cs typeface="Courier New" panose="02070309020205020404" pitchFamily="49" charset="0"/>
              </a:rPr>
              <a:t>Player</a:t>
            </a:r>
            <a:r>
              <a:rPr lang="en-US" sz="2000" dirty="0"/>
              <a:t> objects in a different way depending on the form of the collection. This will become a greater problem if there are more teams and sequential collections to store players, such as linked lists or trees.</a:t>
            </a:r>
          </a:p>
          <a:p>
            <a:pPr lvl="3"/>
            <a:endParaRPr lang="en-US" sz="700" dirty="0"/>
          </a:p>
          <a:p>
            <a:r>
              <a:rPr lang="en-US" sz="2000" b="1" dirty="0"/>
              <a:t>Classes not loosely coupled. </a:t>
            </a:r>
            <a:r>
              <a:rPr lang="en-US" sz="2000" dirty="0"/>
              <a:t>Each overloaded </a:t>
            </a:r>
            <a:r>
              <a:rPr lang="en-US" sz="2000" b="1" dirty="0">
                <a:latin typeface="Courier New" panose="02070309020205020404" pitchFamily="49" charset="0"/>
                <a:cs typeface="Courier New" panose="02070309020205020404" pitchFamily="49" charset="0"/>
              </a:rPr>
              <a:t>print()</a:t>
            </a:r>
            <a:r>
              <a:rPr lang="en-US" sz="2000" dirty="0"/>
              <a:t> function must know how the </a:t>
            </a:r>
            <a:r>
              <a:rPr lang="en-US" sz="2000" b="1" dirty="0">
                <a:latin typeface="Courier New" panose="02070309020205020404" pitchFamily="49" charset="0"/>
                <a:cs typeface="Courier New" panose="02070309020205020404" pitchFamily="49" charset="0"/>
              </a:rPr>
              <a:t>Player</a:t>
            </a:r>
            <a:r>
              <a:rPr lang="en-US" sz="2000" dirty="0"/>
              <a:t> objects are stored — as an array, a vector, or a map — to properly iterate over its sequential collection. Therefore, class </a:t>
            </a:r>
            <a:r>
              <a:rPr lang="en-US" sz="2000" b="1" dirty="0">
                <a:latin typeface="Courier New" panose="02070309020205020404" pitchFamily="49" charset="0"/>
                <a:cs typeface="Courier New" panose="02070309020205020404" pitchFamily="49" charset="0"/>
              </a:rPr>
              <a:t>TeamReport</a:t>
            </a:r>
            <a:r>
              <a:rPr lang="en-US" sz="2000" dirty="0"/>
              <a:t> is not loosely coupled with the </a:t>
            </a:r>
            <a:r>
              <a:rPr lang="en-US" sz="2000" b="1" dirty="0">
                <a:latin typeface="Courier New" panose="02070309020205020404" pitchFamily="49" charset="0"/>
                <a:cs typeface="Courier New" panose="02070309020205020404" pitchFamily="49" charset="0"/>
              </a:rPr>
              <a:t>Team</a:t>
            </a:r>
            <a:r>
              <a:rPr lang="en-US" sz="2000" dirty="0"/>
              <a:t> subclasses.</a:t>
            </a:r>
          </a:p>
        </p:txBody>
      </p:sp>
      <p:sp>
        <p:nvSpPr>
          <p:cNvPr id="4" name="Slide Number Placeholder 3">
            <a:extLst>
              <a:ext uri="{FF2B5EF4-FFF2-40B4-BE49-F238E27FC236}">
                <a16:creationId xmlns:a16="http://schemas.microsoft.com/office/drawing/2014/main" id="{0B767681-DE89-EAF6-56C7-4431998A5850}"/>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Tree>
    <p:extLst>
      <p:ext uri="{BB962C8B-B14F-4D97-AF65-F5344CB8AC3E}">
        <p14:creationId xmlns:p14="http://schemas.microsoft.com/office/powerpoint/2010/main" val="35005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691A-6C88-BC93-3117-2AF8030B6B0C}"/>
              </a:ext>
            </a:extLst>
          </p:cNvPr>
          <p:cNvSpPr>
            <a:spLocks noGrp="1"/>
          </p:cNvSpPr>
          <p:nvPr>
            <p:ph type="title"/>
          </p:nvPr>
        </p:nvSpPr>
        <p:spPr/>
        <p:txBody>
          <a:bodyPr/>
          <a:lstStyle/>
          <a:p>
            <a:r>
              <a:rPr lang="en-US" dirty="0"/>
              <a:t>The Iterator Design Pattern</a:t>
            </a:r>
          </a:p>
        </p:txBody>
      </p:sp>
      <p:sp>
        <p:nvSpPr>
          <p:cNvPr id="4" name="Slide Number Placeholder 3">
            <a:extLst>
              <a:ext uri="{FF2B5EF4-FFF2-40B4-BE49-F238E27FC236}">
                <a16:creationId xmlns:a16="http://schemas.microsoft.com/office/drawing/2014/main" id="{D2093ABF-C9D1-9DC2-FFFC-A67D9BB9D7E3}"/>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sp>
        <p:nvSpPr>
          <p:cNvPr id="5" name="TextBox 4">
            <a:extLst>
              <a:ext uri="{FF2B5EF4-FFF2-40B4-BE49-F238E27FC236}">
                <a16:creationId xmlns:a16="http://schemas.microsoft.com/office/drawing/2014/main" id="{02C56D39-EFE4-6486-374A-044688036A87}"/>
              </a:ext>
            </a:extLst>
          </p:cNvPr>
          <p:cNvSpPr txBox="1"/>
          <p:nvPr/>
        </p:nvSpPr>
        <p:spPr>
          <a:xfrm>
            <a:off x="2112790" y="1626274"/>
            <a:ext cx="4918419" cy="1354217"/>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Iterator Design Pattern</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 a way to access the elements of an aggregate object sequentially without exposing its underlying representation</a:t>
            </a:r>
            <a:r>
              <a:rPr lang="en-US" sz="1800" dirty="0">
                <a:effectLst/>
                <a:latin typeface="Calibri" panose="020F0502020204030204" pitchFamily="34" charset="0"/>
                <a:ea typeface="Times New Roman" panose="02020603050405020304" pitchFamily="18" charset="0"/>
                <a:cs typeface="Calibri" panose="020F0502020204030204" pitchFamily="34" charset="0"/>
              </a:rPr>
              <a:t>.” [GoF 139]</a:t>
            </a:r>
            <a:r>
              <a:rPr lang="en-US" sz="1800" dirty="0">
                <a:effectLst/>
                <a:latin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63979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BFC4-5ABB-7482-153E-81599CA3C49F}"/>
              </a:ext>
            </a:extLst>
          </p:cNvPr>
          <p:cNvSpPr>
            <a:spLocks noGrp="1"/>
          </p:cNvSpPr>
          <p:nvPr>
            <p:ph type="title"/>
          </p:nvPr>
        </p:nvSpPr>
        <p:spPr/>
        <p:txBody>
          <a:bodyPr/>
          <a:lstStyle/>
          <a:p>
            <a:r>
              <a:rPr lang="en-US" dirty="0"/>
              <a:t>After Using the Iterator DP</a:t>
            </a:r>
          </a:p>
        </p:txBody>
      </p:sp>
      <p:sp>
        <p:nvSpPr>
          <p:cNvPr id="4" name="Slide Number Placeholder 3">
            <a:extLst>
              <a:ext uri="{FF2B5EF4-FFF2-40B4-BE49-F238E27FC236}">
                <a16:creationId xmlns:a16="http://schemas.microsoft.com/office/drawing/2014/main" id="{7375E5DD-A8DE-24A5-21FF-7F9917900EF7}"/>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pic>
        <p:nvPicPr>
          <p:cNvPr id="6" name="Picture 5" descr="A yellow hand with thumb up&#10;&#10;Description automatically generated">
            <a:extLst>
              <a:ext uri="{FF2B5EF4-FFF2-40B4-BE49-F238E27FC236}">
                <a16:creationId xmlns:a16="http://schemas.microsoft.com/office/drawing/2014/main" id="{A51CA274-75C2-5F88-0A13-EB6AD060A076}"/>
              </a:ext>
            </a:extLst>
          </p:cNvPr>
          <p:cNvPicPr>
            <a:picLocks noChangeAspect="1"/>
          </p:cNvPicPr>
          <p:nvPr/>
        </p:nvPicPr>
        <p:blipFill>
          <a:blip r:embed="rId2"/>
          <a:stretch>
            <a:fillRect/>
          </a:stretch>
        </p:blipFill>
        <p:spPr>
          <a:xfrm>
            <a:off x="548684" y="5077014"/>
            <a:ext cx="868371" cy="826772"/>
          </a:xfrm>
          <a:prstGeom prst="rect">
            <a:avLst/>
          </a:prstGeom>
        </p:spPr>
      </p:pic>
      <p:sp>
        <p:nvSpPr>
          <p:cNvPr id="7" name="TextBox 6">
            <a:extLst>
              <a:ext uri="{FF2B5EF4-FFF2-40B4-BE49-F238E27FC236}">
                <a16:creationId xmlns:a16="http://schemas.microsoft.com/office/drawing/2014/main" id="{83CBC49B-1BC6-5ACB-0DCF-AC4BD7535EB4}"/>
              </a:ext>
            </a:extLst>
          </p:cNvPr>
          <p:cNvSpPr txBox="1"/>
          <p:nvPr/>
        </p:nvSpPr>
        <p:spPr>
          <a:xfrm>
            <a:off x="1463075" y="5062579"/>
            <a:ext cx="7315120" cy="1015663"/>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Each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 creates an </a:t>
            </a:r>
            <a:r>
              <a:rPr lang="en-US" sz="12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iterator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that is appropriate for its sequential collection of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 Class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TeamReport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delegates iterating over the various forms of sequential collections to the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Iterator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Each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Iterator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 knows how to iterate over its form of sequential collection and has a private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cursor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member variable to keep track of the current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Class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TeamReport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does not know how each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 stores its sequence of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 and therefore it is loosely coupled from the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a:t>
            </a:r>
            <a:r>
              <a:rPr lang="en-US" sz="105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a:t>
            </a:r>
            <a:endParaRPr lang="en-US" sz="1000" dirty="0">
              <a:solidFill>
                <a:srgbClr val="0432FF"/>
              </a:solidFill>
              <a:latin typeface="Aptos" panose="020B0004020202020204" pitchFamily="34" charset="0"/>
            </a:endParaRPr>
          </a:p>
        </p:txBody>
      </p:sp>
      <p:pic>
        <p:nvPicPr>
          <p:cNvPr id="3" name="Picture 2" descr="A picture containing text, receipt, diagram, screenshot&#10;&#10;Description automatically generated">
            <a:extLst>
              <a:ext uri="{FF2B5EF4-FFF2-40B4-BE49-F238E27FC236}">
                <a16:creationId xmlns:a16="http://schemas.microsoft.com/office/drawing/2014/main" id="{29E2990E-D498-6E51-8B4F-0E67E21E3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60" y="1234464"/>
            <a:ext cx="6316915" cy="3656458"/>
          </a:xfrm>
          <a:prstGeom prst="rect">
            <a:avLst/>
          </a:prstGeom>
        </p:spPr>
      </p:pic>
      <p:sp>
        <p:nvSpPr>
          <p:cNvPr id="18" name="TextBox 17">
            <a:extLst>
              <a:ext uri="{FF2B5EF4-FFF2-40B4-BE49-F238E27FC236}">
                <a16:creationId xmlns:a16="http://schemas.microsoft.com/office/drawing/2014/main" id="{4942278E-A58E-2BBB-FE41-C5E52DCD2FFB}"/>
              </a:ext>
            </a:extLst>
          </p:cNvPr>
          <p:cNvSpPr txBox="1"/>
          <p:nvPr/>
        </p:nvSpPr>
        <p:spPr>
          <a:xfrm>
            <a:off x="7140516" y="1277589"/>
            <a:ext cx="1068882"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Player.h</a:t>
            </a:r>
            <a:endParaRPr lang="en-US" sz="1200" dirty="0">
              <a:solidFill>
                <a:srgbClr val="FFFF00"/>
              </a:solidFill>
            </a:endParaRPr>
          </a:p>
        </p:txBody>
      </p:sp>
      <p:sp>
        <p:nvSpPr>
          <p:cNvPr id="19" name="TextBox 18">
            <a:extLst>
              <a:ext uri="{FF2B5EF4-FFF2-40B4-BE49-F238E27FC236}">
                <a16:creationId xmlns:a16="http://schemas.microsoft.com/office/drawing/2014/main" id="{6826D121-F871-BA94-7C40-59F7AE8EF5BC}"/>
              </a:ext>
            </a:extLst>
          </p:cNvPr>
          <p:cNvSpPr txBox="1"/>
          <p:nvPr/>
        </p:nvSpPr>
        <p:spPr>
          <a:xfrm>
            <a:off x="7140516" y="2001736"/>
            <a:ext cx="1018612"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Team.h</a:t>
            </a:r>
            <a:endParaRPr lang="en-US" sz="1200" dirty="0">
              <a:solidFill>
                <a:srgbClr val="FFFF00"/>
              </a:solidFill>
            </a:endParaRPr>
          </a:p>
        </p:txBody>
      </p:sp>
      <p:sp>
        <p:nvSpPr>
          <p:cNvPr id="20" name="TextBox 19">
            <a:extLst>
              <a:ext uri="{FF2B5EF4-FFF2-40B4-BE49-F238E27FC236}">
                <a16:creationId xmlns:a16="http://schemas.microsoft.com/office/drawing/2014/main" id="{0130C829-0474-4897-FD76-B4B8521A62F8}"/>
              </a:ext>
            </a:extLst>
          </p:cNvPr>
          <p:cNvSpPr txBox="1"/>
          <p:nvPr/>
        </p:nvSpPr>
        <p:spPr>
          <a:xfrm>
            <a:off x="7140516" y="2361561"/>
            <a:ext cx="1180516"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Team.cpp</a:t>
            </a:r>
            <a:endParaRPr lang="en-US" sz="1200" dirty="0">
              <a:solidFill>
                <a:srgbClr val="FFFF00"/>
              </a:solidFill>
            </a:endParaRPr>
          </a:p>
        </p:txBody>
      </p:sp>
      <p:sp>
        <p:nvSpPr>
          <p:cNvPr id="21" name="TextBox 20">
            <a:extLst>
              <a:ext uri="{FF2B5EF4-FFF2-40B4-BE49-F238E27FC236}">
                <a16:creationId xmlns:a16="http://schemas.microsoft.com/office/drawing/2014/main" id="{EB06B694-D36C-8AAD-6A99-592C4F463730}"/>
              </a:ext>
            </a:extLst>
          </p:cNvPr>
          <p:cNvSpPr txBox="1"/>
          <p:nvPr/>
        </p:nvSpPr>
        <p:spPr>
          <a:xfrm>
            <a:off x="7140516" y="3426318"/>
            <a:ext cx="1181093"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tester.cpp</a:t>
            </a:r>
            <a:endParaRPr lang="en-US" sz="1200" dirty="0">
              <a:solidFill>
                <a:srgbClr val="FFFF00"/>
              </a:solidFill>
            </a:endParaRPr>
          </a:p>
        </p:txBody>
      </p:sp>
      <p:sp>
        <p:nvSpPr>
          <p:cNvPr id="22" name="TextBox 21">
            <a:extLst>
              <a:ext uri="{FF2B5EF4-FFF2-40B4-BE49-F238E27FC236}">
                <a16:creationId xmlns:a16="http://schemas.microsoft.com/office/drawing/2014/main" id="{100C9A62-AACE-5DE0-3469-713AC9B14A5E}"/>
              </a:ext>
            </a:extLst>
          </p:cNvPr>
          <p:cNvSpPr txBox="1"/>
          <p:nvPr/>
        </p:nvSpPr>
        <p:spPr>
          <a:xfrm>
            <a:off x="7140516" y="3069527"/>
            <a:ext cx="1512337"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TeaReport.cpp</a:t>
            </a:r>
            <a:endParaRPr lang="en-US" sz="1200" dirty="0">
              <a:solidFill>
                <a:srgbClr val="FFFF00"/>
              </a:solidFill>
            </a:endParaRPr>
          </a:p>
        </p:txBody>
      </p:sp>
      <p:sp>
        <p:nvSpPr>
          <p:cNvPr id="23" name="TextBox 22">
            <a:extLst>
              <a:ext uri="{FF2B5EF4-FFF2-40B4-BE49-F238E27FC236}">
                <a16:creationId xmlns:a16="http://schemas.microsoft.com/office/drawing/2014/main" id="{719F1618-4AB0-2CC3-E0B4-52EEE798F309}"/>
              </a:ext>
            </a:extLst>
          </p:cNvPr>
          <p:cNvSpPr txBox="1"/>
          <p:nvPr/>
        </p:nvSpPr>
        <p:spPr>
          <a:xfrm>
            <a:off x="7140516" y="2715544"/>
            <a:ext cx="1478675"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TeamReport.h</a:t>
            </a:r>
            <a:endParaRPr lang="en-US" sz="1200" dirty="0">
              <a:solidFill>
                <a:srgbClr val="FFFF00"/>
              </a:solidFill>
            </a:endParaRPr>
          </a:p>
        </p:txBody>
      </p:sp>
      <p:sp>
        <p:nvSpPr>
          <p:cNvPr id="24" name="TextBox 23">
            <a:extLst>
              <a:ext uri="{FF2B5EF4-FFF2-40B4-BE49-F238E27FC236}">
                <a16:creationId xmlns:a16="http://schemas.microsoft.com/office/drawing/2014/main" id="{831508CE-74C9-0FC4-3F87-6648B12E4167}"/>
              </a:ext>
            </a:extLst>
          </p:cNvPr>
          <p:cNvSpPr txBox="1"/>
          <p:nvPr/>
        </p:nvSpPr>
        <p:spPr>
          <a:xfrm>
            <a:off x="7141823" y="1641911"/>
            <a:ext cx="1121782"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Iterator.h</a:t>
            </a:r>
            <a:endParaRPr lang="en-US" sz="1200" dirty="0">
              <a:solidFill>
                <a:srgbClr val="FFFF00"/>
              </a:solidFill>
            </a:endParaRPr>
          </a:p>
        </p:txBody>
      </p:sp>
      <p:sp>
        <p:nvSpPr>
          <p:cNvPr id="25" name="TextBox 24">
            <a:extLst>
              <a:ext uri="{FF2B5EF4-FFF2-40B4-BE49-F238E27FC236}">
                <a16:creationId xmlns:a16="http://schemas.microsoft.com/office/drawing/2014/main" id="{26C4E946-83EC-3E0D-7E95-F89B5C9F18C8}"/>
              </a:ext>
            </a:extLst>
          </p:cNvPr>
          <p:cNvSpPr txBox="1"/>
          <p:nvPr/>
        </p:nvSpPr>
        <p:spPr>
          <a:xfrm>
            <a:off x="7087034" y="3783109"/>
            <a:ext cx="1619299"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More classes, but the code is more flexible and scalable.</a:t>
            </a:r>
          </a:p>
        </p:txBody>
      </p:sp>
    </p:spTree>
    <p:extLst>
      <p:ext uri="{BB962C8B-B14F-4D97-AF65-F5344CB8AC3E}">
        <p14:creationId xmlns:p14="http://schemas.microsoft.com/office/powerpoint/2010/main" val="2322063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5427-5E58-69CB-6C5D-B2204A0CD5CB}"/>
              </a:ext>
            </a:extLst>
          </p:cNvPr>
          <p:cNvSpPr>
            <a:spLocks noGrp="1"/>
          </p:cNvSpPr>
          <p:nvPr>
            <p:ph type="title"/>
          </p:nvPr>
        </p:nvSpPr>
        <p:spPr/>
        <p:txBody>
          <a:bodyPr/>
          <a:lstStyle/>
          <a:p>
            <a:r>
              <a:rPr lang="en-US" dirty="0"/>
              <a:t>Benefits of “After”</a:t>
            </a:r>
          </a:p>
        </p:txBody>
      </p:sp>
      <p:sp>
        <p:nvSpPr>
          <p:cNvPr id="3" name="Content Placeholder 2">
            <a:extLst>
              <a:ext uri="{FF2B5EF4-FFF2-40B4-BE49-F238E27FC236}">
                <a16:creationId xmlns:a16="http://schemas.microsoft.com/office/drawing/2014/main" id="{7AA73C22-E865-DC0E-B95C-D669B8C4C179}"/>
              </a:ext>
            </a:extLst>
          </p:cNvPr>
          <p:cNvSpPr>
            <a:spLocks noGrp="1"/>
          </p:cNvSpPr>
          <p:nvPr>
            <p:ph idx="1"/>
          </p:nvPr>
        </p:nvSpPr>
        <p:spPr/>
        <p:txBody>
          <a:bodyPr/>
          <a:lstStyle/>
          <a:p>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Delegated iterations.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TeamReport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delegates iterating over the sequential collections to the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Iterator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subclasses, which is an application of the Delegation Principle </a:t>
            </a:r>
            <a:r>
              <a:rPr lang="en-US" sz="2000" dirty="0"/>
              <a:t>.</a:t>
            </a:r>
          </a:p>
          <a:p>
            <a:pPr lvl="3"/>
            <a:endParaRPr lang="en-US" sz="800" dirty="0"/>
          </a:p>
          <a:p>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Loosely coupled classes.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TeamReport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 longer needs to know how each </a:t>
            </a:r>
            <a:r>
              <a:rPr lang="en-US" sz="1800"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Team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subclass implements its sequential collection, which is an application of the Principle of Least Knowledge. Therefore, class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TeamReport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loosely coupled from the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Team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subclasses</a:t>
            </a:r>
            <a:r>
              <a:rPr lang="en-US" sz="1400" dirty="0">
                <a:effectLst/>
              </a:rPr>
              <a:t> </a:t>
            </a:r>
            <a:r>
              <a:rPr lang="en-US" sz="2000" dirty="0"/>
              <a:t>.</a:t>
            </a:r>
          </a:p>
          <a:p>
            <a:pPr lvl="3"/>
            <a:endParaRPr lang="en-US" sz="800" dirty="0"/>
          </a:p>
          <a:p>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Encapsulated iteration algorithms.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Iterator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subclasses encapsulate the different algorithms to iterate over the various forms of sequential collections, which is an application of the Encapsulate What Varies Principle</a:t>
            </a:r>
            <a:r>
              <a:rPr lang="en-US" sz="2000" dirty="0"/>
              <a:t>.</a:t>
            </a:r>
          </a:p>
          <a:p>
            <a:pPr lvl="3"/>
            <a:endParaRPr lang="en-US" sz="800" dirty="0"/>
          </a:p>
          <a:p>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Reduced code duplication.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iteration algorithms are not duplicated, which is an application of the Don’t Repeat Yourself Principle.</a:t>
            </a:r>
          </a:p>
          <a:p>
            <a:pPr lvl="3"/>
            <a:endParaRPr lang="en-US" sz="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Sharable iteration algorithms.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It will be easy to share the algorithms among similar sequential collections or to add new algorithms for other collections</a:t>
            </a:r>
            <a:r>
              <a:rPr lang="en-US" sz="1400" kern="100" dirty="0">
                <a:latin typeface="Calibri" panose="020F0502020204030204" pitchFamily="34" charset="0"/>
                <a:ea typeface="Calibri" panose="020F0502020204030204" pitchFamily="34" charset="0"/>
                <a:cs typeface="Times New Roman" panose="02020603050405020304" pitchFamily="18" charset="0"/>
              </a:rPr>
              <a:t>.</a:t>
            </a:r>
            <a:endParaRPr lang="en-US" sz="2000" dirty="0"/>
          </a:p>
        </p:txBody>
      </p:sp>
      <p:sp>
        <p:nvSpPr>
          <p:cNvPr id="4" name="Slide Number Placeholder 3">
            <a:extLst>
              <a:ext uri="{FF2B5EF4-FFF2-40B4-BE49-F238E27FC236}">
                <a16:creationId xmlns:a16="http://schemas.microsoft.com/office/drawing/2014/main" id="{E673CECD-BA43-58E4-61FB-2ED9ED28C10A}"/>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spTree>
    <p:extLst>
      <p:ext uri="{BB962C8B-B14F-4D97-AF65-F5344CB8AC3E}">
        <p14:creationId xmlns:p14="http://schemas.microsoft.com/office/powerpoint/2010/main" val="1572598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58A4-F801-CCE7-F06D-BDE85A1ACFA3}"/>
              </a:ext>
            </a:extLst>
          </p:cNvPr>
          <p:cNvSpPr>
            <a:spLocks noGrp="1"/>
          </p:cNvSpPr>
          <p:nvPr>
            <p:ph type="title"/>
          </p:nvPr>
        </p:nvSpPr>
        <p:spPr/>
        <p:txBody>
          <a:bodyPr/>
          <a:lstStyle/>
          <a:p>
            <a:r>
              <a:rPr lang="en-US" dirty="0"/>
              <a:t>Iterator DP Generic Model</a:t>
            </a:r>
          </a:p>
        </p:txBody>
      </p:sp>
      <p:sp>
        <p:nvSpPr>
          <p:cNvPr id="4" name="Slide Number Placeholder 3">
            <a:extLst>
              <a:ext uri="{FF2B5EF4-FFF2-40B4-BE49-F238E27FC236}">
                <a16:creationId xmlns:a16="http://schemas.microsoft.com/office/drawing/2014/main" id="{6DC59A38-A3A8-1F99-8CDF-2CEA91E09E00}"/>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pic>
        <p:nvPicPr>
          <p:cNvPr id="3" name="Picture 2" descr="Diagram&#10;&#10;Description automatically generated">
            <a:extLst>
              <a:ext uri="{FF2B5EF4-FFF2-40B4-BE49-F238E27FC236}">
                <a16:creationId xmlns:a16="http://schemas.microsoft.com/office/drawing/2014/main" id="{EC678728-3A35-F4AC-CFEE-B48C36BE1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513" y="1387236"/>
            <a:ext cx="5841182" cy="2224642"/>
          </a:xfrm>
          <a:prstGeom prst="rect">
            <a:avLst/>
          </a:prstGeom>
        </p:spPr>
      </p:pic>
      <p:graphicFrame>
        <p:nvGraphicFramePr>
          <p:cNvPr id="8" name="Table 7">
            <a:extLst>
              <a:ext uri="{FF2B5EF4-FFF2-40B4-BE49-F238E27FC236}">
                <a16:creationId xmlns:a16="http://schemas.microsoft.com/office/drawing/2014/main" id="{54575626-392D-6B0C-FFA9-B9E6FE029083}"/>
              </a:ext>
            </a:extLst>
          </p:cNvPr>
          <p:cNvGraphicFramePr>
            <a:graphicFrameLocks noGrp="1"/>
          </p:cNvGraphicFramePr>
          <p:nvPr>
            <p:extLst>
              <p:ext uri="{D42A27DB-BD31-4B8C-83A1-F6EECF244321}">
                <p14:modId xmlns:p14="http://schemas.microsoft.com/office/powerpoint/2010/main" val="3945409774"/>
              </p:ext>
            </p:extLst>
          </p:nvPr>
        </p:nvGraphicFramePr>
        <p:xfrm>
          <a:off x="731562" y="3832270"/>
          <a:ext cx="7049275" cy="2084461"/>
        </p:xfrm>
        <a:graphic>
          <a:graphicData uri="http://schemas.openxmlformats.org/drawingml/2006/table">
            <a:tbl>
              <a:tblPr firstRow="1" firstCol="1" bandRow="1">
                <a:tableStyleId>{00A15C55-8517-42AA-B614-E9B94910E393}</a:tableStyleId>
              </a:tblPr>
              <a:tblGrid>
                <a:gridCol w="2934520">
                  <a:extLst>
                    <a:ext uri="{9D8B030D-6E8A-4147-A177-3AD203B41FA5}">
                      <a16:colId xmlns:a16="http://schemas.microsoft.com/office/drawing/2014/main" val="612372150"/>
                    </a:ext>
                  </a:extLst>
                </a:gridCol>
                <a:gridCol w="4114755">
                  <a:extLst>
                    <a:ext uri="{9D8B030D-6E8A-4147-A177-3AD203B41FA5}">
                      <a16:colId xmlns:a16="http://schemas.microsoft.com/office/drawing/2014/main" val="3894149592"/>
                    </a:ext>
                  </a:extLst>
                </a:gridCol>
              </a:tblGrid>
              <a:tr h="287633">
                <a:tc>
                  <a:txBody>
                    <a:bodyPr/>
                    <a:lstStyle/>
                    <a:p>
                      <a:pPr marL="0" marR="0">
                        <a:lnSpc>
                          <a:spcPts val="1200"/>
                        </a:lnSpc>
                        <a:spcBef>
                          <a:spcPts val="600"/>
                        </a:spcBef>
                        <a:spcAft>
                          <a:spcPts val="0"/>
                        </a:spcAft>
                      </a:pPr>
                      <a:r>
                        <a:rPr lang="en-US" sz="1200">
                          <a:effectLst/>
                        </a:rPr>
                        <a:t>Design pattern</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a:effectLst/>
                        </a:rPr>
                        <a:t>Applied by the example application</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0610632"/>
                  </a:ext>
                </a:extLst>
              </a:tr>
              <a:tr h="293615">
                <a:tc>
                  <a:txBody>
                    <a:bodyPr/>
                    <a:lstStyle/>
                    <a:p>
                      <a:pPr marL="0" marR="0">
                        <a:lnSpc>
                          <a:spcPts val="1200"/>
                        </a:lnSpc>
                        <a:spcBef>
                          <a:spcPts val="600"/>
                        </a:spcBef>
                        <a:spcAft>
                          <a:spcPts val="0"/>
                        </a:spcAft>
                      </a:pPr>
                      <a:r>
                        <a:rPr lang="en-US" sz="1200">
                          <a:effectLst/>
                        </a:rPr>
                        <a:t>client class</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 </a:t>
                      </a:r>
                      <a:r>
                        <a:rPr lang="en-US" sz="1200" b="1" i="0" u="none" strike="noStrike" dirty="0">
                          <a:effectLst/>
                          <a:latin typeface="Courier New" panose="02070309020205020404" pitchFamily="49" charset="0"/>
                          <a:cs typeface="Courier New" panose="02070309020205020404" pitchFamily="49" charset="0"/>
                        </a:rPr>
                        <a:t>TeamReport</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extLst>
                  <a:ext uri="{0D108BD9-81ED-4DB2-BD59-A6C34878D82A}">
                    <a16:rowId xmlns:a16="http://schemas.microsoft.com/office/drawing/2014/main" val="3161491363"/>
                  </a:ext>
                </a:extLst>
              </a:tr>
              <a:tr h="293615">
                <a:tc>
                  <a:txBody>
                    <a:bodyPr/>
                    <a:lstStyle/>
                    <a:p>
                      <a:pPr marL="0" marR="0">
                        <a:lnSpc>
                          <a:spcPts val="1200"/>
                        </a:lnSpc>
                        <a:spcBef>
                          <a:spcPts val="600"/>
                        </a:spcBef>
                        <a:spcAft>
                          <a:spcPts val="0"/>
                        </a:spcAft>
                      </a:pPr>
                      <a:r>
                        <a:rPr lang="en-US" sz="1200" dirty="0">
                          <a:effectLst/>
                        </a:rPr>
                        <a:t>superclass </a:t>
                      </a:r>
                      <a:r>
                        <a:rPr lang="en-US" sz="1200" b="1" i="0" u="none" strike="noStrike" dirty="0" err="1">
                          <a:effectLst/>
                          <a:latin typeface="Courier New" panose="02070309020205020404" pitchFamily="49" charset="0"/>
                          <a:cs typeface="Courier New" panose="02070309020205020404" pitchFamily="49" charset="0"/>
                        </a:rPr>
                        <a:t>SequentialCollection</a:t>
                      </a:r>
                      <a:r>
                        <a:rPr lang="en-US" sz="1200" dirty="0">
                          <a:effectLst/>
                        </a:rPr>
                        <a:t> </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superclass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Team</a:t>
                      </a:r>
                    </a:p>
                  </a:txBody>
                  <a:tcPr marL="68580" marR="68580" marT="0" marB="0" anchor="ctr"/>
                </a:tc>
                <a:extLst>
                  <a:ext uri="{0D108BD9-81ED-4DB2-BD59-A6C34878D82A}">
                    <a16:rowId xmlns:a16="http://schemas.microsoft.com/office/drawing/2014/main" val="200426305"/>
                  </a:ext>
                </a:extLst>
              </a:tr>
              <a:tr h="293615">
                <a:tc>
                  <a:txBody>
                    <a:bodyPr/>
                    <a:lstStyle/>
                    <a:p>
                      <a:pPr marL="0" marR="0">
                        <a:lnSpc>
                          <a:spcPts val="1200"/>
                        </a:lnSpc>
                        <a:spcBef>
                          <a:spcPts val="600"/>
                        </a:spcBef>
                        <a:spcAft>
                          <a:spcPts val="0"/>
                        </a:spcAft>
                      </a:pPr>
                      <a:r>
                        <a:rPr lang="en-US" sz="1200">
                          <a:effectLst/>
                        </a:rPr>
                        <a:t>concrete sequential collections</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subclasses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Team_1</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Team_2</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Team_3</a:t>
                      </a:r>
                    </a:p>
                  </a:txBody>
                  <a:tcPr marL="68580" marR="68580" marT="0" marB="0" anchor="ctr"/>
                </a:tc>
                <a:extLst>
                  <a:ext uri="{0D108BD9-81ED-4DB2-BD59-A6C34878D82A}">
                    <a16:rowId xmlns:a16="http://schemas.microsoft.com/office/drawing/2014/main" val="3105755022"/>
                  </a:ext>
                </a:extLst>
              </a:tr>
              <a:tr h="293615">
                <a:tc>
                  <a:txBody>
                    <a:bodyPr/>
                    <a:lstStyle/>
                    <a:p>
                      <a:pPr marL="0" marR="0">
                        <a:lnSpc>
                          <a:spcPts val="1200"/>
                        </a:lnSpc>
                        <a:spcBef>
                          <a:spcPts val="600"/>
                        </a:spcBef>
                        <a:spcAft>
                          <a:spcPts val="0"/>
                        </a:spcAft>
                      </a:pPr>
                      <a:r>
                        <a:rPr lang="en-US" sz="1200" dirty="0">
                          <a:effectLst/>
                        </a:rPr>
                        <a:t>superclass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Iterator</a:t>
                      </a:r>
                      <a:r>
                        <a:rPr lang="en-US" sz="1200" dirty="0">
                          <a:effectLst/>
                        </a:rPr>
                        <a:t> </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superclass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Iterator</a:t>
                      </a:r>
                    </a:p>
                  </a:txBody>
                  <a:tcPr marL="68580" marR="68580" marT="0" marB="0" anchor="ctr"/>
                </a:tc>
                <a:extLst>
                  <a:ext uri="{0D108BD9-81ED-4DB2-BD59-A6C34878D82A}">
                    <a16:rowId xmlns:a16="http://schemas.microsoft.com/office/drawing/2014/main" val="2358697967"/>
                  </a:ext>
                </a:extLst>
              </a:tr>
              <a:tr h="348051">
                <a:tc>
                  <a:txBody>
                    <a:bodyPr/>
                    <a:lstStyle/>
                    <a:p>
                      <a:pPr marL="0" marR="0">
                        <a:lnSpc>
                          <a:spcPts val="1200"/>
                        </a:lnSpc>
                        <a:spcBef>
                          <a:spcPts val="600"/>
                        </a:spcBef>
                        <a:spcAft>
                          <a:spcPts val="0"/>
                        </a:spcAft>
                      </a:pPr>
                      <a:r>
                        <a:rPr lang="en-US" sz="1200">
                          <a:effectLst/>
                        </a:rPr>
                        <a:t>concrete iterators</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b="1" i="0" u="none" strike="noStrike" kern="1200" dirty="0" err="1">
                          <a:solidFill>
                            <a:schemeClr val="dk1"/>
                          </a:solidFill>
                          <a:effectLst/>
                          <a:latin typeface="Courier New" panose="02070309020205020404" pitchFamily="49" charset="0"/>
                          <a:ea typeface="+mn-ea"/>
                          <a:cs typeface="Courier New" panose="02070309020205020404" pitchFamily="49" charset="0"/>
                        </a:rPr>
                        <a:t>ArrayIterator</a:t>
                      </a:r>
                      <a:r>
                        <a:rPr lang="en-US" sz="1200" dirty="0">
                          <a:effectLst/>
                        </a:rPr>
                        <a:t>, </a:t>
                      </a:r>
                      <a:r>
                        <a:rPr lang="en-US" sz="1200" b="1" i="0" u="none" strike="noStrike" kern="1200" dirty="0" err="1">
                          <a:solidFill>
                            <a:schemeClr val="dk1"/>
                          </a:solidFill>
                          <a:effectLst/>
                          <a:latin typeface="Courier New" panose="02070309020205020404" pitchFamily="49" charset="0"/>
                          <a:ea typeface="+mn-ea"/>
                          <a:cs typeface="Courier New" panose="02070309020205020404" pitchFamily="49" charset="0"/>
                        </a:rPr>
                        <a:t>VectorIterator</a:t>
                      </a:r>
                      <a:r>
                        <a:rPr lang="en-US" sz="1200" dirty="0">
                          <a:effectLst/>
                        </a:rPr>
                        <a:t>, and </a:t>
                      </a:r>
                      <a:r>
                        <a:rPr lang="en-US" sz="1200" b="1" i="0" u="none" strike="noStrike" kern="1200" dirty="0" err="1">
                          <a:solidFill>
                            <a:schemeClr val="dk1"/>
                          </a:solidFill>
                          <a:effectLst/>
                          <a:latin typeface="Courier New" panose="02070309020205020404" pitchFamily="49" charset="0"/>
                          <a:ea typeface="+mn-ea"/>
                          <a:cs typeface="Courier New" panose="02070309020205020404" pitchFamily="49" charset="0"/>
                        </a:rPr>
                        <a:t>MapIterator</a:t>
                      </a:r>
                      <a:endPar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endParaRPr>
                    </a:p>
                  </a:txBody>
                  <a:tcPr marL="68580" marR="68580" marT="0" marB="0" anchor="ctr"/>
                </a:tc>
                <a:extLst>
                  <a:ext uri="{0D108BD9-81ED-4DB2-BD59-A6C34878D82A}">
                    <a16:rowId xmlns:a16="http://schemas.microsoft.com/office/drawing/2014/main" val="4234061256"/>
                  </a:ext>
                </a:extLst>
              </a:tr>
              <a:tr h="274317">
                <a:tc>
                  <a:txBody>
                    <a:bodyPr/>
                    <a:lstStyle/>
                    <a:p>
                      <a:pPr marL="0" marR="0">
                        <a:lnSpc>
                          <a:spcPts val="1200"/>
                        </a:lnSpc>
                        <a:spcBef>
                          <a:spcPts val="600"/>
                        </a:spcBef>
                        <a:spcAft>
                          <a:spcPts val="0"/>
                        </a:spcAft>
                      </a:pPr>
                      <a:r>
                        <a:rPr lang="en-US" sz="1200">
                          <a:effectLst/>
                        </a:rPr>
                        <a:t>item</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Player</a:t>
                      </a:r>
                      <a:r>
                        <a:rPr lang="en-US" sz="1200" u="none" strike="noStrike" dirty="0">
                          <a:effectLst/>
                        </a:rPr>
                        <a:t> </a:t>
                      </a:r>
                      <a:r>
                        <a:rPr lang="en-US" sz="1200" dirty="0">
                          <a:effectLst/>
                        </a:rPr>
                        <a:t>object</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2843186"/>
                  </a:ext>
                </a:extLst>
              </a:tr>
            </a:tbl>
          </a:graphicData>
        </a:graphic>
      </p:graphicFrame>
    </p:spTree>
    <p:extLst>
      <p:ext uri="{BB962C8B-B14F-4D97-AF65-F5344CB8AC3E}">
        <p14:creationId xmlns:p14="http://schemas.microsoft.com/office/powerpoint/2010/main" val="4016687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4DA9-92B0-D7C5-82A6-AC76498D9A3A}"/>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CB131FB7-9FEB-8D76-6C44-99CC462D8DD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B7E6B04-85AE-44AF-F054-6B47FF715471}"/>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Tree>
    <p:extLst>
      <p:ext uri="{BB962C8B-B14F-4D97-AF65-F5344CB8AC3E}">
        <p14:creationId xmlns:p14="http://schemas.microsoft.com/office/powerpoint/2010/main" val="158678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0712-4742-22DB-9EF9-4E6D26A061C5}"/>
              </a:ext>
            </a:extLst>
          </p:cNvPr>
          <p:cNvSpPr>
            <a:spLocks noGrp="1"/>
          </p:cNvSpPr>
          <p:nvPr>
            <p:ph type="title"/>
          </p:nvPr>
        </p:nvSpPr>
        <p:spPr/>
        <p:txBody>
          <a:bodyPr/>
          <a:lstStyle/>
          <a:p>
            <a:r>
              <a:rPr lang="en-US" dirty="0"/>
              <a:t>No Class Next Week</a:t>
            </a:r>
          </a:p>
        </p:txBody>
      </p:sp>
      <p:sp>
        <p:nvSpPr>
          <p:cNvPr id="3" name="Content Placeholder 2">
            <a:extLst>
              <a:ext uri="{FF2B5EF4-FFF2-40B4-BE49-F238E27FC236}">
                <a16:creationId xmlns:a16="http://schemas.microsoft.com/office/drawing/2014/main" id="{BF39537E-B593-EDE0-A02C-6D9D41029B06}"/>
              </a:ext>
            </a:extLst>
          </p:cNvPr>
          <p:cNvSpPr>
            <a:spLocks noGrp="1"/>
          </p:cNvSpPr>
          <p:nvPr>
            <p:ph idx="1"/>
          </p:nvPr>
        </p:nvSpPr>
        <p:spPr/>
        <p:txBody>
          <a:bodyPr/>
          <a:lstStyle/>
          <a:p>
            <a:r>
              <a:rPr lang="en-US" dirty="0"/>
              <a:t>I will be attending the funeral of a longtime friend Tuesday evening, April 16.</a:t>
            </a:r>
          </a:p>
          <a:p>
            <a:pPr lvl="4"/>
            <a:endParaRPr lang="en-US" dirty="0"/>
          </a:p>
          <a:p>
            <a:r>
              <a:rPr lang="en-US" dirty="0"/>
              <a:t>I still plan to cover all the material listed </a:t>
            </a:r>
            <a:br>
              <a:rPr lang="en-US" dirty="0"/>
            </a:br>
            <a:r>
              <a:rPr lang="en-US" dirty="0"/>
              <a:t>in the class syllabus.</a:t>
            </a:r>
          </a:p>
          <a:p>
            <a:pPr lvl="1"/>
            <a:r>
              <a:rPr lang="en-US" dirty="0"/>
              <a:t>Some classes will have to last </a:t>
            </a:r>
            <a:br>
              <a:rPr lang="en-US" dirty="0"/>
            </a:br>
            <a:r>
              <a:rPr lang="en-US" dirty="0"/>
              <a:t>the full 2 hours and 45 minutes.</a:t>
            </a:r>
          </a:p>
        </p:txBody>
      </p:sp>
      <p:sp>
        <p:nvSpPr>
          <p:cNvPr id="4" name="Slide Number Placeholder 3">
            <a:extLst>
              <a:ext uri="{FF2B5EF4-FFF2-40B4-BE49-F238E27FC236}">
                <a16:creationId xmlns:a16="http://schemas.microsoft.com/office/drawing/2014/main" id="{3A8FE5E7-5708-F0A4-D161-57167707809F}"/>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Tree>
    <p:extLst>
      <p:ext uri="{BB962C8B-B14F-4D97-AF65-F5344CB8AC3E}">
        <p14:creationId xmlns:p14="http://schemas.microsoft.com/office/powerpoint/2010/main" val="304442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6679-BC92-D5AC-F3C5-BAB8476C4ECD}"/>
              </a:ext>
            </a:extLst>
          </p:cNvPr>
          <p:cNvSpPr>
            <a:spLocks noGrp="1"/>
          </p:cNvSpPr>
          <p:nvPr>
            <p:ph type="title"/>
          </p:nvPr>
        </p:nvSpPr>
        <p:spPr/>
        <p:txBody>
          <a:bodyPr/>
          <a:lstStyle/>
          <a:p>
            <a:r>
              <a:rPr lang="en-US" dirty="0"/>
              <a:t>The Visitor Design Pattern</a:t>
            </a:r>
          </a:p>
        </p:txBody>
      </p:sp>
      <p:sp>
        <p:nvSpPr>
          <p:cNvPr id="3" name="Content Placeholder 2">
            <a:extLst>
              <a:ext uri="{FF2B5EF4-FFF2-40B4-BE49-F238E27FC236}">
                <a16:creationId xmlns:a16="http://schemas.microsoft.com/office/drawing/2014/main" id="{FD8DAA9B-CF2A-51BE-538B-F857FA77E9FC}"/>
              </a:ext>
            </a:extLst>
          </p:cNvPr>
          <p:cNvSpPr>
            <a:spLocks noGrp="1"/>
          </p:cNvSpPr>
          <p:nvPr>
            <p:ph idx="1"/>
          </p:nvPr>
        </p:nvSpPr>
        <p:spPr/>
        <p:txBody>
          <a:bodyPr/>
          <a:lstStyle/>
          <a:p>
            <a:r>
              <a:rPr lang="en-US" dirty="0"/>
              <a:t>The Visitor Design Pattern works with </a:t>
            </a:r>
            <a:r>
              <a:rPr lang="en-US" u="sng" dirty="0"/>
              <a:t>different algorithms</a:t>
            </a:r>
            <a:r>
              <a:rPr lang="en-US" dirty="0"/>
              <a:t> that operate on an application’s </a:t>
            </a:r>
            <a:r>
              <a:rPr lang="en-US" u="sng" dirty="0"/>
              <a:t>single data collection</a:t>
            </a:r>
            <a:r>
              <a:rPr lang="en-US" dirty="0"/>
              <a:t> of one or more objects.</a:t>
            </a:r>
          </a:p>
          <a:p>
            <a:pPr lvl="4"/>
            <a:endParaRPr lang="en-US" dirty="0"/>
          </a:p>
          <a:p>
            <a:r>
              <a:rPr lang="en-US" dirty="0"/>
              <a:t>The pattern is often used to provide a model for an architecture where the data is hierarchical and therefore the collection is a </a:t>
            </a:r>
            <a:r>
              <a:rPr lang="en-US" u="sng" dirty="0"/>
              <a:t>tree data structure</a:t>
            </a:r>
            <a:r>
              <a:rPr lang="en-US" dirty="0"/>
              <a:t>.</a:t>
            </a:r>
          </a:p>
          <a:p>
            <a:pPr lvl="1"/>
            <a:r>
              <a:rPr lang="en-US" dirty="0"/>
              <a:t>The objects are nodes of the tree, and they can be instantiated from different classes and therefore the nodes’ data can be of different datatypes </a:t>
            </a:r>
          </a:p>
        </p:txBody>
      </p:sp>
      <p:sp>
        <p:nvSpPr>
          <p:cNvPr id="4" name="Slide Number Placeholder 3">
            <a:extLst>
              <a:ext uri="{FF2B5EF4-FFF2-40B4-BE49-F238E27FC236}">
                <a16:creationId xmlns:a16="http://schemas.microsoft.com/office/drawing/2014/main" id="{950B6D55-400C-786F-0DD5-D8BB901B0EA0}"/>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spTree>
    <p:extLst>
      <p:ext uri="{BB962C8B-B14F-4D97-AF65-F5344CB8AC3E}">
        <p14:creationId xmlns:p14="http://schemas.microsoft.com/office/powerpoint/2010/main" val="296230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E23A-5A08-05BD-170F-6698BA9AA766}"/>
              </a:ext>
            </a:extLst>
          </p:cNvPr>
          <p:cNvSpPr>
            <a:spLocks noGrp="1"/>
          </p:cNvSpPr>
          <p:nvPr>
            <p:ph type="title"/>
          </p:nvPr>
        </p:nvSpPr>
        <p:spPr/>
        <p:txBody>
          <a:bodyPr/>
          <a:lstStyle/>
          <a:p>
            <a:r>
              <a:rPr lang="en-US" dirty="0"/>
              <a:t>Example Application: Game Results</a:t>
            </a:r>
          </a:p>
        </p:txBody>
      </p:sp>
      <p:sp>
        <p:nvSpPr>
          <p:cNvPr id="3" name="Content Placeholder 2">
            <a:extLst>
              <a:ext uri="{FF2B5EF4-FFF2-40B4-BE49-F238E27FC236}">
                <a16:creationId xmlns:a16="http://schemas.microsoft.com/office/drawing/2014/main" id="{A0429D22-274A-4E4F-F153-58233E4F1B2E}"/>
              </a:ext>
            </a:extLst>
          </p:cNvPr>
          <p:cNvSpPr>
            <a:spLocks noGrp="1"/>
          </p:cNvSpPr>
          <p:nvPr>
            <p:ph idx="1"/>
          </p:nvPr>
        </p:nvSpPr>
        <p:spPr>
          <a:xfrm>
            <a:off x="457200" y="1295401"/>
            <a:ext cx="8229600" cy="1402087"/>
          </a:xfrm>
        </p:spPr>
        <p:txBody>
          <a:bodyPr/>
          <a:lstStyle/>
          <a:p>
            <a:r>
              <a:rPr lang="en-US" dirty="0"/>
              <a:t>The college athletics department wants to print reports about intramural games.</a:t>
            </a:r>
          </a:p>
          <a:p>
            <a:pPr lvl="1"/>
            <a:r>
              <a:rPr lang="en-US" dirty="0"/>
              <a:t>The games data collection is a </a:t>
            </a:r>
            <a:r>
              <a:rPr lang="en-US" u="sng" dirty="0"/>
              <a:t>tree structure</a:t>
            </a:r>
            <a:r>
              <a:rPr lang="en-US" dirty="0"/>
              <a:t>.</a:t>
            </a:r>
          </a:p>
        </p:txBody>
      </p:sp>
      <p:sp>
        <p:nvSpPr>
          <p:cNvPr id="4" name="Slide Number Placeholder 3">
            <a:extLst>
              <a:ext uri="{FF2B5EF4-FFF2-40B4-BE49-F238E27FC236}">
                <a16:creationId xmlns:a16="http://schemas.microsoft.com/office/drawing/2014/main" id="{9F253E99-AF2C-B7E3-4991-7883BDC505E7}"/>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pic>
        <p:nvPicPr>
          <p:cNvPr id="5" name="Picture 4" descr="A picture containing diagram, plan, line, technical drawing&#10;&#10;Description automatically generated">
            <a:extLst>
              <a:ext uri="{FF2B5EF4-FFF2-40B4-BE49-F238E27FC236}">
                <a16:creationId xmlns:a16="http://schemas.microsoft.com/office/drawing/2014/main" id="{18824262-065B-C069-EFA3-764AF8188C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212" y="2697488"/>
            <a:ext cx="7933575" cy="2743170"/>
          </a:xfrm>
          <a:prstGeom prst="rect">
            <a:avLst/>
          </a:prstGeom>
        </p:spPr>
      </p:pic>
      <p:sp>
        <p:nvSpPr>
          <p:cNvPr id="6" name="TextBox 5">
            <a:extLst>
              <a:ext uri="{FF2B5EF4-FFF2-40B4-BE49-F238E27FC236}">
                <a16:creationId xmlns:a16="http://schemas.microsoft.com/office/drawing/2014/main" id="{FCDC9914-DE23-2EF1-D685-DB66D57A5B2E}"/>
              </a:ext>
            </a:extLst>
          </p:cNvPr>
          <p:cNvSpPr txBox="1"/>
          <p:nvPr/>
        </p:nvSpPr>
        <p:spPr>
          <a:xfrm>
            <a:off x="162490" y="5521363"/>
            <a:ext cx="8819017" cy="646331"/>
          </a:xfrm>
          <a:prstGeom prst="rect">
            <a:avLst/>
          </a:prstGeom>
          <a:solidFill>
            <a:schemeClr val="accent1">
              <a:lumMod val="20000"/>
              <a:lumOff val="80000"/>
            </a:schemeClr>
          </a:solidFill>
          <a:ln>
            <a:solidFill>
              <a:srgbClr val="0432FF"/>
            </a:solidFill>
          </a:ln>
        </p:spPr>
        <p:txBody>
          <a:bodyPr wrap="non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 data collection as a tree structure that represents intramural baseball, football, and volleyball intramural games played by teams </a:t>
            </a:r>
          </a:p>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from residence halls North, South, East, and West.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Games</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nodes each has pointers to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Hall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nodes of the winning and losing </a:t>
            </a:r>
          </a:p>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residence halls, and it also contains the winning and losing points of its game.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Intramural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node also has a vector of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Hall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a:t>
            </a:r>
            <a:r>
              <a:rPr lang="en-US" sz="1200" dirty="0">
                <a:solidFill>
                  <a:srgbClr val="0432FF"/>
                </a:solidFill>
                <a:effectLst/>
              </a:rPr>
              <a:t> </a:t>
            </a:r>
            <a:endParaRPr lang="en-US" sz="1200" dirty="0">
              <a:solidFill>
                <a:srgbClr val="0432FF"/>
              </a:solidFill>
            </a:endParaRPr>
          </a:p>
        </p:txBody>
      </p:sp>
    </p:spTree>
    <p:extLst>
      <p:ext uri="{BB962C8B-B14F-4D97-AF65-F5344CB8AC3E}">
        <p14:creationId xmlns:p14="http://schemas.microsoft.com/office/powerpoint/2010/main" val="3810302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D695-7851-5DE4-DA8E-8D354E9D7A91}"/>
              </a:ext>
            </a:extLst>
          </p:cNvPr>
          <p:cNvSpPr>
            <a:spLocks noGrp="1"/>
          </p:cNvSpPr>
          <p:nvPr>
            <p:ph type="title"/>
          </p:nvPr>
        </p:nvSpPr>
        <p:spPr/>
        <p:txBody>
          <a:bodyPr/>
          <a:lstStyle/>
          <a:p>
            <a:r>
              <a:rPr lang="en-US" dirty="0"/>
              <a:t>Game Results</a:t>
            </a:r>
            <a:r>
              <a:rPr lang="en-US" i="1" dirty="0"/>
              <a:t>, cont’d</a:t>
            </a:r>
          </a:p>
        </p:txBody>
      </p:sp>
      <p:sp>
        <p:nvSpPr>
          <p:cNvPr id="3" name="Content Placeholder 2">
            <a:extLst>
              <a:ext uri="{FF2B5EF4-FFF2-40B4-BE49-F238E27FC236}">
                <a16:creationId xmlns:a16="http://schemas.microsoft.com/office/drawing/2014/main" id="{FFD8D446-82C6-7820-64E8-29ADF59E7C81}"/>
              </a:ext>
            </a:extLst>
          </p:cNvPr>
          <p:cNvSpPr>
            <a:spLocks noGrp="1"/>
          </p:cNvSpPr>
          <p:nvPr>
            <p:ph idx="1"/>
          </p:nvPr>
        </p:nvSpPr>
        <p:spPr>
          <a:xfrm>
            <a:off x="457200" y="1295401"/>
            <a:ext cx="8229600" cy="4145258"/>
          </a:xfrm>
        </p:spPr>
        <p:txBody>
          <a:bodyPr/>
          <a:lstStyle/>
          <a:p>
            <a:r>
              <a:rPr lang="en-US" u="sng" dirty="0"/>
              <a:t>Three passes</a:t>
            </a:r>
            <a:r>
              <a:rPr lang="en-US" dirty="0"/>
              <a:t> over the tree structure.</a:t>
            </a:r>
          </a:p>
          <a:p>
            <a:pPr lvl="1"/>
            <a:r>
              <a:rPr lang="en-US" dirty="0"/>
              <a:t>Pass 1 algorithm prints:</a:t>
            </a:r>
          </a:p>
          <a:p>
            <a:pPr lvl="1"/>
            <a:endParaRPr lang="en-US" dirty="0"/>
          </a:p>
          <a:p>
            <a:pPr lvl="1"/>
            <a:endParaRPr lang="en-US" dirty="0"/>
          </a:p>
          <a:p>
            <a:pPr lvl="1"/>
            <a:endParaRPr lang="en-US" dirty="0"/>
          </a:p>
          <a:p>
            <a:pPr lvl="1"/>
            <a:endParaRPr lang="en-US" dirty="0"/>
          </a:p>
          <a:p>
            <a:pPr lvl="1"/>
            <a:r>
              <a:rPr lang="en-US" dirty="0"/>
              <a:t>Pass 2 algorithm prints:</a:t>
            </a:r>
          </a:p>
          <a:p>
            <a:pPr lvl="4"/>
            <a:endParaRPr lang="en-US" dirty="0"/>
          </a:p>
          <a:p>
            <a:pPr lvl="3"/>
            <a:endParaRPr lang="en-US" dirty="0"/>
          </a:p>
          <a:p>
            <a:pPr lvl="1"/>
            <a:r>
              <a:rPr lang="en-US" dirty="0"/>
              <a:t>Pass 3 algorithm prints: </a:t>
            </a:r>
          </a:p>
        </p:txBody>
      </p:sp>
      <p:sp>
        <p:nvSpPr>
          <p:cNvPr id="4" name="Slide Number Placeholder 3">
            <a:extLst>
              <a:ext uri="{FF2B5EF4-FFF2-40B4-BE49-F238E27FC236}">
                <a16:creationId xmlns:a16="http://schemas.microsoft.com/office/drawing/2014/main" id="{68ADC49A-4F6B-410E-8280-A3226807B552}"/>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dirty="0"/>
          </a:p>
        </p:txBody>
      </p:sp>
      <p:sp>
        <p:nvSpPr>
          <p:cNvPr id="5" name="TextBox 4">
            <a:extLst>
              <a:ext uri="{FF2B5EF4-FFF2-40B4-BE49-F238E27FC236}">
                <a16:creationId xmlns:a16="http://schemas.microsoft.com/office/drawing/2014/main" id="{2495F6B5-4675-33E3-A655-560DD519F400}"/>
              </a:ext>
            </a:extLst>
          </p:cNvPr>
          <p:cNvSpPr txBox="1"/>
          <p:nvPr/>
        </p:nvSpPr>
        <p:spPr>
          <a:xfrm>
            <a:off x="4846317" y="1874537"/>
            <a:ext cx="3190617" cy="2092881"/>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SCORES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East Hall  5 to  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beat South Hall  3 to  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West Hall 27 to 21</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volleyball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South Hall 15 to 10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South Hall 15 to 13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beat  West Hall 15 to 14</a:t>
            </a:r>
          </a:p>
        </p:txBody>
      </p:sp>
      <p:sp>
        <p:nvSpPr>
          <p:cNvPr id="6" name="TextBox 5">
            <a:extLst>
              <a:ext uri="{FF2B5EF4-FFF2-40B4-BE49-F238E27FC236}">
                <a16:creationId xmlns:a16="http://schemas.microsoft.com/office/drawing/2014/main" id="{CCBA346B-AF08-36E9-D5D5-CE42C7187DAF}"/>
              </a:ext>
            </a:extLst>
          </p:cNvPr>
          <p:cNvSpPr txBox="1"/>
          <p:nvPr/>
        </p:nvSpPr>
        <p:spPr>
          <a:xfrm>
            <a:off x="4846317" y="4160512"/>
            <a:ext cx="1959511" cy="707886"/>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ACTIVITIES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 1 game(s)</a:t>
            </a:r>
          </a:p>
        </p:txBody>
      </p:sp>
      <p:sp>
        <p:nvSpPr>
          <p:cNvPr id="7" name="TextBox 6">
            <a:extLst>
              <a:ext uri="{FF2B5EF4-FFF2-40B4-BE49-F238E27FC236}">
                <a16:creationId xmlns:a16="http://schemas.microsoft.com/office/drawing/2014/main" id="{A383D18C-A5E6-17D2-3513-DBD1DF126442}"/>
              </a:ext>
            </a:extLst>
          </p:cNvPr>
          <p:cNvSpPr txBox="1"/>
          <p:nvPr/>
        </p:nvSpPr>
        <p:spPr>
          <a:xfrm>
            <a:off x="4846317" y="5074902"/>
            <a:ext cx="2246128" cy="1015663"/>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WINNINGS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won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won 2 game(s)</a:t>
            </a:r>
          </a:p>
        </p:txBody>
      </p:sp>
    </p:spTree>
    <p:extLst>
      <p:ext uri="{BB962C8B-B14F-4D97-AF65-F5344CB8AC3E}">
        <p14:creationId xmlns:p14="http://schemas.microsoft.com/office/powerpoint/2010/main" val="2289949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039B-8A01-ED98-A659-3BC8284AA07D}"/>
              </a:ext>
            </a:extLst>
          </p:cNvPr>
          <p:cNvSpPr>
            <a:spLocks noGrp="1"/>
          </p:cNvSpPr>
          <p:nvPr>
            <p:ph type="title"/>
          </p:nvPr>
        </p:nvSpPr>
        <p:spPr/>
        <p:txBody>
          <a:bodyPr/>
          <a:lstStyle/>
          <a:p>
            <a:r>
              <a:rPr lang="en-US" dirty="0"/>
              <a:t>Desired Design Features</a:t>
            </a:r>
          </a:p>
        </p:txBody>
      </p:sp>
      <p:sp>
        <p:nvSpPr>
          <p:cNvPr id="3" name="Content Placeholder 2">
            <a:extLst>
              <a:ext uri="{FF2B5EF4-FFF2-40B4-BE49-F238E27FC236}">
                <a16:creationId xmlns:a16="http://schemas.microsoft.com/office/drawing/2014/main" id="{4832D07B-7576-AB88-F1FB-2281BBB61803}"/>
              </a:ext>
            </a:extLst>
          </p:cNvPr>
          <p:cNvSpPr>
            <a:spLocks noGrp="1"/>
          </p:cNvSpPr>
          <p:nvPr>
            <p:ph idx="1"/>
          </p:nvPr>
        </p:nvSpPr>
        <p:spPr/>
        <p:txBody>
          <a:bodyPr/>
          <a:lstStyle/>
          <a:p>
            <a:r>
              <a:rPr lang="en-US" b="1" dirty="0"/>
              <a:t>DF 1: </a:t>
            </a:r>
            <a:r>
              <a:rPr lang="en-US" dirty="0"/>
              <a:t>The pass algorithms should be independent from each other .</a:t>
            </a:r>
          </a:p>
          <a:p>
            <a:pPr lvl="4"/>
            <a:endParaRPr lang="en-US" dirty="0"/>
          </a:p>
          <a:p>
            <a:r>
              <a:rPr lang="en-US" b="1" dirty="0"/>
              <a:t>DF 2: </a:t>
            </a:r>
            <a:r>
              <a:rPr lang="en-US" dirty="0"/>
              <a:t>The data collection and the algorithms that operate on the collection’s data should be independent from each other .</a:t>
            </a:r>
          </a:p>
          <a:p>
            <a:pPr lvl="4"/>
            <a:endParaRPr lang="en-US" dirty="0"/>
          </a:p>
          <a:p>
            <a:r>
              <a:rPr lang="en-US" b="1" dirty="0"/>
              <a:t>DF 3: </a:t>
            </a:r>
            <a:r>
              <a:rPr lang="en-US" dirty="0"/>
              <a:t>Adding new passes and their algorithms should not require modifying the data collection.</a:t>
            </a:r>
          </a:p>
        </p:txBody>
      </p:sp>
      <p:sp>
        <p:nvSpPr>
          <p:cNvPr id="4" name="Slide Number Placeholder 3">
            <a:extLst>
              <a:ext uri="{FF2B5EF4-FFF2-40B4-BE49-F238E27FC236}">
                <a16:creationId xmlns:a16="http://schemas.microsoft.com/office/drawing/2014/main" id="{2060147C-0F28-D673-0852-F61059B5E904}"/>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Tree>
    <p:extLst>
      <p:ext uri="{BB962C8B-B14F-4D97-AF65-F5344CB8AC3E}">
        <p14:creationId xmlns:p14="http://schemas.microsoft.com/office/powerpoint/2010/main" val="2826171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C2CB-4E0F-28F5-DE7F-AE68B11CF4E9}"/>
              </a:ext>
            </a:extLst>
          </p:cNvPr>
          <p:cNvSpPr>
            <a:spLocks noGrp="1"/>
          </p:cNvSpPr>
          <p:nvPr>
            <p:ph type="title"/>
          </p:nvPr>
        </p:nvSpPr>
        <p:spPr/>
        <p:txBody>
          <a:bodyPr/>
          <a:lstStyle/>
          <a:p>
            <a:r>
              <a:rPr lang="en-US" dirty="0"/>
              <a:t>Before Using the Visitor DP</a:t>
            </a:r>
          </a:p>
        </p:txBody>
      </p:sp>
      <p:sp>
        <p:nvSpPr>
          <p:cNvPr id="4" name="Slide Number Placeholder 3">
            <a:extLst>
              <a:ext uri="{FF2B5EF4-FFF2-40B4-BE49-F238E27FC236}">
                <a16:creationId xmlns:a16="http://schemas.microsoft.com/office/drawing/2014/main" id="{150CE0E9-A423-9849-E8CF-532BB1A6E49B}"/>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sp>
        <p:nvSpPr>
          <p:cNvPr id="6" name="TextBox 5">
            <a:extLst>
              <a:ext uri="{FF2B5EF4-FFF2-40B4-BE49-F238E27FC236}">
                <a16:creationId xmlns:a16="http://schemas.microsoft.com/office/drawing/2014/main" id="{36510795-BE81-57BC-D768-7CA208746B05}"/>
              </a:ext>
            </a:extLst>
          </p:cNvPr>
          <p:cNvSpPr txBox="1"/>
          <p:nvPr/>
        </p:nvSpPr>
        <p:spPr>
          <a:xfrm>
            <a:off x="404258" y="4305582"/>
            <a:ext cx="8335483"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four major classes of the first version of the intramural g</a:t>
            </a:r>
            <a:r>
              <a:rPr lang="en-US" sz="12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ame results </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application. To implement the hierarchical tree structure, each class except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Hall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aggregates the next class below in the hierarchy. Each class has member variables and member functions to implement the algorithms that generate the reports.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Intramural</a:t>
            </a:r>
            <a:r>
              <a:rPr lang="en-US" sz="12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class’s vector of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Hall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 is not part of the hierarchy</a:t>
            </a:r>
            <a:r>
              <a:rPr lang="en-US" sz="1200" dirty="0">
                <a:solidFill>
                  <a:srgbClr val="0432FF"/>
                </a:solidFill>
                <a:effectLst/>
                <a:latin typeface="Aptos" panose="020B0004020202020204" pitchFamily="34" charset="0"/>
                <a:ea typeface="Times New Roman" panose="02020603050405020304" pitchFamily="18" charset="0"/>
              </a:rPr>
              <a:t>.</a:t>
            </a:r>
            <a:endParaRPr lang="en-US" sz="1200" dirty="0">
              <a:solidFill>
                <a:srgbClr val="0432FF"/>
              </a:solidFill>
              <a:latin typeface="Aptos" panose="020B0004020202020204" pitchFamily="34" charset="0"/>
            </a:endParaRPr>
          </a:p>
        </p:txBody>
      </p:sp>
      <p:sp>
        <p:nvSpPr>
          <p:cNvPr id="8" name="TextBox 7">
            <a:extLst>
              <a:ext uri="{FF2B5EF4-FFF2-40B4-BE49-F238E27FC236}">
                <a16:creationId xmlns:a16="http://schemas.microsoft.com/office/drawing/2014/main" id="{0CB083A5-3432-BFB5-C0A3-2B8EBC96DED5}"/>
              </a:ext>
            </a:extLst>
          </p:cNvPr>
          <p:cNvSpPr txBox="1"/>
          <p:nvPr/>
        </p:nvSpPr>
        <p:spPr>
          <a:xfrm>
            <a:off x="1355684" y="5162437"/>
            <a:ext cx="1120628"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Enums.h</a:t>
            </a:r>
            <a:endParaRPr lang="en-US" sz="1200" dirty="0">
              <a:solidFill>
                <a:srgbClr val="FFFF00"/>
              </a:solidFill>
            </a:endParaRPr>
          </a:p>
        </p:txBody>
      </p:sp>
      <p:sp>
        <p:nvSpPr>
          <p:cNvPr id="9" name="TextBox 8">
            <a:extLst>
              <a:ext uri="{FF2B5EF4-FFF2-40B4-BE49-F238E27FC236}">
                <a16:creationId xmlns:a16="http://schemas.microsoft.com/office/drawing/2014/main" id="{4A71C62E-4549-4BA7-426F-D9C9AEB2B580}"/>
              </a:ext>
            </a:extLst>
          </p:cNvPr>
          <p:cNvSpPr txBox="1"/>
          <p:nvPr/>
        </p:nvSpPr>
        <p:spPr>
          <a:xfrm>
            <a:off x="4227084" y="5162438"/>
            <a:ext cx="1010020"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Sport.h</a:t>
            </a:r>
            <a:endParaRPr lang="en-US" sz="1200" dirty="0">
              <a:solidFill>
                <a:srgbClr val="FFFF00"/>
              </a:solidFill>
            </a:endParaRPr>
          </a:p>
        </p:txBody>
      </p:sp>
      <p:sp>
        <p:nvSpPr>
          <p:cNvPr id="10" name="TextBox 9">
            <a:extLst>
              <a:ext uri="{FF2B5EF4-FFF2-40B4-BE49-F238E27FC236}">
                <a16:creationId xmlns:a16="http://schemas.microsoft.com/office/drawing/2014/main" id="{27A10F3F-58B5-3E7A-C219-5CF2C020AE07}"/>
              </a:ext>
            </a:extLst>
          </p:cNvPr>
          <p:cNvSpPr txBox="1"/>
          <p:nvPr/>
        </p:nvSpPr>
        <p:spPr>
          <a:xfrm>
            <a:off x="5488061" y="5162437"/>
            <a:ext cx="1061316"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Game.h</a:t>
            </a:r>
            <a:endParaRPr lang="en-US" sz="1200" dirty="0">
              <a:solidFill>
                <a:srgbClr val="FFFF00"/>
              </a:solidFill>
            </a:endParaRPr>
          </a:p>
        </p:txBody>
      </p:sp>
      <p:sp>
        <p:nvSpPr>
          <p:cNvPr id="11" name="TextBox 10">
            <a:extLst>
              <a:ext uri="{FF2B5EF4-FFF2-40B4-BE49-F238E27FC236}">
                <a16:creationId xmlns:a16="http://schemas.microsoft.com/office/drawing/2014/main" id="{76871981-2AC8-924F-805E-91D7F912C9BB}"/>
              </a:ext>
            </a:extLst>
          </p:cNvPr>
          <p:cNvSpPr txBox="1"/>
          <p:nvPr/>
        </p:nvSpPr>
        <p:spPr>
          <a:xfrm>
            <a:off x="2642300" y="5162438"/>
            <a:ext cx="1333827"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Intramural.h</a:t>
            </a:r>
            <a:endParaRPr lang="en-US" sz="1200" dirty="0">
              <a:solidFill>
                <a:srgbClr val="FFFF00"/>
              </a:solidFill>
            </a:endParaRPr>
          </a:p>
        </p:txBody>
      </p:sp>
      <p:sp>
        <p:nvSpPr>
          <p:cNvPr id="12" name="TextBox 11">
            <a:extLst>
              <a:ext uri="{FF2B5EF4-FFF2-40B4-BE49-F238E27FC236}">
                <a16:creationId xmlns:a16="http://schemas.microsoft.com/office/drawing/2014/main" id="{58B94ADE-A729-5A98-C54C-8FA2C3A4F8A6}"/>
              </a:ext>
            </a:extLst>
          </p:cNvPr>
          <p:cNvSpPr txBox="1"/>
          <p:nvPr/>
        </p:nvSpPr>
        <p:spPr>
          <a:xfrm>
            <a:off x="2642300" y="5516830"/>
            <a:ext cx="1495730"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Intramural.cpp</a:t>
            </a:r>
            <a:endParaRPr lang="en-US" sz="1200" dirty="0">
              <a:solidFill>
                <a:srgbClr val="FFFF00"/>
              </a:solidFill>
            </a:endParaRPr>
          </a:p>
        </p:txBody>
      </p:sp>
      <p:sp>
        <p:nvSpPr>
          <p:cNvPr id="13" name="TextBox 12">
            <a:extLst>
              <a:ext uri="{FF2B5EF4-FFF2-40B4-BE49-F238E27FC236}">
                <a16:creationId xmlns:a16="http://schemas.microsoft.com/office/drawing/2014/main" id="{AF6A757A-0991-A647-CB42-393DAABA181E}"/>
              </a:ext>
            </a:extLst>
          </p:cNvPr>
          <p:cNvSpPr txBox="1"/>
          <p:nvPr/>
        </p:nvSpPr>
        <p:spPr>
          <a:xfrm>
            <a:off x="1355829" y="5511462"/>
            <a:ext cx="1181093"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tester.cpp</a:t>
            </a:r>
            <a:endParaRPr lang="en-US" sz="1200" dirty="0">
              <a:solidFill>
                <a:srgbClr val="FFFF00"/>
              </a:solidFill>
            </a:endParaRPr>
          </a:p>
        </p:txBody>
      </p:sp>
      <p:pic>
        <p:nvPicPr>
          <p:cNvPr id="3" name="Picture 2" descr="A picture containing text, screenshot, diagram, line&#10;&#10;Description automatically generated">
            <a:extLst>
              <a:ext uri="{FF2B5EF4-FFF2-40B4-BE49-F238E27FC236}">
                <a16:creationId xmlns:a16="http://schemas.microsoft.com/office/drawing/2014/main" id="{92C53881-3BF6-3A29-805C-B43C764788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773" y="1281358"/>
            <a:ext cx="7778454" cy="2959105"/>
          </a:xfrm>
          <a:prstGeom prst="rect">
            <a:avLst/>
          </a:prstGeom>
        </p:spPr>
      </p:pic>
      <p:pic>
        <p:nvPicPr>
          <p:cNvPr id="7" name="Picture 6" descr="A red and white sign with a skull and crossbones&#10;&#10;Description automatically generated">
            <a:extLst>
              <a:ext uri="{FF2B5EF4-FFF2-40B4-BE49-F238E27FC236}">
                <a16:creationId xmlns:a16="http://schemas.microsoft.com/office/drawing/2014/main" id="{7E7982D8-5301-24AD-244B-AA22C3288B1B}"/>
              </a:ext>
            </a:extLst>
          </p:cNvPr>
          <p:cNvPicPr>
            <a:picLocks noChangeAspect="1"/>
          </p:cNvPicPr>
          <p:nvPr/>
        </p:nvPicPr>
        <p:blipFill>
          <a:blip r:embed="rId3"/>
          <a:stretch>
            <a:fillRect/>
          </a:stretch>
        </p:blipFill>
        <p:spPr>
          <a:xfrm>
            <a:off x="731562" y="2971805"/>
            <a:ext cx="985567" cy="1131577"/>
          </a:xfrm>
          <a:prstGeom prst="rect">
            <a:avLst/>
          </a:prstGeom>
        </p:spPr>
      </p:pic>
      <p:sp>
        <p:nvSpPr>
          <p:cNvPr id="14" name="TextBox 13">
            <a:extLst>
              <a:ext uri="{FF2B5EF4-FFF2-40B4-BE49-F238E27FC236}">
                <a16:creationId xmlns:a16="http://schemas.microsoft.com/office/drawing/2014/main" id="{B84DE870-B1AE-225D-0A65-0ED3196FCE18}"/>
              </a:ext>
            </a:extLst>
          </p:cNvPr>
          <p:cNvSpPr txBox="1"/>
          <p:nvPr/>
        </p:nvSpPr>
        <p:spPr>
          <a:xfrm>
            <a:off x="4227084" y="5513664"/>
            <a:ext cx="1171924"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Sport.cpp</a:t>
            </a:r>
            <a:endParaRPr lang="en-US" sz="1200" dirty="0">
              <a:solidFill>
                <a:srgbClr val="FFFF00"/>
              </a:solidFill>
            </a:endParaRPr>
          </a:p>
        </p:txBody>
      </p:sp>
      <p:sp>
        <p:nvSpPr>
          <p:cNvPr id="15" name="TextBox 14">
            <a:extLst>
              <a:ext uri="{FF2B5EF4-FFF2-40B4-BE49-F238E27FC236}">
                <a16:creationId xmlns:a16="http://schemas.microsoft.com/office/drawing/2014/main" id="{4C1CD3D4-755C-B2B3-BAF1-F72B24B777C2}"/>
              </a:ext>
            </a:extLst>
          </p:cNvPr>
          <p:cNvSpPr txBox="1"/>
          <p:nvPr/>
        </p:nvSpPr>
        <p:spPr>
          <a:xfrm>
            <a:off x="5488061" y="5513664"/>
            <a:ext cx="1223220"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Game.cpp</a:t>
            </a:r>
            <a:endParaRPr lang="en-US" sz="1200" dirty="0">
              <a:solidFill>
                <a:srgbClr val="FFFF00"/>
              </a:solidFill>
            </a:endParaRPr>
          </a:p>
        </p:txBody>
      </p:sp>
      <p:sp>
        <p:nvSpPr>
          <p:cNvPr id="16" name="TextBox 15">
            <a:extLst>
              <a:ext uri="{FF2B5EF4-FFF2-40B4-BE49-F238E27FC236}">
                <a16:creationId xmlns:a16="http://schemas.microsoft.com/office/drawing/2014/main" id="{5CD2E64D-5254-D94C-0A63-2A0224502391}"/>
              </a:ext>
            </a:extLst>
          </p:cNvPr>
          <p:cNvSpPr txBox="1"/>
          <p:nvPr/>
        </p:nvSpPr>
        <p:spPr>
          <a:xfrm>
            <a:off x="6796076" y="5162437"/>
            <a:ext cx="905825"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Hall.h</a:t>
            </a:r>
            <a:endParaRPr lang="en-US" sz="1200" dirty="0">
              <a:solidFill>
                <a:srgbClr val="FFFF00"/>
              </a:solidFill>
            </a:endParaRPr>
          </a:p>
        </p:txBody>
      </p:sp>
      <p:sp>
        <p:nvSpPr>
          <p:cNvPr id="17" name="TextBox 16">
            <a:extLst>
              <a:ext uri="{FF2B5EF4-FFF2-40B4-BE49-F238E27FC236}">
                <a16:creationId xmlns:a16="http://schemas.microsoft.com/office/drawing/2014/main" id="{DD0DD7AC-2226-7DEE-0BDD-CBD287F52FF3}"/>
              </a:ext>
            </a:extLst>
          </p:cNvPr>
          <p:cNvSpPr txBox="1"/>
          <p:nvPr/>
        </p:nvSpPr>
        <p:spPr>
          <a:xfrm>
            <a:off x="6796076" y="5513663"/>
            <a:ext cx="1067728"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Hall.cpp</a:t>
            </a:r>
            <a:endParaRPr lang="en-US" sz="1200" dirty="0">
              <a:solidFill>
                <a:srgbClr val="FFFF00"/>
              </a:solidFill>
            </a:endParaRPr>
          </a:p>
        </p:txBody>
      </p:sp>
    </p:spTree>
    <p:extLst>
      <p:ext uri="{BB962C8B-B14F-4D97-AF65-F5344CB8AC3E}">
        <p14:creationId xmlns:p14="http://schemas.microsoft.com/office/powerpoint/2010/main" val="3386251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7A6E-E337-E8E2-D41E-D742F6B3D139}"/>
              </a:ext>
            </a:extLst>
          </p:cNvPr>
          <p:cNvSpPr>
            <a:spLocks noGrp="1"/>
          </p:cNvSpPr>
          <p:nvPr>
            <p:ph type="title"/>
          </p:nvPr>
        </p:nvSpPr>
        <p:spPr/>
        <p:txBody>
          <a:bodyPr/>
          <a:lstStyle/>
          <a:p>
            <a:r>
              <a:rPr lang="en-US" dirty="0"/>
              <a:t>Before Using the Visitor DP</a:t>
            </a:r>
            <a:r>
              <a:rPr lang="en-US" i="1" dirty="0"/>
              <a:t>, cont’d</a:t>
            </a:r>
          </a:p>
        </p:txBody>
      </p:sp>
      <p:sp>
        <p:nvSpPr>
          <p:cNvPr id="3" name="Content Placeholder 2">
            <a:extLst>
              <a:ext uri="{FF2B5EF4-FFF2-40B4-BE49-F238E27FC236}">
                <a16:creationId xmlns:a16="http://schemas.microsoft.com/office/drawing/2014/main" id="{51DCA584-E7DA-6B74-BD31-BEED1D50E87A}"/>
              </a:ext>
            </a:extLst>
          </p:cNvPr>
          <p:cNvSpPr>
            <a:spLocks noGrp="1"/>
          </p:cNvSpPr>
          <p:nvPr>
            <p:ph idx="1"/>
          </p:nvPr>
        </p:nvSpPr>
        <p:spPr>
          <a:xfrm>
            <a:off x="274367" y="1325904"/>
            <a:ext cx="5486385" cy="4922496"/>
          </a:xfrm>
        </p:spPr>
        <p:txBody>
          <a:bodyPr/>
          <a:lstStyle/>
          <a:p>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public printing member functions of class </a:t>
            </a:r>
            <a:r>
              <a:rPr lang="en-US" sz="24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Intramural</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generate the three intramural sports reports.</a:t>
            </a:r>
          </a:p>
          <a:p>
            <a:pPr lvl="1"/>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Scores Report.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Member function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print_scores_report</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iterates over the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objects and calls member function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print_game_scores</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each object</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p>
          <a:p>
            <a:pPr lvl="1"/>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Activities Report.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Member function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print_activities_report</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iterates over the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objects and calls member function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print_game_count</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each object</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p>
          <a:p>
            <a:pPr lvl="1"/>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Winnings Report.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Member function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print_winnings_report</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iterates over the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Hall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objects and calls member function </a:t>
            </a:r>
            <a:r>
              <a:rPr lang="en-US" sz="1800" b="1" u="none" strike="noStrike" kern="100" dirty="0" err="1">
                <a:effectLst/>
                <a:latin typeface="Courier New" panose="02070309020205020404" pitchFamily="49" charset="0"/>
                <a:ea typeface="Calibri" panose="020F0502020204030204" pitchFamily="34" charset="0"/>
                <a:cs typeface="Times New Roman" panose="02020603050405020304" pitchFamily="18" charset="0"/>
              </a:rPr>
              <a:t>print_win_count</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each object</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a:extLst>
              <a:ext uri="{FF2B5EF4-FFF2-40B4-BE49-F238E27FC236}">
                <a16:creationId xmlns:a16="http://schemas.microsoft.com/office/drawing/2014/main" id="{2F2684E9-130B-952C-05EC-162B131614DA}"/>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a:p>
        </p:txBody>
      </p:sp>
      <p:sp>
        <p:nvSpPr>
          <p:cNvPr id="5" name="TextBox 4">
            <a:extLst>
              <a:ext uri="{FF2B5EF4-FFF2-40B4-BE49-F238E27FC236}">
                <a16:creationId xmlns:a16="http://schemas.microsoft.com/office/drawing/2014/main" id="{3C1D6830-F2DE-B674-ECC0-F2F819BEDDE7}"/>
              </a:ext>
            </a:extLst>
          </p:cNvPr>
          <p:cNvSpPr txBox="1"/>
          <p:nvPr/>
        </p:nvSpPr>
        <p:spPr>
          <a:xfrm>
            <a:off x="5770455" y="1417342"/>
            <a:ext cx="3190617" cy="2092881"/>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SCORES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East Hall  5 to  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beat South Hall  3 to  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West Hall 27 to 21</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volleyball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South Hall 15 to 10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South Hall 15 to 13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beat  West Hall 15 to 14</a:t>
            </a:r>
          </a:p>
        </p:txBody>
      </p:sp>
      <p:sp>
        <p:nvSpPr>
          <p:cNvPr id="6" name="TextBox 5">
            <a:extLst>
              <a:ext uri="{FF2B5EF4-FFF2-40B4-BE49-F238E27FC236}">
                <a16:creationId xmlns:a16="http://schemas.microsoft.com/office/drawing/2014/main" id="{56AC9910-CAAC-EE83-FD0A-AF40BF204794}"/>
              </a:ext>
            </a:extLst>
          </p:cNvPr>
          <p:cNvSpPr txBox="1"/>
          <p:nvPr/>
        </p:nvSpPr>
        <p:spPr>
          <a:xfrm>
            <a:off x="5770455" y="3938619"/>
            <a:ext cx="1959511" cy="707886"/>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ACTIVITIES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 1 game(s)</a:t>
            </a:r>
          </a:p>
        </p:txBody>
      </p:sp>
      <p:sp>
        <p:nvSpPr>
          <p:cNvPr id="7" name="TextBox 6">
            <a:extLst>
              <a:ext uri="{FF2B5EF4-FFF2-40B4-BE49-F238E27FC236}">
                <a16:creationId xmlns:a16="http://schemas.microsoft.com/office/drawing/2014/main" id="{74329E48-BBCE-5A03-490D-3FBE7520F250}"/>
              </a:ext>
            </a:extLst>
          </p:cNvPr>
          <p:cNvSpPr txBox="1"/>
          <p:nvPr/>
        </p:nvSpPr>
        <p:spPr>
          <a:xfrm>
            <a:off x="5770455" y="5074902"/>
            <a:ext cx="2246128" cy="1015663"/>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WINNINGS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won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won 2 game(s)</a:t>
            </a:r>
          </a:p>
        </p:txBody>
      </p:sp>
    </p:spTree>
    <p:extLst>
      <p:ext uri="{BB962C8B-B14F-4D97-AF65-F5344CB8AC3E}">
        <p14:creationId xmlns:p14="http://schemas.microsoft.com/office/powerpoint/2010/main" val="172132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A52A-8A89-8E57-0634-DD5ECB75147F}"/>
              </a:ext>
            </a:extLst>
          </p:cNvPr>
          <p:cNvSpPr>
            <a:spLocks noGrp="1"/>
          </p:cNvSpPr>
          <p:nvPr>
            <p:ph type="title"/>
          </p:nvPr>
        </p:nvSpPr>
        <p:spPr/>
        <p:txBody>
          <a:bodyPr/>
          <a:lstStyle/>
          <a:p>
            <a:r>
              <a:rPr lang="en-US" dirty="0"/>
              <a:t>Before Using the Visitor DP</a:t>
            </a:r>
            <a:r>
              <a:rPr lang="en-US" i="1" dirty="0"/>
              <a:t>, cont’d</a:t>
            </a:r>
            <a:endParaRPr lang="en-US" dirty="0"/>
          </a:p>
        </p:txBody>
      </p:sp>
      <p:sp>
        <p:nvSpPr>
          <p:cNvPr id="3" name="Content Placeholder 2">
            <a:extLst>
              <a:ext uri="{FF2B5EF4-FFF2-40B4-BE49-F238E27FC236}">
                <a16:creationId xmlns:a16="http://schemas.microsoft.com/office/drawing/2014/main" id="{E753DBAF-A5A9-555E-6B00-DFE226428E11}"/>
              </a:ext>
            </a:extLst>
          </p:cNvPr>
          <p:cNvSpPr>
            <a:spLocks noGrp="1"/>
          </p:cNvSpPr>
          <p:nvPr>
            <p:ph idx="1"/>
          </p:nvPr>
        </p:nvSpPr>
        <p:spPr>
          <a:xfrm>
            <a:off x="457200" y="1295401"/>
            <a:ext cx="5212068" cy="1739082"/>
          </a:xfrm>
        </p:spPr>
        <p:txBody>
          <a:bodyPr/>
          <a:lstStyle/>
          <a:p>
            <a:r>
              <a:rPr lang="en-US" dirty="0"/>
              <a:t>Generating each report requires a </a:t>
            </a:r>
            <a:r>
              <a:rPr lang="en-US" u="sng" dirty="0"/>
              <a:t>call chain</a:t>
            </a:r>
            <a:r>
              <a:rPr lang="en-US" dirty="0"/>
              <a:t> among the member functions of the main classes:</a:t>
            </a:r>
          </a:p>
        </p:txBody>
      </p:sp>
      <p:sp>
        <p:nvSpPr>
          <p:cNvPr id="4" name="Slide Number Placeholder 3">
            <a:extLst>
              <a:ext uri="{FF2B5EF4-FFF2-40B4-BE49-F238E27FC236}">
                <a16:creationId xmlns:a16="http://schemas.microsoft.com/office/drawing/2014/main" id="{DF05192E-30C8-44EF-A5E4-F7FED524C393}"/>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pic>
        <p:nvPicPr>
          <p:cNvPr id="5" name="Picture 4" descr="A screenshot of a computer program&#10;&#10;Description automatically generated with low confidence">
            <a:extLst>
              <a:ext uri="{FF2B5EF4-FFF2-40B4-BE49-F238E27FC236}">
                <a16:creationId xmlns:a16="http://schemas.microsoft.com/office/drawing/2014/main" id="{0FFC6BF1-A568-41C8-A195-BD32A17D9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96" y="3105754"/>
            <a:ext cx="3474682" cy="2446511"/>
          </a:xfrm>
          <a:prstGeom prst="rect">
            <a:avLst/>
          </a:prstGeom>
        </p:spPr>
      </p:pic>
      <p:sp>
        <p:nvSpPr>
          <p:cNvPr id="6" name="TextBox 5">
            <a:extLst>
              <a:ext uri="{FF2B5EF4-FFF2-40B4-BE49-F238E27FC236}">
                <a16:creationId xmlns:a16="http://schemas.microsoft.com/office/drawing/2014/main" id="{1BDB3D76-4A99-1F82-CA3A-7D0EEF595CC4}"/>
              </a:ext>
            </a:extLst>
          </p:cNvPr>
          <p:cNvSpPr txBox="1"/>
          <p:nvPr/>
        </p:nvSpPr>
        <p:spPr>
          <a:xfrm>
            <a:off x="5577829" y="1498944"/>
            <a:ext cx="3190617" cy="2092881"/>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SCORES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East Hall  5 to  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beat South Hall  3 to  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West Hall 27 to 21</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volleyball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South Hall 15 to 10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South Hall 15 to 13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beat  West Hall 15 to 14</a:t>
            </a:r>
          </a:p>
        </p:txBody>
      </p:sp>
      <p:sp>
        <p:nvSpPr>
          <p:cNvPr id="7" name="TextBox 6">
            <a:extLst>
              <a:ext uri="{FF2B5EF4-FFF2-40B4-BE49-F238E27FC236}">
                <a16:creationId xmlns:a16="http://schemas.microsoft.com/office/drawing/2014/main" id="{468EA614-03A3-E368-1A01-B26F8A60B922}"/>
              </a:ext>
            </a:extLst>
          </p:cNvPr>
          <p:cNvSpPr txBox="1"/>
          <p:nvPr/>
        </p:nvSpPr>
        <p:spPr>
          <a:xfrm>
            <a:off x="5577829" y="3744118"/>
            <a:ext cx="1959511" cy="707886"/>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ACTIVITIES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 1 game(s)</a:t>
            </a:r>
          </a:p>
        </p:txBody>
      </p:sp>
      <p:sp>
        <p:nvSpPr>
          <p:cNvPr id="8" name="TextBox 7">
            <a:extLst>
              <a:ext uri="{FF2B5EF4-FFF2-40B4-BE49-F238E27FC236}">
                <a16:creationId xmlns:a16="http://schemas.microsoft.com/office/drawing/2014/main" id="{F466385A-0513-C1E7-7635-E6E49ED3F479}"/>
              </a:ext>
            </a:extLst>
          </p:cNvPr>
          <p:cNvSpPr txBox="1"/>
          <p:nvPr/>
        </p:nvSpPr>
        <p:spPr>
          <a:xfrm>
            <a:off x="5577829" y="4607873"/>
            <a:ext cx="2246128" cy="1015663"/>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WINNINGS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won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won 2 game(s)</a:t>
            </a:r>
          </a:p>
        </p:txBody>
      </p:sp>
      <p:sp>
        <p:nvSpPr>
          <p:cNvPr id="15" name="TextBox 14">
            <a:extLst>
              <a:ext uri="{FF2B5EF4-FFF2-40B4-BE49-F238E27FC236}">
                <a16:creationId xmlns:a16="http://schemas.microsoft.com/office/drawing/2014/main" id="{909CC222-E716-3B4D-3F20-8B5793453720}"/>
              </a:ext>
            </a:extLst>
          </p:cNvPr>
          <p:cNvSpPr txBox="1"/>
          <p:nvPr/>
        </p:nvSpPr>
        <p:spPr>
          <a:xfrm>
            <a:off x="996799" y="5623536"/>
            <a:ext cx="4336984"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The algorithms to generate the three intramural reports are implemented in bits and pieces among the tree node classes</a:t>
            </a:r>
          </a:p>
          <a:p>
            <a:r>
              <a:rPr lang="en-US" sz="1200" b="1" dirty="0">
                <a:solidFill>
                  <a:srgbClr val="0432FF"/>
                </a:solidFill>
                <a:latin typeface="Courier New" panose="02070309020205020404" pitchFamily="49" charset="0"/>
                <a:cs typeface="Courier New" panose="02070309020205020404" pitchFamily="49" charset="0"/>
              </a:rPr>
              <a:t>Intramural</a:t>
            </a:r>
            <a:r>
              <a:rPr lang="en-US" sz="1200" dirty="0">
                <a:solidFill>
                  <a:srgbClr val="0432FF"/>
                </a:solidFill>
              </a:rPr>
              <a:t>, </a:t>
            </a:r>
            <a:r>
              <a:rPr lang="en-US" sz="1200" b="1" dirty="0">
                <a:solidFill>
                  <a:srgbClr val="0432FF"/>
                </a:solidFill>
                <a:latin typeface="Courier New" panose="02070309020205020404" pitchFamily="49" charset="0"/>
                <a:cs typeface="Courier New" panose="02070309020205020404" pitchFamily="49" charset="0"/>
              </a:rPr>
              <a:t>Sport</a:t>
            </a:r>
            <a:r>
              <a:rPr lang="en-US" sz="1200" dirty="0">
                <a:solidFill>
                  <a:srgbClr val="0432FF"/>
                </a:solidFill>
              </a:rPr>
              <a:t>, </a:t>
            </a:r>
            <a:r>
              <a:rPr lang="en-US" sz="1200" b="1" dirty="0">
                <a:solidFill>
                  <a:srgbClr val="0432FF"/>
                </a:solidFill>
                <a:latin typeface="Courier New" panose="02070309020205020404" pitchFamily="49" charset="0"/>
                <a:cs typeface="Courier New" panose="02070309020205020404" pitchFamily="49" charset="0"/>
              </a:rPr>
              <a:t>Game</a:t>
            </a:r>
            <a:r>
              <a:rPr lang="en-US" sz="1200" dirty="0">
                <a:solidFill>
                  <a:srgbClr val="0432FF"/>
                </a:solidFill>
              </a:rPr>
              <a:t>, and </a:t>
            </a:r>
            <a:r>
              <a:rPr lang="en-US" sz="1200" b="1" dirty="0">
                <a:solidFill>
                  <a:srgbClr val="0432FF"/>
                </a:solidFill>
                <a:latin typeface="Courier New" panose="02070309020205020404" pitchFamily="49" charset="0"/>
                <a:cs typeface="Courier New" panose="02070309020205020404" pitchFamily="49" charset="0"/>
              </a:rPr>
              <a:t>Hall</a:t>
            </a:r>
            <a:r>
              <a:rPr lang="en-US" sz="1200" dirty="0">
                <a:solidFill>
                  <a:srgbClr val="0432FF"/>
                </a:solidFill>
              </a:rPr>
              <a:t>. That violates DF 2.</a:t>
            </a:r>
          </a:p>
        </p:txBody>
      </p:sp>
    </p:spTree>
    <p:extLst>
      <p:ext uri="{BB962C8B-B14F-4D97-AF65-F5344CB8AC3E}">
        <p14:creationId xmlns:p14="http://schemas.microsoft.com/office/powerpoint/2010/main" val="1484746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3596-D6A9-4368-214A-31CFED936F20}"/>
              </a:ext>
            </a:extLst>
          </p:cNvPr>
          <p:cNvSpPr>
            <a:spLocks noGrp="1"/>
          </p:cNvSpPr>
          <p:nvPr>
            <p:ph type="title"/>
          </p:nvPr>
        </p:nvSpPr>
        <p:spPr/>
        <p:txBody>
          <a:bodyPr/>
          <a:lstStyle/>
          <a:p>
            <a:r>
              <a:rPr lang="en-US" dirty="0"/>
              <a:t>Problems with “Before”</a:t>
            </a:r>
          </a:p>
        </p:txBody>
      </p:sp>
      <p:sp>
        <p:nvSpPr>
          <p:cNvPr id="3" name="Content Placeholder 2">
            <a:extLst>
              <a:ext uri="{FF2B5EF4-FFF2-40B4-BE49-F238E27FC236}">
                <a16:creationId xmlns:a16="http://schemas.microsoft.com/office/drawing/2014/main" id="{524AB907-6D91-1356-0FDA-7488F6F4108D}"/>
              </a:ext>
            </a:extLst>
          </p:cNvPr>
          <p:cNvSpPr>
            <a:spLocks noGrp="1"/>
          </p:cNvSpPr>
          <p:nvPr>
            <p:ph idx="1"/>
          </p:nvPr>
        </p:nvSpPr>
        <p:spPr/>
        <p:txBody>
          <a:bodyPr/>
          <a:lstStyle/>
          <a:p>
            <a:r>
              <a:rPr lang="en-US" sz="2600" b="1" dirty="0"/>
              <a:t>Classes with multiple responsibilities. </a:t>
            </a:r>
            <a:r>
              <a:rPr lang="en-US" sz="2600" dirty="0"/>
              <a:t>Each of the classes </a:t>
            </a:r>
            <a:r>
              <a:rPr lang="en-US" sz="2600" b="1" dirty="0">
                <a:latin typeface="Courier New" panose="02070309020205020404" pitchFamily="49" charset="0"/>
                <a:cs typeface="Courier New" panose="02070309020205020404" pitchFamily="49" charset="0"/>
              </a:rPr>
              <a:t>Intramural</a:t>
            </a:r>
            <a:r>
              <a:rPr lang="en-US" sz="2600" dirty="0"/>
              <a:t>, </a:t>
            </a:r>
            <a:r>
              <a:rPr lang="en-US" sz="2600" b="1" dirty="0">
                <a:latin typeface="Courier New" panose="02070309020205020404" pitchFamily="49" charset="0"/>
                <a:cs typeface="Courier New" panose="02070309020205020404" pitchFamily="49" charset="0"/>
              </a:rPr>
              <a:t>Sport</a:t>
            </a:r>
            <a:r>
              <a:rPr lang="en-US" sz="2600" dirty="0"/>
              <a:t>, and </a:t>
            </a:r>
            <a:r>
              <a:rPr lang="en-US" sz="2600" b="1" dirty="0">
                <a:latin typeface="Courier New" panose="02070309020205020404" pitchFamily="49" charset="0"/>
                <a:cs typeface="Courier New" panose="02070309020205020404" pitchFamily="49" charset="0"/>
              </a:rPr>
              <a:t>Game</a:t>
            </a:r>
            <a:r>
              <a:rPr lang="en-US" sz="2600" dirty="0"/>
              <a:t> has two primary responsibilities. </a:t>
            </a:r>
          </a:p>
          <a:p>
            <a:pPr lvl="1"/>
            <a:r>
              <a:rPr lang="en-US" sz="2200" dirty="0"/>
              <a:t>Each class must have member variables and member functions to implement the data collection as a tree structure. </a:t>
            </a:r>
          </a:p>
          <a:p>
            <a:pPr lvl="1"/>
            <a:r>
              <a:rPr lang="en-US" sz="2200" dirty="0"/>
              <a:t>But each class must also have member variables and member functions to implement the three report generation algorithms.</a:t>
            </a:r>
          </a:p>
          <a:p>
            <a:pPr lvl="4"/>
            <a:endParaRPr lang="en-US" sz="1000" dirty="0"/>
          </a:p>
          <a:p>
            <a:r>
              <a:rPr lang="en-US" sz="2600" b="1" dirty="0"/>
              <a:t>Inflexible application architecture. </a:t>
            </a:r>
            <a:r>
              <a:rPr lang="en-US" sz="2600" dirty="0"/>
              <a:t>If we decide to modify a report’s content, or add a new report, we will need to make changes throughout the classes.</a:t>
            </a:r>
          </a:p>
        </p:txBody>
      </p:sp>
      <p:sp>
        <p:nvSpPr>
          <p:cNvPr id="4" name="Slide Number Placeholder 3">
            <a:extLst>
              <a:ext uri="{FF2B5EF4-FFF2-40B4-BE49-F238E27FC236}">
                <a16:creationId xmlns:a16="http://schemas.microsoft.com/office/drawing/2014/main" id="{0ED8D6F1-E5CC-7D0F-CE96-4C9AE02AF87E}"/>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Tree>
    <p:extLst>
      <p:ext uri="{BB962C8B-B14F-4D97-AF65-F5344CB8AC3E}">
        <p14:creationId xmlns:p14="http://schemas.microsoft.com/office/powerpoint/2010/main" val="306153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B1B6-8660-70DB-79EB-D42425C90259}"/>
              </a:ext>
            </a:extLst>
          </p:cNvPr>
          <p:cNvSpPr>
            <a:spLocks noGrp="1"/>
          </p:cNvSpPr>
          <p:nvPr>
            <p:ph type="title"/>
          </p:nvPr>
        </p:nvSpPr>
        <p:spPr/>
        <p:txBody>
          <a:bodyPr/>
          <a:lstStyle/>
          <a:p>
            <a:r>
              <a:rPr lang="en-US" dirty="0"/>
              <a:t>The Visitor Design Pattern</a:t>
            </a:r>
          </a:p>
        </p:txBody>
      </p:sp>
      <p:sp>
        <p:nvSpPr>
          <p:cNvPr id="4" name="Slide Number Placeholder 3">
            <a:extLst>
              <a:ext uri="{FF2B5EF4-FFF2-40B4-BE49-F238E27FC236}">
                <a16:creationId xmlns:a16="http://schemas.microsoft.com/office/drawing/2014/main" id="{85144A08-E610-4E83-520C-E8E77F9285DB}"/>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
        <p:nvSpPr>
          <p:cNvPr id="5" name="TextBox 4">
            <a:extLst>
              <a:ext uri="{FF2B5EF4-FFF2-40B4-BE49-F238E27FC236}">
                <a16:creationId xmlns:a16="http://schemas.microsoft.com/office/drawing/2014/main" id="{64914097-3367-3A97-4F9C-AFA7FCDE1F64}"/>
              </a:ext>
            </a:extLst>
          </p:cNvPr>
          <p:cNvSpPr txBox="1"/>
          <p:nvPr/>
        </p:nvSpPr>
        <p:spPr>
          <a:xfrm>
            <a:off x="1513615" y="1691659"/>
            <a:ext cx="6116770" cy="1600438"/>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Visitor Design Pattern</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Represent an operation to be performed on the elements of an object structure. Visitor lets you define a new operation without changing the classes of the elements on which it operates</a:t>
            </a:r>
            <a:r>
              <a:rPr lang="en-US" sz="1800" dirty="0">
                <a:effectLst/>
                <a:latin typeface="Calibri" panose="020F0502020204030204" pitchFamily="34" charset="0"/>
                <a:ea typeface="Times New Roman" panose="02020603050405020304" pitchFamily="18" charset="0"/>
                <a:cs typeface="Calibri" panose="020F0502020204030204" pitchFamily="34" charset="0"/>
              </a:rPr>
              <a:t>.” [GoF 139]</a:t>
            </a:r>
            <a:r>
              <a:rPr lang="en-US" sz="1800" dirty="0">
                <a:effectLst/>
                <a:latin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02382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D3C0-2630-BB9C-3807-9ECB869B26F5}"/>
              </a:ext>
            </a:extLst>
          </p:cNvPr>
          <p:cNvSpPr>
            <a:spLocks noGrp="1"/>
          </p:cNvSpPr>
          <p:nvPr>
            <p:ph type="title"/>
          </p:nvPr>
        </p:nvSpPr>
        <p:spPr/>
        <p:txBody>
          <a:bodyPr/>
          <a:lstStyle/>
          <a:p>
            <a:r>
              <a:rPr lang="en-US" dirty="0"/>
              <a:t>After Using the Visitor DP</a:t>
            </a:r>
          </a:p>
        </p:txBody>
      </p:sp>
      <p:sp>
        <p:nvSpPr>
          <p:cNvPr id="4" name="Slide Number Placeholder 3">
            <a:extLst>
              <a:ext uri="{FF2B5EF4-FFF2-40B4-BE49-F238E27FC236}">
                <a16:creationId xmlns:a16="http://schemas.microsoft.com/office/drawing/2014/main" id="{525E90CF-82A8-AD5C-6B3B-363948D7CAE2}"/>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pic>
        <p:nvPicPr>
          <p:cNvPr id="3" name="Picture 2" descr="A picture containing text, diagram, parallel, plan&#10;&#10;Description automatically generated">
            <a:extLst>
              <a:ext uri="{FF2B5EF4-FFF2-40B4-BE49-F238E27FC236}">
                <a16:creationId xmlns:a16="http://schemas.microsoft.com/office/drawing/2014/main" id="{07660ABC-DF3C-012F-F14D-89CF6CBBB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57" y="1190862"/>
            <a:ext cx="6034974" cy="4922973"/>
          </a:xfrm>
          <a:prstGeom prst="rect">
            <a:avLst/>
          </a:prstGeom>
        </p:spPr>
      </p:pic>
      <p:sp>
        <p:nvSpPr>
          <p:cNvPr id="6" name="TextBox 5">
            <a:extLst>
              <a:ext uri="{FF2B5EF4-FFF2-40B4-BE49-F238E27FC236}">
                <a16:creationId xmlns:a16="http://schemas.microsoft.com/office/drawing/2014/main" id="{E2850E92-3835-0FA6-2F3A-C4013BFA12CC}"/>
              </a:ext>
            </a:extLst>
          </p:cNvPr>
          <p:cNvSpPr txBox="1"/>
          <p:nvPr/>
        </p:nvSpPr>
        <p:spPr>
          <a:xfrm>
            <a:off x="5577829" y="3154683"/>
            <a:ext cx="3291805" cy="1938992"/>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E</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ach tree node class implements interface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Node</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and has member function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accept()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to accept a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The three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classes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ScoresReportVisitor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ActivitiesReportVisitor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WinningsReportVisitor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each implements interface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and encapsulates a report generation algorithm. Each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class has member functions that visit the tree nodes, one visit function for each type of node</a:t>
            </a:r>
            <a:r>
              <a:rPr lang="en-US" sz="1200" dirty="0">
                <a:solidFill>
                  <a:srgbClr val="0432FF"/>
                </a:solidFill>
                <a:effectLst/>
              </a:rPr>
              <a:t> </a:t>
            </a:r>
            <a:r>
              <a:rPr lang="en-US" sz="1200" dirty="0">
                <a:solidFill>
                  <a:srgbClr val="0432FF"/>
                </a:solidFill>
                <a:effectLst/>
                <a:latin typeface="Aptos" panose="020B0004020202020204" pitchFamily="34" charset="0"/>
              </a:rPr>
              <a:t>.</a:t>
            </a:r>
            <a:endParaRPr lang="en-US" sz="1200" dirty="0">
              <a:solidFill>
                <a:srgbClr val="0432FF"/>
              </a:solidFill>
              <a:latin typeface="Aptos" panose="020B0004020202020204" pitchFamily="34" charset="0"/>
            </a:endParaRPr>
          </a:p>
        </p:txBody>
      </p:sp>
      <p:pic>
        <p:nvPicPr>
          <p:cNvPr id="7" name="Picture 6" descr="A yellow hand with thumb up&#10;&#10;Description automatically generated">
            <a:extLst>
              <a:ext uri="{FF2B5EF4-FFF2-40B4-BE49-F238E27FC236}">
                <a16:creationId xmlns:a16="http://schemas.microsoft.com/office/drawing/2014/main" id="{6F042A0C-25F5-ABEB-75DF-F85AA6E967EB}"/>
              </a:ext>
            </a:extLst>
          </p:cNvPr>
          <p:cNvPicPr>
            <a:picLocks noChangeAspect="1"/>
          </p:cNvPicPr>
          <p:nvPr/>
        </p:nvPicPr>
        <p:blipFill>
          <a:blip r:embed="rId3"/>
          <a:stretch>
            <a:fillRect/>
          </a:stretch>
        </p:blipFill>
        <p:spPr>
          <a:xfrm>
            <a:off x="320386" y="2148854"/>
            <a:ext cx="868371" cy="826772"/>
          </a:xfrm>
          <a:prstGeom prst="rect">
            <a:avLst/>
          </a:prstGeom>
        </p:spPr>
      </p:pic>
      <p:sp>
        <p:nvSpPr>
          <p:cNvPr id="14" name="TextBox 13">
            <a:extLst>
              <a:ext uri="{FF2B5EF4-FFF2-40B4-BE49-F238E27FC236}">
                <a16:creationId xmlns:a16="http://schemas.microsoft.com/office/drawing/2014/main" id="{D3CD4109-7E09-63F3-3008-2C46AECC70B3}"/>
              </a:ext>
            </a:extLst>
          </p:cNvPr>
          <p:cNvSpPr txBox="1"/>
          <p:nvPr/>
        </p:nvSpPr>
        <p:spPr>
          <a:xfrm>
            <a:off x="457200" y="3272657"/>
            <a:ext cx="1120628"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Enums.h</a:t>
            </a:r>
            <a:endParaRPr lang="en-US" sz="1200" dirty="0">
              <a:solidFill>
                <a:srgbClr val="FFFF00"/>
              </a:solidFill>
            </a:endParaRPr>
          </a:p>
        </p:txBody>
      </p:sp>
      <p:sp>
        <p:nvSpPr>
          <p:cNvPr id="16" name="TextBox 15">
            <a:extLst>
              <a:ext uri="{FF2B5EF4-FFF2-40B4-BE49-F238E27FC236}">
                <a16:creationId xmlns:a16="http://schemas.microsoft.com/office/drawing/2014/main" id="{E1E59FA1-EA98-9940-F2A2-C0CE3D8AB707}"/>
              </a:ext>
            </a:extLst>
          </p:cNvPr>
          <p:cNvSpPr txBox="1"/>
          <p:nvPr/>
        </p:nvSpPr>
        <p:spPr>
          <a:xfrm>
            <a:off x="457200" y="3997864"/>
            <a:ext cx="1010020"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Sport.h</a:t>
            </a:r>
            <a:endParaRPr lang="en-US" sz="1200" dirty="0">
              <a:solidFill>
                <a:srgbClr val="FFFF00"/>
              </a:solidFill>
            </a:endParaRPr>
          </a:p>
        </p:txBody>
      </p:sp>
      <p:sp>
        <p:nvSpPr>
          <p:cNvPr id="17" name="TextBox 16">
            <a:extLst>
              <a:ext uri="{FF2B5EF4-FFF2-40B4-BE49-F238E27FC236}">
                <a16:creationId xmlns:a16="http://schemas.microsoft.com/office/drawing/2014/main" id="{A04D316C-F19D-1300-2B58-6A176CBEF85F}"/>
              </a:ext>
            </a:extLst>
          </p:cNvPr>
          <p:cNvSpPr txBox="1"/>
          <p:nvPr/>
        </p:nvSpPr>
        <p:spPr>
          <a:xfrm>
            <a:off x="457200" y="4365277"/>
            <a:ext cx="1061316"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Game.h</a:t>
            </a:r>
            <a:endParaRPr lang="en-US" sz="1200" dirty="0">
              <a:solidFill>
                <a:srgbClr val="FFFF00"/>
              </a:solidFill>
            </a:endParaRPr>
          </a:p>
        </p:txBody>
      </p:sp>
      <p:sp>
        <p:nvSpPr>
          <p:cNvPr id="18" name="TextBox 17">
            <a:extLst>
              <a:ext uri="{FF2B5EF4-FFF2-40B4-BE49-F238E27FC236}">
                <a16:creationId xmlns:a16="http://schemas.microsoft.com/office/drawing/2014/main" id="{12A6C018-990E-52CC-1B91-340832F4FDDF}"/>
              </a:ext>
            </a:extLst>
          </p:cNvPr>
          <p:cNvSpPr txBox="1"/>
          <p:nvPr/>
        </p:nvSpPr>
        <p:spPr>
          <a:xfrm>
            <a:off x="457200" y="3635690"/>
            <a:ext cx="1333827"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Intramural.h</a:t>
            </a:r>
            <a:endParaRPr lang="en-US" sz="1200" dirty="0">
              <a:solidFill>
                <a:srgbClr val="FFFF00"/>
              </a:solidFill>
            </a:endParaRPr>
          </a:p>
        </p:txBody>
      </p:sp>
      <p:sp>
        <p:nvSpPr>
          <p:cNvPr id="19" name="TextBox 18">
            <a:extLst>
              <a:ext uri="{FF2B5EF4-FFF2-40B4-BE49-F238E27FC236}">
                <a16:creationId xmlns:a16="http://schemas.microsoft.com/office/drawing/2014/main" id="{80477B4C-E007-D9B6-E40C-0C84108EE535}"/>
              </a:ext>
            </a:extLst>
          </p:cNvPr>
          <p:cNvSpPr txBox="1"/>
          <p:nvPr/>
        </p:nvSpPr>
        <p:spPr>
          <a:xfrm>
            <a:off x="458802" y="5293723"/>
            <a:ext cx="1008418"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Node.h</a:t>
            </a:r>
            <a:endParaRPr lang="en-US" sz="1200" dirty="0">
              <a:solidFill>
                <a:srgbClr val="FFFF00"/>
              </a:solidFill>
            </a:endParaRPr>
          </a:p>
        </p:txBody>
      </p:sp>
      <p:sp>
        <p:nvSpPr>
          <p:cNvPr id="20" name="TextBox 19">
            <a:extLst>
              <a:ext uri="{FF2B5EF4-FFF2-40B4-BE49-F238E27FC236}">
                <a16:creationId xmlns:a16="http://schemas.microsoft.com/office/drawing/2014/main" id="{5F5CBB29-6B4F-7F1F-2E62-9B983743BCB4}"/>
              </a:ext>
            </a:extLst>
          </p:cNvPr>
          <p:cNvSpPr txBox="1"/>
          <p:nvPr/>
        </p:nvSpPr>
        <p:spPr>
          <a:xfrm>
            <a:off x="1698788" y="3272656"/>
            <a:ext cx="1181093"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tester.cpp</a:t>
            </a:r>
            <a:endParaRPr lang="en-US" sz="1200" dirty="0">
              <a:solidFill>
                <a:srgbClr val="FFFF00"/>
              </a:solidFill>
            </a:endParaRPr>
          </a:p>
        </p:txBody>
      </p:sp>
      <p:sp>
        <p:nvSpPr>
          <p:cNvPr id="21" name="TextBox 20">
            <a:extLst>
              <a:ext uri="{FF2B5EF4-FFF2-40B4-BE49-F238E27FC236}">
                <a16:creationId xmlns:a16="http://schemas.microsoft.com/office/drawing/2014/main" id="{B7CC75EB-C03B-90B2-BEFB-771A35906111}"/>
              </a:ext>
            </a:extLst>
          </p:cNvPr>
          <p:cNvSpPr txBox="1"/>
          <p:nvPr/>
        </p:nvSpPr>
        <p:spPr>
          <a:xfrm>
            <a:off x="460406" y="5651438"/>
            <a:ext cx="1058110"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Visitor.h</a:t>
            </a:r>
            <a:endParaRPr lang="en-US" sz="1200" dirty="0">
              <a:solidFill>
                <a:srgbClr val="FFFF00"/>
              </a:solidFill>
            </a:endParaRPr>
          </a:p>
        </p:txBody>
      </p:sp>
      <p:sp>
        <p:nvSpPr>
          <p:cNvPr id="22" name="TextBox 21">
            <a:extLst>
              <a:ext uri="{FF2B5EF4-FFF2-40B4-BE49-F238E27FC236}">
                <a16:creationId xmlns:a16="http://schemas.microsoft.com/office/drawing/2014/main" id="{CD1CA520-324D-FBEA-1E5C-561642B5CB3A}"/>
              </a:ext>
            </a:extLst>
          </p:cNvPr>
          <p:cNvSpPr txBox="1"/>
          <p:nvPr/>
        </p:nvSpPr>
        <p:spPr>
          <a:xfrm>
            <a:off x="6277740" y="5217737"/>
            <a:ext cx="1995867"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ScoresReportVisitor.h</a:t>
            </a:r>
            <a:endParaRPr lang="en-US" sz="1200" dirty="0">
              <a:solidFill>
                <a:srgbClr val="FFFF00"/>
              </a:solidFill>
            </a:endParaRPr>
          </a:p>
        </p:txBody>
      </p:sp>
      <p:sp>
        <p:nvSpPr>
          <p:cNvPr id="23" name="TextBox 22">
            <a:extLst>
              <a:ext uri="{FF2B5EF4-FFF2-40B4-BE49-F238E27FC236}">
                <a16:creationId xmlns:a16="http://schemas.microsoft.com/office/drawing/2014/main" id="{C87F39AC-18C3-CD2A-99E1-3938071742C0}"/>
              </a:ext>
            </a:extLst>
          </p:cNvPr>
          <p:cNvSpPr txBox="1"/>
          <p:nvPr/>
        </p:nvSpPr>
        <p:spPr>
          <a:xfrm>
            <a:off x="457200" y="4733643"/>
            <a:ext cx="905825"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Hall.h</a:t>
            </a:r>
            <a:endParaRPr lang="en-US" sz="1200" dirty="0">
              <a:solidFill>
                <a:srgbClr val="FFFF00"/>
              </a:solidFill>
            </a:endParaRPr>
          </a:p>
        </p:txBody>
      </p:sp>
      <p:sp>
        <p:nvSpPr>
          <p:cNvPr id="25" name="TextBox 24">
            <a:extLst>
              <a:ext uri="{FF2B5EF4-FFF2-40B4-BE49-F238E27FC236}">
                <a16:creationId xmlns:a16="http://schemas.microsoft.com/office/drawing/2014/main" id="{F5E186B4-B645-A7C0-D4F7-9C4178CED7EB}"/>
              </a:ext>
            </a:extLst>
          </p:cNvPr>
          <p:cNvSpPr txBox="1"/>
          <p:nvPr/>
        </p:nvSpPr>
        <p:spPr>
          <a:xfrm>
            <a:off x="6277740" y="5582625"/>
            <a:ext cx="2124108"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ActivitiesReportVisitor.h</a:t>
            </a:r>
            <a:endParaRPr lang="en-US" sz="1200" dirty="0">
              <a:solidFill>
                <a:srgbClr val="FFFF00"/>
              </a:solidFill>
            </a:endParaRPr>
          </a:p>
        </p:txBody>
      </p:sp>
      <p:sp>
        <p:nvSpPr>
          <p:cNvPr id="26" name="TextBox 25">
            <a:extLst>
              <a:ext uri="{FF2B5EF4-FFF2-40B4-BE49-F238E27FC236}">
                <a16:creationId xmlns:a16="http://schemas.microsoft.com/office/drawing/2014/main" id="{20720618-7E27-160E-2C7D-C2D3F99893EC}"/>
              </a:ext>
            </a:extLst>
          </p:cNvPr>
          <p:cNvSpPr txBox="1"/>
          <p:nvPr/>
        </p:nvSpPr>
        <p:spPr>
          <a:xfrm>
            <a:off x="6277740" y="5949191"/>
            <a:ext cx="2148152"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WinningsReportVisitor.h</a:t>
            </a:r>
            <a:endParaRPr lang="en-US" sz="1200" dirty="0">
              <a:solidFill>
                <a:srgbClr val="FFFF00"/>
              </a:solidFill>
            </a:endParaRPr>
          </a:p>
        </p:txBody>
      </p:sp>
    </p:spTree>
    <p:extLst>
      <p:ext uri="{BB962C8B-B14F-4D97-AF65-F5344CB8AC3E}">
        <p14:creationId xmlns:p14="http://schemas.microsoft.com/office/powerpoint/2010/main" val="296100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66D2B-5809-DD2E-63EA-7B92E503A12C}"/>
              </a:ext>
            </a:extLst>
          </p:cNvPr>
          <p:cNvSpPr>
            <a:spLocks noGrp="1"/>
          </p:cNvSpPr>
          <p:nvPr>
            <p:ph type="title"/>
          </p:nvPr>
        </p:nvSpPr>
        <p:spPr/>
        <p:txBody>
          <a:bodyPr/>
          <a:lstStyle/>
          <a:p>
            <a:r>
              <a:rPr lang="en-US" dirty="0"/>
              <a:t>Assignments #3 and #4</a:t>
            </a:r>
          </a:p>
        </p:txBody>
      </p:sp>
      <p:sp>
        <p:nvSpPr>
          <p:cNvPr id="3" name="Content Placeholder 2">
            <a:extLst>
              <a:ext uri="{FF2B5EF4-FFF2-40B4-BE49-F238E27FC236}">
                <a16:creationId xmlns:a16="http://schemas.microsoft.com/office/drawing/2014/main" id="{DCDE9D60-B5AB-5F0F-CE4F-9A8394EC638F}"/>
              </a:ext>
            </a:extLst>
          </p:cNvPr>
          <p:cNvSpPr>
            <a:spLocks noGrp="1"/>
          </p:cNvSpPr>
          <p:nvPr>
            <p:ph idx="1"/>
          </p:nvPr>
        </p:nvSpPr>
        <p:spPr/>
        <p:txBody>
          <a:bodyPr/>
          <a:lstStyle/>
          <a:p>
            <a:r>
              <a:rPr lang="en-US" dirty="0"/>
              <a:t>Your ISA, Anudeep </a:t>
            </a:r>
            <a:r>
              <a:rPr lang="en-US" dirty="0" err="1"/>
              <a:t>Kotagiri</a:t>
            </a:r>
            <a:r>
              <a:rPr lang="en-US" dirty="0"/>
              <a:t>, would like to hold Zoom sessions with the teams to conduct live demos of the two assignments.</a:t>
            </a:r>
          </a:p>
        </p:txBody>
      </p:sp>
      <p:sp>
        <p:nvSpPr>
          <p:cNvPr id="4" name="Slide Number Placeholder 3">
            <a:extLst>
              <a:ext uri="{FF2B5EF4-FFF2-40B4-BE49-F238E27FC236}">
                <a16:creationId xmlns:a16="http://schemas.microsoft.com/office/drawing/2014/main" id="{313DC619-9C1C-E2AC-9216-053AE696C09F}"/>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spTree>
    <p:extLst>
      <p:ext uri="{BB962C8B-B14F-4D97-AF65-F5344CB8AC3E}">
        <p14:creationId xmlns:p14="http://schemas.microsoft.com/office/powerpoint/2010/main" val="3734252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program&#10;&#10;Description automatically generated">
            <a:extLst>
              <a:ext uri="{FF2B5EF4-FFF2-40B4-BE49-F238E27FC236}">
                <a16:creationId xmlns:a16="http://schemas.microsoft.com/office/drawing/2014/main" id="{18F183E7-18D2-4EE8-C1ED-976265EB251A}"/>
              </a:ext>
            </a:extLst>
          </p:cNvPr>
          <p:cNvPicPr>
            <a:picLocks noChangeAspect="1"/>
          </p:cNvPicPr>
          <p:nvPr/>
        </p:nvPicPr>
        <p:blipFill>
          <a:blip r:embed="rId2"/>
          <a:stretch>
            <a:fillRect/>
          </a:stretch>
        </p:blipFill>
        <p:spPr>
          <a:xfrm>
            <a:off x="6035024" y="3977634"/>
            <a:ext cx="2976888" cy="2202081"/>
          </a:xfrm>
          <a:prstGeom prst="rect">
            <a:avLst/>
          </a:prstGeom>
        </p:spPr>
      </p:pic>
      <p:sp>
        <p:nvSpPr>
          <p:cNvPr id="2" name="Title 1">
            <a:extLst>
              <a:ext uri="{FF2B5EF4-FFF2-40B4-BE49-F238E27FC236}">
                <a16:creationId xmlns:a16="http://schemas.microsoft.com/office/drawing/2014/main" id="{1B4FC06E-2494-D1EB-D569-C42894485D71}"/>
              </a:ext>
            </a:extLst>
          </p:cNvPr>
          <p:cNvSpPr>
            <a:spLocks noGrp="1"/>
          </p:cNvSpPr>
          <p:nvPr>
            <p:ph type="title"/>
          </p:nvPr>
        </p:nvSpPr>
        <p:spPr/>
        <p:txBody>
          <a:bodyPr/>
          <a:lstStyle/>
          <a:p>
            <a:r>
              <a:rPr lang="en-US" dirty="0"/>
              <a:t>After Using the Visitor DP</a:t>
            </a:r>
            <a:r>
              <a:rPr lang="en-US" i="1" dirty="0"/>
              <a:t>, cont’d</a:t>
            </a:r>
          </a:p>
        </p:txBody>
      </p:sp>
      <p:sp>
        <p:nvSpPr>
          <p:cNvPr id="3" name="Content Placeholder 2">
            <a:extLst>
              <a:ext uri="{FF2B5EF4-FFF2-40B4-BE49-F238E27FC236}">
                <a16:creationId xmlns:a16="http://schemas.microsoft.com/office/drawing/2014/main" id="{6A1EC011-C9E6-F54E-41FA-84FCB2E3FD56}"/>
              </a:ext>
            </a:extLst>
          </p:cNvPr>
          <p:cNvSpPr>
            <a:spLocks noGrp="1"/>
          </p:cNvSpPr>
          <p:nvPr>
            <p:ph idx="1"/>
          </p:nvPr>
        </p:nvSpPr>
        <p:spPr>
          <a:xfrm>
            <a:off x="457200" y="1295401"/>
            <a:ext cx="8229600" cy="3596624"/>
          </a:xfrm>
        </p:spPr>
        <p:txBody>
          <a:bodyPr/>
          <a:lstStyle/>
          <a:p>
            <a:r>
              <a:rPr lang="en-US" dirty="0"/>
              <a:t>Each node must implement the </a:t>
            </a:r>
            <a:r>
              <a:rPr lang="en-US" b="1" dirty="0">
                <a:latin typeface="Courier New" panose="02070309020205020404" pitchFamily="49" charset="0"/>
                <a:cs typeface="Courier New" panose="02070309020205020404" pitchFamily="49" charset="0"/>
              </a:rPr>
              <a:t>accept() </a:t>
            </a:r>
            <a:r>
              <a:rPr lang="en-US" dirty="0"/>
              <a:t>member function to “accept” a </a:t>
            </a:r>
            <a:r>
              <a:rPr lang="en-US" b="1" dirty="0">
                <a:latin typeface="Courier New" panose="02070309020205020404" pitchFamily="49" charset="0"/>
                <a:cs typeface="Courier New" panose="02070309020205020404" pitchFamily="49" charset="0"/>
              </a:rPr>
              <a:t>Visitor</a:t>
            </a:r>
            <a:r>
              <a:rPr lang="en-US" dirty="0"/>
              <a:t> object.</a:t>
            </a:r>
          </a:p>
          <a:p>
            <a:pPr lvl="1"/>
            <a:r>
              <a:rPr lang="en-US" dirty="0"/>
              <a:t>It’s declared as an abstract member function </a:t>
            </a:r>
            <a:br>
              <a:rPr lang="en-US" dirty="0"/>
            </a:br>
            <a:r>
              <a:rPr lang="en-US" dirty="0"/>
              <a:t>in superclass </a:t>
            </a:r>
            <a:r>
              <a:rPr lang="en-US" b="1" dirty="0">
                <a:latin typeface="Courier New" panose="02070309020205020404" pitchFamily="49" charset="0"/>
                <a:cs typeface="Courier New" panose="02070309020205020404" pitchFamily="49" charset="0"/>
              </a:rPr>
              <a:t>Node</a:t>
            </a:r>
            <a:r>
              <a:rPr lang="en-US" dirty="0"/>
              <a:t>:</a:t>
            </a:r>
          </a:p>
          <a:p>
            <a:pPr marL="471487" lvl="1" indent="0">
              <a:buNone/>
            </a:pPr>
            <a:endParaRPr lang="en-US" dirty="0"/>
          </a:p>
          <a:p>
            <a:r>
              <a:rPr lang="en-US" dirty="0"/>
              <a:t>Once a node has accepted a </a:t>
            </a:r>
            <a:r>
              <a:rPr lang="en-US" b="1" dirty="0">
                <a:latin typeface="Courier New" panose="02070309020205020404" pitchFamily="49" charset="0"/>
                <a:cs typeface="Courier New" panose="02070309020205020404" pitchFamily="49" charset="0"/>
              </a:rPr>
              <a:t>Visitor</a:t>
            </a:r>
            <a:r>
              <a:rPr lang="en-US" dirty="0"/>
              <a:t> object, </a:t>
            </a:r>
            <a:br>
              <a:rPr lang="en-US" dirty="0"/>
            </a:br>
            <a:r>
              <a:rPr lang="en-US" dirty="0"/>
              <a:t>the node asks the object to visit it.</a:t>
            </a:r>
          </a:p>
          <a:p>
            <a:pPr lvl="1"/>
            <a:r>
              <a:rPr lang="en-US" dirty="0"/>
              <a:t>For example, in class </a:t>
            </a:r>
            <a:r>
              <a:rPr lang="en-US" b="1" dirty="0">
                <a:latin typeface="Courier New" panose="02070309020205020404" pitchFamily="49" charset="0"/>
                <a:cs typeface="Courier New" panose="02070309020205020404" pitchFamily="49" charset="0"/>
              </a:rPr>
              <a:t>Hall</a:t>
            </a:r>
            <a:r>
              <a:rPr lang="en-US" dirty="0"/>
              <a:t>:</a:t>
            </a:r>
          </a:p>
        </p:txBody>
      </p:sp>
      <p:sp>
        <p:nvSpPr>
          <p:cNvPr id="4" name="Slide Number Placeholder 3">
            <a:extLst>
              <a:ext uri="{FF2B5EF4-FFF2-40B4-BE49-F238E27FC236}">
                <a16:creationId xmlns:a16="http://schemas.microsoft.com/office/drawing/2014/main" id="{C7D3AFF0-92F2-DB66-1B76-580C6340931C}"/>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sp>
        <p:nvSpPr>
          <p:cNvPr id="6" name="TextBox 5">
            <a:extLst>
              <a:ext uri="{FF2B5EF4-FFF2-40B4-BE49-F238E27FC236}">
                <a16:creationId xmlns:a16="http://schemas.microsoft.com/office/drawing/2014/main" id="{D992F323-FCFF-EED0-9A5D-2451665B2140}"/>
              </a:ext>
            </a:extLst>
          </p:cNvPr>
          <p:cNvSpPr txBox="1"/>
          <p:nvPr/>
        </p:nvSpPr>
        <p:spPr>
          <a:xfrm>
            <a:off x="1598466" y="3077621"/>
            <a:ext cx="5947068" cy="338554"/>
          </a:xfrm>
          <a:prstGeom prst="rect">
            <a:avLst/>
          </a:prstGeom>
          <a:solidFill>
            <a:schemeClr val="bg1">
              <a:lumMod val="95000"/>
            </a:schemeClr>
          </a:solidFill>
          <a:ln>
            <a:solidFill>
              <a:schemeClr val="bg1">
                <a:lumMod val="75000"/>
              </a:schemeClr>
            </a:solidFill>
          </a:ln>
        </p:spPr>
        <p:txBody>
          <a:bodyPr wrap="square" rtlCol="0">
            <a:spAutoFit/>
          </a:bodyPr>
          <a:lstStyle/>
          <a:p>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effectLst/>
                <a:latin typeface="Courier New" panose="02070309020205020404" pitchFamily="49" charset="0"/>
                <a:cs typeface="Courier New" panose="02070309020205020404" pitchFamily="49" charset="0"/>
              </a:rPr>
              <a:t>accept</a:t>
            </a:r>
            <a:r>
              <a:rPr lang="en-US" b="1" dirty="0">
                <a:effectLst/>
                <a:latin typeface="Courier New" panose="02070309020205020404" pitchFamily="49" charset="0"/>
                <a:cs typeface="Courier New" panose="02070309020205020404" pitchFamily="49" charset="0"/>
              </a:rPr>
              <a:t>(Visitor&amp; visitor) = 0;</a:t>
            </a:r>
            <a:endParaRPr lang="en-US" sz="1400"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72B86A2A-6C7D-6C65-EE59-C0A6DDF74460}"/>
              </a:ext>
            </a:extLst>
          </p:cNvPr>
          <p:cNvSpPr txBox="1"/>
          <p:nvPr/>
        </p:nvSpPr>
        <p:spPr>
          <a:xfrm>
            <a:off x="847953" y="4909269"/>
            <a:ext cx="4875053" cy="1077218"/>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void </a:t>
            </a:r>
            <a:r>
              <a:rPr lang="en-US" b="1" dirty="0">
                <a:solidFill>
                  <a:srgbClr val="C00000"/>
                </a:solidFill>
                <a:effectLst/>
                <a:latin typeface="Courier New" panose="02070309020205020404" pitchFamily="49" charset="0"/>
                <a:cs typeface="Courier New" panose="02070309020205020404" pitchFamily="49" charset="0"/>
              </a:rPr>
              <a:t>accept</a:t>
            </a:r>
            <a:r>
              <a:rPr lang="en-US" b="1" dirty="0">
                <a:effectLst/>
                <a:latin typeface="Courier New" panose="02070309020205020404" pitchFamily="49" charset="0"/>
                <a:cs typeface="Courier New" panose="02070309020205020404" pitchFamily="49" charset="0"/>
              </a:rPr>
              <a:t>(Visitor&amp; visitor) override</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dirty="0" err="1">
                <a:solidFill>
                  <a:srgbClr val="C00000"/>
                </a:solidFill>
                <a:effectLst/>
                <a:latin typeface="Courier New" panose="02070309020205020404" pitchFamily="49" charset="0"/>
                <a:cs typeface="Courier New" panose="02070309020205020404" pitchFamily="49" charset="0"/>
              </a:rPr>
              <a:t>visitor.visit_Hall</a:t>
            </a:r>
            <a:r>
              <a:rPr lang="en-US" b="1" dirty="0">
                <a:solidFill>
                  <a:srgbClr val="C00000"/>
                </a:solidFill>
                <a:effectLst/>
                <a:latin typeface="Courier New" panose="02070309020205020404" pitchFamily="49" charset="0"/>
                <a:cs typeface="Courier New" panose="02070309020205020404" pitchFamily="49" charset="0"/>
              </a:rPr>
              <a:t>(this);</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0148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C056-FDD0-F4A0-A600-B5B35FF5E3A4}"/>
              </a:ext>
            </a:extLst>
          </p:cNvPr>
          <p:cNvSpPr>
            <a:spLocks noGrp="1"/>
          </p:cNvSpPr>
          <p:nvPr>
            <p:ph type="title"/>
          </p:nvPr>
        </p:nvSpPr>
        <p:spPr/>
        <p:txBody>
          <a:bodyPr/>
          <a:lstStyle/>
          <a:p>
            <a:r>
              <a:rPr lang="en-US" dirty="0"/>
              <a:t>After Using the Visitor DP</a:t>
            </a:r>
            <a:r>
              <a:rPr lang="en-US" i="1" dirty="0"/>
              <a:t>, cont’d</a:t>
            </a:r>
            <a:endParaRPr lang="en-US" dirty="0"/>
          </a:p>
        </p:txBody>
      </p:sp>
      <p:sp>
        <p:nvSpPr>
          <p:cNvPr id="3" name="Content Placeholder 2">
            <a:extLst>
              <a:ext uri="{FF2B5EF4-FFF2-40B4-BE49-F238E27FC236}">
                <a16:creationId xmlns:a16="http://schemas.microsoft.com/office/drawing/2014/main" id="{EB930F77-798B-4D08-0AE8-B45B1C0FD2E0}"/>
              </a:ext>
            </a:extLst>
          </p:cNvPr>
          <p:cNvSpPr>
            <a:spLocks noGrp="1"/>
          </p:cNvSpPr>
          <p:nvPr>
            <p:ph idx="1"/>
          </p:nvPr>
        </p:nvSpPr>
        <p:spPr>
          <a:xfrm>
            <a:off x="457200" y="1295401"/>
            <a:ext cx="8229600" cy="1767844"/>
          </a:xfrm>
        </p:spPr>
        <p:txBody>
          <a:bodyPr/>
          <a:lstStyle/>
          <a:p>
            <a:r>
              <a:rPr lang="en-US" dirty="0"/>
              <a:t>Once a node has accepted a </a:t>
            </a:r>
            <a:r>
              <a:rPr lang="en-US" b="1" dirty="0">
                <a:latin typeface="Courier New" panose="02070309020205020404" pitchFamily="49" charset="0"/>
                <a:cs typeface="Courier New" panose="02070309020205020404" pitchFamily="49" charset="0"/>
              </a:rPr>
              <a:t>Visitor</a:t>
            </a:r>
            <a:r>
              <a:rPr lang="en-US" dirty="0"/>
              <a:t> object and has been visited, the node can ask other nodes to accept that </a:t>
            </a:r>
            <a:r>
              <a:rPr lang="en-US" b="1" dirty="0">
                <a:latin typeface="Courier New" panose="02070309020205020404" pitchFamily="49" charset="0"/>
                <a:cs typeface="Courier New" panose="02070309020205020404" pitchFamily="49" charset="0"/>
              </a:rPr>
              <a:t>Visitor</a:t>
            </a:r>
            <a:r>
              <a:rPr lang="en-US" dirty="0"/>
              <a:t> object.</a:t>
            </a:r>
          </a:p>
          <a:p>
            <a:pPr lvl="1"/>
            <a:r>
              <a:rPr lang="en-US" dirty="0"/>
              <a:t>For example, in class </a:t>
            </a:r>
            <a:r>
              <a:rPr lang="en-US" b="1" dirty="0">
                <a:latin typeface="Courier New" panose="02070309020205020404" pitchFamily="49" charset="0"/>
                <a:cs typeface="Courier New" panose="02070309020205020404" pitchFamily="49" charset="0"/>
              </a:rPr>
              <a:t>Intramural</a:t>
            </a:r>
            <a:r>
              <a:rPr lang="en-US" dirty="0"/>
              <a:t>:</a:t>
            </a:r>
          </a:p>
        </p:txBody>
      </p:sp>
      <p:sp>
        <p:nvSpPr>
          <p:cNvPr id="4" name="Slide Number Placeholder 3">
            <a:extLst>
              <a:ext uri="{FF2B5EF4-FFF2-40B4-BE49-F238E27FC236}">
                <a16:creationId xmlns:a16="http://schemas.microsoft.com/office/drawing/2014/main" id="{2DDBBDEC-36EB-BC84-3F89-D84BAF955C7F}"/>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sp>
        <p:nvSpPr>
          <p:cNvPr id="5" name="TextBox 4">
            <a:extLst>
              <a:ext uri="{FF2B5EF4-FFF2-40B4-BE49-F238E27FC236}">
                <a16:creationId xmlns:a16="http://schemas.microsoft.com/office/drawing/2014/main" id="{55813782-009B-9FA9-9AA6-A2C81A746F54}"/>
              </a:ext>
            </a:extLst>
          </p:cNvPr>
          <p:cNvSpPr txBox="1"/>
          <p:nvPr/>
        </p:nvSpPr>
        <p:spPr>
          <a:xfrm>
            <a:off x="1023592" y="3246122"/>
            <a:ext cx="7096815" cy="1815882"/>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accept</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(Visitor&amp; visitor) override</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visitor.visit_Intramural</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(this);</a:t>
            </a:r>
            <a:endParaRPr lang="en-US"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for (Sport *sport : sports)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sport-&gt;accept(visitor);</a:t>
            </a:r>
            <a:endParaRPr lang="en-US"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for (Hall  *hall  : halls)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hall-&gt;accept(visitor);</a:t>
            </a:r>
            <a:endParaRPr lang="en-US"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kern="100" dirty="0">
                <a:solidFill>
                  <a:srgbClr val="C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b="1" kern="1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400" dirty="0"/>
          </a:p>
        </p:txBody>
      </p:sp>
    </p:spTree>
    <p:extLst>
      <p:ext uri="{BB962C8B-B14F-4D97-AF65-F5344CB8AC3E}">
        <p14:creationId xmlns:p14="http://schemas.microsoft.com/office/powerpoint/2010/main" val="2910302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program&#10;&#10;Description automatically generated">
            <a:extLst>
              <a:ext uri="{FF2B5EF4-FFF2-40B4-BE49-F238E27FC236}">
                <a16:creationId xmlns:a16="http://schemas.microsoft.com/office/drawing/2014/main" id="{D6FD0735-F740-99D3-1856-FC6D51502334}"/>
              </a:ext>
            </a:extLst>
          </p:cNvPr>
          <p:cNvPicPr>
            <a:picLocks noChangeAspect="1"/>
          </p:cNvPicPr>
          <p:nvPr/>
        </p:nvPicPr>
        <p:blipFill>
          <a:blip r:embed="rId2"/>
          <a:stretch>
            <a:fillRect/>
          </a:stretch>
        </p:blipFill>
        <p:spPr>
          <a:xfrm>
            <a:off x="6035024" y="3970089"/>
            <a:ext cx="2976888" cy="2202081"/>
          </a:xfrm>
          <a:prstGeom prst="rect">
            <a:avLst/>
          </a:prstGeom>
        </p:spPr>
      </p:pic>
      <p:sp>
        <p:nvSpPr>
          <p:cNvPr id="2" name="Title 1">
            <a:extLst>
              <a:ext uri="{FF2B5EF4-FFF2-40B4-BE49-F238E27FC236}">
                <a16:creationId xmlns:a16="http://schemas.microsoft.com/office/drawing/2014/main" id="{BEB09FAD-D8CD-44B7-682B-79C1622C0423}"/>
              </a:ext>
            </a:extLst>
          </p:cNvPr>
          <p:cNvSpPr>
            <a:spLocks noGrp="1"/>
          </p:cNvSpPr>
          <p:nvPr>
            <p:ph type="title"/>
          </p:nvPr>
        </p:nvSpPr>
        <p:spPr/>
        <p:txBody>
          <a:bodyPr/>
          <a:lstStyle/>
          <a:p>
            <a:r>
              <a:rPr lang="en-US" dirty="0"/>
              <a:t>After Using the Visitor DP</a:t>
            </a:r>
            <a:r>
              <a:rPr lang="en-US" i="1" dirty="0"/>
              <a:t>, cont’d</a:t>
            </a:r>
            <a:endParaRPr lang="en-US" dirty="0"/>
          </a:p>
        </p:txBody>
      </p:sp>
      <p:sp>
        <p:nvSpPr>
          <p:cNvPr id="3" name="Content Placeholder 2">
            <a:extLst>
              <a:ext uri="{FF2B5EF4-FFF2-40B4-BE49-F238E27FC236}">
                <a16:creationId xmlns:a16="http://schemas.microsoft.com/office/drawing/2014/main" id="{6A5F3041-158C-9A2D-2668-399D670512AC}"/>
              </a:ext>
            </a:extLst>
          </p:cNvPr>
          <p:cNvSpPr>
            <a:spLocks noGrp="1"/>
          </p:cNvSpPr>
          <p:nvPr>
            <p:ph idx="1"/>
          </p:nvPr>
        </p:nvSpPr>
        <p:spPr>
          <a:xfrm>
            <a:off x="457200" y="1295400"/>
            <a:ext cx="8229600" cy="2872775"/>
          </a:xfrm>
        </p:spPr>
        <p:txBody>
          <a:bodyPr/>
          <a:lstStyle/>
          <a:p>
            <a:r>
              <a:rPr lang="en-US" dirty="0"/>
              <a:t>Each </a:t>
            </a:r>
            <a:r>
              <a:rPr lang="en-US" b="1" dirty="0">
                <a:latin typeface="Courier New" panose="02070309020205020404" pitchFamily="49" charset="0"/>
                <a:cs typeface="Courier New" panose="02070309020205020404" pitchFamily="49" charset="0"/>
              </a:rPr>
              <a:t>Visitor</a:t>
            </a:r>
            <a:r>
              <a:rPr lang="en-US" dirty="0"/>
              <a:t> class </a:t>
            </a:r>
            <a:r>
              <a:rPr lang="en-US" u="sng" dirty="0"/>
              <a:t>encapsulates</a:t>
            </a:r>
            <a:r>
              <a:rPr lang="en-US" dirty="0"/>
              <a:t> a report generation algorithm.</a:t>
            </a:r>
          </a:p>
          <a:p>
            <a:pPr lvl="4"/>
            <a:endParaRPr lang="en-US" dirty="0"/>
          </a:p>
          <a:p>
            <a:r>
              <a:rPr lang="en-US" dirty="0"/>
              <a:t>Each </a:t>
            </a:r>
            <a:r>
              <a:rPr lang="en-US" b="1" dirty="0">
                <a:latin typeface="Courier New" panose="02070309020205020404" pitchFamily="49" charset="0"/>
                <a:cs typeface="Courier New" panose="02070309020205020404" pitchFamily="49" charset="0"/>
              </a:rPr>
              <a:t>Visitor</a:t>
            </a:r>
            <a:r>
              <a:rPr lang="en-US" dirty="0"/>
              <a:t> class must implement a visit member function for each </a:t>
            </a:r>
            <a:r>
              <a:rPr lang="en-US" b="1" dirty="0">
                <a:latin typeface="Courier New" panose="02070309020205020404" pitchFamily="49" charset="0"/>
                <a:cs typeface="Courier New" panose="02070309020205020404" pitchFamily="49" charset="0"/>
              </a:rPr>
              <a:t>Node</a:t>
            </a:r>
            <a:r>
              <a:rPr lang="en-US" dirty="0"/>
              <a:t> type.</a:t>
            </a:r>
          </a:p>
          <a:p>
            <a:pPr lvl="1"/>
            <a:r>
              <a:rPr lang="en-US" dirty="0"/>
              <a:t>These are declared as abstract member functions </a:t>
            </a:r>
            <a:br>
              <a:rPr lang="en-US" dirty="0"/>
            </a:br>
            <a:r>
              <a:rPr lang="en-US" dirty="0"/>
              <a:t>in superclass </a:t>
            </a:r>
            <a:r>
              <a:rPr lang="en-US" b="1" dirty="0">
                <a:latin typeface="Courier New" panose="02070309020205020404" pitchFamily="49" charset="0"/>
                <a:cs typeface="Courier New" panose="02070309020205020404" pitchFamily="49" charset="0"/>
              </a:rPr>
              <a:t>Visitor</a:t>
            </a:r>
            <a:r>
              <a:rPr lang="en-US" dirty="0"/>
              <a:t>:</a:t>
            </a:r>
          </a:p>
        </p:txBody>
      </p:sp>
      <p:sp>
        <p:nvSpPr>
          <p:cNvPr id="4" name="Slide Number Placeholder 3">
            <a:extLst>
              <a:ext uri="{FF2B5EF4-FFF2-40B4-BE49-F238E27FC236}">
                <a16:creationId xmlns:a16="http://schemas.microsoft.com/office/drawing/2014/main" id="{444F0A72-363A-5222-2A61-CF66B74B8038}"/>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sp>
        <p:nvSpPr>
          <p:cNvPr id="5" name="TextBox 4">
            <a:extLst>
              <a:ext uri="{FF2B5EF4-FFF2-40B4-BE49-F238E27FC236}">
                <a16:creationId xmlns:a16="http://schemas.microsoft.com/office/drawing/2014/main" id="{FFDBC5F7-15E7-F61F-4EC3-1093662E26AE}"/>
              </a:ext>
            </a:extLst>
          </p:cNvPr>
          <p:cNvSpPr txBox="1"/>
          <p:nvPr/>
        </p:nvSpPr>
        <p:spPr>
          <a:xfrm>
            <a:off x="274367" y="4244406"/>
            <a:ext cx="6603090" cy="1077218"/>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effectLst/>
                <a:latin typeface="Courier New" panose="02070309020205020404" pitchFamily="49" charset="0"/>
                <a:cs typeface="Courier New" panose="02070309020205020404" pitchFamily="49" charset="0"/>
              </a:rPr>
              <a:t>visit_Intramural</a:t>
            </a:r>
            <a:r>
              <a:rPr lang="en-US" b="1" dirty="0">
                <a:solidFill>
                  <a:srgbClr val="C00000"/>
                </a:solidFill>
                <a:latin typeface="Courier New" panose="02070309020205020404" pitchFamily="49" charset="0"/>
                <a:cs typeface="Courier New" panose="02070309020205020404" pitchFamily="49" charset="0"/>
              </a:rPr>
              <a:t>(Intramural *node) </a:t>
            </a:r>
            <a:r>
              <a:rPr lang="en-US" b="1" dirty="0">
                <a:effectLst/>
                <a:latin typeface="Courier New" panose="02070309020205020404" pitchFamily="49" charset="0"/>
                <a:cs typeface="Courier New" panose="02070309020205020404" pitchFamily="49" charset="0"/>
              </a:rPr>
              <a:t>= 0;</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latin typeface="Courier New" panose="02070309020205020404" pitchFamily="49" charset="0"/>
                <a:cs typeface="Courier New" panose="02070309020205020404" pitchFamily="49" charset="0"/>
              </a:rPr>
              <a:t>visit_Sport(Sport *node) </a:t>
            </a:r>
            <a:r>
              <a:rPr lang="en-US" b="1" dirty="0">
                <a:effectLst/>
                <a:latin typeface="Courier New" panose="02070309020205020404" pitchFamily="49" charset="0"/>
                <a:cs typeface="Courier New" panose="02070309020205020404" pitchFamily="49" charset="0"/>
              </a:rPr>
              <a:t>= 0;</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latin typeface="Courier New" panose="02070309020205020404" pitchFamily="49" charset="0"/>
                <a:cs typeface="Courier New" panose="02070309020205020404" pitchFamily="49" charset="0"/>
              </a:rPr>
              <a:t>visit_Game(Game *node) </a:t>
            </a:r>
            <a:r>
              <a:rPr lang="en-US" b="1" dirty="0">
                <a:effectLst/>
                <a:latin typeface="Courier New" panose="02070309020205020404" pitchFamily="49" charset="0"/>
                <a:cs typeface="Courier New" panose="02070309020205020404" pitchFamily="49" charset="0"/>
              </a:rPr>
              <a:t>= 0;</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latin typeface="Courier New" panose="02070309020205020404" pitchFamily="49" charset="0"/>
                <a:cs typeface="Courier New" panose="02070309020205020404" pitchFamily="49" charset="0"/>
              </a:rPr>
              <a:t>visit_Hall(Hall *node) </a:t>
            </a:r>
            <a:r>
              <a:rPr lang="en-US" b="1" dirty="0">
                <a:effectLst/>
                <a:latin typeface="Courier New" panose="02070309020205020404" pitchFamily="49" charset="0"/>
                <a:cs typeface="Courier New" panose="02070309020205020404" pitchFamily="49" charset="0"/>
              </a:rPr>
              <a:t>= 0;</a:t>
            </a:r>
          </a:p>
        </p:txBody>
      </p:sp>
    </p:spTree>
    <p:extLst>
      <p:ext uri="{BB962C8B-B14F-4D97-AF65-F5344CB8AC3E}">
        <p14:creationId xmlns:p14="http://schemas.microsoft.com/office/powerpoint/2010/main" val="3918621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CB30-DF03-9153-8577-527B140F4B15}"/>
              </a:ext>
            </a:extLst>
          </p:cNvPr>
          <p:cNvSpPr>
            <a:spLocks noGrp="1"/>
          </p:cNvSpPr>
          <p:nvPr>
            <p:ph type="title"/>
          </p:nvPr>
        </p:nvSpPr>
        <p:spPr/>
        <p:txBody>
          <a:bodyPr/>
          <a:lstStyle/>
          <a:p>
            <a:r>
              <a:rPr lang="en-US" dirty="0"/>
              <a:t>After Using the Visitor DP</a:t>
            </a:r>
            <a:r>
              <a:rPr lang="en-US" i="1" dirty="0"/>
              <a:t>, cont’d</a:t>
            </a:r>
            <a:endParaRPr lang="en-US" dirty="0"/>
          </a:p>
        </p:txBody>
      </p:sp>
      <p:sp>
        <p:nvSpPr>
          <p:cNvPr id="3" name="Content Placeholder 2">
            <a:extLst>
              <a:ext uri="{FF2B5EF4-FFF2-40B4-BE49-F238E27FC236}">
                <a16:creationId xmlns:a16="http://schemas.microsoft.com/office/drawing/2014/main" id="{B5A45021-CE70-10A8-C3DC-325716CB1E11}"/>
              </a:ext>
            </a:extLst>
          </p:cNvPr>
          <p:cNvSpPr>
            <a:spLocks noGrp="1"/>
          </p:cNvSpPr>
          <p:nvPr>
            <p:ph idx="1"/>
          </p:nvPr>
        </p:nvSpPr>
        <p:spPr>
          <a:xfrm>
            <a:off x="457200" y="1295400"/>
            <a:ext cx="8229600" cy="4785331"/>
          </a:xfrm>
        </p:spPr>
        <p:txBody>
          <a:bodyPr/>
          <a:lstStyle/>
          <a:p>
            <a:r>
              <a:rPr lang="en-US" dirty="0"/>
              <a:t>To generate a report, each </a:t>
            </a:r>
            <a:r>
              <a:rPr lang="en-US" b="1" dirty="0">
                <a:latin typeface="Courier New" panose="02070309020205020404" pitchFamily="49" charset="0"/>
                <a:cs typeface="Courier New" panose="02070309020205020404" pitchFamily="49" charset="0"/>
              </a:rPr>
              <a:t>Visitor</a:t>
            </a:r>
            <a:r>
              <a:rPr lang="en-US" dirty="0"/>
              <a:t> object has a specific task to perform when it visits a node.</a:t>
            </a:r>
          </a:p>
          <a:p>
            <a:pPr lvl="4"/>
            <a:endParaRPr lang="en-US" dirty="0"/>
          </a:p>
          <a:p>
            <a:r>
              <a:rPr lang="en-US" dirty="0"/>
              <a:t>The task for each node type is performed by </a:t>
            </a:r>
            <a:br>
              <a:rPr lang="en-US" dirty="0"/>
            </a:br>
            <a:r>
              <a:rPr lang="en-US" dirty="0"/>
              <a:t>the visit member function for that node type.</a:t>
            </a:r>
          </a:p>
        </p:txBody>
      </p:sp>
      <p:sp>
        <p:nvSpPr>
          <p:cNvPr id="4" name="Slide Number Placeholder 3">
            <a:extLst>
              <a:ext uri="{FF2B5EF4-FFF2-40B4-BE49-F238E27FC236}">
                <a16:creationId xmlns:a16="http://schemas.microsoft.com/office/drawing/2014/main" id="{EC6C6F92-1536-AE24-7F1F-9B803145E3A5}"/>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spTree>
    <p:extLst>
      <p:ext uri="{BB962C8B-B14F-4D97-AF65-F5344CB8AC3E}">
        <p14:creationId xmlns:p14="http://schemas.microsoft.com/office/powerpoint/2010/main" val="2775840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8F06-3574-E419-EED4-75EA1AC192AA}"/>
              </a:ext>
            </a:extLst>
          </p:cNvPr>
          <p:cNvSpPr>
            <a:spLocks noGrp="1"/>
          </p:cNvSpPr>
          <p:nvPr>
            <p:ph type="title"/>
          </p:nvPr>
        </p:nvSpPr>
        <p:spPr/>
        <p:txBody>
          <a:bodyPr/>
          <a:lstStyle/>
          <a:p>
            <a:r>
              <a:rPr lang="en-US" b="1" dirty="0">
                <a:latin typeface="Courier New" panose="02070309020205020404" pitchFamily="49" charset="0"/>
                <a:cs typeface="Courier New" panose="02070309020205020404" pitchFamily="49" charset="0"/>
              </a:rPr>
              <a:t>ScoresReportVisitor</a:t>
            </a:r>
          </a:p>
        </p:txBody>
      </p:sp>
      <p:sp>
        <p:nvSpPr>
          <p:cNvPr id="4" name="Slide Number Placeholder 3">
            <a:extLst>
              <a:ext uri="{FF2B5EF4-FFF2-40B4-BE49-F238E27FC236}">
                <a16:creationId xmlns:a16="http://schemas.microsoft.com/office/drawing/2014/main" id="{9836A932-2F29-846B-4EC2-817F58261653}"/>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sp>
        <p:nvSpPr>
          <p:cNvPr id="5" name="TextBox 4">
            <a:extLst>
              <a:ext uri="{FF2B5EF4-FFF2-40B4-BE49-F238E27FC236}">
                <a16:creationId xmlns:a16="http://schemas.microsoft.com/office/drawing/2014/main" id="{C2624FA7-EDDB-D647-3614-7320673AC439}"/>
              </a:ext>
            </a:extLst>
          </p:cNvPr>
          <p:cNvSpPr txBox="1"/>
          <p:nvPr/>
        </p:nvSpPr>
        <p:spPr>
          <a:xfrm>
            <a:off x="182928" y="1325903"/>
            <a:ext cx="5965095" cy="4832092"/>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ScoresReportVisitor::visit_Intramural(Intramural *intramural)</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"SCORES REPORT"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ScoresReportVisitor::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visit_Sport</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(Sport *sport)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 &lt;&lt; sport-&gt;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get_type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ScoresReportVisitor::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visit_Game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(Game *game)</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Hall *winner = game-&gt;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get_winner</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Hall *loser  = game-&gt;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get_loser</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winner_points = game-&gt;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get_winner_points</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loser_points = game-&gt;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get_loser_points</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 &lt;&lt; winner-&gt;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get_name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beat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(10) &lt;&lt; loser-&gt;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get_name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&lt;&lt; winner_points</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to "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(2) &lt;&lt; loser_points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ScoresReportVisitor::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visit_Hall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(Hall *hall)</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pic>
        <p:nvPicPr>
          <p:cNvPr id="7" name="Picture 6" descr="A screenshot of a computer&#10;&#10;Description automatically generated">
            <a:extLst>
              <a:ext uri="{FF2B5EF4-FFF2-40B4-BE49-F238E27FC236}">
                <a16:creationId xmlns:a16="http://schemas.microsoft.com/office/drawing/2014/main" id="{3116053F-FF14-3E38-8173-6580F00BA811}"/>
              </a:ext>
            </a:extLst>
          </p:cNvPr>
          <p:cNvPicPr>
            <a:picLocks noChangeAspect="1"/>
          </p:cNvPicPr>
          <p:nvPr/>
        </p:nvPicPr>
        <p:blipFill>
          <a:blip r:embed="rId2"/>
          <a:stretch>
            <a:fillRect/>
          </a:stretch>
        </p:blipFill>
        <p:spPr>
          <a:xfrm>
            <a:off x="5023280" y="1704097"/>
            <a:ext cx="4029231" cy="1732283"/>
          </a:xfrm>
          <a:prstGeom prst="rect">
            <a:avLst/>
          </a:prstGeom>
        </p:spPr>
      </p:pic>
      <p:sp>
        <p:nvSpPr>
          <p:cNvPr id="8" name="TextBox 7">
            <a:extLst>
              <a:ext uri="{FF2B5EF4-FFF2-40B4-BE49-F238E27FC236}">
                <a16:creationId xmlns:a16="http://schemas.microsoft.com/office/drawing/2014/main" id="{3931CB9C-57CC-85D4-76B2-512382DDDC12}"/>
              </a:ext>
            </a:extLst>
          </p:cNvPr>
          <p:cNvSpPr txBox="1"/>
          <p:nvPr/>
        </p:nvSpPr>
        <p:spPr>
          <a:xfrm>
            <a:off x="5674141" y="3795950"/>
            <a:ext cx="3190617" cy="2092881"/>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SCORES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East Hall  5 to  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beat South Hall  3 to  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West Hall 27 to 21</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volleyball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South Hall 15 to 10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South Hall 15 to 13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beat  West Hall 15 to 14</a:t>
            </a:r>
          </a:p>
        </p:txBody>
      </p:sp>
    </p:spTree>
    <p:extLst>
      <p:ext uri="{BB962C8B-B14F-4D97-AF65-F5344CB8AC3E}">
        <p14:creationId xmlns:p14="http://schemas.microsoft.com/office/powerpoint/2010/main" val="541211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5C23-A2C4-881B-73C5-6AC93C370282}"/>
              </a:ext>
            </a:extLst>
          </p:cNvPr>
          <p:cNvSpPr>
            <a:spLocks noGrp="1"/>
          </p:cNvSpPr>
          <p:nvPr>
            <p:ph type="title"/>
          </p:nvPr>
        </p:nvSpPr>
        <p:spPr/>
        <p:txBody>
          <a:bodyPr/>
          <a:lstStyle/>
          <a:p>
            <a:r>
              <a:rPr lang="en-US" b="1" dirty="0">
                <a:latin typeface="Courier New" panose="02070309020205020404" pitchFamily="49" charset="0"/>
                <a:cs typeface="Courier New" panose="02070309020205020404" pitchFamily="49" charset="0"/>
              </a:rPr>
              <a:t>ActivitiesReportVisitor</a:t>
            </a:r>
            <a:endParaRPr lang="en-US" dirty="0"/>
          </a:p>
        </p:txBody>
      </p:sp>
      <p:sp>
        <p:nvSpPr>
          <p:cNvPr id="4" name="Slide Number Placeholder 3">
            <a:extLst>
              <a:ext uri="{FF2B5EF4-FFF2-40B4-BE49-F238E27FC236}">
                <a16:creationId xmlns:a16="http://schemas.microsoft.com/office/drawing/2014/main" id="{207A28E1-A69F-0E33-67E4-42D3C087BC20}"/>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sp>
        <p:nvSpPr>
          <p:cNvPr id="5" name="TextBox 4">
            <a:extLst>
              <a:ext uri="{FF2B5EF4-FFF2-40B4-BE49-F238E27FC236}">
                <a16:creationId xmlns:a16="http://schemas.microsoft.com/office/drawing/2014/main" id="{F6A1FBA3-A503-C78F-984A-148610130429}"/>
              </a:ext>
            </a:extLst>
          </p:cNvPr>
          <p:cNvSpPr txBox="1"/>
          <p:nvPr/>
        </p:nvSpPr>
        <p:spPr>
          <a:xfrm>
            <a:off x="274367" y="1325903"/>
            <a:ext cx="6865982" cy="3785652"/>
          </a:xfrm>
          <a:prstGeom prst="rect">
            <a:avLst/>
          </a:prstGeom>
          <a:solidFill>
            <a:schemeClr val="bg1">
              <a:lumMod val="95000"/>
            </a:schemeClr>
          </a:solidFill>
          <a:ln>
            <a:solidFill>
              <a:schemeClr val="bg1">
                <a:lumMod val="75000"/>
              </a:schemeClr>
            </a:solidFill>
          </a:ln>
        </p:spPr>
        <p:txBody>
          <a:bodyPr wrap="none" rtlCol="0">
            <a:spAutoFit/>
          </a:bodyPr>
          <a:lstStyle/>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void ActivitiesReportVisitor::</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visit_Intramural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(Intramural *intramural)</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"ACTIVITIES REPORT"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void ActivitiesReportVisitor::</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visit_Sport</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(Sport *sport)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(12) &lt;&lt; sport-&gt;</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get_type</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 "</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sport-&gt;</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get_games_count</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 game(s)"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void ActivitiesReportVisitor::</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visit_Game</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(Game *game)</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void ActivitiesReportVisitor::</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visit_Hall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(Hall *hall)</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p:txBody>
      </p:sp>
      <p:pic>
        <p:nvPicPr>
          <p:cNvPr id="6" name="Picture 5" descr="A screenshot of a computer&#10;&#10;Description automatically generated">
            <a:extLst>
              <a:ext uri="{FF2B5EF4-FFF2-40B4-BE49-F238E27FC236}">
                <a16:creationId xmlns:a16="http://schemas.microsoft.com/office/drawing/2014/main" id="{2527E707-0560-C29E-6DBB-9893F00C2207}"/>
              </a:ext>
            </a:extLst>
          </p:cNvPr>
          <p:cNvPicPr>
            <a:picLocks noChangeAspect="1"/>
          </p:cNvPicPr>
          <p:nvPr/>
        </p:nvPicPr>
        <p:blipFill>
          <a:blip r:embed="rId2"/>
          <a:stretch>
            <a:fillRect/>
          </a:stretch>
        </p:blipFill>
        <p:spPr>
          <a:xfrm>
            <a:off x="4854297" y="4617707"/>
            <a:ext cx="4029231" cy="1732283"/>
          </a:xfrm>
          <a:prstGeom prst="rect">
            <a:avLst/>
          </a:prstGeom>
        </p:spPr>
      </p:pic>
      <p:sp>
        <p:nvSpPr>
          <p:cNvPr id="7" name="TextBox 6">
            <a:extLst>
              <a:ext uri="{FF2B5EF4-FFF2-40B4-BE49-F238E27FC236}">
                <a16:creationId xmlns:a16="http://schemas.microsoft.com/office/drawing/2014/main" id="{67DBE0C6-E099-8FFD-410E-0B36C5C9EECD}"/>
              </a:ext>
            </a:extLst>
          </p:cNvPr>
          <p:cNvSpPr txBox="1"/>
          <p:nvPr/>
        </p:nvSpPr>
        <p:spPr>
          <a:xfrm>
            <a:off x="2727602" y="5325541"/>
            <a:ext cx="1959511" cy="707886"/>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ACTIVITIES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 1 game(s)</a:t>
            </a:r>
          </a:p>
        </p:txBody>
      </p:sp>
    </p:spTree>
    <p:extLst>
      <p:ext uri="{BB962C8B-B14F-4D97-AF65-F5344CB8AC3E}">
        <p14:creationId xmlns:p14="http://schemas.microsoft.com/office/powerpoint/2010/main" val="2225636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91A6-7E35-CBE8-6C3B-747910D346E0}"/>
              </a:ext>
            </a:extLst>
          </p:cNvPr>
          <p:cNvSpPr>
            <a:spLocks noGrp="1"/>
          </p:cNvSpPr>
          <p:nvPr>
            <p:ph type="title"/>
          </p:nvPr>
        </p:nvSpPr>
        <p:spPr/>
        <p:txBody>
          <a:bodyPr/>
          <a:lstStyle/>
          <a:p>
            <a:r>
              <a:rPr lang="en-US" b="1" dirty="0">
                <a:latin typeface="Courier New" panose="02070309020205020404" pitchFamily="49" charset="0"/>
                <a:cs typeface="Courier New" panose="02070309020205020404" pitchFamily="49" charset="0"/>
              </a:rPr>
              <a:t>WinningsReportVisitor</a:t>
            </a:r>
            <a:endParaRPr lang="en-US" dirty="0"/>
          </a:p>
        </p:txBody>
      </p:sp>
      <p:sp>
        <p:nvSpPr>
          <p:cNvPr id="4" name="Slide Number Placeholder 3">
            <a:extLst>
              <a:ext uri="{FF2B5EF4-FFF2-40B4-BE49-F238E27FC236}">
                <a16:creationId xmlns:a16="http://schemas.microsoft.com/office/drawing/2014/main" id="{562FC075-841B-40A9-4DC7-E7AFCC61DC27}"/>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sp>
        <p:nvSpPr>
          <p:cNvPr id="5" name="TextBox 4">
            <a:extLst>
              <a:ext uri="{FF2B5EF4-FFF2-40B4-BE49-F238E27FC236}">
                <a16:creationId xmlns:a16="http://schemas.microsoft.com/office/drawing/2014/main" id="{0BF239FF-26B5-1F68-4744-47038F809ED7}"/>
              </a:ext>
            </a:extLst>
          </p:cNvPr>
          <p:cNvSpPr txBox="1"/>
          <p:nvPr/>
        </p:nvSpPr>
        <p:spPr>
          <a:xfrm>
            <a:off x="175613" y="1398850"/>
            <a:ext cx="6135013" cy="3477875"/>
          </a:xfrm>
          <a:prstGeom prst="rect">
            <a:avLst/>
          </a:prstGeom>
          <a:solidFill>
            <a:schemeClr val="bg1">
              <a:lumMod val="95000"/>
            </a:schemeClr>
          </a:solidFill>
          <a:ln>
            <a:solidFill>
              <a:schemeClr val="bg1">
                <a:lumMod val="75000"/>
              </a:schemeClr>
            </a:solidFill>
          </a:ln>
        </p:spPr>
        <p:txBody>
          <a:bodyPr wrap="none" rtlCol="0">
            <a:spAutoFit/>
          </a:bodyPr>
          <a:lstStyle/>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WinningsReportVisitor::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visit_Intramural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(Intramural *intramural)</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"WINNINGS REPORT"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WinningsReportVisitor::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visit_Sport</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(Sport *sport)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WinningsReportVisitor::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visit_Game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(Game *game)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WinningsReportVisitor::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visit_Hall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(Hall *hall)</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 &lt;&lt; hall-&gt;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get_name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won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hall-&gt;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get_win_count</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game(s)"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pic>
        <p:nvPicPr>
          <p:cNvPr id="6" name="Picture 5" descr="A screenshot of a computer&#10;&#10;Description automatically generated">
            <a:extLst>
              <a:ext uri="{FF2B5EF4-FFF2-40B4-BE49-F238E27FC236}">
                <a16:creationId xmlns:a16="http://schemas.microsoft.com/office/drawing/2014/main" id="{C0657BAF-05AF-2D5F-87F3-17E0C7236102}"/>
              </a:ext>
            </a:extLst>
          </p:cNvPr>
          <p:cNvPicPr>
            <a:picLocks noChangeAspect="1"/>
          </p:cNvPicPr>
          <p:nvPr/>
        </p:nvPicPr>
        <p:blipFill>
          <a:blip r:embed="rId2"/>
          <a:stretch>
            <a:fillRect/>
          </a:stretch>
        </p:blipFill>
        <p:spPr>
          <a:xfrm>
            <a:off x="4939156" y="2423171"/>
            <a:ext cx="4029231" cy="1732283"/>
          </a:xfrm>
          <a:prstGeom prst="rect">
            <a:avLst/>
          </a:prstGeom>
        </p:spPr>
      </p:pic>
      <p:sp>
        <p:nvSpPr>
          <p:cNvPr id="7" name="TextBox 6">
            <a:extLst>
              <a:ext uri="{FF2B5EF4-FFF2-40B4-BE49-F238E27FC236}">
                <a16:creationId xmlns:a16="http://schemas.microsoft.com/office/drawing/2014/main" id="{E1848692-2A14-3326-86B3-7C827F5F9151}"/>
              </a:ext>
            </a:extLst>
          </p:cNvPr>
          <p:cNvSpPr txBox="1"/>
          <p:nvPr/>
        </p:nvSpPr>
        <p:spPr>
          <a:xfrm>
            <a:off x="6583658" y="4368893"/>
            <a:ext cx="2246128" cy="1015663"/>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WINNINGS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won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won 2 game(s)</a:t>
            </a:r>
          </a:p>
        </p:txBody>
      </p:sp>
      <p:sp>
        <p:nvSpPr>
          <p:cNvPr id="8" name="TextBox 7">
            <a:extLst>
              <a:ext uri="{FF2B5EF4-FFF2-40B4-BE49-F238E27FC236}">
                <a16:creationId xmlns:a16="http://schemas.microsoft.com/office/drawing/2014/main" id="{26955ABE-276D-53BE-B2EA-720AAE3876D2}"/>
              </a:ext>
            </a:extLst>
          </p:cNvPr>
          <p:cNvSpPr txBox="1"/>
          <p:nvPr/>
        </p:nvSpPr>
        <p:spPr>
          <a:xfrm>
            <a:off x="224527" y="5235844"/>
            <a:ext cx="6086099"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We can make </a:t>
            </a:r>
            <a:r>
              <a:rPr lang="en-US" sz="1200" b="1" dirty="0">
                <a:solidFill>
                  <a:srgbClr val="0432FF"/>
                </a:solidFill>
                <a:latin typeface="Courier New" panose="02070309020205020404" pitchFamily="49" charset="0"/>
                <a:cs typeface="Courier New" panose="02070309020205020404" pitchFamily="49" charset="0"/>
              </a:rPr>
              <a:t>Visitor</a:t>
            </a:r>
            <a:r>
              <a:rPr lang="en-US" sz="1200" dirty="0">
                <a:solidFill>
                  <a:srgbClr val="0432FF"/>
                </a:solidFill>
              </a:rPr>
              <a:t> into a superclass where the default implementation of each member function does nothing. Then a </a:t>
            </a:r>
            <a:r>
              <a:rPr lang="en-US" sz="1200" b="1" dirty="0">
                <a:solidFill>
                  <a:srgbClr val="0432FF"/>
                </a:solidFill>
                <a:latin typeface="Courier New" panose="02070309020205020404" pitchFamily="49" charset="0"/>
                <a:cs typeface="Courier New" panose="02070309020205020404" pitchFamily="49" charset="0"/>
              </a:rPr>
              <a:t>Visitor</a:t>
            </a:r>
            <a:r>
              <a:rPr lang="en-US" sz="1200" dirty="0">
                <a:solidFill>
                  <a:srgbClr val="0432FF"/>
                </a:solidFill>
              </a:rPr>
              <a:t> subclass needs to override only the member functions that do something. There are ways to remove other duplicate code.</a:t>
            </a:r>
          </a:p>
        </p:txBody>
      </p:sp>
    </p:spTree>
    <p:extLst>
      <p:ext uri="{BB962C8B-B14F-4D97-AF65-F5344CB8AC3E}">
        <p14:creationId xmlns:p14="http://schemas.microsoft.com/office/powerpoint/2010/main" val="4191810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AF85-BC82-0EE9-AE80-B21ADC6EC7BB}"/>
              </a:ext>
            </a:extLst>
          </p:cNvPr>
          <p:cNvSpPr>
            <a:spLocks noGrp="1"/>
          </p:cNvSpPr>
          <p:nvPr>
            <p:ph type="title"/>
          </p:nvPr>
        </p:nvSpPr>
        <p:spPr/>
        <p:txBody>
          <a:bodyPr/>
          <a:lstStyle/>
          <a:p>
            <a:r>
              <a:rPr lang="en-US" dirty="0"/>
              <a:t>The </a:t>
            </a:r>
            <a:r>
              <a:rPr lang="en-US" b="1" dirty="0">
                <a:latin typeface="Courier New" panose="02070309020205020404" pitchFamily="49" charset="0"/>
                <a:cs typeface="Courier New" panose="02070309020205020404" pitchFamily="49" charset="0"/>
              </a:rPr>
              <a:t>main()</a:t>
            </a:r>
            <a:r>
              <a:rPr lang="en-US" dirty="0"/>
              <a:t> Starts Report Generation</a:t>
            </a:r>
          </a:p>
        </p:txBody>
      </p:sp>
      <p:sp>
        <p:nvSpPr>
          <p:cNvPr id="6" name="Content Placeholder 5">
            <a:extLst>
              <a:ext uri="{FF2B5EF4-FFF2-40B4-BE49-F238E27FC236}">
                <a16:creationId xmlns:a16="http://schemas.microsoft.com/office/drawing/2014/main" id="{1783D2D2-D020-D92C-8732-EF0130BE9119}"/>
              </a:ext>
            </a:extLst>
          </p:cNvPr>
          <p:cNvSpPr>
            <a:spLocks noGrp="1"/>
          </p:cNvSpPr>
          <p:nvPr>
            <p:ph idx="1"/>
          </p:nvPr>
        </p:nvSpPr>
        <p:spPr>
          <a:xfrm>
            <a:off x="457200" y="1295401"/>
            <a:ext cx="8229600" cy="944892"/>
          </a:xfrm>
        </p:spPr>
        <p:txBody>
          <a:bodyPr/>
          <a:lstStyle/>
          <a:p>
            <a:r>
              <a:rPr lang="en-US" dirty="0"/>
              <a:t>The nodes of the tree accept each report visitor.</a:t>
            </a:r>
          </a:p>
          <a:p>
            <a:pPr lvl="1"/>
            <a:r>
              <a:rPr lang="en-US" dirty="0"/>
              <a:t>Each visit generates a report.</a:t>
            </a:r>
          </a:p>
        </p:txBody>
      </p:sp>
      <p:sp>
        <p:nvSpPr>
          <p:cNvPr id="4" name="Slide Number Placeholder 3">
            <a:extLst>
              <a:ext uri="{FF2B5EF4-FFF2-40B4-BE49-F238E27FC236}">
                <a16:creationId xmlns:a16="http://schemas.microsoft.com/office/drawing/2014/main" id="{1A8A5212-6E65-A097-23C2-76A6F8FF4C10}"/>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sp>
        <p:nvSpPr>
          <p:cNvPr id="5" name="TextBox 4">
            <a:extLst>
              <a:ext uri="{FF2B5EF4-FFF2-40B4-BE49-F238E27FC236}">
                <a16:creationId xmlns:a16="http://schemas.microsoft.com/office/drawing/2014/main" id="{91B05891-60B7-9A87-5FED-69EDFBA09134}"/>
              </a:ext>
            </a:extLst>
          </p:cNvPr>
          <p:cNvSpPr txBox="1"/>
          <p:nvPr/>
        </p:nvSpPr>
        <p:spPr>
          <a:xfrm>
            <a:off x="1085308" y="2386518"/>
            <a:ext cx="6973384" cy="3785652"/>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int </a:t>
            </a:r>
            <a:r>
              <a:rPr lang="en-US" b="1" dirty="0">
                <a:solidFill>
                  <a:srgbClr val="C00000"/>
                </a:solidFill>
                <a:effectLst/>
                <a:latin typeface="Courier New" panose="02070309020205020404" pitchFamily="49" charset="0"/>
                <a:cs typeface="Courier New" panose="02070309020205020404" pitchFamily="49" charset="0"/>
              </a:rPr>
              <a:t>main()</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Intramural *</a:t>
            </a:r>
            <a:r>
              <a:rPr lang="en-US" b="1" dirty="0" err="1">
                <a:effectLst/>
                <a:latin typeface="Courier New" panose="02070309020205020404" pitchFamily="49" charset="0"/>
                <a:cs typeface="Courier New" panose="02070309020205020404" pitchFamily="49" charset="0"/>
              </a:rPr>
              <a:t>intramural_node</a:t>
            </a:r>
            <a:r>
              <a:rPr lang="en-US" b="1" dirty="0">
                <a:effectLst/>
                <a:latin typeface="Courier New" panose="02070309020205020404" pitchFamily="49" charset="0"/>
                <a:cs typeface="Courier New" panose="02070309020205020404" pitchFamily="49" charset="0"/>
              </a:rPr>
              <a:t> = build_tree();</a:t>
            </a:r>
          </a:p>
          <a:p>
            <a:pPr marL="0" marR="0">
              <a:spcBef>
                <a:spcPts val="0"/>
              </a:spcBef>
              <a:spcAft>
                <a:spcPts val="0"/>
              </a:spcAft>
            </a:pPr>
            <a:endParaRPr lang="en-US"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ScoresReportVisitor </a:t>
            </a:r>
            <a:r>
              <a:rPr lang="en-US" b="1" dirty="0" err="1">
                <a:effectLst/>
                <a:latin typeface="Courier New" panose="02070309020205020404" pitchFamily="49" charset="0"/>
                <a:cs typeface="Courier New" panose="02070309020205020404" pitchFamily="49" charset="0"/>
              </a:rPr>
              <a:t>scores_report_visitor</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ActivitiesReportVisitor </a:t>
            </a:r>
            <a:r>
              <a:rPr lang="en-US" b="1" dirty="0" err="1">
                <a:effectLst/>
                <a:latin typeface="Courier New" panose="02070309020205020404" pitchFamily="49" charset="0"/>
                <a:cs typeface="Courier New" panose="02070309020205020404" pitchFamily="49" charset="0"/>
              </a:rPr>
              <a:t>activities_report_visitor</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WinningsReportVisitor </a:t>
            </a:r>
            <a:r>
              <a:rPr lang="en-US" b="1" dirty="0" err="1">
                <a:effectLst/>
                <a:latin typeface="Courier New" panose="02070309020205020404" pitchFamily="49" charset="0"/>
                <a:cs typeface="Courier New" panose="02070309020205020404" pitchFamily="49" charset="0"/>
              </a:rPr>
              <a:t>winnings_report_visitor</a:t>
            </a:r>
            <a:r>
              <a:rPr lang="en-US" b="1" dirty="0">
                <a:effectLst/>
                <a:latin typeface="Courier New" panose="02070309020205020404" pitchFamily="49" charset="0"/>
                <a:cs typeface="Courier New" panose="02070309020205020404" pitchFamily="49" charset="0"/>
              </a:rPr>
              <a:t>;</a:t>
            </a:r>
            <a:br>
              <a:rPr lang="en-US" b="1" dirty="0">
                <a:effectLst/>
                <a:latin typeface="Courier New" panose="02070309020205020404" pitchFamily="49" charset="0"/>
                <a:cs typeface="Courier New" panose="02070309020205020404" pitchFamily="49" charset="0"/>
              </a:rPr>
            </a:br>
            <a:endParaRPr lang="en-US"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dirty="0" err="1">
                <a:solidFill>
                  <a:srgbClr val="C00000"/>
                </a:solidFill>
                <a:effectLst/>
                <a:latin typeface="Courier New" panose="02070309020205020404" pitchFamily="49" charset="0"/>
                <a:cs typeface="Courier New" panose="02070309020205020404" pitchFamily="49" charset="0"/>
              </a:rPr>
              <a:t>intramural_node</a:t>
            </a:r>
            <a:r>
              <a:rPr lang="en-US" b="1" dirty="0">
                <a:solidFill>
                  <a:srgbClr val="C00000"/>
                </a:solidFill>
                <a:effectLst/>
                <a:latin typeface="Courier New" panose="02070309020205020404" pitchFamily="49" charset="0"/>
                <a:cs typeface="Courier New" panose="02070309020205020404" pitchFamily="49" charset="0"/>
              </a:rPr>
              <a:t>-&gt;accept(</a:t>
            </a:r>
            <a:r>
              <a:rPr lang="en-US" b="1" dirty="0" err="1">
                <a:solidFill>
                  <a:srgbClr val="C00000"/>
                </a:solidFill>
                <a:effectLst/>
                <a:latin typeface="Courier New" panose="02070309020205020404" pitchFamily="49" charset="0"/>
                <a:cs typeface="Courier New" panose="02070309020205020404" pitchFamily="49" charset="0"/>
              </a:rPr>
              <a:t>scores_report_visitor</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solidFill>
                  <a:srgbClr val="C00000"/>
                </a:solidFill>
                <a:effectLst/>
                <a:latin typeface="Courier New" panose="02070309020205020404" pitchFamily="49" charset="0"/>
                <a:cs typeface="Courier New" panose="02070309020205020404" pitchFamily="49" charset="0"/>
              </a:rPr>
              <a:t>    </a:t>
            </a:r>
            <a:r>
              <a:rPr lang="en-US" b="1" dirty="0" err="1">
                <a:solidFill>
                  <a:srgbClr val="C00000"/>
                </a:solidFill>
                <a:effectLst/>
                <a:latin typeface="Courier New" panose="02070309020205020404" pitchFamily="49" charset="0"/>
                <a:cs typeface="Courier New" panose="02070309020205020404" pitchFamily="49" charset="0"/>
              </a:rPr>
              <a:t>intramural_node</a:t>
            </a:r>
            <a:r>
              <a:rPr lang="en-US" b="1" dirty="0">
                <a:solidFill>
                  <a:srgbClr val="C00000"/>
                </a:solidFill>
                <a:effectLst/>
                <a:latin typeface="Courier New" panose="02070309020205020404" pitchFamily="49" charset="0"/>
                <a:cs typeface="Courier New" panose="02070309020205020404" pitchFamily="49" charset="0"/>
              </a:rPr>
              <a:t>-&gt;accept(</a:t>
            </a:r>
            <a:r>
              <a:rPr lang="en-US" b="1" dirty="0" err="1">
                <a:solidFill>
                  <a:srgbClr val="C00000"/>
                </a:solidFill>
                <a:effectLst/>
                <a:latin typeface="Courier New" panose="02070309020205020404" pitchFamily="49" charset="0"/>
                <a:cs typeface="Courier New" panose="02070309020205020404" pitchFamily="49" charset="0"/>
              </a:rPr>
              <a:t>activities_report_visitor</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solidFill>
                  <a:srgbClr val="C00000"/>
                </a:solidFill>
                <a:effectLst/>
                <a:latin typeface="Courier New" panose="02070309020205020404" pitchFamily="49" charset="0"/>
                <a:cs typeface="Courier New" panose="02070309020205020404" pitchFamily="49" charset="0"/>
              </a:rPr>
              <a:t>    </a:t>
            </a:r>
            <a:r>
              <a:rPr lang="en-US" b="1" dirty="0" err="1">
                <a:solidFill>
                  <a:srgbClr val="C00000"/>
                </a:solidFill>
                <a:effectLst/>
                <a:latin typeface="Courier New" panose="02070309020205020404" pitchFamily="49" charset="0"/>
                <a:cs typeface="Courier New" panose="02070309020205020404" pitchFamily="49" charset="0"/>
              </a:rPr>
              <a:t>intramural_node</a:t>
            </a:r>
            <a:r>
              <a:rPr lang="en-US" b="1" dirty="0">
                <a:solidFill>
                  <a:srgbClr val="C00000"/>
                </a:solidFill>
                <a:effectLst/>
                <a:latin typeface="Courier New" panose="02070309020205020404" pitchFamily="49" charset="0"/>
                <a:cs typeface="Courier New" panose="02070309020205020404" pitchFamily="49" charset="0"/>
              </a:rPr>
              <a:t>-&gt;accept(</a:t>
            </a:r>
            <a:r>
              <a:rPr lang="en-US" b="1" dirty="0" err="1">
                <a:solidFill>
                  <a:srgbClr val="C00000"/>
                </a:solidFill>
                <a:effectLst/>
                <a:latin typeface="Courier New" panose="02070309020205020404" pitchFamily="49" charset="0"/>
                <a:cs typeface="Courier New" panose="02070309020205020404" pitchFamily="49" charset="0"/>
              </a:rPr>
              <a:t>winnings_report_visitor</a:t>
            </a:r>
            <a:r>
              <a:rPr lang="en-US" b="1" dirty="0">
                <a:solidFill>
                  <a:srgbClr val="C00000"/>
                </a:solidFill>
                <a:effectLst/>
                <a:latin typeface="Courier New" panose="02070309020205020404" pitchFamily="49" charset="0"/>
                <a:cs typeface="Courier New" panose="02070309020205020404" pitchFamily="49" charset="0"/>
              </a:rPr>
              <a:t>);</a:t>
            </a:r>
            <a:br>
              <a:rPr lang="en-US" b="1" dirty="0">
                <a:effectLst/>
                <a:latin typeface="Courier New" panose="02070309020205020404" pitchFamily="49" charset="0"/>
                <a:cs typeface="Courier New" panose="02070309020205020404" pitchFamily="49" charset="0"/>
              </a:rPr>
            </a:br>
            <a:endParaRPr lang="en-US"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delete </a:t>
            </a:r>
            <a:r>
              <a:rPr lang="en-US" b="1" dirty="0" err="1">
                <a:effectLst/>
                <a:latin typeface="Courier New" panose="02070309020205020404" pitchFamily="49" charset="0"/>
                <a:cs typeface="Courier New" panose="02070309020205020404" pitchFamily="49" charset="0"/>
              </a:rPr>
              <a:t>intramural_node</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return 0;</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1E5AAA56-5309-CFCC-CD49-E12C66641CAC}"/>
              </a:ext>
            </a:extLst>
          </p:cNvPr>
          <p:cNvSpPr txBox="1"/>
          <p:nvPr/>
        </p:nvSpPr>
        <p:spPr>
          <a:xfrm>
            <a:off x="6579324" y="2232629"/>
            <a:ext cx="1344471" cy="307777"/>
          </a:xfrm>
          <a:prstGeom prst="rect">
            <a:avLst/>
          </a:prstGeom>
          <a:solidFill>
            <a:srgbClr val="0432FF"/>
          </a:solidFill>
          <a:ln>
            <a:noFill/>
          </a:ln>
        </p:spPr>
        <p:txBody>
          <a:bodyPr wrap="none" rtlCol="0">
            <a:spAutoFit/>
          </a:bodyPr>
          <a:lstStyle/>
          <a:p>
            <a:r>
              <a:rPr lang="en-US" sz="1400" dirty="0">
                <a:solidFill>
                  <a:schemeClr val="accent1">
                    <a:lumMod val="20000"/>
                    <a:lumOff val="80000"/>
                  </a:schemeClr>
                </a:solidFill>
              </a:rPr>
              <a:t>11.4/</a:t>
            </a:r>
            <a:r>
              <a:rPr lang="en-US" sz="1400" dirty="0" err="1">
                <a:solidFill>
                  <a:schemeClr val="accent1">
                    <a:lumMod val="20000"/>
                    <a:lumOff val="80000"/>
                  </a:schemeClr>
                </a:solidFill>
              </a:rPr>
              <a:t>tester.cpp</a:t>
            </a:r>
            <a:endParaRPr lang="en-US" sz="1400" dirty="0">
              <a:solidFill>
                <a:schemeClr val="accent1">
                  <a:lumMod val="20000"/>
                  <a:lumOff val="80000"/>
                </a:schemeClr>
              </a:solidFill>
            </a:endParaRPr>
          </a:p>
        </p:txBody>
      </p:sp>
    </p:spTree>
    <p:extLst>
      <p:ext uri="{BB962C8B-B14F-4D97-AF65-F5344CB8AC3E}">
        <p14:creationId xmlns:p14="http://schemas.microsoft.com/office/powerpoint/2010/main" val="2165041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90AD-17D5-9F26-9EDB-4915C2A0965E}"/>
              </a:ext>
            </a:extLst>
          </p:cNvPr>
          <p:cNvSpPr>
            <a:spLocks noGrp="1"/>
          </p:cNvSpPr>
          <p:nvPr>
            <p:ph type="title"/>
          </p:nvPr>
        </p:nvSpPr>
        <p:spPr/>
        <p:txBody>
          <a:bodyPr/>
          <a:lstStyle/>
          <a:p>
            <a:r>
              <a:rPr lang="en-US" dirty="0"/>
              <a:t>The Benefits of “After”</a:t>
            </a:r>
          </a:p>
        </p:txBody>
      </p:sp>
      <p:sp>
        <p:nvSpPr>
          <p:cNvPr id="3" name="Content Placeholder 2">
            <a:extLst>
              <a:ext uri="{FF2B5EF4-FFF2-40B4-BE49-F238E27FC236}">
                <a16:creationId xmlns:a16="http://schemas.microsoft.com/office/drawing/2014/main" id="{19070D23-A4A1-D88D-ECDD-BC024522E94C}"/>
              </a:ext>
            </a:extLst>
          </p:cNvPr>
          <p:cNvSpPr>
            <a:spLocks noGrp="1"/>
          </p:cNvSpPr>
          <p:nvPr>
            <p:ph idx="1"/>
          </p:nvPr>
        </p:nvSpPr>
        <p:spPr>
          <a:xfrm>
            <a:off x="457200" y="1325903"/>
            <a:ext cx="8320994" cy="4846267"/>
          </a:xfrm>
        </p:spPr>
        <p:txBody>
          <a:bodyPr/>
          <a:lstStyle/>
          <a:p>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Encapsulated algorithms</a:t>
            </a:r>
            <a:r>
              <a:rPr lang="en-US" sz="1800" i="1"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algorithms to generate and print the Games Report, the Sports Report, and the Residence Halls Report are each encapsulated in the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Visitor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classes </a:t>
            </a:r>
            <a:r>
              <a:rPr lang="en-US" sz="1800" b="1" kern="100" dirty="0">
                <a:latin typeface="Courier New" panose="02070309020205020404" pitchFamily="49" charset="0"/>
                <a:cs typeface="Times New Roman" panose="02020603050405020304" pitchFamily="18" charset="0"/>
              </a:rPr>
              <a:t>ScoresReportVisitor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latin typeface="Courier New" panose="02070309020205020404" pitchFamily="49" charset="0"/>
                <a:cs typeface="Times New Roman" panose="02020603050405020304" pitchFamily="18" charset="0"/>
              </a:rPr>
              <a:t>ActivitiesReportVisitor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kern="100" dirty="0">
                <a:latin typeface="Courier New" panose="02070309020205020404" pitchFamily="49" charset="0"/>
                <a:cs typeface="Times New Roman" panose="02020603050405020304" pitchFamily="18" charset="0"/>
              </a:rPr>
              <a:t>WinningsReportVisitor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respectively. This is the Encapsulate What Varies Principle. It will be possible to modify or delete a report algorithm or add new ones without affecting other classes</a:t>
            </a:r>
            <a:r>
              <a:rPr lang="en-US" sz="2000" dirty="0"/>
              <a:t>.</a:t>
            </a:r>
          </a:p>
          <a:p>
            <a:pPr lvl="4"/>
            <a:endParaRPr lang="en-US" sz="250" dirty="0"/>
          </a:p>
          <a:p>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Classes with single responsibility</a:t>
            </a:r>
            <a:r>
              <a:rPr lang="en-US" sz="1800" b="1"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kern="100" dirty="0">
                <a:latin typeface="Courier New" panose="02070309020205020404" pitchFamily="49" charset="0"/>
                <a:cs typeface="Times New Roman" panose="02020603050405020304" pitchFamily="18" charset="0"/>
              </a:rPr>
              <a:t>Node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classes </a:t>
            </a:r>
            <a:r>
              <a:rPr lang="en-US" sz="1800" b="1" kern="100" dirty="0">
                <a:latin typeface="Courier New" panose="02070309020205020404" pitchFamily="49" charset="0"/>
                <a:cs typeface="Times New Roman" panose="02020603050405020304" pitchFamily="18" charset="0"/>
              </a:rPr>
              <a:t>Intramural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latin typeface="Courier New" panose="02070309020205020404" pitchFamily="49" charset="0"/>
                <a:cs typeface="Times New Roman" panose="02020603050405020304" pitchFamily="18" charset="0"/>
              </a:rPr>
              <a:t>Sport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latin typeface="Courier New" panose="02070309020205020404" pitchFamily="49" charset="0"/>
                <a:cs typeface="Times New Roman" panose="02020603050405020304" pitchFamily="18" charset="0"/>
              </a:rPr>
              <a:t>Game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kern="100" dirty="0">
                <a:latin typeface="Courier New" panose="02070309020205020404" pitchFamily="49" charset="0"/>
                <a:cs typeface="Times New Roman" panose="02020603050405020304" pitchFamily="18" charset="0"/>
              </a:rPr>
              <a:t>Hall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are responsible only for maintaining the tree data structure.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Visitor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classes are responsible only for report generation. This is the Single Responsibility Principle</a:t>
            </a:r>
            <a:r>
              <a:rPr lang="en-US" sz="2000" dirty="0"/>
              <a:t>.</a:t>
            </a:r>
          </a:p>
          <a:p>
            <a:pPr lvl="4"/>
            <a:endParaRPr lang="en-US" sz="250" dirty="0"/>
          </a:p>
          <a:p>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Loose coupling</a:t>
            </a:r>
            <a:r>
              <a:rPr lang="en-US" sz="1800" b="1" kern="100" dirty="0">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tree data structure is loosely coupled with the report generation algorithms, and the algorithms are loosely coupled with each other. The </a:t>
            </a:r>
            <a:r>
              <a:rPr lang="en-US" sz="1800"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Node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classes do not know what the report generation algorithms are or how they’re implemented by the </a:t>
            </a:r>
            <a:r>
              <a:rPr lang="en-US" sz="1800" b="1" kern="100" dirty="0">
                <a:latin typeface="Courier New" panose="02070309020205020404" pitchFamily="49" charset="0"/>
                <a:cs typeface="Times New Roman" panose="02020603050405020304" pitchFamily="18" charset="0"/>
              </a:rPr>
              <a:t>Visitor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classes. This is the Principle of Least Knowledge. We will be able to modify or delete algorithms or add new algorithms without modifying the data structure or the existing algorithms</a:t>
            </a:r>
            <a:r>
              <a:rPr lang="en-US" sz="1400" dirty="0">
                <a:effectLst/>
              </a:rPr>
              <a:t> </a:t>
            </a:r>
            <a:r>
              <a:rPr lang="en-US" sz="2000" dirty="0"/>
              <a:t>.</a:t>
            </a:r>
          </a:p>
        </p:txBody>
      </p:sp>
      <p:sp>
        <p:nvSpPr>
          <p:cNvPr id="4" name="Slide Number Placeholder 3">
            <a:extLst>
              <a:ext uri="{FF2B5EF4-FFF2-40B4-BE49-F238E27FC236}">
                <a16:creationId xmlns:a16="http://schemas.microsoft.com/office/drawing/2014/main" id="{39EABF00-48F1-6CAF-FAAE-7DFC2E1B3217}"/>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Tree>
    <p:extLst>
      <p:ext uri="{BB962C8B-B14F-4D97-AF65-F5344CB8AC3E}">
        <p14:creationId xmlns:p14="http://schemas.microsoft.com/office/powerpoint/2010/main" val="172681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B8BA-5E31-62D5-7C0A-7EF004295FDB}"/>
              </a:ext>
            </a:extLst>
          </p:cNvPr>
          <p:cNvSpPr>
            <a:spLocks noGrp="1"/>
          </p:cNvSpPr>
          <p:nvPr>
            <p:ph type="title"/>
          </p:nvPr>
        </p:nvSpPr>
        <p:spPr/>
        <p:txBody>
          <a:bodyPr/>
          <a:lstStyle/>
          <a:p>
            <a:r>
              <a:rPr lang="en-US" dirty="0"/>
              <a:t>Visitor DP Generic Model</a:t>
            </a:r>
          </a:p>
        </p:txBody>
      </p:sp>
      <p:sp>
        <p:nvSpPr>
          <p:cNvPr id="4" name="Slide Number Placeholder 3">
            <a:extLst>
              <a:ext uri="{FF2B5EF4-FFF2-40B4-BE49-F238E27FC236}">
                <a16:creationId xmlns:a16="http://schemas.microsoft.com/office/drawing/2014/main" id="{BBDC39A7-7CD2-B2BD-D741-9D29B0A1B7EB}"/>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pic>
        <p:nvPicPr>
          <p:cNvPr id="3" name="Picture 2" descr="A diagram of a computer&#10;&#10;Description automatically generated">
            <a:extLst>
              <a:ext uri="{FF2B5EF4-FFF2-40B4-BE49-F238E27FC236}">
                <a16:creationId xmlns:a16="http://schemas.microsoft.com/office/drawing/2014/main" id="{58DEE4B2-A2F3-4B86-B31B-6701C8ADBA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3074" y="1234464"/>
            <a:ext cx="6217852" cy="2991313"/>
          </a:xfrm>
          <a:prstGeom prst="rect">
            <a:avLst/>
          </a:prstGeom>
          <a:noFill/>
          <a:ln w="9525">
            <a:noFill/>
          </a:ln>
        </p:spPr>
      </p:pic>
      <p:graphicFrame>
        <p:nvGraphicFramePr>
          <p:cNvPr id="7" name="Table 6">
            <a:extLst>
              <a:ext uri="{FF2B5EF4-FFF2-40B4-BE49-F238E27FC236}">
                <a16:creationId xmlns:a16="http://schemas.microsoft.com/office/drawing/2014/main" id="{D1CCD519-9FBC-B0BC-41F4-7DB37EB99DF7}"/>
              </a:ext>
            </a:extLst>
          </p:cNvPr>
          <p:cNvGraphicFramePr>
            <a:graphicFrameLocks noGrp="1"/>
          </p:cNvGraphicFramePr>
          <p:nvPr>
            <p:extLst>
              <p:ext uri="{D42A27DB-BD31-4B8C-83A1-F6EECF244321}">
                <p14:modId xmlns:p14="http://schemas.microsoft.com/office/powerpoint/2010/main" val="2552438109"/>
              </p:ext>
            </p:extLst>
          </p:nvPr>
        </p:nvGraphicFramePr>
        <p:xfrm>
          <a:off x="422953" y="4328166"/>
          <a:ext cx="8172363" cy="2392638"/>
        </p:xfrm>
        <a:graphic>
          <a:graphicData uri="http://schemas.openxmlformats.org/drawingml/2006/table">
            <a:tbl>
              <a:tblPr firstRow="1" firstCol="1" bandRow="1">
                <a:tableStyleId>{00A15C55-8517-42AA-B614-E9B94910E393}</a:tableStyleId>
              </a:tblPr>
              <a:tblGrid>
                <a:gridCol w="4149047">
                  <a:extLst>
                    <a:ext uri="{9D8B030D-6E8A-4147-A177-3AD203B41FA5}">
                      <a16:colId xmlns:a16="http://schemas.microsoft.com/office/drawing/2014/main" val="2748100933"/>
                    </a:ext>
                  </a:extLst>
                </a:gridCol>
                <a:gridCol w="4023316">
                  <a:extLst>
                    <a:ext uri="{9D8B030D-6E8A-4147-A177-3AD203B41FA5}">
                      <a16:colId xmlns:a16="http://schemas.microsoft.com/office/drawing/2014/main" val="1323110974"/>
                    </a:ext>
                  </a:extLst>
                </a:gridCol>
              </a:tblGrid>
              <a:tr h="228598">
                <a:tc>
                  <a:txBody>
                    <a:bodyPr/>
                    <a:lstStyle/>
                    <a:p>
                      <a:pPr marL="0" marR="0">
                        <a:lnSpc>
                          <a:spcPts val="1200"/>
                        </a:lnSpc>
                        <a:spcBef>
                          <a:spcPts val="600"/>
                        </a:spcBef>
                        <a:spcAft>
                          <a:spcPts val="0"/>
                        </a:spcAft>
                      </a:pPr>
                      <a:r>
                        <a:rPr lang="en-US" sz="1200">
                          <a:effectLst/>
                        </a:rPr>
                        <a:t>Design pattern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a:effectLst/>
                        </a:rPr>
                        <a:t>Applied by the example application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7603767"/>
                  </a:ext>
                </a:extLst>
              </a:tr>
              <a:tr h="312413">
                <a:tc>
                  <a:txBody>
                    <a:bodyPr/>
                    <a:lstStyle/>
                    <a:p>
                      <a:pPr marL="0" marR="0">
                        <a:lnSpc>
                          <a:spcPts val="1200"/>
                        </a:lnSpc>
                        <a:spcBef>
                          <a:spcPts val="600"/>
                        </a:spcBef>
                        <a:spcAft>
                          <a:spcPts val="0"/>
                        </a:spcAft>
                      </a:pPr>
                      <a:r>
                        <a:rPr lang="en-US" sz="1200" dirty="0">
                          <a:effectLst/>
                        </a:rPr>
                        <a:t>Superclass </a:t>
                      </a:r>
                      <a:r>
                        <a:rPr lang="en-US" sz="1200" b="1" i="0" u="none" strike="noStrike" dirty="0">
                          <a:effectLst/>
                          <a:latin typeface="Courier New" panose="02070309020205020404" pitchFamily="49" charset="0"/>
                          <a:cs typeface="Courier New" panose="02070309020205020404" pitchFamily="49" charset="0"/>
                        </a:rPr>
                        <a:t>Element</a:t>
                      </a:r>
                      <a:r>
                        <a:rPr lang="en-US" sz="1200" dirty="0">
                          <a:effectLst/>
                        </a:rPr>
                        <a:t> </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Interface </a:t>
                      </a:r>
                      <a:r>
                        <a:rPr lang="en-US" sz="1200" b="1" i="0" u="none" strike="noStrike" dirty="0">
                          <a:effectLst/>
                          <a:latin typeface="Courier New" panose="02070309020205020404" pitchFamily="49" charset="0"/>
                          <a:cs typeface="Courier New" panose="02070309020205020404" pitchFamily="49" charset="0"/>
                        </a:rPr>
                        <a:t>Node</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extLst>
                  <a:ext uri="{0D108BD9-81ED-4DB2-BD59-A6C34878D82A}">
                    <a16:rowId xmlns:a16="http://schemas.microsoft.com/office/drawing/2014/main" val="2409368103"/>
                  </a:ext>
                </a:extLst>
              </a:tr>
              <a:tr h="358132">
                <a:tc>
                  <a:txBody>
                    <a:bodyPr/>
                    <a:lstStyle/>
                    <a:p>
                      <a:pPr marL="0" marR="0">
                        <a:lnSpc>
                          <a:spcPts val="1200"/>
                        </a:lnSpc>
                        <a:spcBef>
                          <a:spcPts val="600"/>
                        </a:spcBef>
                        <a:spcAft>
                          <a:spcPts val="0"/>
                        </a:spcAft>
                      </a:pPr>
                      <a:r>
                        <a:rPr lang="en-US" sz="1200" dirty="0">
                          <a:effectLst/>
                        </a:rPr>
                        <a:t>Subclasses</a:t>
                      </a:r>
                      <a:r>
                        <a:rPr lang="en-US" sz="1200" u="none" strike="noStrike" dirty="0">
                          <a:effectLst/>
                        </a:rPr>
                        <a:t> </a:t>
                      </a:r>
                      <a:r>
                        <a:rPr lang="en-US" sz="1200" b="1" i="0" u="none" strike="noStrike" kern="1200" dirty="0" err="1">
                          <a:solidFill>
                            <a:schemeClr val="lt1"/>
                          </a:solidFill>
                          <a:effectLst/>
                          <a:latin typeface="Courier New" panose="02070309020205020404" pitchFamily="49" charset="0"/>
                          <a:ea typeface="+mn-ea"/>
                          <a:cs typeface="Courier New" panose="02070309020205020404" pitchFamily="49" charset="0"/>
                        </a:rPr>
                        <a:t>ConcreteElementA</a:t>
                      </a:r>
                      <a:r>
                        <a:rPr lang="en-US" sz="1200" dirty="0">
                          <a:effectLst/>
                        </a:rPr>
                        <a:t>, etc.</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Classes</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Intramural</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Sport</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Game</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Hall</a:t>
                      </a:r>
                    </a:p>
                  </a:txBody>
                  <a:tcPr marL="68580" marR="68580" marT="0" marB="0" anchor="ctr"/>
                </a:tc>
                <a:extLst>
                  <a:ext uri="{0D108BD9-81ED-4DB2-BD59-A6C34878D82A}">
                    <a16:rowId xmlns:a16="http://schemas.microsoft.com/office/drawing/2014/main" val="2021708667"/>
                  </a:ext>
                </a:extLst>
              </a:tr>
              <a:tr h="312412">
                <a:tc>
                  <a:txBody>
                    <a:bodyPr/>
                    <a:lstStyle/>
                    <a:p>
                      <a:pPr marL="0" marR="0">
                        <a:lnSpc>
                          <a:spcPts val="1200"/>
                        </a:lnSpc>
                        <a:spcBef>
                          <a:spcPts val="600"/>
                        </a:spcBef>
                        <a:spcAft>
                          <a:spcPts val="0"/>
                        </a:spcAft>
                      </a:pPr>
                      <a:r>
                        <a:rPr lang="en-US" sz="1200" dirty="0">
                          <a:effectLst/>
                        </a:rPr>
                        <a:t>Superclass</a:t>
                      </a:r>
                      <a:r>
                        <a:rPr lang="en-US" sz="1200" u="none" strike="noStrike" dirty="0">
                          <a:effectLst/>
                        </a:rPr>
                        <a:t>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Visitor</a:t>
                      </a:r>
                    </a:p>
                  </a:txBody>
                  <a:tcPr marL="68580" marR="68580" marT="0" marB="0" anchor="ctr"/>
                </a:tc>
                <a:tc>
                  <a:txBody>
                    <a:bodyPr/>
                    <a:lstStyle/>
                    <a:p>
                      <a:pPr marL="0" marR="0">
                        <a:lnSpc>
                          <a:spcPts val="1200"/>
                        </a:lnSpc>
                        <a:spcBef>
                          <a:spcPts val="600"/>
                        </a:spcBef>
                        <a:spcAft>
                          <a:spcPts val="0"/>
                        </a:spcAft>
                      </a:pPr>
                      <a:r>
                        <a:rPr lang="en-US" sz="1200" dirty="0">
                          <a:effectLst/>
                        </a:rPr>
                        <a:t>Interface</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Visitor</a:t>
                      </a:r>
                    </a:p>
                  </a:txBody>
                  <a:tcPr marL="68580" marR="68580" marT="0" marB="0" anchor="ctr"/>
                </a:tc>
                <a:extLst>
                  <a:ext uri="{0D108BD9-81ED-4DB2-BD59-A6C34878D82A}">
                    <a16:rowId xmlns:a16="http://schemas.microsoft.com/office/drawing/2014/main" val="4252314536"/>
                  </a:ext>
                </a:extLst>
              </a:tr>
              <a:tr h="632448">
                <a:tc>
                  <a:txBody>
                    <a:bodyPr/>
                    <a:lstStyle/>
                    <a:p>
                      <a:pPr marL="0" marR="0">
                        <a:lnSpc>
                          <a:spcPts val="1200"/>
                        </a:lnSpc>
                        <a:spcBef>
                          <a:spcPts val="600"/>
                        </a:spcBef>
                        <a:spcAft>
                          <a:spcPts val="0"/>
                        </a:spcAft>
                      </a:pPr>
                      <a:r>
                        <a:rPr lang="en-US" sz="1200" dirty="0">
                          <a:effectLst/>
                        </a:rPr>
                        <a:t>Subclasses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ConcreteVisitor1</a:t>
                      </a:r>
                      <a:r>
                        <a:rPr lang="en-US" sz="1200" dirty="0">
                          <a:effectLst/>
                        </a:rPr>
                        <a:t>, etc.</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ScoresReportVisitor</a:t>
                      </a:r>
                      <a:r>
                        <a:rPr lang="en-US" sz="1200" dirty="0">
                          <a:effectLst/>
                        </a:rPr>
                        <a:t>,</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ActivitiesReportVisitor</a:t>
                      </a:r>
                      <a:r>
                        <a:rPr lang="en-US" sz="1200" dirty="0">
                          <a:effectLst/>
                        </a:rPr>
                        <a:t>, and</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WinningsReportVisitor</a:t>
                      </a:r>
                    </a:p>
                  </a:txBody>
                  <a:tcPr marL="68580" marR="68580" marT="0" marB="0" anchor="ctr"/>
                </a:tc>
                <a:extLst>
                  <a:ext uri="{0D108BD9-81ED-4DB2-BD59-A6C34878D82A}">
                    <a16:rowId xmlns:a16="http://schemas.microsoft.com/office/drawing/2014/main" val="60546774"/>
                  </a:ext>
                </a:extLst>
              </a:tr>
              <a:tr h="548635">
                <a:tc>
                  <a:txBody>
                    <a:bodyPr/>
                    <a:lstStyle/>
                    <a:p>
                      <a:pPr marL="0" marR="0">
                        <a:lnSpc>
                          <a:spcPts val="1200"/>
                        </a:lnSpc>
                        <a:spcBef>
                          <a:spcPts val="600"/>
                        </a:spcBef>
                        <a:spcAft>
                          <a:spcPts val="0"/>
                        </a:spcAft>
                      </a:pPr>
                      <a:r>
                        <a:rPr lang="en-US" sz="1200" dirty="0">
                          <a:effectLst/>
                        </a:rPr>
                        <a:t>Member functions</a:t>
                      </a:r>
                      <a:r>
                        <a:rPr lang="en-US" sz="1200" u="none" strike="noStrike" dirty="0">
                          <a:effectLst/>
                        </a:rPr>
                        <a:t> </a:t>
                      </a:r>
                      <a:r>
                        <a:rPr lang="en-US" sz="1200" b="1" i="0" u="none" strike="noStrike" kern="1200" dirty="0" err="1">
                          <a:solidFill>
                            <a:schemeClr val="lt1"/>
                          </a:solidFill>
                          <a:effectLst/>
                          <a:latin typeface="Courier New" panose="02070309020205020404" pitchFamily="49" charset="0"/>
                          <a:ea typeface="+mn-ea"/>
                          <a:cs typeface="Courier New" panose="02070309020205020404" pitchFamily="49" charset="0"/>
                        </a:rPr>
                        <a:t>visit_ConcreteElementA</a:t>
                      </a:r>
                      <a:r>
                        <a:rPr lang="en-US" sz="1200" b="1" i="0" u="none" strike="noStrike" dirty="0">
                          <a:effectLst/>
                          <a:latin typeface="Courier New" panose="02070309020205020404" pitchFamily="49" charset="0"/>
                          <a:cs typeface="Courier New" panose="02070309020205020404" pitchFamily="49" charset="0"/>
                        </a:rPr>
                        <a:t>()</a:t>
                      </a:r>
                      <a:r>
                        <a:rPr lang="en-US" sz="1200" dirty="0">
                          <a:effectLst/>
                        </a:rPr>
                        <a:t>, etc.</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Member functions</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visit_Intramural()</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visit_Sport()</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visit_Game()</a:t>
                      </a:r>
                      <a:r>
                        <a:rPr lang="en-US" sz="1200" dirty="0">
                          <a:effectLst/>
                        </a:rPr>
                        <a:t>, and</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visit_Hall()</a:t>
                      </a:r>
                    </a:p>
                  </a:txBody>
                  <a:tcPr marL="68580" marR="68580" marT="0" marB="0" anchor="ctr"/>
                </a:tc>
                <a:extLst>
                  <a:ext uri="{0D108BD9-81ED-4DB2-BD59-A6C34878D82A}">
                    <a16:rowId xmlns:a16="http://schemas.microsoft.com/office/drawing/2014/main" val="3689525822"/>
                  </a:ext>
                </a:extLst>
              </a:tr>
            </a:tbl>
          </a:graphicData>
        </a:graphic>
      </p:graphicFrame>
    </p:spTree>
    <p:extLst>
      <p:ext uri="{BB962C8B-B14F-4D97-AF65-F5344CB8AC3E}">
        <p14:creationId xmlns:p14="http://schemas.microsoft.com/office/powerpoint/2010/main" val="353802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7FC3-DBD5-7056-27E2-7009BDFC05E3}"/>
              </a:ext>
            </a:extLst>
          </p:cNvPr>
          <p:cNvSpPr>
            <a:spLocks noGrp="1"/>
          </p:cNvSpPr>
          <p:nvPr>
            <p:ph type="title"/>
          </p:nvPr>
        </p:nvSpPr>
        <p:spPr/>
        <p:txBody>
          <a:bodyPr/>
          <a:lstStyle/>
          <a:p>
            <a:r>
              <a:rPr lang="en-US" dirty="0"/>
              <a:t>Assignment #5</a:t>
            </a:r>
          </a:p>
        </p:txBody>
      </p:sp>
      <p:sp>
        <p:nvSpPr>
          <p:cNvPr id="3" name="Content Placeholder 2">
            <a:extLst>
              <a:ext uri="{FF2B5EF4-FFF2-40B4-BE49-F238E27FC236}">
                <a16:creationId xmlns:a16="http://schemas.microsoft.com/office/drawing/2014/main" id="{10642CA8-1FD8-5A1E-86AD-18F7EC6C12C2}"/>
              </a:ext>
            </a:extLst>
          </p:cNvPr>
          <p:cNvSpPr>
            <a:spLocks noGrp="1"/>
          </p:cNvSpPr>
          <p:nvPr>
            <p:ph idx="1"/>
          </p:nvPr>
        </p:nvSpPr>
        <p:spPr/>
        <p:txBody>
          <a:bodyPr/>
          <a:lstStyle/>
          <a:p>
            <a:r>
              <a:rPr lang="en-US" dirty="0"/>
              <a:t>Describe your </a:t>
            </a:r>
            <a:r>
              <a:rPr lang="en-US" u="sng" dirty="0"/>
              <a:t>proposed project </a:t>
            </a:r>
            <a:br>
              <a:rPr lang="en-US" dirty="0"/>
            </a:br>
            <a:r>
              <a:rPr lang="en-US" dirty="0"/>
              <a:t>in a few paragraphs.</a:t>
            </a:r>
          </a:p>
          <a:p>
            <a:pPr lvl="1"/>
            <a:r>
              <a:rPr lang="en-US" dirty="0"/>
              <a:t>What will it do?</a:t>
            </a:r>
          </a:p>
          <a:p>
            <a:pPr lvl="1"/>
            <a:r>
              <a:rPr lang="en-US" dirty="0"/>
              <a:t>What will be some of its major classes?</a:t>
            </a:r>
          </a:p>
          <a:p>
            <a:pPr lvl="4"/>
            <a:endParaRPr lang="en-US" dirty="0"/>
          </a:p>
          <a:p>
            <a:r>
              <a:rPr lang="en-US" dirty="0"/>
              <a:t>Implement a </a:t>
            </a:r>
            <a:r>
              <a:rPr lang="en-US" u="sng" dirty="0"/>
              <a:t>key use case</a:t>
            </a:r>
            <a:r>
              <a:rPr lang="en-US" dirty="0"/>
              <a:t> of your application.</a:t>
            </a:r>
          </a:p>
          <a:p>
            <a:pPr lvl="1"/>
            <a:r>
              <a:rPr lang="en-US" dirty="0"/>
              <a:t>GUI-based user interface backed by working code.</a:t>
            </a:r>
          </a:p>
          <a:p>
            <a:pPr lvl="1"/>
            <a:r>
              <a:rPr lang="en-US" dirty="0"/>
              <a:t>Describe what is happening in a paragraph or two with screenshots.</a:t>
            </a:r>
          </a:p>
          <a:p>
            <a:pPr lvl="1"/>
            <a:r>
              <a:rPr lang="en-US" dirty="0"/>
              <a:t>Instructions on how the grader should run it.</a:t>
            </a:r>
          </a:p>
          <a:p>
            <a:pPr lvl="4"/>
            <a:endParaRPr lang="en-US" dirty="0"/>
          </a:p>
          <a:p>
            <a:r>
              <a:rPr lang="en-US" dirty="0"/>
              <a:t>Due Friday, April 12.</a:t>
            </a:r>
          </a:p>
        </p:txBody>
      </p:sp>
      <p:sp>
        <p:nvSpPr>
          <p:cNvPr id="4" name="Slide Number Placeholder 3">
            <a:extLst>
              <a:ext uri="{FF2B5EF4-FFF2-40B4-BE49-F238E27FC236}">
                <a16:creationId xmlns:a16="http://schemas.microsoft.com/office/drawing/2014/main" id="{82AD9F16-D69E-7BFF-3DF2-4BE7326DC232}"/>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spTree>
    <p:extLst>
      <p:ext uri="{BB962C8B-B14F-4D97-AF65-F5344CB8AC3E}">
        <p14:creationId xmlns:p14="http://schemas.microsoft.com/office/powerpoint/2010/main" val="236207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9C53-1C6D-557C-413A-625A708CA8FE}"/>
              </a:ext>
            </a:extLst>
          </p:cNvPr>
          <p:cNvSpPr>
            <a:spLocks noGrp="1"/>
          </p:cNvSpPr>
          <p:nvPr>
            <p:ph type="title"/>
          </p:nvPr>
        </p:nvSpPr>
        <p:spPr/>
        <p:txBody>
          <a:bodyPr/>
          <a:lstStyle/>
          <a:p>
            <a:r>
              <a:rPr lang="en-US" dirty="0"/>
              <a:t>Your Team Projects</a:t>
            </a:r>
          </a:p>
        </p:txBody>
      </p:sp>
      <p:sp>
        <p:nvSpPr>
          <p:cNvPr id="3" name="Content Placeholder 2">
            <a:extLst>
              <a:ext uri="{FF2B5EF4-FFF2-40B4-BE49-F238E27FC236}">
                <a16:creationId xmlns:a16="http://schemas.microsoft.com/office/drawing/2014/main" id="{F9EBE16C-D815-C489-92FD-251D3AFA1F39}"/>
              </a:ext>
            </a:extLst>
          </p:cNvPr>
          <p:cNvSpPr>
            <a:spLocks noGrp="1"/>
          </p:cNvSpPr>
          <p:nvPr>
            <p:ph idx="1"/>
          </p:nvPr>
        </p:nvSpPr>
        <p:spPr>
          <a:xfrm>
            <a:off x="457200" y="1295401"/>
            <a:ext cx="8229600" cy="4785330"/>
          </a:xfrm>
        </p:spPr>
        <p:txBody>
          <a:bodyPr/>
          <a:lstStyle/>
          <a:p>
            <a:r>
              <a:rPr lang="en-US" dirty="0"/>
              <a:t>An application that is sufficiently substantial to demonstrate your use of good design principles and design patterns.</a:t>
            </a:r>
          </a:p>
          <a:p>
            <a:pPr lvl="1"/>
            <a:r>
              <a:rPr lang="en-US" dirty="0"/>
              <a:t>There should be more to it than the example RPS application.</a:t>
            </a:r>
          </a:p>
          <a:p>
            <a:pPr lvl="4"/>
            <a:endParaRPr lang="en-US" dirty="0"/>
          </a:p>
          <a:p>
            <a:r>
              <a:rPr lang="en-US" dirty="0"/>
              <a:t>Mandatory: written in C++</a:t>
            </a:r>
          </a:p>
          <a:p>
            <a:r>
              <a:rPr lang="en-US" dirty="0"/>
              <a:t>Mandatory: GUI-based (Qt6 highly preferred)</a:t>
            </a:r>
          </a:p>
          <a:p>
            <a:pPr lvl="4"/>
            <a:endParaRPr lang="en-US" dirty="0"/>
          </a:p>
          <a:p>
            <a:r>
              <a:rPr lang="en-US" dirty="0"/>
              <a:t>Short written report</a:t>
            </a:r>
          </a:p>
          <a:p>
            <a:pPr lvl="1"/>
            <a:r>
              <a:rPr lang="en-US" dirty="0"/>
              <a:t>Basically, a write-up of your oral presentation.</a:t>
            </a:r>
          </a:p>
        </p:txBody>
      </p:sp>
      <p:sp>
        <p:nvSpPr>
          <p:cNvPr id="4" name="Slide Number Placeholder 3">
            <a:extLst>
              <a:ext uri="{FF2B5EF4-FFF2-40B4-BE49-F238E27FC236}">
                <a16:creationId xmlns:a16="http://schemas.microsoft.com/office/drawing/2014/main" id="{E6F67BF6-5F5F-82DC-9214-69CA42AA299A}"/>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Tree>
    <p:extLst>
      <p:ext uri="{BB962C8B-B14F-4D97-AF65-F5344CB8AC3E}">
        <p14:creationId xmlns:p14="http://schemas.microsoft.com/office/powerpoint/2010/main" val="39864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B786-5492-E5A5-B854-07EFA13365D9}"/>
              </a:ext>
            </a:extLst>
          </p:cNvPr>
          <p:cNvSpPr>
            <a:spLocks noGrp="1"/>
          </p:cNvSpPr>
          <p:nvPr>
            <p:ph type="title"/>
          </p:nvPr>
        </p:nvSpPr>
        <p:spPr/>
        <p:txBody>
          <a:bodyPr/>
          <a:lstStyle/>
          <a:p>
            <a:r>
              <a:rPr lang="en-US" dirty="0"/>
              <a:t>Oral presentations on Tuesday, May 7</a:t>
            </a:r>
          </a:p>
        </p:txBody>
      </p:sp>
      <p:sp>
        <p:nvSpPr>
          <p:cNvPr id="3" name="Content Placeholder 2">
            <a:extLst>
              <a:ext uri="{FF2B5EF4-FFF2-40B4-BE49-F238E27FC236}">
                <a16:creationId xmlns:a16="http://schemas.microsoft.com/office/drawing/2014/main" id="{CC028310-14BD-1221-67CD-DEB07D42BA07}"/>
              </a:ext>
            </a:extLst>
          </p:cNvPr>
          <p:cNvSpPr>
            <a:spLocks noGrp="1"/>
          </p:cNvSpPr>
          <p:nvPr>
            <p:ph idx="1"/>
          </p:nvPr>
        </p:nvSpPr>
        <p:spPr>
          <a:xfrm>
            <a:off x="457200" y="1234464"/>
            <a:ext cx="8229600" cy="4953000"/>
          </a:xfrm>
        </p:spPr>
        <p:txBody>
          <a:bodyPr/>
          <a:lstStyle/>
          <a:p>
            <a:r>
              <a:rPr lang="en-US" dirty="0"/>
              <a:t>What is your application?</a:t>
            </a:r>
          </a:p>
          <a:p>
            <a:r>
              <a:rPr lang="en-US" dirty="0"/>
              <a:t>What is its architecture?</a:t>
            </a:r>
          </a:p>
          <a:p>
            <a:pPr lvl="1"/>
            <a:r>
              <a:rPr lang="en-US" dirty="0"/>
              <a:t>You can use slides, such as PowerPoint.</a:t>
            </a:r>
          </a:p>
          <a:p>
            <a:pPr lvl="1"/>
            <a:r>
              <a:rPr lang="en-US" dirty="0"/>
              <a:t>Show high-level UML diagrams.</a:t>
            </a:r>
          </a:p>
          <a:p>
            <a:pPr lvl="1"/>
            <a:r>
              <a:rPr lang="en-US" dirty="0"/>
              <a:t>Point out your use of good design principles</a:t>
            </a:r>
          </a:p>
          <a:p>
            <a:pPr lvl="2"/>
            <a:r>
              <a:rPr lang="en-US" dirty="0"/>
              <a:t>Examples: cohesive classes, loose coupling, coding to the interface, delegation, etc.</a:t>
            </a:r>
          </a:p>
          <a:p>
            <a:pPr lvl="1"/>
            <a:r>
              <a:rPr lang="en-US" dirty="0"/>
              <a:t>Point out code modeled by design patterns.</a:t>
            </a:r>
          </a:p>
          <a:p>
            <a:pPr lvl="2"/>
            <a:r>
              <a:rPr lang="en-US" dirty="0"/>
              <a:t>Which patterns?</a:t>
            </a:r>
          </a:p>
          <a:p>
            <a:pPr lvl="2"/>
            <a:r>
              <a:rPr lang="en-US" dirty="0"/>
              <a:t>How did your code benefit </a:t>
            </a:r>
            <a:br>
              <a:rPr lang="en-US" dirty="0"/>
            </a:br>
            <a:r>
              <a:rPr lang="en-US" dirty="0"/>
              <a:t>from the patterns?</a:t>
            </a:r>
          </a:p>
          <a:p>
            <a:r>
              <a:rPr lang="en-US" dirty="0"/>
              <a:t>Live demo of the application.</a:t>
            </a:r>
          </a:p>
        </p:txBody>
      </p:sp>
      <p:sp>
        <p:nvSpPr>
          <p:cNvPr id="4" name="Slide Number Placeholder 3">
            <a:extLst>
              <a:ext uri="{FF2B5EF4-FFF2-40B4-BE49-F238E27FC236}">
                <a16:creationId xmlns:a16="http://schemas.microsoft.com/office/drawing/2014/main" id="{E92985F6-F057-5353-7066-4DEC817F1CE0}"/>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
        <p:nvSpPr>
          <p:cNvPr id="6" name="TextBox 5">
            <a:extLst>
              <a:ext uri="{FF2B5EF4-FFF2-40B4-BE49-F238E27FC236}">
                <a16:creationId xmlns:a16="http://schemas.microsoft.com/office/drawing/2014/main" id="{50F678DF-7867-C421-11BD-604BBDEA0E71}"/>
              </a:ext>
            </a:extLst>
          </p:cNvPr>
          <p:cNvSpPr txBox="1"/>
          <p:nvPr/>
        </p:nvSpPr>
        <p:spPr>
          <a:xfrm>
            <a:off x="5943585" y="4800585"/>
            <a:ext cx="2834609" cy="1323439"/>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Students in the class will help grade each oral presentation via a Canvas survey. You will know the survey questions before the presentation day.</a:t>
            </a:r>
          </a:p>
        </p:txBody>
      </p:sp>
      <p:sp>
        <p:nvSpPr>
          <p:cNvPr id="7" name="TextBox 6">
            <a:extLst>
              <a:ext uri="{FF2B5EF4-FFF2-40B4-BE49-F238E27FC236}">
                <a16:creationId xmlns:a16="http://schemas.microsoft.com/office/drawing/2014/main" id="{36AB1E5C-ADE8-2FEA-87C0-CCD0E32550F0}"/>
              </a:ext>
            </a:extLst>
          </p:cNvPr>
          <p:cNvSpPr txBox="1"/>
          <p:nvPr/>
        </p:nvSpPr>
        <p:spPr>
          <a:xfrm>
            <a:off x="6297462" y="1325903"/>
            <a:ext cx="2126853"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Maximum </a:t>
            </a:r>
            <a:r>
              <a:rPr lang="en-US" u="sng" dirty="0">
                <a:solidFill>
                  <a:srgbClr val="0432FF"/>
                </a:solidFill>
              </a:rPr>
              <a:t>20 minutes </a:t>
            </a:r>
            <a:r>
              <a:rPr lang="en-US" dirty="0">
                <a:solidFill>
                  <a:srgbClr val="0432FF"/>
                </a:solidFill>
              </a:rPr>
              <a:t>per presentation.</a:t>
            </a:r>
          </a:p>
        </p:txBody>
      </p:sp>
    </p:spTree>
    <p:extLst>
      <p:ext uri="{BB962C8B-B14F-4D97-AF65-F5344CB8AC3E}">
        <p14:creationId xmlns:p14="http://schemas.microsoft.com/office/powerpoint/2010/main" val="425755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BD8D-0829-6804-1635-F6EA7AF97295}"/>
              </a:ext>
            </a:extLst>
          </p:cNvPr>
          <p:cNvSpPr>
            <a:spLocks noGrp="1"/>
          </p:cNvSpPr>
          <p:nvPr>
            <p:ph type="title"/>
          </p:nvPr>
        </p:nvSpPr>
        <p:spPr/>
        <p:txBody>
          <a:bodyPr/>
          <a:lstStyle/>
          <a:p>
            <a:r>
              <a:rPr lang="en-US" dirty="0"/>
              <a:t>The Singleton Design Pattern</a:t>
            </a:r>
          </a:p>
        </p:txBody>
      </p:sp>
      <p:sp>
        <p:nvSpPr>
          <p:cNvPr id="3" name="Content Placeholder 2">
            <a:extLst>
              <a:ext uri="{FF2B5EF4-FFF2-40B4-BE49-F238E27FC236}">
                <a16:creationId xmlns:a16="http://schemas.microsoft.com/office/drawing/2014/main" id="{2D33C01A-8B21-B415-DDDC-3D38A83F1F56}"/>
              </a:ext>
            </a:extLst>
          </p:cNvPr>
          <p:cNvSpPr>
            <a:spLocks noGrp="1"/>
          </p:cNvSpPr>
          <p:nvPr>
            <p:ph idx="1"/>
          </p:nvPr>
        </p:nvSpPr>
        <p:spPr/>
        <p:txBody>
          <a:bodyPr/>
          <a:lstStyle/>
          <a:p>
            <a:r>
              <a:rPr lang="en-US" dirty="0"/>
              <a:t>The Singleton Design Pattern models the simplest case of a collection with only one object.</a:t>
            </a:r>
          </a:p>
          <a:p>
            <a:pPr lvl="4"/>
            <a:endParaRPr lang="en-US" dirty="0"/>
          </a:p>
          <a:p>
            <a:r>
              <a:rPr lang="en-US" u="sng" dirty="0"/>
              <a:t>Only one instance</a:t>
            </a:r>
            <a:r>
              <a:rPr lang="en-US" dirty="0"/>
              <a:t> of its class, the singleton object, can exist during the application’s run time.</a:t>
            </a:r>
          </a:p>
        </p:txBody>
      </p:sp>
      <p:sp>
        <p:nvSpPr>
          <p:cNvPr id="4" name="Slide Number Placeholder 3">
            <a:extLst>
              <a:ext uri="{FF2B5EF4-FFF2-40B4-BE49-F238E27FC236}">
                <a16:creationId xmlns:a16="http://schemas.microsoft.com/office/drawing/2014/main" id="{95F6F2EF-D157-8D74-B438-50942DAA7301}"/>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Tree>
    <p:extLst>
      <p:ext uri="{BB962C8B-B14F-4D97-AF65-F5344CB8AC3E}">
        <p14:creationId xmlns:p14="http://schemas.microsoft.com/office/powerpoint/2010/main" val="267982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209B-8E45-5DED-96C5-004EAB04C952}"/>
              </a:ext>
            </a:extLst>
          </p:cNvPr>
          <p:cNvSpPr>
            <a:spLocks noGrp="1"/>
          </p:cNvSpPr>
          <p:nvPr>
            <p:ph type="title"/>
          </p:nvPr>
        </p:nvSpPr>
        <p:spPr/>
        <p:txBody>
          <a:bodyPr/>
          <a:lstStyle/>
          <a:p>
            <a:r>
              <a:rPr lang="en-US" dirty="0"/>
              <a:t>Example Application: Executive Pass</a:t>
            </a:r>
          </a:p>
        </p:txBody>
      </p:sp>
      <p:sp>
        <p:nvSpPr>
          <p:cNvPr id="3" name="Content Placeholder 2">
            <a:extLst>
              <a:ext uri="{FF2B5EF4-FFF2-40B4-BE49-F238E27FC236}">
                <a16:creationId xmlns:a16="http://schemas.microsoft.com/office/drawing/2014/main" id="{A24D64A8-1CA3-0287-5DF7-A34997FF79B2}"/>
              </a:ext>
            </a:extLst>
          </p:cNvPr>
          <p:cNvSpPr>
            <a:spLocks noGrp="1"/>
          </p:cNvSpPr>
          <p:nvPr>
            <p:ph idx="1"/>
          </p:nvPr>
        </p:nvSpPr>
        <p:spPr/>
        <p:txBody>
          <a:bodyPr/>
          <a:lstStyle/>
          <a:p>
            <a:r>
              <a:rPr lang="en-US" dirty="0"/>
              <a:t>The college sports stadium has an executive suite available for use during only certain sporting events.</a:t>
            </a:r>
          </a:p>
          <a:p>
            <a:pPr lvl="4"/>
            <a:endParaRPr lang="en-US" dirty="0"/>
          </a:p>
          <a:p>
            <a:r>
              <a:rPr lang="en-US" dirty="0"/>
              <a:t>There is </a:t>
            </a:r>
            <a:r>
              <a:rPr lang="en-US" u="sng" dirty="0"/>
              <a:t>only one pass</a:t>
            </a:r>
            <a:r>
              <a:rPr lang="en-US" dirty="0"/>
              <a:t> that allows someone to use the suite whenever it’s available. </a:t>
            </a:r>
          </a:p>
          <a:p>
            <a:pPr lvl="4"/>
            <a:endParaRPr lang="en-US" dirty="0"/>
          </a:p>
          <a:p>
            <a:r>
              <a:rPr lang="en-US" dirty="0"/>
              <a:t>Therefore, the pass is a singleton object, </a:t>
            </a:r>
            <a:br>
              <a:rPr lang="en-US" dirty="0"/>
            </a:br>
            <a:r>
              <a:rPr lang="en-US" dirty="0"/>
              <a:t>and there can be </a:t>
            </a:r>
            <a:r>
              <a:rPr lang="en-US" u="sng" dirty="0"/>
              <a:t>at most one</a:t>
            </a:r>
            <a:r>
              <a:rPr lang="en-US" dirty="0"/>
              <a:t> of them. </a:t>
            </a:r>
          </a:p>
        </p:txBody>
      </p:sp>
      <p:sp>
        <p:nvSpPr>
          <p:cNvPr id="4" name="Slide Number Placeholder 3">
            <a:extLst>
              <a:ext uri="{FF2B5EF4-FFF2-40B4-BE49-F238E27FC236}">
                <a16:creationId xmlns:a16="http://schemas.microsoft.com/office/drawing/2014/main" id="{CB53AE95-AFED-6EC8-BABD-C0F802074BCE}"/>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Tree>
    <p:extLst>
      <p:ext uri="{BB962C8B-B14F-4D97-AF65-F5344CB8AC3E}">
        <p14:creationId xmlns:p14="http://schemas.microsoft.com/office/powerpoint/2010/main" val="1602288174"/>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58287</TotalTime>
  <Words>5187</Words>
  <Application>Microsoft Macintosh PowerPoint</Application>
  <PresentationFormat>On-screen Show (4:3)</PresentationFormat>
  <Paragraphs>635</Paragraphs>
  <Slides>49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Aptos</vt:lpstr>
      <vt:lpstr>Arial</vt:lpstr>
      <vt:lpstr>Calibri</vt:lpstr>
      <vt:lpstr>Courier New</vt:lpstr>
      <vt:lpstr>Times New Roman</vt:lpstr>
      <vt:lpstr>Verdana</vt:lpstr>
      <vt:lpstr>Wingdings</vt:lpstr>
      <vt:lpstr>Quadrant</vt:lpstr>
      <vt:lpstr>CMPE 202 Software Systems Engineering April 9 Class Meeting</vt:lpstr>
      <vt:lpstr>Today</vt:lpstr>
      <vt:lpstr>No Class Next Week</vt:lpstr>
      <vt:lpstr>Assignments #3 and #4</vt:lpstr>
      <vt:lpstr>Assignment #5</vt:lpstr>
      <vt:lpstr>Your Team Projects</vt:lpstr>
      <vt:lpstr>Oral presentations on Tuesday, May 7</vt:lpstr>
      <vt:lpstr>The Singleton Design Pattern</vt:lpstr>
      <vt:lpstr>Example Application: Executive Pass</vt:lpstr>
      <vt:lpstr>Desired Features</vt:lpstr>
      <vt:lpstr>Before Using the Singleton DP</vt:lpstr>
      <vt:lpstr>Problems with “Before”</vt:lpstr>
      <vt:lpstr>The Singleton Design Pattern</vt:lpstr>
      <vt:lpstr>After Using the Singleton DP</vt:lpstr>
      <vt:lpstr>After Using the Singleton DP, cont’d</vt:lpstr>
      <vt:lpstr>Singleton DP Generic Model</vt:lpstr>
      <vt:lpstr>Warning about Singleton Objects</vt:lpstr>
      <vt:lpstr>The Iterator and Visitor Design Patterns</vt:lpstr>
      <vt:lpstr>The Iterator Design Pattern</vt:lpstr>
      <vt:lpstr>Example Application: Player Lists</vt:lpstr>
      <vt:lpstr>Player Lists, cont’d</vt:lpstr>
      <vt:lpstr>Desired Design Features</vt:lpstr>
      <vt:lpstr>Before Using the Iterator DP</vt:lpstr>
      <vt:lpstr>Problems with “Before”</vt:lpstr>
      <vt:lpstr>The Iterator Design Pattern</vt:lpstr>
      <vt:lpstr>After Using the Iterator DP</vt:lpstr>
      <vt:lpstr>Benefits of “After”</vt:lpstr>
      <vt:lpstr>Iterator DP Generic Model</vt:lpstr>
      <vt:lpstr>Break</vt:lpstr>
      <vt:lpstr>The Visitor Design Pattern</vt:lpstr>
      <vt:lpstr>Example Application: Game Results</vt:lpstr>
      <vt:lpstr>Game Results, cont’d</vt:lpstr>
      <vt:lpstr>Desired Design Features</vt:lpstr>
      <vt:lpstr>Before Using the Visitor DP</vt:lpstr>
      <vt:lpstr>Before Using the Visitor DP, cont’d</vt:lpstr>
      <vt:lpstr>Before Using the Visitor DP, cont’d</vt:lpstr>
      <vt:lpstr>Problems with “Before”</vt:lpstr>
      <vt:lpstr>The Visitor Design Pattern</vt:lpstr>
      <vt:lpstr>After Using the Visitor DP</vt:lpstr>
      <vt:lpstr>After Using the Visitor DP, cont’d</vt:lpstr>
      <vt:lpstr>After Using the Visitor DP, cont’d</vt:lpstr>
      <vt:lpstr>After Using the Visitor DP, cont’d</vt:lpstr>
      <vt:lpstr>After Using the Visitor DP, cont’d</vt:lpstr>
      <vt:lpstr>ScoresReportVisitor</vt:lpstr>
      <vt:lpstr>ActivitiesReportVisitor</vt:lpstr>
      <vt:lpstr>WinningsReportVisitor</vt:lpstr>
      <vt:lpstr>The main() Starts Report Generation</vt:lpstr>
      <vt:lpstr>The Benefits of “After”</vt:lpstr>
      <vt:lpstr>Visitor DP Generic Model</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 Mak</cp:lastModifiedBy>
  <cp:revision>788</cp:revision>
  <dcterms:created xsi:type="dcterms:W3CDTF">2008-01-12T03:52:55Z</dcterms:created>
  <dcterms:modified xsi:type="dcterms:W3CDTF">2024-04-10T00:25:44Z</dcterms:modified>
</cp:coreProperties>
</file>