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829" r:id="rId3"/>
    <p:sldId id="301" r:id="rId4"/>
    <p:sldId id="302" r:id="rId5"/>
    <p:sldId id="303" r:id="rId6"/>
    <p:sldId id="304" r:id="rId7"/>
    <p:sldId id="305" r:id="rId8"/>
    <p:sldId id="257" r:id="rId9"/>
    <p:sldId id="258" r:id="rId10"/>
    <p:sldId id="830" r:id="rId11"/>
    <p:sldId id="831" r:id="rId12"/>
    <p:sldId id="833" r:id="rId13"/>
    <p:sldId id="832" r:id="rId14"/>
    <p:sldId id="25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29846"/>
    <a:srgbClr val="73FEFF"/>
    <a:srgbClr val="FEE698"/>
    <a:srgbClr val="E1A90D"/>
    <a:srgbClr val="0033CC"/>
    <a:srgbClr val="CBCCFF"/>
    <a:srgbClr val="C5F9B8"/>
    <a:srgbClr val="930705"/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 autoAdjust="0"/>
    <p:restoredTop sz="97928" autoAdjust="0"/>
  </p:normalViewPr>
  <p:slideViewPr>
    <p:cSldViewPr>
      <p:cViewPr varScale="1">
        <p:scale>
          <a:sx n="150" d="100"/>
          <a:sy n="150" d="100"/>
        </p:scale>
        <p:origin x="5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3" d="100"/>
        <a:sy n="123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1E4A-BF22-7547-A3CF-514369C79BB7}" type="datetimeFigureOut">
              <a:rPr lang="en-US" smtClean="0"/>
              <a:t>3/5/24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C9F7-100A-9447-81AD-7DF9FC15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3DE455-F6F3-4F4E-A0EB-B787F7D12FD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657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x-none" altLang="x-none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x-none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/>
            </a:lvl1pPr>
          </a:lstStyle>
          <a:p>
            <a:pPr lvl="0"/>
            <a:r>
              <a:rPr lang="en-US" altLang="x-none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7A21-E039-AC42-9909-E4579A660C3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8540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E6A8-C093-C84F-8482-5134BB1D8BD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18183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60FF702-6DC9-7145-B864-29D84DF361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5094-CFE5-6845-BA77-358456EEE9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94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B9DC1-1358-BC4B-B641-2C2A42F06E1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942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841-672B-DD4F-873B-241AE5DFC02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332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EF31-D98D-E64D-AE69-8E9E2BB968D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539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950A-5284-F14A-8929-A5FDD999DDD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076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63D3-51DD-C944-8AEA-B749D334FBF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198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6BFE0-1B2C-0E4B-8A9D-BEB6E74EC3D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479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182913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488" y="5257780"/>
            <a:ext cx="301781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F3A25-4381-F748-9D2C-5621C5E9A2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131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9A191E7-2071-B34D-84F0-74D03C8C3C56}" type="slidenum">
              <a:rPr lang="en-US" altLang="x-none"/>
              <a:pPr/>
              <a:t>‹#›</a:t>
            </a:fld>
            <a:endParaRPr lang="en-US" altLang="x-none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96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Engineering Extended Studies</a:t>
            </a:r>
            <a:endParaRPr lang="en-US" sz="1000" baseline="0" dirty="0"/>
          </a:p>
          <a:p>
            <a:r>
              <a:rPr lang="en-US" sz="1000" baseline="0" dirty="0"/>
              <a:t>Spring 2024: March 5</a:t>
            </a:r>
            <a:endParaRPr lang="en-US" sz="10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474732" y="6263609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1000" dirty="0"/>
              <a:t>CMPE 202: Software Systems Engineering </a:t>
            </a:r>
          </a:p>
          <a:p>
            <a:pPr algn="ctr"/>
            <a:r>
              <a:rPr lang="en-US" altLang="x-none" sz="1000" dirty="0"/>
              <a:t>© Ronald Mak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.qt.io/qt-6/qt-edu-for-developers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CMPE 202</a:t>
            </a:r>
            <a:br>
              <a:rPr lang="en-US" altLang="x-none" sz="3200" dirty="0"/>
            </a:br>
            <a:r>
              <a:rPr lang="en-US" altLang="x-none" sz="3200" dirty="0"/>
              <a:t>Software Systems Engineering</a:t>
            </a:r>
            <a:br>
              <a:rPr lang="en-US" altLang="x-none" sz="3600" dirty="0"/>
            </a:br>
            <a:r>
              <a:rPr lang="en-US" altLang="x-none" sz="2400" dirty="0"/>
              <a:t>March 5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x-none" dirty="0"/>
              <a:t>Engineering Extended Studies</a:t>
            </a:r>
            <a:br>
              <a:rPr lang="en-US" altLang="x-none" dirty="0"/>
            </a:br>
            <a:r>
              <a:rPr lang="en-US" altLang="x-none" dirty="0"/>
              <a:t>San Jose State University</a:t>
            </a:r>
            <a:br>
              <a:rPr lang="en-US" altLang="x-none" dirty="0"/>
            </a:br>
            <a:br>
              <a:rPr lang="en-US" altLang="x-none" sz="1000" dirty="0"/>
            </a:br>
            <a:r>
              <a:rPr lang="en-US" altLang="x-none" dirty="0"/>
              <a:t>Spring 2024</a:t>
            </a:r>
            <a:br>
              <a:rPr lang="en-US" altLang="x-none" dirty="0"/>
            </a:br>
            <a:r>
              <a:rPr lang="en-US" altLang="x-none" dirty="0"/>
              <a:t>Instructor: Ron Mak</a:t>
            </a:r>
          </a:p>
          <a:p>
            <a:pPr algn="ctr"/>
            <a:r>
              <a:rPr lang="en-US" altLang="x-none" dirty="0">
                <a:hlinkClick r:id="rId3"/>
              </a:rPr>
              <a:t>www.cs.sjsu.edu/~mak</a:t>
            </a:r>
            <a:endParaRPr lang="en-US" altLang="x-none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A7A4AD9-282A-1D42-BDC8-5281B49D17A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F869-4D9C-E92F-FD2D-9F223DD22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Qt 6 Widgets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CD82F-8215-06B5-07C1-2CB38D109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10</a:t>
            </a:fld>
            <a:endParaRPr lang="en-US" altLang="x-none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134124C0-B798-C776-3F4A-EF8C51498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256" y="1092190"/>
            <a:ext cx="6837488" cy="554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5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A1341-8851-320B-62B7-9BC64B5C8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Qt 6 for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10A9D-79F8-D0BE-02A6-6A495BEE8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https://doc.qt.io/qt-6/qt-edu-for-developers.html</a:t>
            </a:r>
            <a:r>
              <a:rPr lang="en-US" dirty="0"/>
              <a:t> </a:t>
            </a:r>
          </a:p>
          <a:p>
            <a:pPr lvl="4"/>
            <a:endParaRPr lang="en-US" dirty="0"/>
          </a:p>
          <a:p>
            <a:r>
              <a:rPr lang="en-US" dirty="0"/>
              <a:t>Tool: Qt Creator</a:t>
            </a:r>
          </a:p>
          <a:p>
            <a:pPr lvl="1"/>
            <a:r>
              <a:rPr lang="en-US" dirty="0"/>
              <a:t>Generate desktop C++ GUI-based applications.</a:t>
            </a:r>
          </a:p>
          <a:p>
            <a:pPr lvl="1"/>
            <a:r>
              <a:rPr lang="en-US" dirty="0"/>
              <a:t>Drag-and-drop GUI design tool.</a:t>
            </a:r>
          </a:p>
          <a:p>
            <a:pPr lvl="1"/>
            <a:r>
              <a:rPr lang="en-US" dirty="0"/>
              <a:t>IDE for C++.</a:t>
            </a:r>
          </a:p>
          <a:p>
            <a:pPr lvl="4"/>
            <a:endParaRPr lang="en-US" dirty="0"/>
          </a:p>
          <a:p>
            <a:r>
              <a:rPr lang="en-US" dirty="0"/>
              <a:t>Generate multi-platform applications.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154E0-5CC0-8B2B-FA9B-A6299BB24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60017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28E9F-A0B4-840A-A9C7-982B9B85B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Qt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F5835-FC11-389A-FEA4-CAF314D6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12</a:t>
            </a:fld>
            <a:endParaRPr lang="en-US" altLang="x-non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D44292-4A8C-5ED7-B02C-E8B8F751D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When installing, be sure to select the “Qt 6.6 for desktop development” option. </a:t>
            </a: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12897C5D-472A-8DFA-38B6-CFB5C80D8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978" y="2279263"/>
            <a:ext cx="6012044" cy="393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47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3DD2-4859-F09C-AF4E-7DE9CCC9C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Qt Creator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1AEA1-9C84-4F2D-5809-35A94AFA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13</a:t>
            </a:fld>
            <a:endParaRPr lang="en-US" altLang="x-none"/>
          </a:p>
        </p:txBody>
      </p:sp>
      <p:pic>
        <p:nvPicPr>
          <p:cNvPr id="6" name="Picture 5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842CB4C3-4159-6236-68B8-1DE470B3E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62353"/>
            <a:ext cx="7772400" cy="528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41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C160A-3E66-884D-8D5B-4C1E97237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GUI Version of RPS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56CB0-EFD7-5045-95DF-0468A780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8C6E37-16F9-DE44-A676-A08240640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424" y="1228889"/>
            <a:ext cx="5269152" cy="503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72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5CCDB-17ED-A796-8761-FA10A365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F9086-26CD-3F4D-7705-890F51F53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GUI-based programming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A3C10-CD03-0494-77EB-A917F8BD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9688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Model-View-Controller Architecture (MVC)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503872" cy="1493526"/>
          </a:xfrm>
        </p:spPr>
        <p:txBody>
          <a:bodyPr/>
          <a:lstStyle/>
          <a:p>
            <a:r>
              <a:rPr lang="en-US" dirty="0"/>
              <a:t>MVC is an ideal architecture for GUI applications.</a:t>
            </a:r>
          </a:p>
          <a:p>
            <a:r>
              <a:rPr lang="en-US" dirty="0"/>
              <a:t>Design goal: Identify which application components are </a:t>
            </a:r>
            <a:r>
              <a:rPr lang="en-US" u="sng" dirty="0"/>
              <a:t>model</a:t>
            </a:r>
            <a:r>
              <a:rPr lang="en-US" dirty="0"/>
              <a:t>, </a:t>
            </a:r>
            <a:r>
              <a:rPr lang="en-US" u="sng" dirty="0"/>
              <a:t>view</a:t>
            </a:r>
            <a:r>
              <a:rPr lang="en-US" dirty="0"/>
              <a:t>, or </a:t>
            </a:r>
            <a:r>
              <a:rPr lang="en-US" u="sng" dirty="0"/>
              <a:t>controller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Fig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938" y="2756605"/>
            <a:ext cx="3406124" cy="288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59489" y="5714975"/>
            <a:ext cx="382502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A user </a:t>
            </a:r>
            <a:r>
              <a:rPr lang="en-US" u="sng" dirty="0">
                <a:solidFill>
                  <a:srgbClr val="0033CC"/>
                </a:solidFill>
              </a:rPr>
              <a:t>cannot</a:t>
            </a:r>
            <a:r>
              <a:rPr lang="en-US" dirty="0">
                <a:solidFill>
                  <a:srgbClr val="0033CC"/>
                </a:solidFill>
              </a:rPr>
              <a:t> directly modify the model.</a:t>
            </a:r>
          </a:p>
        </p:txBody>
      </p:sp>
    </p:spTree>
    <p:extLst>
      <p:ext uri="{BB962C8B-B14F-4D97-AF65-F5344CB8AC3E}">
        <p14:creationId xmlns:p14="http://schemas.microsoft.com/office/powerpoint/2010/main" val="189027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5516-4B89-ED4A-BDDC-713B43E2BBAC}" type="slidenum">
              <a:rPr lang="en-US"/>
              <a:pPr/>
              <a:t>4</a:t>
            </a:fld>
            <a:endParaRPr 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Implementation: Loose Coupling</a:t>
            </a:r>
            <a:endParaRPr lang="en-US" i="1" dirty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Keep the implementations of the </a:t>
            </a:r>
            <a:br>
              <a:rPr lang="en-US" dirty="0"/>
            </a:br>
            <a:r>
              <a:rPr lang="en-US" dirty="0"/>
              <a:t>three object types separate.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Cohesive classes!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Each type of object does not depend </a:t>
            </a:r>
            <a:br>
              <a:rPr lang="en-US" dirty="0"/>
            </a:br>
            <a:r>
              <a:rPr lang="en-US" dirty="0"/>
              <a:t>on how the other types are implemented.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Loosely coupled classes!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Your application is</a:t>
            </a: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easier to develop and maintain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faster to develop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more </a:t>
            </a:r>
            <a:r>
              <a:rPr lang="en-US" u="sng" dirty="0"/>
              <a:t>robust</a:t>
            </a:r>
            <a:r>
              <a:rPr lang="en-US" dirty="0"/>
              <a:t> (resilient to runtime errors)</a:t>
            </a:r>
          </a:p>
        </p:txBody>
      </p:sp>
    </p:spTree>
    <p:extLst>
      <p:ext uri="{BB962C8B-B14F-4D97-AF65-F5344CB8AC3E}">
        <p14:creationId xmlns:p14="http://schemas.microsoft.com/office/powerpoint/2010/main" val="229168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A5B8-BBA8-9744-A005-37EA9C08894B}" type="slidenum">
              <a:rPr lang="en-US"/>
              <a:pPr/>
              <a:t>5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MVC Model Objects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29600" cy="469389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Represent the persistent information </a:t>
            </a:r>
            <a:br>
              <a:rPr lang="en-US" sz="2800" dirty="0"/>
            </a:br>
            <a:r>
              <a:rPr lang="en-US" sz="2800" dirty="0"/>
              <a:t>maintained by your application.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800" dirty="0"/>
              <a:t>The information can be kept in a database.</a:t>
            </a:r>
          </a:p>
        </p:txBody>
      </p:sp>
    </p:spTree>
    <p:extLst>
      <p:ext uri="{BB962C8B-B14F-4D97-AF65-F5344CB8AC3E}">
        <p14:creationId xmlns:p14="http://schemas.microsoft.com/office/powerpoint/2010/main" val="211141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13C4-BE19-F746-8BAB-A4BA1A7DC410}" type="slidenum">
              <a:rPr lang="en-US"/>
              <a:pPr/>
              <a:t>6</a:t>
            </a:fld>
            <a:endParaRPr 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MVC View Objects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View objects represent </a:t>
            </a:r>
            <a:br>
              <a:rPr lang="en-US" dirty="0"/>
            </a:br>
            <a:r>
              <a:rPr lang="en-US" u="sng" dirty="0"/>
              <a:t>user interface components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Input components such as text fields and checkboxes.</a:t>
            </a:r>
          </a:p>
          <a:p>
            <a:pPr lvl="4"/>
            <a:endParaRPr lang="en-US" dirty="0"/>
          </a:p>
          <a:p>
            <a:r>
              <a:rPr lang="en-US" dirty="0"/>
              <a:t>In each use case, users interact </a:t>
            </a:r>
            <a:br>
              <a:rPr lang="en-US" dirty="0"/>
            </a:br>
            <a:r>
              <a:rPr lang="en-US" dirty="0"/>
              <a:t>with at least one view object.</a:t>
            </a:r>
          </a:p>
          <a:p>
            <a:pPr lvl="4"/>
            <a:endParaRPr lang="en-US" dirty="0"/>
          </a:p>
          <a:p>
            <a:r>
              <a:rPr lang="en-US" dirty="0"/>
              <a:t>A view object </a:t>
            </a:r>
            <a:r>
              <a:rPr lang="en-US" u="sng" dirty="0"/>
              <a:t>collects information</a:t>
            </a:r>
            <a:r>
              <a:rPr lang="en-US" dirty="0"/>
              <a:t> from users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/>
              <a:t>in a form that the model and controller objects </a:t>
            </a:r>
            <a:br>
              <a:rPr lang="en-US" dirty="0"/>
            </a:br>
            <a:r>
              <a:rPr lang="en-US" dirty="0"/>
              <a:t>can use.</a:t>
            </a:r>
          </a:p>
        </p:txBody>
      </p:sp>
    </p:spTree>
    <p:extLst>
      <p:ext uri="{BB962C8B-B14F-4D97-AF65-F5344CB8AC3E}">
        <p14:creationId xmlns:p14="http://schemas.microsoft.com/office/powerpoint/2010/main" val="225164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961C-FB84-C245-A13B-BE410715E4B2}" type="slidenum">
              <a:rPr lang="en-US"/>
              <a:pPr/>
              <a:t>7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Controller Objects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Coordinate the model and view objects.</a:t>
            </a:r>
          </a:p>
          <a:p>
            <a:pPr lvl="4"/>
            <a:endParaRPr lang="en-US" dirty="0"/>
          </a:p>
          <a:p>
            <a:r>
              <a:rPr lang="en-US" dirty="0"/>
              <a:t>Often have </a:t>
            </a:r>
            <a:r>
              <a:rPr lang="en-US" u="sng" dirty="0"/>
              <a:t>no physical counterpart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the real world.</a:t>
            </a:r>
          </a:p>
          <a:p>
            <a:pPr lvl="4"/>
            <a:endParaRPr lang="en-US" dirty="0"/>
          </a:p>
          <a:p>
            <a:r>
              <a:rPr lang="en-US" dirty="0"/>
              <a:t>Dispatches information from the view objects </a:t>
            </a:r>
            <a:br>
              <a:rPr lang="en-US" dirty="0"/>
            </a:br>
            <a:r>
              <a:rPr lang="en-US" dirty="0"/>
              <a:t>to the model objects.</a:t>
            </a:r>
          </a:p>
          <a:p>
            <a:pPr lvl="1"/>
            <a:r>
              <a:rPr lang="en-US" dirty="0"/>
              <a:t>This is how user-entered data can update the model.</a:t>
            </a:r>
          </a:p>
        </p:txBody>
      </p:sp>
    </p:spTree>
    <p:extLst>
      <p:ext uri="{BB962C8B-B14F-4D97-AF65-F5344CB8AC3E}">
        <p14:creationId xmlns:p14="http://schemas.microsoft.com/office/powerpoint/2010/main" val="3638345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67BE1-4008-3C4F-80EC-7688440D3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7598-CF18-AF4F-8A05-01DBE50564C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813058" name="Rectangle 2">
            <a:extLst>
              <a:ext uri="{FF2B5EF4-FFF2-40B4-BE49-F238E27FC236}">
                <a16:creationId xmlns:a16="http://schemas.microsoft.com/office/drawing/2014/main" id="{4271AFD7-3F25-D245-8DB8-CC07C46EB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Software Frameworks</a:t>
            </a:r>
          </a:p>
        </p:txBody>
      </p:sp>
      <p:sp>
        <p:nvSpPr>
          <p:cNvPr id="813059" name="Rectangle 3">
            <a:extLst>
              <a:ext uri="{FF2B5EF4-FFF2-40B4-BE49-F238E27FC236}">
                <a16:creationId xmlns:a16="http://schemas.microsoft.com/office/drawing/2014/main" id="{E3F54C2B-3DCE-4543-B645-6F3DF6448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</a:t>
            </a:r>
            <a:r>
              <a:rPr lang="en-US" altLang="en-US" dirty="0">
                <a:solidFill>
                  <a:srgbClr val="B23C00"/>
                </a:solidFill>
              </a:rPr>
              <a:t>software framework</a:t>
            </a:r>
            <a:r>
              <a:rPr lang="en-US" altLang="en-US" dirty="0"/>
              <a:t> consists of a set of </a:t>
            </a:r>
            <a:r>
              <a:rPr lang="en-US" altLang="en-US" u="sng" dirty="0"/>
              <a:t>cooperating classes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These classes implement the essential mechanisms </a:t>
            </a:r>
            <a:br>
              <a:rPr lang="en-US" altLang="en-US" dirty="0"/>
            </a:br>
            <a:r>
              <a:rPr lang="en-US" altLang="en-US" dirty="0"/>
              <a:t>for a </a:t>
            </a:r>
            <a:r>
              <a:rPr lang="en-US" altLang="en-US" u="sng" dirty="0"/>
              <a:t>particular problem domain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Example: </a:t>
            </a:r>
            <a:r>
              <a:rPr lang="en-US" altLang="en-US" dirty="0">
                <a:solidFill>
                  <a:srgbClr val="C00000"/>
                </a:solidFill>
              </a:rPr>
              <a:t>Qt 6</a:t>
            </a:r>
            <a:r>
              <a:rPr lang="en-US" altLang="en-US" dirty="0"/>
              <a:t> is a C++ software framework </a:t>
            </a:r>
            <a:br>
              <a:rPr lang="en-US" altLang="en-US" dirty="0"/>
            </a:br>
            <a:r>
              <a:rPr lang="en-US" altLang="en-US" dirty="0"/>
              <a:t>for multi-platform GUI programming.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A framework </a:t>
            </a:r>
            <a:r>
              <a:rPr lang="en-US" altLang="en-US" u="sng" dirty="0"/>
              <a:t>imposes a structure</a:t>
            </a:r>
            <a:r>
              <a:rPr lang="en-US" altLang="en-US" dirty="0"/>
              <a:t> on the </a:t>
            </a:r>
            <a:br>
              <a:rPr lang="en-US" altLang="en-US" dirty="0"/>
            </a:br>
            <a:r>
              <a:rPr lang="en-US" altLang="en-US" dirty="0"/>
              <a:t>design and development of applications.</a:t>
            </a:r>
          </a:p>
          <a:p>
            <a:pPr lvl="1"/>
            <a:r>
              <a:rPr lang="en-US" altLang="en-US" dirty="0"/>
              <a:t>It has classes and API that implement the structure.</a:t>
            </a:r>
          </a:p>
          <a:p>
            <a:pPr lvl="1"/>
            <a:r>
              <a:rPr lang="en-US" altLang="en-US" dirty="0"/>
              <a:t>It is more than simply a library.</a:t>
            </a:r>
          </a:p>
        </p:txBody>
      </p:sp>
    </p:spTree>
    <p:extLst>
      <p:ext uri="{BB962C8B-B14F-4D97-AF65-F5344CB8AC3E}">
        <p14:creationId xmlns:p14="http://schemas.microsoft.com/office/powerpoint/2010/main" val="78830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7BD00-EA57-1C44-AEA3-B7267CEA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D77E-8B8F-EF42-8A47-B79CA638938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814082" name="Rectangle 2">
            <a:extLst>
              <a:ext uri="{FF2B5EF4-FFF2-40B4-BE49-F238E27FC236}">
                <a16:creationId xmlns:a16="http://schemas.microsoft.com/office/drawing/2014/main" id="{164BE1F4-788A-454D-880D-F66929B0F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Software Frameworks</a:t>
            </a:r>
            <a:r>
              <a:rPr lang="en-US" altLang="en-US" i="1" dirty="0"/>
              <a:t>, cont’d</a:t>
            </a:r>
          </a:p>
        </p:txBody>
      </p:sp>
      <p:sp>
        <p:nvSpPr>
          <p:cNvPr id="814083" name="Rectangle 3">
            <a:extLst>
              <a:ext uri="{FF2B5EF4-FFF2-40B4-BE49-F238E27FC236}">
                <a16:creationId xmlns:a16="http://schemas.microsoft.com/office/drawing/2014/main" id="{DCFC6CA8-A96F-964C-8889-F694FB980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programmer builds an application by:</a:t>
            </a:r>
          </a:p>
          <a:p>
            <a:pPr lvl="1"/>
            <a:r>
              <a:rPr lang="en-US" altLang="en-US" dirty="0"/>
              <a:t>Subclassing framework classes.</a:t>
            </a:r>
          </a:p>
          <a:p>
            <a:pPr lvl="1"/>
            <a:r>
              <a:rPr lang="en-US" altLang="en-US" dirty="0"/>
              <a:t>Adding new classes that provide </a:t>
            </a:r>
            <a:br>
              <a:rPr lang="en-US" altLang="en-US" dirty="0"/>
            </a:br>
            <a:r>
              <a:rPr lang="en-US" altLang="en-US" dirty="0"/>
              <a:t>custom functionality.</a:t>
            </a:r>
          </a:p>
          <a:p>
            <a:pPr lvl="4"/>
            <a:endParaRPr lang="en-US" altLang="en-US" dirty="0"/>
          </a:p>
          <a:p>
            <a:r>
              <a:rPr lang="en-US" altLang="en-US" dirty="0">
                <a:solidFill>
                  <a:srgbClr val="B23C00"/>
                </a:solidFill>
              </a:rPr>
              <a:t>Inversion of control</a:t>
            </a:r>
          </a:p>
          <a:p>
            <a:pPr lvl="1"/>
            <a:r>
              <a:rPr lang="en-US" altLang="en-US" dirty="0"/>
              <a:t>The framework controls the execution flow.</a:t>
            </a:r>
          </a:p>
          <a:p>
            <a:pPr lvl="1"/>
            <a:r>
              <a:rPr lang="en-US" altLang="en-US" dirty="0"/>
              <a:t>The programmer registers </a:t>
            </a:r>
            <a:r>
              <a:rPr lang="en-US" altLang="en-US" dirty="0">
                <a:solidFill>
                  <a:srgbClr val="B23C00"/>
                </a:solidFill>
              </a:rPr>
              <a:t>callback functions</a:t>
            </a:r>
            <a:r>
              <a:rPr lang="en-US" altLang="en-US" dirty="0"/>
              <a:t>, </a:t>
            </a:r>
            <a:br>
              <a:rPr lang="en-US" altLang="en-US" dirty="0"/>
            </a:br>
            <a:r>
              <a:rPr lang="en-US" altLang="en-US" dirty="0"/>
              <a:t>mostly as</a:t>
            </a:r>
            <a:r>
              <a:rPr lang="en-US" altLang="en-US" dirty="0">
                <a:solidFill>
                  <a:srgbClr val="B23C00"/>
                </a:solidFill>
              </a:rPr>
              <a:t> event handlers</a:t>
            </a:r>
            <a:r>
              <a:rPr lang="en-US" altLang="en-US" dirty="0"/>
              <a:t>, with the framework.</a:t>
            </a:r>
          </a:p>
          <a:p>
            <a:pPr lvl="1"/>
            <a:r>
              <a:rPr lang="en-US" altLang="en-US" dirty="0"/>
              <a:t>The framework invokes the callback functions at the appropriate times, such as in response to events.</a:t>
            </a:r>
          </a:p>
        </p:txBody>
      </p:sp>
    </p:spTree>
    <p:extLst>
      <p:ext uri="{BB962C8B-B14F-4D97-AF65-F5344CB8AC3E}">
        <p14:creationId xmlns:p14="http://schemas.microsoft.com/office/powerpoint/2010/main" val="375955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49814</TotalTime>
  <Words>488</Words>
  <Application>Microsoft Macintosh PowerPoint</Application>
  <PresentationFormat>On-screen Show (4:3)</PresentationFormat>
  <Paragraphs>84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Wingdings</vt:lpstr>
      <vt:lpstr>Quadrant</vt:lpstr>
      <vt:lpstr>CMPE 202 Software Systems Engineering March 5 Class Meeting</vt:lpstr>
      <vt:lpstr>Today</vt:lpstr>
      <vt:lpstr>Model-View-Controller Architecture (MVC)</vt:lpstr>
      <vt:lpstr>MVC Implementation: Loose Coupling</vt:lpstr>
      <vt:lpstr>MVC Model Objects</vt:lpstr>
      <vt:lpstr>MVC View Objects</vt:lpstr>
      <vt:lpstr>MVC Controller Objects</vt:lpstr>
      <vt:lpstr>Software Frameworks</vt:lpstr>
      <vt:lpstr>Software Frameworks, cont’d</vt:lpstr>
      <vt:lpstr>Demo Qt 6 Widgets Application</vt:lpstr>
      <vt:lpstr>Free Qt 6 for Education</vt:lpstr>
      <vt:lpstr>Install Qt 6</vt:lpstr>
      <vt:lpstr>Qt Creator </vt:lpstr>
      <vt:lpstr>Goal: GUI Version of RPS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151: Object-Oriented Design</dc:title>
  <dc:creator>Ronald Mak</dc:creator>
  <cp:lastModifiedBy>Ron Mak</cp:lastModifiedBy>
  <cp:revision>651</cp:revision>
  <dcterms:created xsi:type="dcterms:W3CDTF">2008-01-12T03:52:55Z</dcterms:created>
  <dcterms:modified xsi:type="dcterms:W3CDTF">2024-03-06T02:54:24Z</dcterms:modified>
</cp:coreProperties>
</file>