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Default Extension="tiff" ContentType="image/tiff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10.xml" ContentType="application/vnd.openxmlformats-officedocument.presentationml.notesSlide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257" r:id="rId3"/>
    <p:sldId id="258" r:id="rId4"/>
    <p:sldId id="303" r:id="rId5"/>
    <p:sldId id="339" r:id="rId6"/>
    <p:sldId id="336" r:id="rId7"/>
    <p:sldId id="293" r:id="rId8"/>
    <p:sldId id="331" r:id="rId9"/>
    <p:sldId id="332" r:id="rId10"/>
    <p:sldId id="333" r:id="rId11"/>
    <p:sldId id="337" r:id="rId12"/>
    <p:sldId id="334" r:id="rId13"/>
    <p:sldId id="338" r:id="rId14"/>
    <p:sldId id="259" r:id="rId15"/>
    <p:sldId id="276" r:id="rId16"/>
    <p:sldId id="277" r:id="rId17"/>
    <p:sldId id="271" r:id="rId18"/>
    <p:sldId id="340" r:id="rId19"/>
    <p:sldId id="280" r:id="rId20"/>
    <p:sldId id="283" r:id="rId21"/>
    <p:sldId id="278" r:id="rId22"/>
    <p:sldId id="296" r:id="rId23"/>
    <p:sldId id="341" r:id="rId24"/>
    <p:sldId id="272" r:id="rId25"/>
    <p:sldId id="312" r:id="rId26"/>
    <p:sldId id="279" r:id="rId27"/>
    <p:sldId id="297" r:id="rId28"/>
    <p:sldId id="287" r:id="rId29"/>
    <p:sldId id="298" r:id="rId30"/>
    <p:sldId id="281" r:id="rId31"/>
    <p:sldId id="282" r:id="rId32"/>
    <p:sldId id="285" r:id="rId33"/>
    <p:sldId id="286" r:id="rId34"/>
    <p:sldId id="284" r:id="rId35"/>
    <p:sldId id="302" r:id="rId36"/>
    <p:sldId id="304" r:id="rId37"/>
    <p:sldId id="342" r:id="rId38"/>
    <p:sldId id="305" r:id="rId39"/>
    <p:sldId id="260" r:id="rId40"/>
    <p:sldId id="289" r:id="rId41"/>
    <p:sldId id="290" r:id="rId42"/>
    <p:sldId id="291" r:id="rId43"/>
    <p:sldId id="295" r:id="rId44"/>
    <p:sldId id="343" r:id="rId45"/>
    <p:sldId id="306" r:id="rId46"/>
    <p:sldId id="261" r:id="rId47"/>
    <p:sldId id="292" r:id="rId48"/>
    <p:sldId id="262" r:id="rId49"/>
    <p:sldId id="294" r:id="rId50"/>
    <p:sldId id="299" r:id="rId51"/>
    <p:sldId id="300" r:id="rId52"/>
    <p:sldId id="301" r:id="rId53"/>
    <p:sldId id="311" r:id="rId54"/>
    <p:sldId id="308" r:id="rId55"/>
    <p:sldId id="269" r:id="rId56"/>
    <p:sldId id="307" r:id="rId57"/>
    <p:sldId id="310" r:id="rId58"/>
    <p:sldId id="264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265" r:id="rId69"/>
    <p:sldId id="322" r:id="rId70"/>
    <p:sldId id="323" r:id="rId71"/>
    <p:sldId id="266" r:id="rId72"/>
    <p:sldId id="324" r:id="rId73"/>
    <p:sldId id="325" r:id="rId74"/>
    <p:sldId id="326" r:id="rId75"/>
    <p:sldId id="327" r:id="rId76"/>
    <p:sldId id="328" r:id="rId77"/>
    <p:sldId id="267" r:id="rId78"/>
    <p:sldId id="270" r:id="rId79"/>
    <p:sldId id="329" r:id="rId80"/>
    <p:sldId id="330" r:id="rId81"/>
    <p:sldId id="273" r:id="rId82"/>
    <p:sldId id="274" r:id="rId83"/>
    <p:sldId id="275" r:id="rId84"/>
    <p:sldId id="288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B732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B12D-3968-D542-A1E3-D5185C039872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50C1-A837-A947-9657-3821AF38A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54C3B6-66BC-0E49-9076-60700C487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Relationship Id="rId3" Type="http://schemas.openxmlformats.org/officeDocument/2006/relationships/hyperlink" Target="http://link.springer.com/article/10.1007/s11416-013-0193-4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Give another basis for 2-d space…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PCA, “experiment” and “measurement” are very general concepts, as we shall see…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also</a:t>
            </a:r>
            <a:r>
              <a:rPr lang="en-US" baseline="0" dirty="0" smtClean="0"/>
              <a:t> do this for viruses from multiple families. This is like the facial recognition case, where you can have images of many different people as opposed to different images of one 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reduction of dimensionality</a:t>
            </a:r>
            <a:r>
              <a:rPr lang="en-US" baseline="0" dirty="0" smtClean="0"/>
              <a:t> step…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experimental results are drawn from the following references (see references at end of slides for links to papers):</a:t>
            </a:r>
          </a:p>
          <a:p>
            <a:r>
              <a:rPr lang="en-US" sz="1200" dirty="0" smtClean="0"/>
              <a:t>S. </a:t>
            </a:r>
            <a:r>
              <a:rPr lang="en-US" sz="1200" dirty="0" err="1" smtClean="0"/>
              <a:t>Deshpande</a:t>
            </a:r>
            <a:r>
              <a:rPr lang="en-US" sz="1200" dirty="0" smtClean="0"/>
              <a:t>, Y. Park, and M. Stamp, </a:t>
            </a:r>
            <a:r>
              <a:rPr lang="en-US" sz="1200" dirty="0" smtClean="0">
                <a:hlinkClick r:id="rId3"/>
              </a:rPr>
              <a:t>Eigenvalue analysis for metamorphic detection</a:t>
            </a:r>
            <a:r>
              <a:rPr lang="en-US" sz="1200" dirty="0" smtClean="0"/>
              <a:t>, </a:t>
            </a:r>
            <a:r>
              <a:rPr lang="en-US" sz="1200" i="1" dirty="0" smtClean="0"/>
              <a:t>Journal of Computer Virology and Hacking Techniques</a:t>
            </a:r>
            <a:r>
              <a:rPr lang="en-US" sz="1200" dirty="0" smtClean="0"/>
              <a:t>, 10(1):53-65, 2014</a:t>
            </a:r>
          </a:p>
          <a:p>
            <a:r>
              <a:rPr lang="en-US" sz="1200" dirty="0" smtClean="0"/>
              <a:t>R.K. </a:t>
            </a:r>
            <a:r>
              <a:rPr lang="en-US" sz="1200" dirty="0" err="1" smtClean="0"/>
              <a:t>Jidigam</a:t>
            </a:r>
            <a:r>
              <a:rPr lang="en-US" sz="1200" dirty="0" smtClean="0"/>
              <a:t>, T.H. Austin, and M. Stamp, Singular value decomposition and metamorphic detection, to</a:t>
            </a:r>
            <a:r>
              <a:rPr lang="en-US" sz="1200" baseline="0" dirty="0" smtClean="0"/>
              <a:t> appear in </a:t>
            </a:r>
            <a:r>
              <a:rPr lang="en-US" sz="1200" i="1" dirty="0" smtClean="0"/>
              <a:t>Journal of Computer Virology and Hacking Techniques</a:t>
            </a:r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research shows that we can distinguish compilers using </a:t>
            </a:r>
            <a:r>
              <a:rPr lang="en-US" baseline="0" dirty="0" err="1" smtClean="0"/>
              <a:t>HMMs</a:t>
            </a:r>
            <a:r>
              <a:rPr lang="en-US" baseline="0" dirty="0" smtClean="0"/>
              <a:t> trained on </a:t>
            </a:r>
            <a:r>
              <a:rPr lang="en-US" baseline="0" dirty="0" err="1" smtClean="0"/>
              <a:t>opcodes</a:t>
            </a:r>
            <a:r>
              <a:rPr lang="en-US" baseline="0" dirty="0" smtClean="0"/>
              <a:t>. This implies that different compilers produce code that is statistically different, which is not unexpected. However, the results here show that the _structure_ of the exe file depends on the source code, more so than the compiler. This is not really surprising.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Also, file size variations may also adversely affect NGVCK scores. The NGVCK file sizes vary significantly, while MWOR files (of a given padding ratio) are identical in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the key to how eigenvectors are helpful in dealing with the “curse of dimensionality”.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</a:t>
            </a:r>
            <a:r>
              <a:rPr lang="en-US" dirty="0" err="1" smtClean="0"/>
              <a:t>x</a:t>
            </a:r>
            <a:r>
              <a:rPr lang="en-US" dirty="0" smtClean="0"/>
              <a:t> = (1,-1,1,-1)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= (10,-10,10,-10) both have mean 0, but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has a much higher variance.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Uncorrelated means there is no linear relationship</a:t>
            </a:r>
            <a:r>
              <a:rPr lang="en-US" baseline="0" dirty="0" smtClean="0"/>
              <a:t> between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. Interestingly, the magnitude of the covariance does not directly tell us the “strength” of the linear relationship. For that, we need the correlation coefficient.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experiment might consist of measuring humans</a:t>
            </a:r>
            <a:r>
              <a:rPr lang="en-US" baseline="0" dirty="0" smtClean="0"/>
              <a:t> height and weight.</a:t>
            </a:r>
          </a:p>
          <a:p>
            <a:endParaRPr lang="en-US" baseline="0" dirty="0" smtClean="0"/>
          </a:p>
          <a:p>
            <a:r>
              <a:rPr lang="en-US" dirty="0" smtClean="0"/>
              <a:t>As</a:t>
            </a:r>
            <a:r>
              <a:rPr lang="en-US" baseline="0" dirty="0" smtClean="0"/>
              <a:t> we’ll see in later slides, l</a:t>
            </a:r>
            <a:r>
              <a:rPr lang="en-US" dirty="0" smtClean="0"/>
              <a:t>ots of things can be “experiments” and “measurements” in this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variances</a:t>
            </a:r>
            <a:r>
              <a:rPr lang="en-US" baseline="0" dirty="0" smtClean="0"/>
              <a:t> means that measurement type carries a lot of information---for small variance, the mean pretty much says it all. Recall, covariance of 0 is the definition of uncorrelated.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effect, we have reduced 2-d data to 1-d</a:t>
            </a:r>
            <a:r>
              <a:rPr lang="en-US" baseline="0" dirty="0" smtClean="0"/>
              <a:t>, and the “error” in doing so is given by the variance about the regression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we haven’t actually reduced the dimensionality, but we do</a:t>
            </a:r>
            <a:r>
              <a:rPr lang="en-US" baseline="0" dirty="0" smtClean="0"/>
              <a:t> have a better basis for viewing the data. In practice, we’d get the benefit of both a reduction in dimensionality (as illustrated on the previous slide) and a more informative basis (as illustrated on this slide).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Recall the “PCA Analogy” slide, where we explore a city by driving down the longest street, then another long street, and so on. In this analogy, a limitation of PCA is that we can only make right-angle turns. So, it works great if all roads are laid out in a grid-like manner, but it might not work so well if there are main roads that meet at other angles.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404.1100v1.pdf" TargetMode="External"/><Relationship Id="rId3" Type="http://schemas.openxmlformats.org/officeDocument/2006/relationships/hyperlink" Target="http://www.face-rec.org/algorithms/PCA/jcn.pdf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sualhacker.com/wp-content/uploads/2012/02/EigenvirusesForMetamorphicVirusRecognition.pdf" TargetMode="External"/><Relationship Id="rId3" Type="http://schemas.openxmlformats.org/officeDocument/2006/relationships/hyperlink" Target="http://link.springer.com/article/10.1007/s11416-013-0193-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Principal Component Analysis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66800" y="3511296"/>
            <a:ext cx="7010400" cy="5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Mark Stamp</a:t>
            </a:r>
            <a:endParaRPr lang="en-US" sz="3200" dirty="0" smtClean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dirty="0" smtClean="0"/>
              <a:t>Matrix Multiplication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r>
              <a:rPr lang="en-US" dirty="0" smtClean="0"/>
              <a:t>Suppose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example, </a:t>
            </a:r>
            <a:r>
              <a:rPr lang="en-US" i="1" dirty="0" smtClean="0">
                <a:latin typeface="Arial"/>
                <a:cs typeface="Arial"/>
              </a:rPr>
              <a:t>AB</a:t>
            </a:r>
            <a:r>
              <a:rPr lang="en-US" dirty="0" smtClean="0"/>
              <a:t> is undefined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6" descr="004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35200"/>
            <a:ext cx="2336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001.jpg                                                        0007DE4D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2209800"/>
            <a:ext cx="2159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05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4056062"/>
            <a:ext cx="89027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r>
              <a:rPr lang="en-US" dirty="0" smtClean="0"/>
              <a:t>Scalars are numbers</a:t>
            </a:r>
          </a:p>
          <a:p>
            <a:pPr lvl="1"/>
            <a:r>
              <a:rPr lang="en-US" dirty="0" smtClean="0"/>
              <a:t>As opposed to vectors or matrices</a:t>
            </a:r>
          </a:p>
          <a:p>
            <a:r>
              <a:rPr lang="en-US" dirty="0" smtClean="0"/>
              <a:t>Can multiply vectors or matrices by scalars </a:t>
            </a:r>
          </a:p>
          <a:p>
            <a:r>
              <a:rPr lang="en-US" dirty="0" smtClean="0"/>
              <a:t>For example,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Here, 3 is a scalar and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is a matrix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001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84700"/>
            <a:ext cx="2159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02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2" y="4559300"/>
            <a:ext cx="53228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vectors, the </a:t>
            </a:r>
            <a:r>
              <a:rPr lang="en-US" b="1" i="1" dirty="0" smtClean="0"/>
              <a:t>span</a:t>
            </a:r>
            <a:r>
              <a:rPr lang="en-US" dirty="0" smtClean="0"/>
              <a:t> consists of all linear combinations</a:t>
            </a:r>
          </a:p>
          <a:p>
            <a:r>
              <a:rPr lang="en-US" dirty="0" smtClean="0"/>
              <a:t>What is a linear combination?</a:t>
            </a:r>
          </a:p>
          <a:p>
            <a:pPr lvl="1"/>
            <a:r>
              <a:rPr lang="en-US" dirty="0" smtClean="0"/>
              <a:t>Scalar multiplication and/or sums</a:t>
            </a:r>
          </a:p>
          <a:p>
            <a:r>
              <a:rPr lang="en-US" dirty="0" smtClean="0"/>
              <a:t>Given vectors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 and 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/>
              <a:t>, their span consists of all vectors </a:t>
            </a:r>
            <a:r>
              <a:rPr lang="en-US" i="1" dirty="0" smtClean="0">
                <a:latin typeface="Arial"/>
                <a:cs typeface="Arial"/>
              </a:rPr>
              <a:t>ax + by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Here,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and 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dirty="0" smtClean="0"/>
              <a:t> are scalars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r>
              <a:rPr lang="en-US" dirty="0" smtClean="0"/>
              <a:t>Given a set of vectors…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basis</a:t>
            </a:r>
            <a:r>
              <a:rPr lang="en-US" dirty="0" smtClean="0"/>
              <a:t> is a minimal spanning set</a:t>
            </a:r>
          </a:p>
          <a:p>
            <a:r>
              <a:rPr lang="en-US" dirty="0" smtClean="0"/>
              <a:t>That is, no fewer vectors will span</a:t>
            </a:r>
          </a:p>
          <a:p>
            <a:r>
              <a:rPr lang="en-US" dirty="0" smtClean="0"/>
              <a:t>For example, </a:t>
            </a:r>
            <a:r>
              <a:rPr lang="en-US" dirty="0" smtClean="0">
                <a:latin typeface="Arial"/>
                <a:cs typeface="Arial"/>
              </a:rPr>
              <a:t>[1  0] </a:t>
            </a:r>
            <a:r>
              <a:rPr lang="en-US" dirty="0" smtClean="0"/>
              <a:t>and </a:t>
            </a:r>
            <a:r>
              <a:rPr lang="en-US" dirty="0" smtClean="0">
                <a:latin typeface="Arial"/>
                <a:cs typeface="Arial"/>
              </a:rPr>
              <a:t>[0  1] </a:t>
            </a:r>
            <a:r>
              <a:rPr lang="en-US" dirty="0" smtClean="0"/>
              <a:t>form a basis for 2-d space</a:t>
            </a:r>
          </a:p>
          <a:p>
            <a:pPr lvl="1"/>
            <a:r>
              <a:rPr lang="en-US" dirty="0" smtClean="0"/>
              <a:t>Since any </a:t>
            </a:r>
            <a:r>
              <a:rPr lang="en-US" dirty="0" smtClean="0">
                <a:latin typeface="Arial"/>
                <a:cs typeface="Arial"/>
              </a:rPr>
              <a:t>[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] </a:t>
            </a:r>
            <a:r>
              <a:rPr lang="en-US" dirty="0" smtClean="0">
                <a:cs typeface="Arial"/>
              </a:rPr>
              <a:t>in 2-d space </a:t>
            </a:r>
            <a:r>
              <a:rPr lang="en-US" dirty="0" smtClean="0"/>
              <a:t>can be written as </a:t>
            </a:r>
            <a:r>
              <a:rPr lang="en-US" dirty="0" smtClean="0">
                <a:latin typeface="Arial"/>
                <a:cs typeface="Arial"/>
              </a:rPr>
              <a:t>[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] =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[0  1] + </a:t>
            </a:r>
            <a:r>
              <a:rPr lang="en-US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[1  0]</a:t>
            </a:r>
            <a:r>
              <a:rPr lang="en-US" dirty="0" smtClean="0"/>
              <a:t>     </a:t>
            </a:r>
          </a:p>
          <a:p>
            <a:r>
              <a:rPr lang="en-US" dirty="0" smtClean="0"/>
              <a:t>And no one vector is sufficient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Eigenvalues</a:t>
            </a:r>
            <a:r>
              <a:rPr lang="en-US" dirty="0" smtClean="0"/>
              <a:t> and Eigenvectors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German, “</a:t>
            </a:r>
            <a:r>
              <a:rPr lang="en-US" dirty="0" err="1" smtClean="0"/>
              <a:t>eigen</a:t>
            </a:r>
            <a:r>
              <a:rPr lang="en-US" dirty="0" smtClean="0"/>
              <a:t>” means “proper” or “characteristic”</a:t>
            </a:r>
          </a:p>
          <a:p>
            <a:r>
              <a:rPr lang="en-US" dirty="0" smtClean="0"/>
              <a:t>Given a matrix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, an </a:t>
            </a:r>
            <a:r>
              <a:rPr lang="en-US" b="1" dirty="0" smtClean="0">
                <a:solidFill>
                  <a:srgbClr val="3366FF"/>
                </a:solidFill>
              </a:rPr>
              <a:t>eigenvector</a:t>
            </a:r>
            <a:r>
              <a:rPr lang="en-US" dirty="0" smtClean="0"/>
              <a:t> is a nonzero vector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 satisfying </a:t>
            </a:r>
            <a:r>
              <a:rPr lang="en-US" i="1" dirty="0" smtClean="0">
                <a:latin typeface="Arial"/>
                <a:cs typeface="Arial"/>
              </a:rPr>
              <a:t>Ax =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endParaRPr lang="en-US" i="1" dirty="0" smtClean="0">
              <a:latin typeface="Arial"/>
              <a:cs typeface="Arial"/>
            </a:endParaRPr>
          </a:p>
          <a:p>
            <a:pPr lvl="1"/>
            <a:r>
              <a:rPr lang="en-US" dirty="0" smtClean="0"/>
              <a:t>And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dirty="0" smtClean="0"/>
              <a:t> is the corresponding </a:t>
            </a:r>
            <a:r>
              <a:rPr lang="en-US" b="1" dirty="0" err="1" smtClean="0">
                <a:solidFill>
                  <a:srgbClr val="3366FF"/>
                </a:solidFill>
              </a:rPr>
              <a:t>eigenvalue</a:t>
            </a:r>
            <a:endParaRPr lang="en-US" b="1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For eigenvector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, multiplication by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is same as scalar multiplication by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219200"/>
          </a:xfrm>
        </p:spPr>
        <p:txBody>
          <a:bodyPr/>
          <a:lstStyle/>
          <a:p>
            <a:r>
              <a:rPr lang="en-US" dirty="0" smtClean="0"/>
              <a:t>Matrix Multiplication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4267200"/>
          </a:xfrm>
        </p:spPr>
        <p:txBody>
          <a:bodyPr/>
          <a:lstStyle/>
          <a:p>
            <a:r>
              <a:rPr lang="en-US" dirty="0" smtClean="0"/>
              <a:t>Consider the matrix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=               </a:t>
            </a:r>
            <a:r>
              <a:rPr lang="en-US" dirty="0" smtClean="0">
                <a:cs typeface="Arial"/>
              </a:rPr>
              <a:t>and</a:t>
            </a:r>
            <a:r>
              <a:rPr lang="en-US" dirty="0" smtClean="0">
                <a:latin typeface="+mj-lt"/>
                <a:cs typeface="Arial"/>
              </a:rPr>
              <a:t> 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[1  2]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</a:p>
          <a:p>
            <a:r>
              <a:rPr lang="en-US" dirty="0" smtClean="0"/>
              <a:t>Then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Arial"/>
                <a:cs typeface="Arial"/>
              </a:rPr>
              <a:t>Ax</a:t>
            </a:r>
            <a:r>
              <a:rPr lang="en-US" dirty="0" smtClean="0">
                <a:latin typeface="Arial"/>
                <a:cs typeface="Arial"/>
              </a:rPr>
              <a:t> = [6  3]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</a:p>
          <a:p>
            <a:r>
              <a:rPr lang="en-US" b="1" i="1" dirty="0" smtClean="0"/>
              <a:t>Not</a:t>
            </a:r>
            <a:r>
              <a:rPr lang="en-US" dirty="0" smtClean="0"/>
              <a:t> an eigenvector</a:t>
            </a:r>
          </a:p>
          <a:p>
            <a:r>
              <a:rPr lang="en-US" dirty="0" smtClean="0"/>
              <a:t>Can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Arial"/>
                <a:cs typeface="Arial"/>
              </a:rPr>
              <a:t>Ax </a:t>
            </a:r>
            <a:r>
              <a:rPr lang="en-US" dirty="0" smtClean="0"/>
              <a:t>align?</a:t>
            </a:r>
          </a:p>
          <a:p>
            <a:pPr lvl="1"/>
            <a:r>
              <a:rPr lang="en-US" dirty="0" smtClean="0"/>
              <a:t>Next slide…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1384300" cy="914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4251283" y="4914106"/>
            <a:ext cx="3124200" cy="158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022683" y="4761706"/>
            <a:ext cx="2971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07789" y="62484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47794" y="4796135"/>
            <a:ext cx="62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Ax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791670"/>
            <a:ext cx="4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"/>
                <a:cs typeface="Arial"/>
              </a:rPr>
              <a:t>x</a:t>
            </a:r>
            <a:endParaRPr lang="en-US" i="1" dirty="0"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20280000">
            <a:off x="5421925" y="5668649"/>
            <a:ext cx="306324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7580000">
            <a:off x="5224420" y="5767344"/>
            <a:ext cx="1033272" cy="14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4267200"/>
          </a:xfrm>
        </p:spPr>
        <p:txBody>
          <a:bodyPr/>
          <a:lstStyle/>
          <a:p>
            <a:r>
              <a:rPr lang="en-US" dirty="0" smtClean="0"/>
              <a:t>Consider the matrix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=               </a:t>
            </a:r>
            <a:r>
              <a:rPr lang="en-US" dirty="0" smtClean="0">
                <a:cs typeface="Arial"/>
              </a:rPr>
              <a:t>and</a:t>
            </a:r>
            <a:r>
              <a:rPr lang="en-US" dirty="0" smtClean="0">
                <a:latin typeface="+mj-lt"/>
                <a:cs typeface="Arial"/>
              </a:rPr>
              <a:t> 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[1  1]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</a:p>
          <a:p>
            <a:r>
              <a:rPr lang="en-US" dirty="0" smtClean="0"/>
              <a:t>Then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Arial"/>
                <a:cs typeface="Arial"/>
              </a:rPr>
              <a:t>Ax</a:t>
            </a:r>
            <a:r>
              <a:rPr lang="en-US" dirty="0" smtClean="0">
                <a:latin typeface="Arial"/>
                <a:cs typeface="Arial"/>
              </a:rPr>
              <a:t> = [4  4]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smtClean="0">
                <a:latin typeface="Arial"/>
                <a:cs typeface="Arial"/>
              </a:rPr>
              <a:t>4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/>
              <a:t>  </a:t>
            </a:r>
          </a:p>
          <a:p>
            <a:r>
              <a:rPr lang="en-US" dirty="0" smtClean="0"/>
              <a:t>So,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 is eigenvector</a:t>
            </a:r>
          </a:p>
          <a:p>
            <a:pPr lvl="1"/>
            <a:r>
              <a:rPr lang="en-US" dirty="0" smtClean="0"/>
              <a:t>Of matrix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eigenvalue</a:t>
            </a:r>
            <a:r>
              <a:rPr lang="en-US" dirty="0" smtClean="0"/>
              <a:t>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dirty="0" smtClean="0">
                <a:latin typeface="Arial"/>
                <a:cs typeface="Arial"/>
              </a:rPr>
              <a:t> =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1384300" cy="914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4251283" y="4914106"/>
            <a:ext cx="3124200" cy="158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022683" y="4761706"/>
            <a:ext cx="2971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07789" y="62484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3962400"/>
            <a:ext cx="62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Ax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5329535"/>
            <a:ext cx="4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"/>
                <a:cs typeface="Arial"/>
              </a:rPr>
              <a:t>x</a:t>
            </a:r>
            <a:endParaRPr lang="en-US" i="1" dirty="0"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8900000">
            <a:off x="5184194" y="5334276"/>
            <a:ext cx="258775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8900000">
            <a:off x="5465131" y="6020520"/>
            <a:ext cx="649224" cy="14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96200" cy="4191000"/>
          </a:xfrm>
        </p:spPr>
        <p:txBody>
          <a:bodyPr/>
          <a:lstStyle/>
          <a:p>
            <a:r>
              <a:rPr lang="en-US" dirty="0" smtClean="0"/>
              <a:t>Why are eigenvectors important?</a:t>
            </a:r>
          </a:p>
          <a:p>
            <a:pPr lvl="1"/>
            <a:r>
              <a:rPr lang="en-US" dirty="0" smtClean="0"/>
              <a:t>Can “decompose”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by eigenvectors</a:t>
            </a:r>
          </a:p>
          <a:p>
            <a:r>
              <a:rPr lang="en-US" dirty="0" smtClean="0"/>
              <a:t>Matrix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can be written in terms of operations on its eigenvectors </a:t>
            </a:r>
          </a:p>
          <a:p>
            <a:pPr lvl="1"/>
            <a:r>
              <a:rPr lang="en-US" dirty="0" smtClean="0"/>
              <a:t>That is, eigenvectors form a basis </a:t>
            </a:r>
          </a:p>
          <a:p>
            <a:pPr lvl="1"/>
            <a:r>
              <a:rPr lang="en-US" dirty="0" smtClean="0"/>
              <a:t>And, big </a:t>
            </a:r>
            <a:r>
              <a:rPr lang="en-US" dirty="0" err="1" smtClean="0"/>
              <a:t>eigenvalues</a:t>
            </a:r>
            <a:r>
              <a:rPr lang="en-US" dirty="0" smtClean="0"/>
              <a:t> most “influential”</a:t>
            </a:r>
          </a:p>
          <a:p>
            <a:pPr lvl="1"/>
            <a:r>
              <a:rPr lang="en-US" dirty="0" smtClean="0"/>
              <a:t>Thus, we can reduce dimensionality by ignoring small </a:t>
            </a:r>
            <a:r>
              <a:rPr lang="en-US" dirty="0" err="1" smtClean="0"/>
              <a:t>eigenvalues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dirty="0" smtClean="0"/>
              <a:t>Statistics 101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dirty="0" smtClean="0"/>
              <a:t>Mean, Variance, 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800600"/>
          </a:xfrm>
        </p:spPr>
        <p:txBody>
          <a:bodyPr/>
          <a:lstStyle/>
          <a:p>
            <a:r>
              <a:rPr lang="en-US" dirty="0" smtClean="0"/>
              <a:t>Mean is the average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Arial"/>
                <a:cs typeface="Arial"/>
              </a:rPr>
              <a:t>μ</a:t>
            </a:r>
            <a:r>
              <a:rPr lang="en-US" i="1" baseline="-25000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(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+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+ … +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) /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endParaRPr lang="en-US" i="1" dirty="0" smtClean="0">
              <a:latin typeface="Arial"/>
              <a:cs typeface="Arial"/>
            </a:endParaRPr>
          </a:p>
          <a:p>
            <a:r>
              <a:rPr lang="en-US" dirty="0" smtClean="0"/>
              <a:t>Variance measures “spread” about mean</a:t>
            </a:r>
          </a:p>
          <a:p>
            <a:pPr lvl="1">
              <a:buNone/>
            </a:pPr>
            <a:r>
              <a:rPr lang="en-US" dirty="0" smtClean="0"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σ</a:t>
            </a:r>
            <a:r>
              <a:rPr lang="en-US" i="1" baseline="-25000" dirty="0" smtClean="0">
                <a:latin typeface="Arial"/>
                <a:cs typeface="Arial"/>
              </a:rPr>
              <a:t>x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= [(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– μ</a:t>
            </a:r>
            <a:r>
              <a:rPr lang="en-US" i="1" baseline="-25000" dirty="0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+ (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– μ</a:t>
            </a:r>
            <a:r>
              <a:rPr lang="en-US" i="1" baseline="-25000" dirty="0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baseline="30000" dirty="0" smtClean="0">
                <a:latin typeface="Arial"/>
                <a:cs typeface="Arial"/>
              </a:rPr>
              <a:t>2 </a:t>
            </a:r>
            <a:r>
              <a:rPr lang="en-US" dirty="0" smtClean="0">
                <a:latin typeface="Arial"/>
                <a:cs typeface="Arial"/>
              </a:rPr>
              <a:t>+…+ 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 – μ</a:t>
            </a:r>
            <a:r>
              <a:rPr lang="en-US" i="1" baseline="-25000" dirty="0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] /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Let </a:t>
            </a:r>
            <a:r>
              <a:rPr lang="en-US" i="1" dirty="0" smtClean="0">
                <a:latin typeface="Arial"/>
                <a:cs typeface="Arial"/>
              </a:rPr>
              <a:t>X </a:t>
            </a:r>
            <a:r>
              <a:rPr lang="en-US" dirty="0" smtClean="0">
                <a:latin typeface="Arial"/>
                <a:cs typeface="Arial"/>
              </a:rPr>
              <a:t>= (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,…,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Arial"/>
                <a:cs typeface="Arial"/>
              </a:rPr>
              <a:t>Y </a:t>
            </a:r>
            <a:r>
              <a:rPr lang="en-US" dirty="0" smtClean="0">
                <a:latin typeface="Arial"/>
                <a:cs typeface="Arial"/>
              </a:rPr>
              <a:t>= (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,…,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dirty="0" smtClean="0"/>
              <a:t>, then</a:t>
            </a:r>
          </a:p>
          <a:p>
            <a:pPr lvl="1">
              <a:buNone/>
            </a:pPr>
            <a:r>
              <a:rPr lang="en-US" sz="2400" dirty="0" err="1" smtClean="0">
                <a:latin typeface="Arial"/>
                <a:cs typeface="Arial"/>
              </a:rPr>
              <a:t>cov(</a:t>
            </a:r>
            <a:r>
              <a:rPr lang="en-US" sz="2400" i="1" dirty="0" err="1" smtClean="0">
                <a:latin typeface="Arial"/>
                <a:cs typeface="Arial"/>
              </a:rPr>
              <a:t>X</a:t>
            </a:r>
            <a:r>
              <a:rPr lang="en-US" sz="2400" dirty="0" err="1" smtClean="0">
                <a:latin typeface="Arial"/>
                <a:cs typeface="Arial"/>
              </a:rPr>
              <a:t>,</a:t>
            </a:r>
            <a:r>
              <a:rPr lang="en-US" sz="2400" i="1" dirty="0" err="1" smtClean="0">
                <a:latin typeface="Arial"/>
                <a:cs typeface="Arial"/>
              </a:rPr>
              <a:t>Y</a:t>
            </a:r>
            <a:r>
              <a:rPr lang="en-US" sz="2400" dirty="0" smtClean="0">
                <a:latin typeface="Arial"/>
                <a:cs typeface="Arial"/>
              </a:rPr>
              <a:t>) = [(</a:t>
            </a:r>
            <a:r>
              <a:rPr lang="en-US" sz="2400" i="1" dirty="0" smtClean="0">
                <a:latin typeface="Arial"/>
                <a:cs typeface="Arial"/>
              </a:rPr>
              <a:t>x</a:t>
            </a:r>
            <a:r>
              <a:rPr lang="en-US" sz="2400" baseline="-25000" dirty="0" smtClean="0">
                <a:latin typeface="Arial"/>
                <a:cs typeface="Arial"/>
              </a:rPr>
              <a:t>1</a:t>
            </a:r>
            <a:r>
              <a:rPr lang="en-US" sz="2400" dirty="0" smtClean="0">
                <a:latin typeface="Arial"/>
                <a:cs typeface="Arial"/>
              </a:rPr>
              <a:t> – μ</a:t>
            </a:r>
            <a:r>
              <a:rPr lang="en-US" sz="2400" i="1" baseline="-25000" dirty="0" smtClean="0">
                <a:latin typeface="Arial"/>
                <a:cs typeface="Arial"/>
              </a:rPr>
              <a:t>x</a:t>
            </a:r>
            <a:r>
              <a:rPr lang="en-US" sz="2400" dirty="0" smtClean="0">
                <a:latin typeface="Arial"/>
                <a:cs typeface="Arial"/>
              </a:rPr>
              <a:t>)(</a:t>
            </a:r>
            <a:r>
              <a:rPr lang="en-US" sz="2400" i="1" dirty="0" smtClean="0">
                <a:latin typeface="Arial"/>
                <a:cs typeface="Arial"/>
              </a:rPr>
              <a:t>y</a:t>
            </a:r>
            <a:r>
              <a:rPr lang="en-US" sz="2400" baseline="-25000" dirty="0" smtClean="0">
                <a:latin typeface="Arial"/>
                <a:cs typeface="Arial"/>
              </a:rPr>
              <a:t>1</a:t>
            </a:r>
            <a:r>
              <a:rPr lang="en-US" sz="2400" dirty="0" smtClean="0">
                <a:latin typeface="Arial"/>
                <a:cs typeface="Arial"/>
              </a:rPr>
              <a:t> – </a:t>
            </a:r>
            <a:r>
              <a:rPr lang="en-US" sz="2400" dirty="0" err="1" smtClean="0">
                <a:latin typeface="Arial"/>
                <a:cs typeface="Arial"/>
              </a:rPr>
              <a:t>μ</a:t>
            </a:r>
            <a:r>
              <a:rPr lang="en-US" sz="2400" i="1" baseline="-25000" dirty="0" err="1" smtClean="0">
                <a:latin typeface="Arial"/>
                <a:cs typeface="Arial"/>
              </a:rPr>
              <a:t>y</a:t>
            </a:r>
            <a:r>
              <a:rPr lang="en-US" sz="2400" dirty="0" smtClean="0">
                <a:latin typeface="Arial"/>
                <a:cs typeface="Arial"/>
              </a:rPr>
              <a:t>) +…+ (</a:t>
            </a:r>
            <a:r>
              <a:rPr lang="en-US" sz="2400" i="1" dirty="0" err="1" smtClean="0">
                <a:latin typeface="Arial"/>
                <a:cs typeface="Arial"/>
              </a:rPr>
              <a:t>x</a:t>
            </a:r>
            <a:r>
              <a:rPr lang="en-US" sz="2400" i="1" baseline="-25000" dirty="0" err="1" smtClean="0">
                <a:latin typeface="Arial"/>
                <a:cs typeface="Arial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 – </a:t>
            </a:r>
            <a:r>
              <a:rPr lang="en-US" sz="2400" dirty="0" err="1" smtClean="0">
                <a:latin typeface="Arial"/>
                <a:cs typeface="Arial"/>
              </a:rPr>
              <a:t>μ</a:t>
            </a:r>
            <a:r>
              <a:rPr lang="en-US" sz="2400" i="1" baseline="-25000" dirty="0" err="1" smtClean="0">
                <a:latin typeface="Arial"/>
                <a:cs typeface="Arial"/>
              </a:rPr>
              <a:t>x</a:t>
            </a:r>
            <a:r>
              <a:rPr lang="en-US" sz="2400" dirty="0" err="1" smtClean="0">
                <a:latin typeface="Arial"/>
                <a:cs typeface="Arial"/>
              </a:rPr>
              <a:t>)(</a:t>
            </a:r>
            <a:r>
              <a:rPr lang="en-US" sz="2400" i="1" dirty="0" err="1" smtClean="0">
                <a:latin typeface="Arial"/>
                <a:cs typeface="Arial"/>
              </a:rPr>
              <a:t>y</a:t>
            </a:r>
            <a:r>
              <a:rPr lang="en-US" sz="2400" i="1" baseline="-25000" dirty="0" err="1" smtClean="0">
                <a:latin typeface="Arial"/>
                <a:cs typeface="Arial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 – </a:t>
            </a:r>
            <a:r>
              <a:rPr lang="en-US" sz="2400" dirty="0" err="1" smtClean="0">
                <a:latin typeface="Arial"/>
                <a:cs typeface="Arial"/>
              </a:rPr>
              <a:t>μ</a:t>
            </a:r>
            <a:r>
              <a:rPr lang="en-US" sz="2400" i="1" baseline="-25000" dirty="0" err="1" smtClean="0">
                <a:latin typeface="Arial"/>
                <a:cs typeface="Arial"/>
              </a:rPr>
              <a:t>y</a:t>
            </a:r>
            <a:r>
              <a:rPr lang="en-US" sz="2400" dirty="0" smtClean="0">
                <a:latin typeface="Arial"/>
                <a:cs typeface="Arial"/>
              </a:rPr>
              <a:t>)] / </a:t>
            </a:r>
            <a:r>
              <a:rPr lang="en-US" sz="2400" i="1" dirty="0" err="1" smtClean="0">
                <a:latin typeface="Arial"/>
                <a:cs typeface="Arial"/>
              </a:rPr>
              <a:t>n</a:t>
            </a:r>
            <a:endParaRPr lang="en-US" i="1" dirty="0" smtClean="0"/>
          </a:p>
          <a:p>
            <a:pPr lvl="1">
              <a:buNone/>
            </a:pPr>
            <a:r>
              <a:rPr lang="en-US" dirty="0" smtClean="0"/>
              <a:t>If </a:t>
            </a:r>
            <a:r>
              <a:rPr lang="en-US" dirty="0" err="1" smtClean="0">
                <a:latin typeface="Arial"/>
                <a:cs typeface="Arial"/>
              </a:rPr>
              <a:t>μ</a:t>
            </a:r>
            <a:r>
              <a:rPr lang="en-US" i="1" baseline="-25000" dirty="0" err="1" smtClean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dirty="0" err="1" smtClean="0">
                <a:latin typeface="Arial"/>
                <a:cs typeface="Arial"/>
              </a:rPr>
              <a:t>μ</a:t>
            </a:r>
            <a:r>
              <a:rPr lang="en-US" i="1" baseline="-25000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= 0 </a:t>
            </a:r>
            <a:r>
              <a:rPr lang="en-US" dirty="0" smtClean="0"/>
              <a:t>then </a:t>
            </a:r>
            <a:r>
              <a:rPr lang="en-US" sz="2400" dirty="0" err="1" smtClean="0">
                <a:latin typeface="Arial"/>
                <a:cs typeface="Arial"/>
              </a:rPr>
              <a:t>cov(</a:t>
            </a:r>
            <a:r>
              <a:rPr lang="en-US" sz="2400" i="1" dirty="0" err="1" smtClean="0">
                <a:latin typeface="Arial"/>
                <a:cs typeface="Arial"/>
              </a:rPr>
              <a:t>X</a:t>
            </a:r>
            <a:r>
              <a:rPr lang="en-US" sz="2400" dirty="0" err="1" smtClean="0">
                <a:latin typeface="Arial"/>
                <a:cs typeface="Arial"/>
              </a:rPr>
              <a:t>,</a:t>
            </a:r>
            <a:r>
              <a:rPr lang="en-US" sz="2400" i="1" dirty="0" err="1" smtClean="0">
                <a:latin typeface="Arial"/>
                <a:cs typeface="Arial"/>
              </a:rPr>
              <a:t>Y</a:t>
            </a:r>
            <a:r>
              <a:rPr lang="en-US" sz="2400" dirty="0" smtClean="0">
                <a:latin typeface="Arial"/>
                <a:cs typeface="Arial"/>
              </a:rPr>
              <a:t>) = (</a:t>
            </a:r>
            <a:r>
              <a:rPr lang="en-US" sz="2400" i="1" dirty="0" smtClean="0">
                <a:latin typeface="Arial"/>
                <a:cs typeface="Arial"/>
              </a:rPr>
              <a:t>x</a:t>
            </a:r>
            <a:r>
              <a:rPr lang="en-US" sz="2400" baseline="-25000" dirty="0" smtClean="0">
                <a:latin typeface="Arial"/>
                <a:cs typeface="Arial"/>
              </a:rPr>
              <a:t>1</a:t>
            </a:r>
            <a:r>
              <a:rPr lang="en-US" sz="2400" i="1" dirty="0" smtClean="0">
                <a:latin typeface="Arial"/>
                <a:cs typeface="Arial"/>
              </a:rPr>
              <a:t>y</a:t>
            </a:r>
            <a:r>
              <a:rPr lang="en-US" sz="2400" baseline="-25000" dirty="0" smtClean="0">
                <a:latin typeface="Arial"/>
                <a:cs typeface="Arial"/>
              </a:rPr>
              <a:t>1 </a:t>
            </a:r>
            <a:r>
              <a:rPr lang="en-US" sz="2400" dirty="0" smtClean="0">
                <a:latin typeface="Arial"/>
                <a:cs typeface="Arial"/>
              </a:rPr>
              <a:t>+…+ </a:t>
            </a:r>
            <a:r>
              <a:rPr lang="en-US" sz="2400" i="1" dirty="0" err="1" smtClean="0">
                <a:latin typeface="Arial"/>
                <a:cs typeface="Arial"/>
              </a:rPr>
              <a:t>x</a:t>
            </a:r>
            <a:r>
              <a:rPr lang="en-US" sz="2400" i="1" baseline="-25000" dirty="0" err="1" smtClean="0">
                <a:latin typeface="Arial"/>
                <a:cs typeface="Arial"/>
              </a:rPr>
              <a:t>n</a:t>
            </a:r>
            <a:r>
              <a:rPr lang="en-US" sz="2400" i="1" dirty="0" err="1" smtClean="0">
                <a:latin typeface="Arial"/>
                <a:cs typeface="Arial"/>
              </a:rPr>
              <a:t>y</a:t>
            </a:r>
            <a:r>
              <a:rPr lang="en-US" sz="2400" i="1" baseline="-25000" dirty="0" err="1" smtClean="0">
                <a:latin typeface="Arial"/>
                <a:cs typeface="Arial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) / </a:t>
            </a:r>
            <a:r>
              <a:rPr lang="en-US" sz="2400" i="1" dirty="0" err="1" smtClean="0">
                <a:latin typeface="Arial"/>
                <a:cs typeface="Arial"/>
              </a:rPr>
              <a:t>n</a:t>
            </a:r>
            <a:endParaRPr lang="en-US" i="1" dirty="0" smtClean="0"/>
          </a:p>
          <a:p>
            <a:r>
              <a:rPr lang="en-US" dirty="0" smtClean="0"/>
              <a:t>Variance is special case of covariance</a:t>
            </a:r>
          </a:p>
          <a:p>
            <a:pPr lvl="1">
              <a:buNone/>
            </a:pPr>
            <a:r>
              <a:rPr lang="en-US" dirty="0" smtClean="0">
                <a:latin typeface="Arial"/>
                <a:cs typeface="Arial"/>
              </a:rPr>
              <a:t>σ</a:t>
            </a:r>
            <a:r>
              <a:rPr lang="en-US" i="1" baseline="-25000" dirty="0" smtClean="0">
                <a:latin typeface="Arial"/>
                <a:cs typeface="Arial"/>
              </a:rPr>
              <a:t>x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dirty="0" err="1" smtClean="0">
                <a:latin typeface="Arial"/>
                <a:cs typeface="Arial"/>
              </a:rPr>
              <a:t>cov(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,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419600"/>
          </a:xfrm>
        </p:spPr>
        <p:txBody>
          <a:bodyPr/>
          <a:lstStyle/>
          <a:p>
            <a:r>
              <a:rPr lang="en-US" dirty="0" smtClean="0"/>
              <a:t>Linear algebra based techniques</a:t>
            </a:r>
          </a:p>
          <a:p>
            <a:r>
              <a:rPr lang="en-US" dirty="0" smtClean="0"/>
              <a:t>Can apply directly to binaries</a:t>
            </a:r>
          </a:p>
          <a:p>
            <a:pPr lvl="1"/>
            <a:r>
              <a:rPr lang="en-US" dirty="0" smtClean="0"/>
              <a:t>No need for a costly disassembly step</a:t>
            </a:r>
          </a:p>
          <a:p>
            <a:r>
              <a:rPr lang="en-US" dirty="0" smtClean="0"/>
              <a:t>Reveals file structure</a:t>
            </a:r>
          </a:p>
          <a:p>
            <a:pPr lvl="1"/>
            <a:r>
              <a:rPr lang="en-US" dirty="0" smtClean="0"/>
              <a:t>But may not be obvious structure</a:t>
            </a:r>
          </a:p>
          <a:p>
            <a:r>
              <a:rPr lang="en-US" dirty="0" smtClean="0"/>
              <a:t>Theory is challenging …</a:t>
            </a:r>
          </a:p>
          <a:p>
            <a:r>
              <a:rPr lang="en-US" dirty="0" smtClean="0"/>
              <a:t>… and training is somewhat complex</a:t>
            </a:r>
          </a:p>
          <a:p>
            <a:r>
              <a:rPr lang="en-US" dirty="0" smtClean="0"/>
              <a:t>But, scoring is fast and </a:t>
            </a:r>
            <a:r>
              <a:rPr lang="en-US" b="1" i="1" dirty="0" smtClean="0"/>
              <a:t>very</a:t>
            </a:r>
            <a:r>
              <a:rPr lang="en-US" dirty="0" smtClean="0"/>
              <a:t> easy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495800"/>
          </a:xfrm>
        </p:spPr>
        <p:txBody>
          <a:bodyPr/>
          <a:lstStyle/>
          <a:p>
            <a:r>
              <a:rPr lang="en-US" dirty="0" smtClean="0"/>
              <a:t>Things simplify when the means are 0 …</a:t>
            </a:r>
          </a:p>
          <a:p>
            <a:r>
              <a:rPr lang="en-US" dirty="0" smtClean="0"/>
              <a:t>If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(-1,2,1,-2) </a:t>
            </a:r>
            <a:r>
              <a:rPr lang="en-US" dirty="0" smtClean="0"/>
              <a:t>and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= (1,-1,1,-1)</a:t>
            </a:r>
            <a:endParaRPr lang="en-US" dirty="0" smtClean="0"/>
          </a:p>
          <a:p>
            <a:pPr lvl="1"/>
            <a:r>
              <a:rPr lang="en-US" dirty="0" smtClean="0"/>
              <a:t>That is,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)=(-1,1)</a:t>
            </a:r>
            <a:r>
              <a:rPr lang="en-US" dirty="0" smtClean="0"/>
              <a:t>,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)=(2,-1)</a:t>
            </a:r>
            <a:r>
              <a:rPr lang="en-US" dirty="0" smtClean="0"/>
              <a:t>, … </a:t>
            </a:r>
          </a:p>
          <a:p>
            <a:pPr lvl="1"/>
            <a:r>
              <a:rPr lang="en-US" dirty="0" smtClean="0"/>
              <a:t>Then </a:t>
            </a:r>
            <a:r>
              <a:rPr lang="en-US" dirty="0" err="1" smtClean="0">
                <a:latin typeface="Arial"/>
                <a:cs typeface="Arial"/>
              </a:rPr>
              <a:t>cov(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,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) = 0</a:t>
            </a:r>
            <a:r>
              <a:rPr lang="en-US" dirty="0" smtClean="0"/>
              <a:t>  </a:t>
            </a:r>
          </a:p>
          <a:p>
            <a:r>
              <a:rPr lang="en-US" dirty="0" smtClean="0"/>
              <a:t>If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(-1,2,1,-2) </a:t>
            </a:r>
            <a:r>
              <a:rPr lang="en-US" dirty="0" smtClean="0"/>
              <a:t>and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= (-1,1,1,-1)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 err="1" smtClean="0">
                <a:latin typeface="Arial"/>
                <a:cs typeface="Arial"/>
              </a:rPr>
              <a:t>cov(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,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) = 6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Sign of covariance is slope of relationship</a:t>
            </a:r>
          </a:p>
          <a:p>
            <a:pPr lvl="1"/>
            <a:r>
              <a:rPr lang="en-US" dirty="0" smtClean="0"/>
              <a:t>Covariance of 0 implies uncorrelated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dirty="0" smtClean="0"/>
              <a:t>Covariance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800600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mxn</a:t>
            </a:r>
            <a:r>
              <a:rPr lang="en-US" dirty="0" smtClean="0"/>
              <a:t> be matrix where column 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dirty="0" smtClean="0"/>
              <a:t> is a set of measurements for experiment 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I.e.,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experiments, each with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Row </a:t>
            </a:r>
            <a:r>
              <a:rPr lang="en-US" dirty="0" smtClean="0">
                <a:cs typeface="Arial"/>
              </a:rPr>
              <a:t>of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is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measurements of same type</a:t>
            </a:r>
          </a:p>
          <a:p>
            <a:pPr lvl="1"/>
            <a:r>
              <a:rPr lang="en-US" dirty="0" smtClean="0"/>
              <a:t>And ditto for column of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Let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{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ij</a:t>
            </a:r>
            <a:r>
              <a:rPr lang="en-US" dirty="0" smtClean="0">
                <a:latin typeface="Arial"/>
                <a:cs typeface="Arial"/>
              </a:rPr>
              <a:t>}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1/</a:t>
            </a:r>
            <a:r>
              <a:rPr lang="en-US" i="1" dirty="0" smtClean="0">
                <a:latin typeface="Arial"/>
                <a:cs typeface="Arial"/>
              </a:rPr>
              <a:t>n AA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If mean of each measurement type is 0, then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is the </a:t>
            </a:r>
            <a:r>
              <a:rPr lang="en-US" b="1" i="1" dirty="0" smtClean="0"/>
              <a:t>covariance matrix</a:t>
            </a:r>
          </a:p>
          <a:p>
            <a:pPr lvl="1"/>
            <a:r>
              <a:rPr lang="en-US" dirty="0" smtClean="0"/>
              <a:t>Why do we call it covariance matrix?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Matrix </a:t>
            </a:r>
            <a:r>
              <a:rPr lang="en-US" i="1" dirty="0" smtClean="0">
                <a:latin typeface="Arial"/>
                <a:cs typeface="Arial"/>
              </a:rPr>
              <a:t>C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r>
              <a:rPr lang="en-US" sz="2800" dirty="0" smtClean="0"/>
              <a:t>Diagonal elements of </a:t>
            </a:r>
            <a:r>
              <a:rPr lang="en-US" sz="2800" i="1" dirty="0" smtClean="0">
                <a:latin typeface="Arial"/>
                <a:cs typeface="Arial"/>
              </a:rPr>
              <a:t>C</a:t>
            </a:r>
            <a:r>
              <a:rPr lang="en-US" sz="2800" dirty="0" smtClean="0"/>
              <a:t>   </a:t>
            </a:r>
          </a:p>
          <a:p>
            <a:pPr lvl="1"/>
            <a:r>
              <a:rPr lang="en-US" sz="2400" dirty="0" smtClean="0"/>
              <a:t>Variance within a measurement type</a:t>
            </a:r>
          </a:p>
          <a:p>
            <a:pPr lvl="1"/>
            <a:r>
              <a:rPr lang="en-US" sz="2400" dirty="0" smtClean="0"/>
              <a:t>Large variances are most interesting</a:t>
            </a:r>
          </a:p>
          <a:p>
            <a:pPr lvl="1"/>
            <a:r>
              <a:rPr lang="en-US" sz="2400" dirty="0" smtClean="0"/>
              <a:t>Best case? A few big ones, others are all small</a:t>
            </a:r>
          </a:p>
          <a:p>
            <a:r>
              <a:rPr lang="en-US" sz="2800" dirty="0" smtClean="0"/>
              <a:t>Off-diagonal elements of </a:t>
            </a:r>
            <a:r>
              <a:rPr lang="en-US" sz="2800" i="1" dirty="0" smtClean="0">
                <a:latin typeface="Arial"/>
                <a:cs typeface="Arial"/>
              </a:rPr>
              <a:t>C</a:t>
            </a:r>
            <a:r>
              <a:rPr lang="en-US" sz="2800" dirty="0" smtClean="0"/>
              <a:t>   </a:t>
            </a:r>
          </a:p>
          <a:p>
            <a:pPr lvl="1"/>
            <a:r>
              <a:rPr lang="en-US" sz="2400" dirty="0" smtClean="0"/>
              <a:t>Covariance between all pairs of different types</a:t>
            </a:r>
          </a:p>
          <a:p>
            <a:pPr lvl="1"/>
            <a:r>
              <a:rPr lang="en-US" sz="2400" dirty="0" smtClean="0"/>
              <a:t>Nonzero 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/>
              <a:t> redundancy, while 0 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/>
              <a:t> uncorrelated</a:t>
            </a:r>
          </a:p>
          <a:p>
            <a:pPr lvl="1"/>
            <a:r>
              <a:rPr lang="en-US" sz="2400" dirty="0" smtClean="0"/>
              <a:t>Best case? Off-diagonal elements are all 0</a:t>
            </a:r>
          </a:p>
          <a:p>
            <a:r>
              <a:rPr lang="en-US" sz="2800" dirty="0" smtClean="0"/>
              <a:t>Ideally covariance matrix is diagonal	</a:t>
            </a:r>
          </a:p>
          <a:p>
            <a:pPr lvl="1"/>
            <a:r>
              <a:rPr lang="en-US" sz="2400" dirty="0" smtClean="0"/>
              <a:t>And better yet, a few large elements on diagonal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/>
              <a:t>Principal Component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52600"/>
            <a:ext cx="3941011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 smtClean="0"/>
              <a:t>Basic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800600" cy="4648200"/>
          </a:xfrm>
        </p:spPr>
        <p:txBody>
          <a:bodyPr/>
          <a:lstStyle/>
          <a:p>
            <a:r>
              <a:rPr lang="en-US" dirty="0" smtClean="0"/>
              <a:t>Consider data from an experiment</a:t>
            </a:r>
          </a:p>
          <a:p>
            <a:pPr lvl="1"/>
            <a:r>
              <a:rPr lang="en-US" dirty="0" smtClean="0"/>
              <a:t>Suppose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,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E.g., height and weight</a:t>
            </a:r>
          </a:p>
          <a:p>
            <a:r>
              <a:rPr lang="en-US" dirty="0" smtClean="0"/>
              <a:t>The “natural” basis not most informative</a:t>
            </a:r>
          </a:p>
          <a:p>
            <a:pPr lvl="1"/>
            <a:r>
              <a:rPr lang="en-US" dirty="0" smtClean="0"/>
              <a:t>There is a “better” way to view this…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925094" y="3466306"/>
            <a:ext cx="3124200" cy="158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696494" y="3313906"/>
            <a:ext cx="2971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48006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67788" y="4495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1290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y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3941011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648200" cy="4572000"/>
          </a:xfrm>
        </p:spPr>
        <p:txBody>
          <a:bodyPr/>
          <a:lstStyle/>
          <a:p>
            <a:r>
              <a:rPr lang="en-US" dirty="0" smtClean="0"/>
              <a:t>Blue line is “best fit”</a:t>
            </a:r>
          </a:p>
          <a:p>
            <a:pPr lvl="1"/>
            <a:r>
              <a:rPr lang="en-US" dirty="0" smtClean="0"/>
              <a:t>Minimizes variance</a:t>
            </a:r>
          </a:p>
          <a:p>
            <a:pPr lvl="1"/>
            <a:r>
              <a:rPr lang="en-US" dirty="0" smtClean="0"/>
              <a:t>Essentially, reduces 2-d data to 1-d </a:t>
            </a:r>
          </a:p>
          <a:p>
            <a:r>
              <a:rPr lang="en-US" dirty="0" smtClean="0"/>
              <a:t>Regression line </a:t>
            </a:r>
          </a:p>
          <a:p>
            <a:pPr lvl="1"/>
            <a:r>
              <a:rPr lang="en-US" dirty="0" smtClean="0"/>
              <a:t>A way to account for measurement error</a:t>
            </a:r>
          </a:p>
          <a:p>
            <a:pPr lvl="1"/>
            <a:r>
              <a:rPr lang="en-US" dirty="0" smtClean="0"/>
              <a:t>And it reduces dimensionality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925094" y="3466306"/>
            <a:ext cx="3124200" cy="158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696494" y="3313906"/>
            <a:ext cx="2971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48006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67788" y="4495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1290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y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715000" y="2743200"/>
            <a:ext cx="2819400" cy="1524000"/>
          </a:xfrm>
          <a:prstGeom prst="line">
            <a:avLst/>
          </a:prstGeom>
          <a:ln w="38100">
            <a:solidFill>
              <a:srgbClr val="3366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57400"/>
            <a:ext cx="3941011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 smtClean="0"/>
              <a:t>Principal Component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95800" cy="4648200"/>
          </a:xfrm>
        </p:spPr>
        <p:txBody>
          <a:bodyPr/>
          <a:lstStyle/>
          <a:p>
            <a:r>
              <a:rPr lang="en-US" dirty="0" smtClean="0"/>
              <a:t>Principal Component Analysis (PCA)</a:t>
            </a:r>
            <a:endParaRPr lang="en-US" i="1" dirty="0" smtClean="0">
              <a:latin typeface="Arial"/>
              <a:cs typeface="Arial"/>
            </a:endParaRPr>
          </a:p>
          <a:p>
            <a:pPr lvl="1"/>
            <a:r>
              <a:rPr lang="en-US" dirty="0" smtClean="0"/>
              <a:t>Length is magnitude</a:t>
            </a:r>
          </a:p>
          <a:p>
            <a:pPr lvl="1"/>
            <a:r>
              <a:rPr lang="en-US" dirty="0" smtClean="0"/>
              <a:t>Direction related to actual structure</a:t>
            </a:r>
          </a:p>
          <a:p>
            <a:r>
              <a:rPr lang="en-US" dirty="0" smtClean="0"/>
              <a:t>The red basis reveals structure</a:t>
            </a:r>
          </a:p>
          <a:p>
            <a:pPr lvl="1"/>
            <a:r>
              <a:rPr lang="en-US" dirty="0" smtClean="0"/>
              <a:t>Better than the “natural”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,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) </a:t>
            </a:r>
            <a:r>
              <a:rPr lang="en-US" dirty="0" smtClean="0">
                <a:cs typeface="Arial"/>
              </a:rPr>
              <a:t>basis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925094" y="3771106"/>
            <a:ext cx="3124200" cy="158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696494" y="3618706"/>
            <a:ext cx="2971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51054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67788" y="4800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1595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y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9500000">
            <a:off x="7092628" y="3538696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4100000">
            <a:off x="6898101" y="3658943"/>
            <a:ext cx="36576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PCA: The 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PCA, align basis with variances</a:t>
            </a:r>
          </a:p>
          <a:p>
            <a:pPr lvl="1"/>
            <a:r>
              <a:rPr lang="en-US" sz="2400" dirty="0" smtClean="0"/>
              <a:t>Do this by </a:t>
            </a:r>
            <a:r>
              <a:rPr lang="en-US" sz="2400" dirty="0" err="1" smtClean="0"/>
              <a:t>diagonalizing</a:t>
            </a:r>
            <a:r>
              <a:rPr lang="en-US" sz="2400" dirty="0" smtClean="0"/>
              <a:t> covariance matrix </a:t>
            </a:r>
            <a:r>
              <a:rPr lang="en-US" sz="2400" i="1" dirty="0" smtClean="0">
                <a:latin typeface="Arial"/>
                <a:cs typeface="Arial"/>
              </a:rPr>
              <a:t>C</a:t>
            </a:r>
          </a:p>
          <a:p>
            <a:r>
              <a:rPr lang="en-US" sz="2800" dirty="0" smtClean="0"/>
              <a:t>Many ways to </a:t>
            </a:r>
            <a:r>
              <a:rPr lang="en-US" sz="2800" dirty="0" err="1" smtClean="0"/>
              <a:t>diagonalize</a:t>
            </a:r>
            <a:r>
              <a:rPr lang="en-US" sz="2800" dirty="0" smtClean="0"/>
              <a:t> a matrix</a:t>
            </a:r>
          </a:p>
          <a:p>
            <a:r>
              <a:rPr lang="en-US" sz="2800" dirty="0" smtClean="0"/>
              <a:t>PCA uses following for </a:t>
            </a:r>
            <a:r>
              <a:rPr lang="en-US" sz="2800" dirty="0" err="1" smtClean="0"/>
              <a:t>diagonalization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direction with max variance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 direction with max variance that is orthogonal to all previously selected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Goto</a:t>
            </a:r>
            <a:r>
              <a:rPr lang="en-US" sz="2800" dirty="0" smtClean="0"/>
              <a:t> 2 (until we run out of dimensions)</a:t>
            </a:r>
          </a:p>
          <a:p>
            <a:r>
              <a:rPr lang="en-US" sz="2800" dirty="0" smtClean="0"/>
              <a:t>Resulting vectors are </a:t>
            </a:r>
            <a:r>
              <a:rPr lang="en-US" sz="2800" b="1" i="1" dirty="0" smtClean="0"/>
              <a:t>principal components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Suppose we explore a town in Western U.S. using the following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Drive on the longest street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When we see another long street, drive on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Continue for a while…</a:t>
            </a:r>
          </a:p>
          <a:p>
            <a:r>
              <a:rPr lang="en-US" sz="2800" dirty="0" smtClean="0"/>
              <a:t>By driving a few streets, we get most of the important information</a:t>
            </a:r>
          </a:p>
          <a:p>
            <a:pPr lvl="1"/>
            <a:r>
              <a:rPr lang="en-US" sz="2400" dirty="0" smtClean="0"/>
              <a:t>So, no need to drive all of the streets</a:t>
            </a:r>
          </a:p>
          <a:p>
            <a:pPr lvl="1"/>
            <a:r>
              <a:rPr lang="en-US" sz="2400" dirty="0" smtClean="0"/>
              <a:t>Thereby reducing “dimensionality” of problem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Linearity</a:t>
            </a:r>
          </a:p>
          <a:p>
            <a:pPr marL="971550" lvl="1" indent="-514350"/>
            <a:r>
              <a:rPr lang="en-US" dirty="0" smtClean="0"/>
              <a:t>Change of basis is linear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 variance implies “interesting”</a:t>
            </a:r>
          </a:p>
          <a:p>
            <a:pPr marL="971550" lvl="1" indent="-514350"/>
            <a:r>
              <a:rPr lang="en-US" dirty="0" smtClean="0"/>
              <a:t>Large variance is “signal”, small is “noise”</a:t>
            </a:r>
          </a:p>
          <a:p>
            <a:pPr marL="971550" lvl="1" indent="-514350"/>
            <a:r>
              <a:rPr lang="en-US" dirty="0" smtClean="0"/>
              <a:t>May not be valid for some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Principal components are orthogonal</a:t>
            </a:r>
          </a:p>
          <a:p>
            <a:pPr marL="971550" lvl="1" indent="-514350"/>
            <a:r>
              <a:rPr lang="en-US" dirty="0" smtClean="0"/>
              <a:t>Makes problem efficiently solvable</a:t>
            </a:r>
          </a:p>
          <a:p>
            <a:pPr marL="971550" lvl="1" indent="-514350"/>
            <a:r>
              <a:rPr lang="en-US" dirty="0" smtClean="0"/>
              <a:t>Might not be valid in some cases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are relevant background</a:t>
            </a:r>
          </a:p>
          <a:p>
            <a:pPr lvl="1"/>
            <a:r>
              <a:rPr lang="en-US" dirty="0" smtClean="0"/>
              <a:t>Metamorphic techniques</a:t>
            </a:r>
          </a:p>
          <a:p>
            <a:pPr lvl="1"/>
            <a:r>
              <a:rPr lang="en-US" dirty="0" smtClean="0"/>
              <a:t>Metamorphic malware</a:t>
            </a:r>
          </a:p>
          <a:p>
            <a:pPr lvl="1"/>
            <a:r>
              <a:rPr lang="en-US" dirty="0" smtClean="0"/>
              <a:t>Metamorphic detection</a:t>
            </a:r>
          </a:p>
          <a:p>
            <a:pPr lvl="1"/>
            <a:r>
              <a:rPr lang="en-US" dirty="0" smtClean="0"/>
              <a:t>ROC curves</a:t>
            </a:r>
          </a:p>
          <a:p>
            <a:r>
              <a:rPr lang="en-US" dirty="0" smtClean="0"/>
              <a:t>All of these were previously covered, so we’ll skip them</a:t>
            </a:r>
          </a:p>
          <a:p>
            <a:r>
              <a:rPr lang="en-US" dirty="0" smtClean="0"/>
              <a:t>We do cover some basic linear algebra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r>
              <a:rPr lang="en-US" sz="2800" dirty="0" smtClean="0"/>
              <a:t>Problems in 2 dimensions are easy</a:t>
            </a:r>
          </a:p>
          <a:p>
            <a:pPr lvl="1"/>
            <a:r>
              <a:rPr lang="en-US" sz="2400" dirty="0" smtClean="0"/>
              <a:t>Best fit line (linear regression)</a:t>
            </a:r>
          </a:p>
          <a:p>
            <a:pPr lvl="1"/>
            <a:r>
              <a:rPr lang="en-US" sz="2400" dirty="0" smtClean="0"/>
              <a:t>Spread of data around best fit line</a:t>
            </a:r>
          </a:p>
          <a:p>
            <a:r>
              <a:rPr lang="en-US" sz="2800" dirty="0" smtClean="0"/>
              <a:t>But real problems can have hundreds or thousands (or more) dimensions</a:t>
            </a:r>
          </a:p>
          <a:p>
            <a:r>
              <a:rPr lang="en-US" sz="2800" dirty="0" smtClean="0"/>
              <a:t>In higher dimensions, PCA can be used to…</a:t>
            </a:r>
          </a:p>
          <a:p>
            <a:pPr lvl="1"/>
            <a:r>
              <a:rPr lang="en-US" sz="2400" dirty="0" smtClean="0"/>
              <a:t>Reveal structure</a:t>
            </a:r>
          </a:p>
          <a:p>
            <a:pPr lvl="1"/>
            <a:r>
              <a:rPr lang="en-US" sz="2400" dirty="0" smtClean="0"/>
              <a:t>Reduce dimensionality, since unimportant aspects can be ignored</a:t>
            </a:r>
          </a:p>
          <a:p>
            <a:r>
              <a:rPr lang="en-US" sz="2800" dirty="0" smtClean="0"/>
              <a:t>And eigenvectors make this efficient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057400"/>
            <a:ext cx="3941011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mtClean="0"/>
              <a:t>PCA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19600" cy="4648200"/>
          </a:xfrm>
        </p:spPr>
        <p:txBody>
          <a:bodyPr/>
          <a:lstStyle/>
          <a:p>
            <a:r>
              <a:rPr lang="en-US" dirty="0" smtClean="0"/>
              <a:t>Longer red vector is the “signal”</a:t>
            </a:r>
          </a:p>
          <a:p>
            <a:pPr lvl="1"/>
            <a:r>
              <a:rPr lang="en-US" dirty="0" smtClean="0"/>
              <a:t>More informative than short vector</a:t>
            </a:r>
          </a:p>
          <a:p>
            <a:r>
              <a:rPr lang="en-US" dirty="0" smtClean="0"/>
              <a:t>So, we can ignore short vector</a:t>
            </a:r>
          </a:p>
          <a:p>
            <a:pPr lvl="1"/>
            <a:r>
              <a:rPr lang="en-US" dirty="0" smtClean="0"/>
              <a:t>Short one is “noise”</a:t>
            </a:r>
          </a:p>
          <a:p>
            <a:pPr lvl="1"/>
            <a:r>
              <a:rPr lang="en-US" dirty="0" smtClean="0"/>
              <a:t>In effect, reduce from 2-d to 1-d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925094" y="3771106"/>
            <a:ext cx="3124200" cy="158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696494" y="3618706"/>
            <a:ext cx="2971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51054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67788" y="4800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1595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y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9500000">
            <a:off x="7092628" y="3538696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4100000">
            <a:off x="6898101" y="3658943"/>
            <a:ext cx="36576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Failure: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81600" cy="4419600"/>
          </a:xfrm>
        </p:spPr>
        <p:txBody>
          <a:bodyPr/>
          <a:lstStyle/>
          <a:p>
            <a:r>
              <a:rPr lang="en-US" dirty="0" smtClean="0"/>
              <a:t>Periodically, measure position on Ferris Wheel</a:t>
            </a:r>
          </a:p>
          <a:p>
            <a:pPr lvl="1"/>
            <a:r>
              <a:rPr lang="en-US" dirty="0" smtClean="0"/>
              <a:t>PCA results useless</a:t>
            </a:r>
          </a:p>
          <a:p>
            <a:pPr lvl="1"/>
            <a:r>
              <a:rPr lang="en-US" dirty="0" smtClean="0"/>
              <a:t>Angle </a:t>
            </a:r>
            <a:r>
              <a:rPr lang="en-US" dirty="0" err="1" smtClean="0">
                <a:latin typeface="Arial"/>
                <a:cs typeface="Arial"/>
              </a:rPr>
              <a:t>θ</a:t>
            </a:r>
            <a:r>
              <a:rPr lang="en-US" dirty="0" smtClean="0"/>
              <a:t> has all the info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>
                <a:latin typeface="Arial"/>
                <a:cs typeface="Arial"/>
              </a:rPr>
              <a:t>θ</a:t>
            </a:r>
            <a:r>
              <a:rPr lang="en-US" dirty="0" smtClean="0"/>
              <a:t> is nonlinear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,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dirty="0" smtClean="0"/>
              <a:t> basis</a:t>
            </a:r>
          </a:p>
          <a:p>
            <a:r>
              <a:rPr lang="en-US" dirty="0" smtClean="0"/>
              <a:t>PCA assumes linearity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81200"/>
            <a:ext cx="2438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Failure: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876800" cy="4419600"/>
          </a:xfrm>
        </p:spPr>
        <p:txBody>
          <a:bodyPr/>
          <a:lstStyle/>
          <a:p>
            <a:r>
              <a:rPr lang="en-US" sz="2800" dirty="0" smtClean="0"/>
              <a:t>Sometimes, important info is not orthogonal</a:t>
            </a:r>
          </a:p>
          <a:p>
            <a:r>
              <a:rPr lang="en-US" sz="2800" dirty="0" smtClean="0"/>
              <a:t>Then PCA not so good</a:t>
            </a:r>
          </a:p>
          <a:p>
            <a:pPr lvl="1"/>
            <a:r>
              <a:rPr lang="en-US" sz="2400" dirty="0" smtClean="0"/>
              <a:t>Since PCA basis vectors must be orthogonal</a:t>
            </a:r>
          </a:p>
          <a:p>
            <a:r>
              <a:rPr lang="en-US" sz="2800" dirty="0" smtClean="0"/>
              <a:t>A serious weakness?</a:t>
            </a:r>
          </a:p>
          <a:p>
            <a:pPr lvl="1"/>
            <a:r>
              <a:rPr lang="en-US" sz="2400" dirty="0" smtClean="0"/>
              <a:t>PCA is optimal for a large class of problems</a:t>
            </a:r>
          </a:p>
          <a:p>
            <a:pPr lvl="1"/>
            <a:r>
              <a:rPr lang="en-US" sz="2400" dirty="0" smtClean="0"/>
              <a:t>Kernel methods provide a possible workaround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590800"/>
            <a:ext cx="3111500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Organize data into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matrix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</a:t>
            </a:r>
          </a:p>
          <a:p>
            <a:pPr marL="914400" lvl="1" indent="-514350"/>
            <a:r>
              <a:rPr lang="en-US" dirty="0" smtClean="0"/>
              <a:t>Where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is number of “experiments” </a:t>
            </a:r>
          </a:p>
          <a:p>
            <a:pPr marL="914400" lvl="1" indent="-514350"/>
            <a:r>
              <a:rPr lang="en-US" dirty="0" smtClean="0"/>
              <a:t>And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“measurements” per experiment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Subtract mean per measurement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covariance matrix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i="1" dirty="0" smtClean="0">
                <a:latin typeface="Arial"/>
                <a:cs typeface="Arial"/>
              </a:rPr>
              <a:t>n AA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</a:t>
            </a:r>
            <a:r>
              <a:rPr lang="en-US" dirty="0" err="1" smtClean="0"/>
              <a:t>eigenvalues</a:t>
            </a:r>
            <a:r>
              <a:rPr lang="en-US" dirty="0" smtClean="0"/>
              <a:t> and eigenvectors of this covariance matrix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</a:t>
            </a:r>
          </a:p>
          <a:p>
            <a:pPr marL="914400" lvl="1" indent="-514350"/>
            <a:r>
              <a:rPr lang="en-US" dirty="0" smtClean="0"/>
              <a:t>Why eigenvectors? See next slide…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Eigenvectors?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dirty="0" smtClean="0"/>
              <a:t>Given any square symmetric matrix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Let </a:t>
            </a:r>
            <a:r>
              <a:rPr lang="en-US" i="1" dirty="0" smtClean="0">
                <a:latin typeface="Arial"/>
                <a:cs typeface="Arial"/>
              </a:rPr>
              <a:t>E</a:t>
            </a:r>
            <a:r>
              <a:rPr lang="en-US" dirty="0" smtClean="0"/>
              <a:t> be matrix of eigenvectors</a:t>
            </a:r>
          </a:p>
          <a:p>
            <a:pPr lvl="1"/>
            <a:r>
              <a:rPr lang="en-US" dirty="0" smtClean="0"/>
              <a:t>I.e., 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of </a:t>
            </a:r>
            <a:r>
              <a:rPr lang="en-US" i="1" dirty="0" smtClean="0">
                <a:latin typeface="Arial"/>
                <a:cs typeface="Arial"/>
              </a:rPr>
              <a:t>E</a:t>
            </a:r>
            <a:r>
              <a:rPr lang="en-US" dirty="0" smtClean="0"/>
              <a:t> is 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eigenvector of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</a:t>
            </a:r>
          </a:p>
          <a:p>
            <a:r>
              <a:rPr lang="en-US" dirty="0" smtClean="0"/>
              <a:t>By well-known theorems, </a:t>
            </a:r>
            <a:r>
              <a:rPr lang="en-US" i="1" dirty="0" smtClean="0">
                <a:latin typeface="Arial"/>
                <a:cs typeface="Arial"/>
              </a:rPr>
              <a:t>C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EDE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where </a:t>
            </a:r>
            <a:r>
              <a:rPr lang="en-US" i="1" dirty="0" smtClean="0">
                <a:latin typeface="Arial"/>
                <a:cs typeface="Arial"/>
              </a:rPr>
              <a:t>D</a:t>
            </a:r>
            <a:r>
              <a:rPr lang="en-US" dirty="0" smtClean="0"/>
              <a:t> is diagonal, and </a:t>
            </a:r>
            <a:r>
              <a:rPr lang="en-US" i="1" dirty="0" smtClean="0">
                <a:latin typeface="Arial"/>
                <a:cs typeface="Arial"/>
              </a:rPr>
              <a:t>E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i="1" dirty="0" smtClean="0">
                <a:latin typeface="Arial"/>
                <a:cs typeface="Arial"/>
              </a:rPr>
              <a:t>E</a:t>
            </a:r>
            <a:r>
              <a:rPr lang="en-US" baseline="30000" dirty="0" smtClean="0">
                <a:latin typeface="Arial"/>
                <a:cs typeface="Arial"/>
              </a:rPr>
              <a:t>-1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Which implies </a:t>
            </a:r>
            <a:r>
              <a:rPr lang="en-US" i="1" dirty="0" smtClean="0">
                <a:latin typeface="Arial"/>
                <a:cs typeface="Arial"/>
              </a:rPr>
              <a:t>E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CE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D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So, eigenvector matrix </a:t>
            </a:r>
            <a:r>
              <a:rPr lang="en-US" dirty="0" err="1" smtClean="0"/>
              <a:t>diagonalizes</a:t>
            </a:r>
            <a:r>
              <a:rPr lang="en-US" dirty="0" smtClean="0"/>
              <a:t>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And diagonal is ideal case </a:t>
            </a:r>
            <a:r>
              <a:rPr lang="en-US" dirty="0" err="1" smtClean="0"/>
              <a:t>wrt</a:t>
            </a:r>
            <a:r>
              <a:rPr lang="en-US" dirty="0" smtClean="0"/>
              <a:t> PCA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Eigenvectors?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cannot choose the matrix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Since it comes from the data</a:t>
            </a:r>
          </a:p>
          <a:p>
            <a:r>
              <a:rPr lang="en-US" dirty="0" smtClean="0"/>
              <a:t>So,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won’t be ideal in general</a:t>
            </a:r>
          </a:p>
          <a:p>
            <a:pPr lvl="1"/>
            <a:r>
              <a:rPr lang="en-US" dirty="0" smtClean="0"/>
              <a:t>Recall, ideal is diagonal matrix</a:t>
            </a:r>
          </a:p>
          <a:p>
            <a:r>
              <a:rPr lang="en-US" dirty="0" smtClean="0"/>
              <a:t>The best we can do is </a:t>
            </a:r>
            <a:r>
              <a:rPr lang="en-US" dirty="0" err="1" smtClean="0"/>
              <a:t>diagonalize</a:t>
            </a:r>
            <a:r>
              <a:rPr lang="en-US" dirty="0" smtClean="0"/>
              <a:t> </a:t>
            </a:r>
            <a:r>
              <a:rPr lang="en-US" i="1" dirty="0" smtClean="0">
                <a:latin typeface="Arial"/>
                <a:cs typeface="Arial"/>
              </a:rPr>
              <a:t>C…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…to reveal “hidden” structure</a:t>
            </a:r>
          </a:p>
          <a:p>
            <a:r>
              <a:rPr lang="en-US" dirty="0" smtClean="0"/>
              <a:t>Lots of ways to </a:t>
            </a:r>
            <a:r>
              <a:rPr lang="en-US" dirty="0" err="1" smtClean="0"/>
              <a:t>diagonalize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Eigenvectors are an easy way to do so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dirty="0" smtClean="0"/>
              <a:t>Facial Recognition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/>
          <a:lstStyle/>
          <a:p>
            <a:r>
              <a:rPr lang="en-US" dirty="0" smtClean="0"/>
              <a:t>PCA-based facial recognition technique</a:t>
            </a:r>
          </a:p>
          <a:p>
            <a:r>
              <a:rPr lang="en-US" dirty="0" smtClean="0"/>
              <a:t>Treat bytes of an image file as “measurements” of an “experiment”</a:t>
            </a:r>
          </a:p>
          <a:p>
            <a:pPr lvl="1"/>
            <a:r>
              <a:rPr lang="en-US" dirty="0" smtClean="0"/>
              <a:t>Using terminology of previous slides</a:t>
            </a:r>
          </a:p>
          <a:p>
            <a:r>
              <a:rPr lang="en-US" dirty="0" smtClean="0"/>
              <a:t>Each image in training set is an “experiment”</a:t>
            </a:r>
          </a:p>
          <a:p>
            <a:r>
              <a:rPr lang="en-US" dirty="0" smtClean="0"/>
              <a:t>So,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training images,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bytes in each</a:t>
            </a:r>
          </a:p>
          <a:p>
            <a:pPr lvl="1"/>
            <a:r>
              <a:rPr lang="en-US" dirty="0" smtClean="0"/>
              <a:t>Pad with 0 bytes as needed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training set of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facial images</a:t>
            </a:r>
          </a:p>
          <a:p>
            <a:pPr marL="971550" lvl="1" indent="-514350"/>
            <a:r>
              <a:rPr lang="en-US" dirty="0" smtClean="0"/>
              <a:t>Each may be of a different person</a:t>
            </a:r>
          </a:p>
          <a:p>
            <a:pPr marL="971550" lvl="1" indent="-514350"/>
            <a:r>
              <a:rPr lang="en-US" dirty="0" smtClean="0"/>
              <a:t>Each of length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(pad with 0 as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Subtract mean in each dimension (row)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matrix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covariance matrix </a:t>
            </a:r>
            <a:r>
              <a:rPr lang="en-US" i="1" dirty="0" smtClean="0">
                <a:latin typeface="Arial"/>
                <a:cs typeface="Arial"/>
              </a:rPr>
              <a:t>C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1/</a:t>
            </a:r>
            <a:r>
              <a:rPr lang="en-US" i="1" dirty="0" smtClean="0">
                <a:latin typeface="Arial"/>
                <a:cs typeface="Arial"/>
              </a:rPr>
              <a:t>n AA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/>
              <a:t> most significant eigenvectors</a:t>
            </a:r>
          </a:p>
          <a:p>
            <a:pPr marL="971550" lvl="1" indent="-514350"/>
            <a:r>
              <a:rPr lang="en-US" dirty="0" smtClean="0"/>
              <a:t>The span of these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/>
              <a:t> is the “face space”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r>
              <a:rPr lang="en-US" dirty="0" smtClean="0"/>
              <a:t>Here, we discuss the following relevant background topics</a:t>
            </a:r>
          </a:p>
          <a:p>
            <a:pPr lvl="1"/>
            <a:r>
              <a:rPr lang="en-US" dirty="0" smtClean="0"/>
              <a:t>Linear algebra basics</a:t>
            </a:r>
          </a:p>
          <a:p>
            <a:pPr lvl="1"/>
            <a:r>
              <a:rPr lang="en-US" dirty="0" err="1" smtClean="0"/>
              <a:t>Eigenvalues</a:t>
            </a:r>
            <a:r>
              <a:rPr lang="en-US" dirty="0" smtClean="0"/>
              <a:t> and eigenvectors</a:t>
            </a:r>
          </a:p>
          <a:p>
            <a:pPr lvl="1"/>
            <a:r>
              <a:rPr lang="en-US" dirty="0" smtClean="0"/>
              <a:t>Basic statistics, covariance matrix</a:t>
            </a:r>
          </a:p>
          <a:p>
            <a:pPr lvl="1"/>
            <a:r>
              <a:rPr lang="en-US" dirty="0" smtClean="0"/>
              <a:t>Principal Component Analysis (PCA)</a:t>
            </a:r>
          </a:p>
          <a:p>
            <a:pPr lvl="1"/>
            <a:r>
              <a:rPr lang="en-US" dirty="0" smtClean="0"/>
              <a:t>Singular Value Decomposition (SVD)</a:t>
            </a:r>
          </a:p>
          <a:p>
            <a:r>
              <a:rPr lang="en-US" dirty="0" smtClean="0"/>
              <a:t>And we apply PCA to image recognition and malware detection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Compute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vectors of weights</a:t>
            </a:r>
          </a:p>
          <a:p>
            <a:pPr lvl="1"/>
            <a:r>
              <a:rPr lang="en-US" dirty="0" smtClean="0"/>
              <a:t>One vector for each training image</a:t>
            </a:r>
          </a:p>
          <a:p>
            <a:pPr lvl="1"/>
            <a:r>
              <a:rPr lang="en-US" dirty="0" smtClean="0"/>
              <a:t>Images projected onto face space</a:t>
            </a:r>
          </a:p>
          <a:p>
            <a:pPr lvl="1"/>
            <a:r>
              <a:rPr lang="en-US" dirty="0" smtClean="0"/>
              <a:t>Reconstructs images using only the eigenvectors</a:t>
            </a:r>
          </a:p>
          <a:p>
            <a:pPr lvl="1"/>
            <a:r>
              <a:rPr lang="en-US" dirty="0" smtClean="0"/>
              <a:t>Resulting vectors are each of length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/>
              <a:t> since </a:t>
            </a:r>
            <a:r>
              <a:rPr lang="en-US" i="1" dirty="0" smtClean="0">
                <a:latin typeface="Arial"/>
                <a:cs typeface="Arial"/>
              </a:rPr>
              <a:t>M </a:t>
            </a:r>
            <a:r>
              <a:rPr lang="en-US" dirty="0" smtClean="0">
                <a:latin typeface="Arial"/>
                <a:cs typeface="Arial"/>
              </a:rPr>
              <a:t>≤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eigenvectors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: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an image to score</a:t>
            </a:r>
          </a:p>
          <a:p>
            <a:pPr marL="971550" lvl="1" indent="-514350"/>
            <a:r>
              <a:rPr lang="en-US" dirty="0" smtClean="0"/>
              <a:t>Measure “closeness” to training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image onto face space</a:t>
            </a:r>
          </a:p>
          <a:p>
            <a:pPr marL="971550" lvl="1" indent="-514350"/>
            <a:r>
              <a:rPr lang="en-US" dirty="0" smtClean="0"/>
              <a:t>Same method as used in training</a:t>
            </a:r>
          </a:p>
          <a:p>
            <a:pPr marL="971550" lvl="1" indent="-514350"/>
            <a:r>
              <a:rPr lang="en-US" dirty="0" smtClean="0"/>
              <a:t>This was the easy part of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image is close to anything in the training set, we obtain a low score</a:t>
            </a:r>
          </a:p>
          <a:p>
            <a:pPr marL="914400" lvl="1" indent="-514350"/>
            <a:r>
              <a:rPr lang="en-US" dirty="0" smtClean="0"/>
              <a:t>And vice versa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r>
              <a:rPr lang="en-US" dirty="0" smtClean="0"/>
              <a:t>Image in the training set is scored…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Image not in the training set scored…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8" y="2286000"/>
            <a:ext cx="3572994" cy="1691640"/>
          </a:xfrm>
          <a:prstGeom prst="rect">
            <a:avLst/>
          </a:prstGeom>
        </p:spPr>
      </p:pic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677001"/>
            <a:ext cx="3585045" cy="162763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is relatively costly</a:t>
            </a:r>
          </a:p>
          <a:p>
            <a:pPr lvl="1"/>
            <a:r>
              <a:rPr lang="en-US" dirty="0" smtClean="0"/>
              <a:t>Must compute eigenvectors</a:t>
            </a:r>
          </a:p>
          <a:p>
            <a:r>
              <a:rPr lang="en-US" dirty="0" smtClean="0"/>
              <a:t>Scoring is fast</a:t>
            </a:r>
          </a:p>
          <a:p>
            <a:pPr lvl="1"/>
            <a:r>
              <a:rPr lang="en-US" dirty="0" smtClean="0"/>
              <a:t>Only requires a few dot products</a:t>
            </a:r>
          </a:p>
          <a:p>
            <a:r>
              <a:rPr lang="en-US" dirty="0" smtClean="0"/>
              <a:t>“Face space” contains important info</a:t>
            </a:r>
          </a:p>
          <a:p>
            <a:pPr lvl="1"/>
            <a:r>
              <a:rPr lang="en-US" dirty="0" smtClean="0"/>
              <a:t>From the perspective of eigenvectors</a:t>
            </a:r>
          </a:p>
          <a:p>
            <a:pPr lvl="1"/>
            <a:r>
              <a:rPr lang="en-US" dirty="0" smtClean="0"/>
              <a:t>But does not necessarily correspond to intuitive features (eyes, nose, etc.)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dirty="0" smtClean="0"/>
              <a:t>Malware Detection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PCA-based malware scoring</a:t>
            </a:r>
          </a:p>
          <a:p>
            <a:r>
              <a:rPr lang="en-US" dirty="0" smtClean="0"/>
              <a:t>Treat bytes of an exe file like “measurements” of an “experiment”</a:t>
            </a:r>
          </a:p>
          <a:p>
            <a:pPr lvl="1"/>
            <a:r>
              <a:rPr lang="en-US" dirty="0" smtClean="0"/>
              <a:t>We only use bytes in </a:t>
            </a:r>
            <a:r>
              <a:rPr lang="en-US" dirty="0" smtClean="0">
                <a:latin typeface="Arial"/>
                <a:cs typeface="Arial"/>
              </a:rPr>
              <a:t>.text </a:t>
            </a:r>
            <a:r>
              <a:rPr lang="en-US" dirty="0" smtClean="0"/>
              <a:t>section</a:t>
            </a:r>
          </a:p>
          <a:p>
            <a:r>
              <a:rPr lang="en-US" dirty="0" smtClean="0"/>
              <a:t>Each exe in training set is another “experiment”</a:t>
            </a:r>
          </a:p>
          <a:p>
            <a:r>
              <a:rPr lang="en-US" dirty="0" smtClean="0"/>
              <a:t>So,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exe files with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bytes in each</a:t>
            </a:r>
          </a:p>
          <a:p>
            <a:pPr lvl="1"/>
            <a:r>
              <a:rPr lang="en-US" dirty="0" smtClean="0"/>
              <a:t>Pad with 0 bytes as needed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dirty="0" err="1" smtClean="0"/>
              <a:t>Eigenviruses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viruses from a given family</a:t>
            </a:r>
          </a:p>
          <a:p>
            <a:pPr marL="971550" lvl="1" indent="-514350"/>
            <a:r>
              <a:rPr lang="en-US" dirty="0" smtClean="0"/>
              <a:t>Bytes in </a:t>
            </a:r>
            <a:r>
              <a:rPr lang="en-US" dirty="0" smtClean="0">
                <a:latin typeface="Arial"/>
                <a:cs typeface="Arial"/>
              </a:rPr>
              <a:t>.text </a:t>
            </a:r>
            <a:r>
              <a:rPr lang="en-US" dirty="0" smtClean="0"/>
              <a:t>section, treated as numbers</a:t>
            </a:r>
          </a:p>
          <a:p>
            <a:pPr marL="971550" lvl="1" indent="-514350"/>
            <a:r>
              <a:rPr lang="en-US" dirty="0" smtClean="0"/>
              <a:t>Pad with 0 as needed, so all of length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 </a:t>
            </a:r>
          </a:p>
          <a:p>
            <a:pPr marL="971550" lvl="1" indent="-514350"/>
            <a:r>
              <a:rPr lang="en-US" dirty="0" smtClean="0"/>
              <a:t>Subtract mean in each of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positions</a:t>
            </a:r>
          </a:p>
          <a:p>
            <a:pPr marL="971550" lvl="1" indent="-514350"/>
            <a:r>
              <a:rPr lang="en-US" dirty="0" smtClean="0"/>
              <a:t>Denote the results as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 = {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,…,</a:t>
            </a:r>
            <a:r>
              <a:rPr lang="en-US" i="1" dirty="0" err="1" smtClean="0">
                <a:latin typeface="Arial"/>
                <a:cs typeface="Arial"/>
              </a:rPr>
              <a:t>V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} </a:t>
            </a:r>
            <a:r>
              <a:rPr lang="en-US" dirty="0" smtClean="0"/>
              <a:t>  </a:t>
            </a:r>
          </a:p>
          <a:p>
            <a:pPr marL="971550" lvl="1" indent="-514350"/>
            <a:r>
              <a:rPr lang="en-US" dirty="0" smtClean="0"/>
              <a:t>Each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/>
              <a:t> is column vector of length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smtClean="0">
                <a:latin typeface="Arial"/>
                <a:cs typeface="Arial"/>
              </a:rPr>
              <a:t>[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 V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i="1" dirty="0" smtClean="0">
                <a:latin typeface="Arial"/>
                <a:cs typeface="Arial"/>
              </a:rPr>
              <a:t> … </a:t>
            </a:r>
            <a:r>
              <a:rPr lang="en-US" i="1" dirty="0" err="1" smtClean="0">
                <a:latin typeface="Arial"/>
                <a:cs typeface="Arial"/>
              </a:rPr>
              <a:t>V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dirty="0" smtClean="0"/>
              <a:t>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covariance matrix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smtClean="0">
                <a:latin typeface="Arial"/>
                <a:cs typeface="Arial"/>
              </a:rPr>
              <a:t>1/</a:t>
            </a:r>
            <a:r>
              <a:rPr lang="en-US" i="1" dirty="0" smtClean="0">
                <a:latin typeface="Arial"/>
                <a:cs typeface="Arial"/>
              </a:rPr>
              <a:t>n AA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Eigenviruses</a:t>
            </a:r>
            <a:r>
              <a:rPr lang="en-US" dirty="0" smtClean="0"/>
              <a:t>: Training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Compute eigenvectors of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 </a:t>
            </a:r>
          </a:p>
          <a:p>
            <a:pPr marL="971550" lvl="1" indent="-514350"/>
            <a:r>
              <a:rPr lang="en-US" dirty="0" smtClean="0"/>
              <a:t>Normalized, so they are unit vectors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Most significant </a:t>
            </a:r>
            <a:r>
              <a:rPr lang="en-US" i="1" dirty="0" smtClean="0">
                <a:latin typeface="Arial"/>
                <a:cs typeface="Arial"/>
              </a:rPr>
              <a:t>M </a:t>
            </a:r>
            <a:r>
              <a:rPr lang="en-US" dirty="0" smtClean="0">
                <a:latin typeface="Arial"/>
                <a:cs typeface="Arial"/>
              </a:rPr>
              <a:t>≤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eigenvectors</a:t>
            </a:r>
          </a:p>
          <a:p>
            <a:pPr marL="971550" lvl="1" indent="-514350"/>
            <a:r>
              <a:rPr lang="en-US" dirty="0" smtClean="0"/>
              <a:t>Based on corresponding </a:t>
            </a:r>
            <a:r>
              <a:rPr lang="en-US" dirty="0" err="1" smtClean="0"/>
              <a:t>eigenvalues</a:t>
            </a:r>
            <a:endParaRPr lang="en-US" dirty="0" smtClean="0"/>
          </a:p>
          <a:p>
            <a:pPr marL="971550" lvl="1" indent="-514350"/>
            <a:r>
              <a:rPr lang="en-US" dirty="0" smtClean="0"/>
              <a:t>Denote these eigenvectors as </a:t>
            </a:r>
            <a:r>
              <a:rPr lang="en-US" dirty="0" smtClean="0">
                <a:latin typeface="Arial"/>
                <a:cs typeface="Arial"/>
              </a:rPr>
              <a:t>{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,U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i="1" dirty="0" smtClean="0">
                <a:latin typeface="Arial"/>
                <a:cs typeface="Arial"/>
              </a:rPr>
              <a:t>,…,U</a:t>
            </a:r>
            <a:r>
              <a:rPr lang="en-US" i="1" baseline="-25000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}</a:t>
            </a:r>
            <a:r>
              <a:rPr lang="en-US" dirty="0" smtClean="0"/>
              <a:t>  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For each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/>
              <a:t> compute its weight vector,</a:t>
            </a:r>
          </a:p>
          <a:p>
            <a:pPr marL="971550" lvl="1" indent="-514350">
              <a:buNone/>
            </a:pPr>
            <a:r>
              <a:rPr lang="en-US" dirty="0" smtClean="0"/>
              <a:t> For 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=1,…,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let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= [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,…,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ea typeface="Wingdings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i="1" baseline="-25000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Scoring matrix is 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r>
              <a:rPr lang="en-US" dirty="0" smtClean="0">
                <a:latin typeface="Arial"/>
                <a:cs typeface="Arial"/>
              </a:rPr>
              <a:t> = [Ω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 Ω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,…,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Eigenviruses</a:t>
            </a:r>
            <a:r>
              <a:rPr lang="en-US" dirty="0" smtClean="0"/>
              <a:t>: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</a:t>
            </a:r>
            <a:r>
              <a:rPr lang="en-US" dirty="0" smtClean="0">
                <a:latin typeface="Arial"/>
                <a:cs typeface="Arial"/>
              </a:rPr>
              <a:t>exe</a:t>
            </a:r>
            <a:r>
              <a:rPr lang="en-US" dirty="0" smtClean="0"/>
              <a:t> file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/>
              <a:t> that we want to score</a:t>
            </a:r>
          </a:p>
          <a:p>
            <a:pPr marL="971550" lvl="1" indent="-514350"/>
            <a:r>
              <a:rPr lang="en-US" dirty="0" smtClean="0"/>
              <a:t>Pad to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bytes, subtract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weight vector for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/>
              <a:t>, that is,</a:t>
            </a:r>
          </a:p>
          <a:p>
            <a:pPr marL="971550" lvl="1" indent="-514350">
              <a:buNone/>
            </a:pPr>
            <a:r>
              <a:rPr lang="en-US" dirty="0" smtClean="0">
                <a:latin typeface="Arial"/>
                <a:cs typeface="Arial"/>
              </a:rPr>
              <a:t>W = [</a:t>
            </a:r>
            <a:r>
              <a:rPr lang="en-US" i="1" dirty="0" smtClean="0">
                <a:latin typeface="Arial"/>
                <a:cs typeface="Arial"/>
              </a:rPr>
              <a:t>X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i="1" dirty="0" smtClean="0">
                <a:latin typeface="Arial"/>
                <a:cs typeface="Arial"/>
              </a:rPr>
              <a:t> X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,…,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ea typeface="Wingdings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i="1" baseline="-25000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Euclidean distance from </a:t>
            </a:r>
            <a:r>
              <a:rPr lang="en-US" i="1" dirty="0" smtClean="0">
                <a:latin typeface="Arial"/>
                <a:cs typeface="Arial"/>
              </a:rPr>
              <a:t>W</a:t>
            </a:r>
            <a:r>
              <a:rPr lang="en-US" dirty="0" smtClean="0"/>
              <a:t> to each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  </a:t>
            </a:r>
            <a:r>
              <a:rPr lang="en-US" dirty="0" smtClean="0"/>
              <a:t>in scoring matrix 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 of these </a:t>
            </a:r>
            <a:r>
              <a:rPr lang="en-US" i="1" dirty="0" smtClean="0">
                <a:latin typeface="Arial"/>
                <a:cs typeface="Arial"/>
              </a:rPr>
              <a:t>n</a:t>
            </a:r>
            <a:r>
              <a:rPr lang="en-US" dirty="0" smtClean="0"/>
              <a:t> distances is the score</a:t>
            </a:r>
          </a:p>
          <a:p>
            <a:pPr marL="971550" lvl="1" indent="-514350"/>
            <a:r>
              <a:rPr lang="en-US" dirty="0" smtClean="0"/>
              <a:t>Smaller the score, the better the match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</a:t>
            </a:r>
            <a:r>
              <a:rPr lang="en-US" i="1" dirty="0" smtClean="0">
                <a:latin typeface="Arial"/>
                <a:cs typeface="Arial"/>
              </a:rPr>
              <a:t>X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/>
              <a:t> for some 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That is, we score a file in training set</a:t>
            </a:r>
          </a:p>
          <a:p>
            <a:r>
              <a:rPr lang="en-US" dirty="0" smtClean="0"/>
              <a:t>Then what happens?</a:t>
            </a:r>
          </a:p>
          <a:p>
            <a:r>
              <a:rPr lang="en-US" dirty="0" smtClean="0"/>
              <a:t>Weight vector is </a:t>
            </a:r>
            <a:r>
              <a:rPr lang="en-US" i="1" dirty="0" smtClean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endParaRPr lang="en-US" i="1" dirty="0" smtClean="0"/>
          </a:p>
          <a:p>
            <a:pPr lvl="1"/>
            <a:r>
              <a:rPr lang="en-US" dirty="0" smtClean="0"/>
              <a:t>So min distance is 0, implies score is 0</a:t>
            </a:r>
          </a:p>
          <a:p>
            <a:r>
              <a:rPr lang="en-US" dirty="0" smtClean="0"/>
              <a:t>In general, files “close” to training set yield low scores (and vice versa)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/>
              <a:t>Linear Algebra Basics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r>
              <a:rPr lang="en-US" dirty="0" err="1" smtClean="0"/>
              <a:t>Eigenviruses</a:t>
            </a:r>
            <a:r>
              <a:rPr lang="en-US" dirty="0" smtClean="0"/>
              <a:t>: Technical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419600"/>
          </a:xfrm>
        </p:spPr>
        <p:txBody>
          <a:bodyPr/>
          <a:lstStyle/>
          <a:p>
            <a:r>
              <a:rPr lang="en-US" sz="2800" dirty="0" smtClean="0"/>
              <a:t>There is a serious practical difficulty</a:t>
            </a:r>
          </a:p>
          <a:p>
            <a:pPr lvl="1"/>
            <a:r>
              <a:rPr lang="en-US" sz="2400" dirty="0" smtClean="0"/>
              <a:t>Same issue in both </a:t>
            </a:r>
            <a:r>
              <a:rPr lang="en-US" sz="2400" dirty="0" err="1" smtClean="0"/>
              <a:t>eigenfaces</a:t>
            </a:r>
            <a:r>
              <a:rPr lang="en-US" sz="2400" dirty="0" smtClean="0"/>
              <a:t> and </a:t>
            </a:r>
            <a:r>
              <a:rPr lang="en-US" sz="2400" dirty="0" err="1" smtClean="0"/>
              <a:t>eigenviruses</a:t>
            </a:r>
            <a:endParaRPr lang="en-US" sz="2400" dirty="0" smtClean="0"/>
          </a:p>
          <a:p>
            <a:r>
              <a:rPr lang="en-US" sz="2800" dirty="0" smtClean="0"/>
              <a:t>Recall that </a:t>
            </a:r>
            <a:r>
              <a:rPr lang="en-US" sz="2800" i="1" dirty="0" smtClean="0">
                <a:latin typeface="Arial"/>
                <a:cs typeface="Arial"/>
              </a:rPr>
              <a:t>A</a:t>
            </a:r>
            <a:r>
              <a:rPr lang="en-US" sz="2800" dirty="0" smtClean="0"/>
              <a:t> is </a:t>
            </a:r>
            <a:r>
              <a:rPr lang="en-US" sz="2800" i="1" dirty="0" err="1" smtClean="0">
                <a:latin typeface="Arial"/>
                <a:cs typeface="Arial"/>
              </a:rPr>
              <a:t>m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x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i="1" dirty="0" err="1" smtClean="0">
                <a:latin typeface="Arial"/>
                <a:cs typeface="Arial"/>
              </a:rPr>
              <a:t>n</a:t>
            </a:r>
            <a:r>
              <a:rPr lang="en-US" sz="2800" dirty="0" smtClean="0"/>
              <a:t>  </a:t>
            </a:r>
          </a:p>
          <a:p>
            <a:pPr lvl="1"/>
            <a:r>
              <a:rPr lang="en-US" sz="2400" dirty="0" smtClean="0"/>
              <a:t>Where </a:t>
            </a:r>
            <a:r>
              <a:rPr lang="en-US" sz="2400" i="1" dirty="0" err="1" smtClean="0">
                <a:latin typeface="Arial"/>
                <a:cs typeface="Arial"/>
              </a:rPr>
              <a:t>m</a:t>
            </a:r>
            <a:r>
              <a:rPr lang="en-US" sz="2400" dirty="0" smtClean="0"/>
              <a:t> is number of bytes per virus</a:t>
            </a:r>
          </a:p>
          <a:p>
            <a:pPr lvl="1"/>
            <a:r>
              <a:rPr lang="en-US" sz="2400" dirty="0" smtClean="0"/>
              <a:t>And </a:t>
            </a:r>
            <a:r>
              <a:rPr lang="en-US" sz="2400" i="1" dirty="0" err="1" smtClean="0">
                <a:latin typeface="Arial"/>
                <a:cs typeface="Arial"/>
              </a:rPr>
              <a:t>n</a:t>
            </a:r>
            <a:r>
              <a:rPr lang="en-US" sz="2400" dirty="0" smtClean="0"/>
              <a:t> is number of viruses considered</a:t>
            </a:r>
          </a:p>
          <a:p>
            <a:r>
              <a:rPr lang="en-US" sz="2800" dirty="0" smtClean="0"/>
              <a:t>And </a:t>
            </a:r>
            <a:r>
              <a:rPr lang="en-US" sz="2800" i="1" dirty="0" smtClean="0">
                <a:latin typeface="Arial"/>
                <a:cs typeface="Arial"/>
              </a:rPr>
              <a:t>C </a:t>
            </a:r>
            <a:r>
              <a:rPr lang="en-US" sz="2800" dirty="0" smtClean="0">
                <a:latin typeface="Arial"/>
                <a:cs typeface="Arial"/>
              </a:rPr>
              <a:t>=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1/</a:t>
            </a:r>
            <a:r>
              <a:rPr lang="en-US" sz="2800" i="1" dirty="0" smtClean="0">
                <a:latin typeface="Arial"/>
                <a:cs typeface="Arial"/>
              </a:rPr>
              <a:t>n AA</a:t>
            </a:r>
            <a:r>
              <a:rPr lang="en-US" sz="2800" baseline="30000" dirty="0" smtClean="0">
                <a:latin typeface="Arial"/>
                <a:cs typeface="Arial"/>
              </a:rPr>
              <a:t>T</a:t>
            </a:r>
            <a:r>
              <a:rPr lang="en-US" sz="2800" dirty="0" smtClean="0"/>
              <a:t>, so that </a:t>
            </a:r>
            <a:r>
              <a:rPr lang="en-US" sz="2800" i="1" dirty="0" smtClean="0">
                <a:latin typeface="Arial"/>
                <a:cs typeface="Arial"/>
              </a:rPr>
              <a:t>C</a:t>
            </a:r>
            <a:r>
              <a:rPr lang="en-US" sz="2800" dirty="0" smtClean="0"/>
              <a:t> is </a:t>
            </a:r>
            <a:r>
              <a:rPr lang="en-US" sz="2800" i="1" dirty="0" err="1" smtClean="0">
                <a:latin typeface="Arial"/>
                <a:cs typeface="Arial"/>
              </a:rPr>
              <a:t>m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x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i="1" dirty="0" err="1" smtClean="0">
                <a:latin typeface="Arial"/>
                <a:cs typeface="Arial"/>
              </a:rPr>
              <a:t>m</a:t>
            </a:r>
            <a:r>
              <a:rPr lang="en-US" sz="2800" dirty="0" smtClean="0"/>
              <a:t>    </a:t>
            </a:r>
          </a:p>
          <a:p>
            <a:r>
              <a:rPr lang="en-US" sz="2800" dirty="0" smtClean="0"/>
              <a:t>Often, </a:t>
            </a:r>
            <a:r>
              <a:rPr lang="en-US" sz="2800" i="1" dirty="0" err="1" smtClean="0">
                <a:latin typeface="Arial"/>
                <a:cs typeface="Arial"/>
              </a:rPr>
              <a:t>m</a:t>
            </a:r>
            <a:r>
              <a:rPr lang="en-US" sz="2800" dirty="0" smtClean="0"/>
              <a:t> is much, much bigger than </a:t>
            </a:r>
            <a:r>
              <a:rPr lang="en-US" sz="2800" i="1" dirty="0" err="1" smtClean="0">
                <a:latin typeface="Arial"/>
                <a:cs typeface="Arial"/>
              </a:rPr>
              <a:t>n</a:t>
            </a:r>
            <a:r>
              <a:rPr lang="en-US" sz="2800" dirty="0" smtClean="0"/>
              <a:t>   </a:t>
            </a:r>
          </a:p>
          <a:p>
            <a:r>
              <a:rPr lang="en-US" sz="2800" dirty="0" smtClean="0"/>
              <a:t>Hence, </a:t>
            </a:r>
            <a:r>
              <a:rPr lang="en-US" sz="2800" i="1" dirty="0" smtClean="0">
                <a:latin typeface="Arial"/>
                <a:cs typeface="Arial"/>
              </a:rPr>
              <a:t>C</a:t>
            </a:r>
            <a:r>
              <a:rPr lang="en-US" sz="2800" dirty="0" smtClean="0"/>
              <a:t> may be a HUGE matrix</a:t>
            </a:r>
          </a:p>
          <a:p>
            <a:pPr lvl="1"/>
            <a:r>
              <a:rPr lang="en-US" sz="2400" dirty="0" smtClean="0"/>
              <a:t>For training, we must find eigenvectors of </a:t>
            </a:r>
            <a:r>
              <a:rPr lang="en-US" sz="2400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</a:t>
            </a:r>
            <a:r>
              <a:rPr lang="en-US" i="1" dirty="0" smtClean="0">
                <a:latin typeface="Arial"/>
                <a:cs typeface="Arial"/>
              </a:rPr>
              <a:t>C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i="1" dirty="0" smtClean="0">
                <a:latin typeface="Arial"/>
                <a:cs typeface="Arial"/>
              </a:rPr>
              <a:t>n AA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, we start with </a:t>
            </a:r>
            <a:r>
              <a:rPr lang="en-US" i="1" dirty="0" smtClean="0">
                <a:latin typeface="Arial"/>
                <a:cs typeface="Arial"/>
              </a:rPr>
              <a:t>L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i="1" dirty="0" smtClean="0">
                <a:latin typeface="Arial"/>
                <a:cs typeface="Arial"/>
              </a:rPr>
              <a:t>n 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Note that </a:t>
            </a:r>
            <a:r>
              <a:rPr lang="en-US" i="1" dirty="0" smtClean="0">
                <a:latin typeface="Arial"/>
                <a:cs typeface="Arial"/>
              </a:rPr>
              <a:t>L</a:t>
            </a:r>
            <a:r>
              <a:rPr lang="en-US" dirty="0" smtClean="0"/>
              <a:t> is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, while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is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Often</a:t>
            </a:r>
            <a:r>
              <a:rPr lang="en-US" dirty="0" smtClean="0"/>
              <a:t>, </a:t>
            </a:r>
            <a:r>
              <a:rPr lang="en-US" i="1" dirty="0" smtClean="0">
                <a:latin typeface="Arial"/>
                <a:cs typeface="Arial"/>
              </a:rPr>
              <a:t>L</a:t>
            </a:r>
            <a:r>
              <a:rPr lang="en-US" dirty="0" smtClean="0"/>
              <a:t> is </a:t>
            </a:r>
            <a:r>
              <a:rPr lang="en-US" dirty="0" smtClean="0"/>
              <a:t>much, much </a:t>
            </a:r>
            <a:r>
              <a:rPr lang="en-US" dirty="0" smtClean="0"/>
              <a:t>smaller than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Given eigenvector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, </a:t>
            </a:r>
            <a:r>
              <a:rPr lang="en-US" dirty="0" err="1" smtClean="0"/>
              <a:t>eigenvalue</a:t>
            </a:r>
            <a:r>
              <a:rPr lang="en-US" dirty="0" smtClean="0"/>
              <a:t>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dirty="0" smtClean="0"/>
              <a:t> of </a:t>
            </a:r>
            <a:r>
              <a:rPr lang="en-US" i="1" dirty="0" smtClean="0">
                <a:latin typeface="Arial"/>
                <a:cs typeface="Arial"/>
              </a:rPr>
              <a:t>L</a:t>
            </a:r>
            <a:r>
              <a:rPr lang="en-US" dirty="0" smtClean="0"/>
              <a:t>     </a:t>
            </a:r>
          </a:p>
          <a:p>
            <a:pPr lvl="1"/>
            <a:r>
              <a:rPr lang="en-US" dirty="0" smtClean="0"/>
              <a:t>That is </a:t>
            </a:r>
            <a:r>
              <a:rPr lang="en-US" i="1" dirty="0" smtClean="0">
                <a:latin typeface="Arial"/>
                <a:cs typeface="Arial"/>
              </a:rPr>
              <a:t>Lx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Then </a:t>
            </a:r>
            <a:r>
              <a:rPr lang="en-US" i="1" dirty="0" err="1" smtClean="0">
                <a:latin typeface="Arial"/>
                <a:cs typeface="Arial"/>
              </a:rPr>
              <a:t>ALx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i="1" dirty="0" smtClean="0">
                <a:latin typeface="Arial"/>
                <a:cs typeface="Arial"/>
              </a:rPr>
              <a:t>n </a:t>
            </a:r>
            <a:r>
              <a:rPr lang="en-US" i="1" dirty="0" err="1" smtClean="0">
                <a:latin typeface="Arial"/>
                <a:cs typeface="Arial"/>
              </a:rPr>
              <a:t>AA</a:t>
            </a:r>
            <a:r>
              <a:rPr lang="en-US" baseline="30000" dirty="0" err="1" smtClean="0">
                <a:latin typeface="Arial"/>
                <a:cs typeface="Arial"/>
              </a:rPr>
              <a:t>T</a:t>
            </a:r>
            <a:r>
              <a:rPr lang="en-US" i="1" dirty="0" err="1" smtClean="0">
                <a:latin typeface="Arial"/>
                <a:cs typeface="Arial"/>
              </a:rPr>
              <a:t>Ax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dirty="0" err="1" smtClean="0">
                <a:latin typeface="Arial"/>
                <a:cs typeface="Arial"/>
              </a:rPr>
              <a:t>(</a:t>
            </a:r>
            <a:r>
              <a:rPr lang="en-US" i="1" dirty="0" err="1" smtClean="0">
                <a:latin typeface="Arial"/>
                <a:cs typeface="Arial"/>
              </a:rPr>
              <a:t>Ax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err="1" smtClean="0">
                <a:latin typeface="Arial"/>
                <a:cs typeface="Arial"/>
              </a:rPr>
              <a:t>λ(</a:t>
            </a:r>
            <a:r>
              <a:rPr lang="en-US" i="1" dirty="0" err="1" smtClean="0">
                <a:latin typeface="Arial"/>
                <a:cs typeface="Arial"/>
              </a:rPr>
              <a:t>Ax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 smtClean="0"/>
              <a:t>That is, </a:t>
            </a:r>
            <a:r>
              <a:rPr lang="en-US" i="1" dirty="0" smtClean="0">
                <a:latin typeface="Arial"/>
                <a:cs typeface="Arial"/>
              </a:rPr>
              <a:t>Cy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/>
              <a:t> where 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Ax</a:t>
            </a:r>
            <a:r>
              <a:rPr lang="en-US" dirty="0" smtClean="0"/>
              <a:t>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419600"/>
          </a:xfrm>
        </p:spPr>
        <p:txBody>
          <a:bodyPr/>
          <a:lstStyle/>
          <a:p>
            <a:r>
              <a:rPr lang="en-US" dirty="0" smtClean="0"/>
              <a:t>The bottom line…</a:t>
            </a:r>
          </a:p>
          <a:p>
            <a:r>
              <a:rPr lang="en-US" dirty="0" smtClean="0"/>
              <a:t>Let </a:t>
            </a:r>
            <a:r>
              <a:rPr lang="en-US" i="1" dirty="0" smtClean="0">
                <a:latin typeface="Arial"/>
                <a:cs typeface="Arial"/>
              </a:rPr>
              <a:t>L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i="1" dirty="0" smtClean="0">
                <a:latin typeface="Arial"/>
                <a:cs typeface="Arial"/>
              </a:rPr>
              <a:t>n 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and find </a:t>
            </a:r>
            <a:r>
              <a:rPr lang="en-US" dirty="0" err="1" smtClean="0"/>
              <a:t>eignevectors</a:t>
            </a:r>
            <a:endParaRPr lang="en-US" dirty="0" smtClean="0"/>
          </a:p>
          <a:p>
            <a:pPr lvl="1"/>
            <a:r>
              <a:rPr lang="en-US" dirty="0" smtClean="0"/>
              <a:t>For each such eigenvector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, let 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Ax</a:t>
            </a:r>
            <a:r>
              <a:rPr lang="en-US" dirty="0" smtClean="0"/>
              <a:t>    </a:t>
            </a:r>
          </a:p>
          <a:p>
            <a:pPr lvl="1"/>
            <a:r>
              <a:rPr lang="en-US" dirty="0" smtClean="0"/>
              <a:t>Then 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/>
              <a:t> is eigenvector of </a:t>
            </a:r>
            <a:r>
              <a:rPr lang="en-US" i="1" dirty="0" smtClean="0">
                <a:latin typeface="Arial"/>
                <a:cs typeface="Arial"/>
              </a:rPr>
              <a:t>C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i="1" dirty="0" smtClean="0">
                <a:latin typeface="Arial"/>
                <a:cs typeface="Arial"/>
              </a:rPr>
              <a:t>n AA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with same </a:t>
            </a:r>
            <a:r>
              <a:rPr lang="en-US" dirty="0" err="1" smtClean="0"/>
              <a:t>eigenvalue</a:t>
            </a:r>
            <a:r>
              <a:rPr lang="en-US" dirty="0" smtClean="0"/>
              <a:t> as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This</a:t>
            </a:r>
            <a:r>
              <a:rPr lang="en-US" dirty="0" smtClean="0"/>
              <a:t> </a:t>
            </a:r>
            <a:r>
              <a:rPr lang="en-US" dirty="0" smtClean="0"/>
              <a:t>may be</a:t>
            </a:r>
            <a:r>
              <a:rPr lang="en-US" dirty="0" smtClean="0"/>
              <a:t> </a:t>
            </a:r>
            <a:r>
              <a:rPr lang="en-US" dirty="0" smtClean="0"/>
              <a:t>more </a:t>
            </a:r>
            <a:r>
              <a:rPr lang="en-US" dirty="0" smtClean="0"/>
              <a:t>efficient (Why?)</a:t>
            </a:r>
          </a:p>
          <a:p>
            <a:r>
              <a:rPr lang="en-US" dirty="0" smtClean="0"/>
              <a:t>Note we get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(out of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) eigenvectors</a:t>
            </a:r>
          </a:p>
          <a:p>
            <a:pPr lvl="1"/>
            <a:r>
              <a:rPr lang="en-US" dirty="0" smtClean="0"/>
              <a:t>But, usually only need a few eigenvectors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/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SVD is fancy way to find eigenvectors</a:t>
            </a:r>
          </a:p>
          <a:p>
            <a:pPr lvl="1"/>
            <a:r>
              <a:rPr lang="en-US" dirty="0" smtClean="0"/>
              <a:t>Very useful and practical</a:t>
            </a:r>
          </a:p>
          <a:p>
            <a:r>
              <a:rPr lang="en-US" dirty="0" smtClean="0"/>
              <a:t>Let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/>
              <a:t> be an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matrix</a:t>
            </a:r>
          </a:p>
          <a:p>
            <a:r>
              <a:rPr lang="en-US" dirty="0" smtClean="0"/>
              <a:t>Then SVD decomposes the matrix as</a:t>
            </a:r>
          </a:p>
          <a:p>
            <a:pPr lvl="1">
              <a:buNone/>
            </a:pPr>
            <a:r>
              <a:rPr lang="en-US" sz="3200" i="1" dirty="0" smtClean="0">
                <a:latin typeface="Arial"/>
                <a:cs typeface="Arial"/>
              </a:rPr>
              <a:t>Y </a:t>
            </a:r>
            <a:r>
              <a:rPr lang="en-US" sz="3200" dirty="0" smtClean="0">
                <a:latin typeface="Arial"/>
                <a:cs typeface="Arial"/>
              </a:rPr>
              <a:t>=</a:t>
            </a:r>
            <a:r>
              <a:rPr lang="en-US" sz="3200" i="1" dirty="0" smtClean="0">
                <a:latin typeface="Arial"/>
                <a:cs typeface="Arial"/>
              </a:rPr>
              <a:t> USV</a:t>
            </a:r>
            <a:r>
              <a:rPr lang="en-US" sz="3200" baseline="30000" dirty="0" smtClean="0">
                <a:latin typeface="Arial"/>
                <a:cs typeface="Arial"/>
              </a:rPr>
              <a:t>T</a:t>
            </a:r>
            <a:endParaRPr lang="en-US" sz="3200" dirty="0" smtClean="0"/>
          </a:p>
          <a:p>
            <a:r>
              <a:rPr lang="en-US" dirty="0" smtClean="0"/>
              <a:t>Note that this works for any matrix</a:t>
            </a:r>
          </a:p>
          <a:p>
            <a:pPr lvl="1"/>
            <a:r>
              <a:rPr lang="en-US" dirty="0" smtClean="0"/>
              <a:t>Implies it is a very general process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343400" cy="4648200"/>
          </a:xfrm>
        </p:spPr>
        <p:txBody>
          <a:bodyPr/>
          <a:lstStyle/>
          <a:p>
            <a:r>
              <a:rPr lang="en-US" dirty="0" smtClean="0"/>
              <a:t>Shear matrix </a:t>
            </a:r>
            <a:r>
              <a:rPr lang="en-US" i="1" dirty="0" smtClean="0">
                <a:latin typeface="Arial"/>
                <a:cs typeface="Arial"/>
              </a:rPr>
              <a:t>M</a:t>
            </a:r>
          </a:p>
          <a:p>
            <a:pPr lvl="1"/>
            <a:r>
              <a:rPr lang="en-US" dirty="0" smtClean="0"/>
              <a:t>E.g., convert letter in standard font to italics or slanted</a:t>
            </a:r>
          </a:p>
          <a:p>
            <a:r>
              <a:rPr lang="en-US" dirty="0" smtClean="0"/>
              <a:t>SVD decomposes </a:t>
            </a:r>
            <a:r>
              <a:rPr lang="en-US" i="1" dirty="0" smtClean="0">
                <a:latin typeface="Arial"/>
                <a:cs typeface="Arial"/>
              </a:rPr>
              <a:t>M</a:t>
            </a:r>
          </a:p>
          <a:p>
            <a:pPr lvl="1"/>
            <a:r>
              <a:rPr lang="en-US" dirty="0" smtClean="0"/>
              <a:t>Rotation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Stretch </a:t>
            </a:r>
            <a:r>
              <a:rPr lang="en-US" i="1" dirty="0" smtClean="0">
                <a:latin typeface="Arial"/>
                <a:cs typeface="Arial"/>
              </a:rPr>
              <a:t>S</a:t>
            </a:r>
          </a:p>
          <a:p>
            <a:pPr lvl="1"/>
            <a:r>
              <a:rPr lang="en-US" dirty="0" smtClean="0"/>
              <a:t>Rotation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05000"/>
            <a:ext cx="4267200" cy="39497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066800"/>
          </a:xfrm>
        </p:spPr>
        <p:txBody>
          <a:bodyPr/>
          <a:lstStyle/>
          <a:p>
            <a:r>
              <a:rPr lang="en-US" dirty="0" smtClean="0"/>
              <a:t>What Good is SVD?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SVD is a (better) way to do PCA</a:t>
            </a:r>
          </a:p>
          <a:p>
            <a:pPr lvl="1"/>
            <a:r>
              <a:rPr lang="en-US" dirty="0" smtClean="0"/>
              <a:t>A way to compute eigenvectors</a:t>
            </a:r>
          </a:p>
          <a:p>
            <a:pPr lvl="1"/>
            <a:r>
              <a:rPr lang="en-US" dirty="0" smtClean="0"/>
              <a:t>Scoring part stays exactly the same</a:t>
            </a:r>
          </a:p>
          <a:p>
            <a:r>
              <a:rPr lang="en-US" dirty="0" smtClean="0"/>
              <a:t>Let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/>
              <a:t> be an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matrix</a:t>
            </a:r>
          </a:p>
          <a:p>
            <a:r>
              <a:rPr lang="en-US" dirty="0" smtClean="0"/>
              <a:t>The SVD is </a:t>
            </a:r>
            <a:r>
              <a:rPr lang="en-US" i="1" dirty="0" smtClean="0">
                <a:latin typeface="Arial"/>
                <a:cs typeface="Arial"/>
              </a:rPr>
              <a:t>Y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USV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, where</a:t>
            </a:r>
          </a:p>
          <a:p>
            <a:pPr lvl="1"/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dirty="0" smtClean="0"/>
              <a:t> contains left “singular vectors” of </a:t>
            </a:r>
            <a:r>
              <a:rPr lang="en-US" i="1" dirty="0" smtClean="0">
                <a:latin typeface="Arial"/>
                <a:cs typeface="Arial"/>
              </a:rPr>
              <a:t>Y</a:t>
            </a:r>
          </a:p>
          <a:p>
            <a:pPr lvl="1"/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dirty="0" smtClean="0"/>
              <a:t> contains right “singular vectors” of </a:t>
            </a:r>
            <a:r>
              <a:rPr lang="en-US" i="1" dirty="0" smtClean="0">
                <a:latin typeface="Arial"/>
                <a:cs typeface="Arial"/>
              </a:rPr>
              <a:t>Y</a:t>
            </a:r>
          </a:p>
          <a:p>
            <a:pPr lvl="1"/>
            <a:r>
              <a:rPr lang="en-US" i="1" dirty="0" smtClean="0">
                <a:latin typeface="Arial"/>
                <a:cs typeface="Arial"/>
              </a:rPr>
              <a:t>S</a:t>
            </a:r>
            <a:r>
              <a:rPr lang="en-US" dirty="0" smtClean="0"/>
              <a:t> is diagonal, square roots of </a:t>
            </a:r>
            <a:r>
              <a:rPr lang="en-US" dirty="0" err="1" smtClean="0"/>
              <a:t>eigenvalues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singular vectors contained in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That is, eigenvectors of </a:t>
            </a:r>
            <a:r>
              <a:rPr lang="en-US" i="1" dirty="0" smtClean="0">
                <a:latin typeface="Arial"/>
                <a:cs typeface="Arial"/>
              </a:rPr>
              <a:t>YY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Note </a:t>
            </a:r>
            <a:r>
              <a:rPr lang="en-US" i="1" dirty="0" smtClean="0">
                <a:latin typeface="Arial"/>
                <a:cs typeface="Arial"/>
              </a:rPr>
              <a:t>YY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is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endParaRPr lang="en-US" i="1" dirty="0" smtClean="0">
              <a:latin typeface="Arial"/>
              <a:cs typeface="Arial"/>
            </a:endParaRPr>
          </a:p>
          <a:p>
            <a:r>
              <a:rPr lang="en-US" dirty="0" smtClean="0"/>
              <a:t>Right singular vectors contained in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That is, eigenvectors of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Note that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/>
              <a:t> is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endParaRPr lang="en-US" i="1" dirty="0" smtClean="0">
              <a:latin typeface="Arial"/>
              <a:cs typeface="Arial"/>
            </a:endParaRPr>
          </a:p>
          <a:p>
            <a:r>
              <a:rPr lang="en-US" dirty="0" smtClean="0"/>
              <a:t>Can we use these to find eigenvectors of a covariance matrix?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data matrix </a:t>
            </a:r>
            <a:r>
              <a:rPr lang="en-US" i="1" dirty="0" smtClean="0">
                <a:latin typeface="Arial"/>
                <a:cs typeface="Arial"/>
              </a:rPr>
              <a:t>A</a:t>
            </a:r>
          </a:p>
          <a:p>
            <a:pPr marL="971550" lvl="1" indent="-514350"/>
            <a:r>
              <a:rPr lang="en-US" dirty="0" smtClean="0"/>
              <a:t>Same matrix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as previously considered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>
                <a:latin typeface="Arial"/>
                <a:cs typeface="Arial"/>
              </a:rPr>
              <a:t>Y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dirty="0" smtClean="0">
                <a:latin typeface="American Typewriter"/>
                <a:cs typeface="American Typewriter"/>
              </a:rPr>
              <a:t>√</a:t>
            </a:r>
            <a:r>
              <a:rPr lang="en-US" i="1" dirty="0" smtClean="0">
                <a:latin typeface="Arial"/>
                <a:cs typeface="Arial"/>
              </a:rPr>
              <a:t>n 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, which is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i="1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Y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i="1" dirty="0" smtClean="0">
                <a:latin typeface="Arial"/>
                <a:cs typeface="Arial"/>
              </a:rPr>
              <a:t>n AA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   </a:t>
            </a:r>
          </a:p>
          <a:p>
            <a:pPr marL="971550" lvl="1" indent="-514350"/>
            <a:r>
              <a:rPr lang="en-US" dirty="0" smtClean="0"/>
              <a:t>That is,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/>
              <a:t> is covariance matrix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of </a:t>
            </a:r>
            <a:r>
              <a:rPr lang="en-US" i="1" dirty="0" smtClean="0">
                <a:latin typeface="Arial"/>
                <a:cs typeface="Arial"/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SVD to </a:t>
            </a:r>
            <a:r>
              <a:rPr lang="en-US" i="1" dirty="0" smtClean="0">
                <a:latin typeface="Arial"/>
                <a:cs typeface="Arial"/>
              </a:rPr>
              <a:t>Y = </a:t>
            </a:r>
            <a:r>
              <a:rPr lang="en-US" dirty="0" smtClean="0">
                <a:latin typeface="Arial"/>
                <a:cs typeface="Arial"/>
              </a:rPr>
              <a:t>1/</a:t>
            </a:r>
            <a:r>
              <a:rPr lang="en-US" dirty="0" smtClean="0">
                <a:latin typeface="American Typewriter"/>
                <a:cs typeface="American Typewriter"/>
              </a:rPr>
              <a:t>√</a:t>
            </a:r>
            <a:r>
              <a:rPr lang="en-US" i="1" dirty="0" smtClean="0">
                <a:latin typeface="Arial"/>
                <a:cs typeface="Arial"/>
              </a:rPr>
              <a:t>n 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</a:t>
            </a:r>
          </a:p>
          <a:p>
            <a:pPr marL="971550" lvl="1" indent="-514350"/>
            <a:r>
              <a:rPr lang="en-US" dirty="0" smtClean="0"/>
              <a:t>Obtain </a:t>
            </a:r>
            <a:r>
              <a:rPr lang="en-US" i="1" dirty="0" smtClean="0">
                <a:latin typeface="Arial"/>
                <a:cs typeface="Arial"/>
              </a:rPr>
              <a:t>Y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USV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Columns of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dirty="0" smtClean="0"/>
              <a:t> are eigenvectors of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set of 4 family viruses</a:t>
            </a: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	</a:t>
            </a:r>
            <a:r>
              <a:rPr lang="en-US" sz="2800" i="1" dirty="0" smtClean="0">
                <a:latin typeface="Arial"/>
                <a:cs typeface="Arial"/>
              </a:rPr>
              <a:t>V</a:t>
            </a:r>
            <a:r>
              <a:rPr lang="en-US" sz="2800" baseline="-25000" dirty="0" smtClean="0">
                <a:latin typeface="Arial"/>
                <a:cs typeface="Arial"/>
              </a:rPr>
              <a:t>1</a:t>
            </a:r>
            <a:r>
              <a:rPr lang="en-US" sz="2800" dirty="0" smtClean="0">
                <a:latin typeface="Arial"/>
                <a:cs typeface="Arial"/>
              </a:rPr>
              <a:t> = (2, 1, 0, 3, 1, 1)    </a:t>
            </a:r>
            <a:r>
              <a:rPr lang="en-US" sz="2800" i="1" dirty="0" smtClean="0">
                <a:latin typeface="Arial"/>
                <a:cs typeface="Arial"/>
              </a:rPr>
              <a:t>V</a:t>
            </a:r>
            <a:r>
              <a:rPr lang="en-US" sz="2800" baseline="-25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 = (2, 3, 1, 2, 3, 0)</a:t>
            </a: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	</a:t>
            </a:r>
            <a:r>
              <a:rPr lang="en-US" sz="2800" i="1" dirty="0" smtClean="0">
                <a:latin typeface="Arial"/>
                <a:cs typeface="Arial"/>
              </a:rPr>
              <a:t>V</a:t>
            </a:r>
            <a:r>
              <a:rPr lang="en-US" sz="2800" baseline="-25000" dirty="0" smtClean="0">
                <a:latin typeface="Arial"/>
                <a:cs typeface="Arial"/>
              </a:rPr>
              <a:t>3</a:t>
            </a:r>
            <a:r>
              <a:rPr lang="en-US" sz="2800" dirty="0" smtClean="0">
                <a:latin typeface="Arial"/>
                <a:cs typeface="Arial"/>
              </a:rPr>
              <a:t> = (1, 0, 3, 3, 1, 1)    </a:t>
            </a:r>
            <a:r>
              <a:rPr lang="en-US" sz="2800" i="1" dirty="0" smtClean="0">
                <a:latin typeface="Arial"/>
                <a:cs typeface="Arial"/>
              </a:rPr>
              <a:t>V</a:t>
            </a:r>
            <a:r>
              <a:rPr lang="en-US" sz="2800" baseline="-25000" dirty="0" smtClean="0">
                <a:latin typeface="Arial"/>
                <a:cs typeface="Arial"/>
              </a:rPr>
              <a:t>4</a:t>
            </a:r>
            <a:r>
              <a:rPr lang="en-US" sz="2800" dirty="0" smtClean="0">
                <a:latin typeface="Arial"/>
                <a:cs typeface="Arial"/>
              </a:rPr>
              <a:t> = (2, 3, 1, 0, 3, 2)</a:t>
            </a:r>
          </a:p>
          <a:p>
            <a:r>
              <a:rPr lang="en-US" dirty="0" smtClean="0"/>
              <a:t>For simplicity, assume means are all 0</a:t>
            </a:r>
          </a:p>
          <a:p>
            <a:r>
              <a:rPr lang="en-US" dirty="0" smtClean="0"/>
              <a:t>Form matrix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= [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1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2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3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4</a:t>
            </a:r>
            <a:r>
              <a:rPr lang="en-US" dirty="0" smtClean="0">
                <a:latin typeface="Arial"/>
                <a:cs typeface="Arial"/>
              </a:rPr>
              <a:t>] =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267200"/>
            <a:ext cx="19304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dirty="0" smtClean="0"/>
              <a:t>Next, form the matrix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Arial"/>
                <a:cs typeface="Arial"/>
              </a:rPr>
              <a:t>L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A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Note that </a:t>
            </a:r>
            <a:r>
              <a:rPr lang="en-US" i="1" dirty="0" smtClean="0">
                <a:latin typeface="Arial"/>
                <a:cs typeface="Arial"/>
              </a:rPr>
              <a:t>L</a:t>
            </a:r>
            <a:r>
              <a:rPr lang="en-US" dirty="0" smtClean="0"/>
              <a:t> is 4x4, not 6x6</a:t>
            </a:r>
          </a:p>
          <a:p>
            <a:r>
              <a:rPr lang="en-US" dirty="0" smtClean="0"/>
              <a:t>Compute </a:t>
            </a:r>
            <a:r>
              <a:rPr lang="en-US" dirty="0" err="1" smtClean="0"/>
              <a:t>eigenvalues</a:t>
            </a:r>
            <a:r>
              <a:rPr lang="en-US" dirty="0" smtClean="0"/>
              <a:t> of </a:t>
            </a:r>
            <a:r>
              <a:rPr lang="en-US" i="1" dirty="0" smtClean="0">
                <a:latin typeface="Arial"/>
                <a:cs typeface="Arial"/>
              </a:rPr>
              <a:t>L</a:t>
            </a:r>
            <a:r>
              <a:rPr lang="en-US" dirty="0" smtClean="0"/>
              <a:t> matrix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>
                <a:latin typeface="Arial"/>
                <a:cs typeface="Arial"/>
              </a:rPr>
              <a:t>λ</a:t>
            </a:r>
            <a:r>
              <a:rPr lang="en-US" sz="2800" baseline="-25000" dirty="0" smtClean="0">
                <a:latin typeface="Arial"/>
                <a:cs typeface="Arial"/>
              </a:rPr>
              <a:t>1</a:t>
            </a:r>
            <a:r>
              <a:rPr lang="en-US" sz="2800" dirty="0" smtClean="0">
                <a:latin typeface="Arial"/>
                <a:cs typeface="Arial"/>
              </a:rPr>
              <a:t> = 68.43</a:t>
            </a:r>
            <a:r>
              <a:rPr lang="en-US" sz="2800" dirty="0" smtClean="0"/>
              <a:t>,</a:t>
            </a:r>
            <a:r>
              <a:rPr lang="en-US" sz="2800" dirty="0" smtClean="0">
                <a:latin typeface="Arial"/>
                <a:cs typeface="Arial"/>
              </a:rPr>
              <a:t> λ</a:t>
            </a:r>
            <a:r>
              <a:rPr lang="en-US" sz="2800" baseline="-25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 = 15.16</a:t>
            </a:r>
            <a:r>
              <a:rPr lang="en-US" sz="2800" dirty="0" smtClean="0"/>
              <a:t>,</a:t>
            </a:r>
            <a:r>
              <a:rPr lang="en-US" sz="2800" dirty="0" smtClean="0">
                <a:latin typeface="Arial"/>
                <a:cs typeface="Arial"/>
              </a:rPr>
              <a:t> λ</a:t>
            </a:r>
            <a:r>
              <a:rPr lang="en-US" sz="2800" baseline="-25000" dirty="0" smtClean="0">
                <a:latin typeface="Arial"/>
                <a:cs typeface="Arial"/>
              </a:rPr>
              <a:t>3</a:t>
            </a:r>
            <a:r>
              <a:rPr lang="en-US" sz="2800" dirty="0" smtClean="0">
                <a:latin typeface="Arial"/>
                <a:cs typeface="Arial"/>
              </a:rPr>
              <a:t> = 4.94</a:t>
            </a:r>
            <a:r>
              <a:rPr lang="en-US" sz="2800" dirty="0" smtClean="0"/>
              <a:t>,</a:t>
            </a:r>
            <a:r>
              <a:rPr lang="en-US" sz="2800" dirty="0" smtClean="0">
                <a:latin typeface="Arial"/>
                <a:cs typeface="Arial"/>
              </a:rPr>
              <a:t> λ</a:t>
            </a:r>
            <a:r>
              <a:rPr lang="en-US" sz="2800" baseline="-25000" dirty="0" smtClean="0">
                <a:latin typeface="Arial"/>
                <a:cs typeface="Arial"/>
              </a:rPr>
              <a:t>4</a:t>
            </a:r>
            <a:r>
              <a:rPr lang="en-US" sz="2800" dirty="0" smtClean="0">
                <a:latin typeface="Arial"/>
                <a:cs typeface="Arial"/>
              </a:rPr>
              <a:t> = 2.47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438400"/>
            <a:ext cx="24511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vector is a 1-d array of numbers</a:t>
            </a:r>
          </a:p>
          <a:p>
            <a:r>
              <a:rPr lang="en-US" dirty="0" smtClean="0"/>
              <a:t>For example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[1  2  0  5]</a:t>
            </a:r>
          </a:p>
          <a:p>
            <a:pPr lvl="1"/>
            <a:r>
              <a:rPr lang="en-US" dirty="0" smtClean="0"/>
              <a:t>Here,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 is a row vector</a:t>
            </a:r>
          </a:p>
          <a:p>
            <a:r>
              <a:rPr lang="en-US" dirty="0" smtClean="0"/>
              <a:t>Can also have column vectors such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Transpose of a row vector is a column vector and vice versa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denoted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baseline="30000" dirty="0" err="1" smtClean="0">
                <a:latin typeface="Arial"/>
                <a:cs typeface="Arial"/>
              </a:rPr>
              <a:t>T</a:t>
            </a:r>
            <a:endParaRPr lang="en-US" i="1" baseline="300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009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076700"/>
            <a:ext cx="2590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Corresponding eigenvectors are</a:t>
            </a: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	</a:t>
            </a:r>
            <a:r>
              <a:rPr lang="en-US" sz="2800" i="1" dirty="0" smtClean="0">
                <a:latin typeface="Arial"/>
                <a:cs typeface="Arial"/>
              </a:rPr>
              <a:t>v</a:t>
            </a:r>
            <a:r>
              <a:rPr lang="en-US" sz="2800" baseline="-25000" dirty="0" smtClean="0">
                <a:latin typeface="Arial"/>
                <a:cs typeface="Arial"/>
              </a:rPr>
              <a:t>1</a:t>
            </a:r>
            <a:r>
              <a:rPr lang="en-US" sz="2800" dirty="0" smtClean="0">
                <a:latin typeface="Arial"/>
                <a:cs typeface="Arial"/>
              </a:rPr>
              <a:t> = ( 0.41,  0.60,  0.41,  0.55)</a:t>
            </a: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	</a:t>
            </a:r>
            <a:r>
              <a:rPr lang="en-US" sz="2800" i="1" dirty="0" smtClean="0">
                <a:latin typeface="Arial"/>
                <a:cs typeface="Arial"/>
              </a:rPr>
              <a:t>v</a:t>
            </a:r>
            <a:r>
              <a:rPr lang="en-US" sz="2800" baseline="-25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 = (-0.31,  0.19, -0.74,  0.57)</a:t>
            </a: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	</a:t>
            </a:r>
            <a:r>
              <a:rPr lang="en-US" sz="2800" i="1" dirty="0" smtClean="0">
                <a:latin typeface="Arial"/>
                <a:cs typeface="Arial"/>
              </a:rPr>
              <a:t>v</a:t>
            </a:r>
            <a:r>
              <a:rPr lang="en-US" sz="2800" baseline="-25000" dirty="0" smtClean="0">
                <a:latin typeface="Arial"/>
                <a:cs typeface="Arial"/>
              </a:rPr>
              <a:t>3</a:t>
            </a:r>
            <a:r>
              <a:rPr lang="en-US" sz="2800" dirty="0" smtClean="0">
                <a:latin typeface="Arial"/>
                <a:cs typeface="Arial"/>
              </a:rPr>
              <a:t> = (-0.69, -0.26,  0.54,  0.41)</a:t>
            </a: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	</a:t>
            </a:r>
            <a:r>
              <a:rPr lang="en-US" sz="2800" i="1" dirty="0" smtClean="0">
                <a:latin typeface="Arial"/>
                <a:cs typeface="Arial"/>
              </a:rPr>
              <a:t>v</a:t>
            </a:r>
            <a:r>
              <a:rPr lang="en-US" sz="2800" baseline="-25000" dirty="0" smtClean="0">
                <a:latin typeface="Arial"/>
                <a:cs typeface="Arial"/>
              </a:rPr>
              <a:t>4</a:t>
            </a:r>
            <a:r>
              <a:rPr lang="en-US" sz="2800" dirty="0" smtClean="0">
                <a:latin typeface="Arial"/>
                <a:cs typeface="Arial"/>
              </a:rPr>
              <a:t> = ( 0.51, -0.73, -0.05,  0.46)</a:t>
            </a:r>
            <a:endParaRPr lang="en-US" dirty="0" smtClean="0"/>
          </a:p>
          <a:p>
            <a:r>
              <a:rPr lang="en-US" dirty="0" smtClean="0"/>
              <a:t>Eigenvectors of covariance matrix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are given by </a:t>
            </a:r>
            <a:r>
              <a:rPr lang="en-US" i="1" dirty="0" err="1" smtClean="0">
                <a:latin typeface="Arial"/>
                <a:cs typeface="Arial"/>
              </a:rPr>
              <a:t>u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Av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for 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= 1,2,3,4</a:t>
            </a:r>
          </a:p>
          <a:p>
            <a:pPr lvl="1"/>
            <a:r>
              <a:rPr lang="en-US" dirty="0" err="1" smtClean="0"/>
              <a:t>Eigenvalues</a:t>
            </a:r>
            <a:r>
              <a:rPr lang="en-US" dirty="0" smtClean="0"/>
              <a:t> don’t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Example: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648200"/>
          </a:xfrm>
        </p:spPr>
        <p:txBody>
          <a:bodyPr/>
          <a:lstStyle/>
          <a:p>
            <a:r>
              <a:rPr lang="en-US" dirty="0" smtClean="0"/>
              <a:t>Compute eigenvectors of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to find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u</a:t>
            </a:r>
            <a:r>
              <a:rPr lang="en-US" sz="2400" baseline="-25000" dirty="0" smtClean="0">
                <a:latin typeface="Arial"/>
                <a:cs typeface="Arial"/>
              </a:rPr>
              <a:t>1</a:t>
            </a:r>
            <a:r>
              <a:rPr lang="en-US" sz="2400" dirty="0" smtClean="0">
                <a:latin typeface="Arial"/>
                <a:cs typeface="Arial"/>
              </a:rPr>
              <a:t> = ( 3.53, 3.86, 2.38, 3.66, 4.27, 1.92)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u</a:t>
            </a:r>
            <a:r>
              <a:rPr lang="en-US" sz="2400" baseline="-25000" dirty="0" smtClean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 = ( 0.16, 1.97,-1.46,-2.77, 1.23, 0.09)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u</a:t>
            </a:r>
            <a:r>
              <a:rPr lang="en-US" sz="2400" baseline="-25000" dirty="0" smtClean="0">
                <a:latin typeface="Arial"/>
                <a:cs typeface="Arial"/>
              </a:rPr>
              <a:t>3</a:t>
            </a:r>
            <a:r>
              <a:rPr lang="en-US" sz="2400" dirty="0" smtClean="0">
                <a:latin typeface="Arial"/>
                <a:cs typeface="Arial"/>
              </a:rPr>
              <a:t> = (-0.54,-0.24, 1.77,-0.97, 0.30, 0.67)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u</a:t>
            </a:r>
            <a:r>
              <a:rPr lang="en-US" sz="2400" baseline="-25000" dirty="0" smtClean="0">
                <a:latin typeface="Arial"/>
                <a:cs typeface="Arial"/>
              </a:rPr>
              <a:t>4</a:t>
            </a:r>
            <a:r>
              <a:rPr lang="en-US" sz="2400" dirty="0" smtClean="0">
                <a:latin typeface="Arial"/>
                <a:cs typeface="Arial"/>
              </a:rPr>
              <a:t> = ( 0.43,-0.30,-0.42,-0.08,-0.35, 1.38)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dirty="0" smtClean="0"/>
              <a:t>Normalize by dividing by length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	μ</a:t>
            </a:r>
            <a:r>
              <a:rPr lang="en-US" sz="2400" baseline="-25000" dirty="0" smtClean="0">
                <a:latin typeface="Arial"/>
                <a:cs typeface="Arial"/>
              </a:rPr>
              <a:t>1</a:t>
            </a:r>
            <a:r>
              <a:rPr lang="en-US" sz="2400" dirty="0" smtClean="0">
                <a:latin typeface="Arial"/>
                <a:cs typeface="Arial"/>
              </a:rPr>
              <a:t> = ( 0.43, 0.47, 0.29, 0.44, 0.52, 0.23)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	μ</a:t>
            </a:r>
            <a:r>
              <a:rPr lang="en-US" sz="2400" baseline="-25000" dirty="0" smtClean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 = ( 0.04, 0.50,-0.37,-0.71, 0.32, 0.02)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	μ</a:t>
            </a:r>
            <a:r>
              <a:rPr lang="en-US" sz="2400" baseline="-25000" dirty="0" smtClean="0">
                <a:latin typeface="Arial"/>
                <a:cs typeface="Arial"/>
              </a:rPr>
              <a:t>3</a:t>
            </a:r>
            <a:r>
              <a:rPr lang="en-US" sz="2400" dirty="0" smtClean="0">
                <a:latin typeface="Arial"/>
                <a:cs typeface="Arial"/>
              </a:rPr>
              <a:t> = (-0.24,-0.11, 0.79,-0.44, 0.13, 0.30)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	μ</a:t>
            </a:r>
            <a:r>
              <a:rPr lang="en-US" sz="2400" baseline="-25000" dirty="0" smtClean="0">
                <a:latin typeface="Arial"/>
                <a:cs typeface="Arial"/>
              </a:rPr>
              <a:t>4</a:t>
            </a:r>
            <a:r>
              <a:rPr lang="en-US" sz="2400" dirty="0" smtClean="0">
                <a:latin typeface="Arial"/>
                <a:cs typeface="Arial"/>
              </a:rPr>
              <a:t> = ( 0.27,-0.19,-0.27,-0.05,-0.22, 0.88)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Scoring matrix is 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r>
              <a:rPr lang="en-US" dirty="0" smtClean="0">
                <a:latin typeface="Arial"/>
                <a:cs typeface="Arial"/>
              </a:rPr>
              <a:t> = [Ω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Ω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Ω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 Ω</a:t>
            </a:r>
            <a:r>
              <a:rPr lang="en-US" baseline="-25000" dirty="0" smtClean="0">
                <a:latin typeface="Arial"/>
                <a:cs typeface="Arial"/>
              </a:rPr>
              <a:t>4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dirty="0" smtClean="0"/>
              <a:t>  </a:t>
            </a:r>
          </a:p>
          <a:p>
            <a:r>
              <a:rPr lang="en-US" dirty="0" smtClean="0"/>
              <a:t>Where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= [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ea typeface="Wingdings"/>
                <a:cs typeface="Arial"/>
              </a:rPr>
              <a:t></a:t>
            </a:r>
            <a:r>
              <a:rPr lang="en-US" dirty="0" smtClean="0">
                <a:latin typeface="Arial"/>
                <a:cs typeface="Arial"/>
              </a:rPr>
              <a:t>μ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ea typeface="Wingdings"/>
                <a:cs typeface="Arial"/>
              </a:rPr>
              <a:t></a:t>
            </a:r>
            <a:r>
              <a:rPr lang="en-US" dirty="0" smtClean="0">
                <a:latin typeface="Arial"/>
                <a:cs typeface="Arial"/>
              </a:rPr>
              <a:t>μ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ea typeface="Wingdings"/>
                <a:cs typeface="Arial"/>
              </a:rPr>
              <a:t></a:t>
            </a:r>
            <a:r>
              <a:rPr lang="en-US" dirty="0" smtClean="0">
                <a:latin typeface="Arial"/>
                <a:cs typeface="Arial"/>
              </a:rPr>
              <a:t>μ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ea typeface="Wingdings"/>
                <a:cs typeface="Arial"/>
              </a:rPr>
              <a:t></a:t>
            </a:r>
            <a:r>
              <a:rPr lang="en-US" dirty="0" smtClean="0">
                <a:latin typeface="Arial"/>
                <a:cs typeface="Arial"/>
              </a:rPr>
              <a:t>μ</a:t>
            </a:r>
            <a:r>
              <a:rPr lang="en-US" baseline="-25000" dirty="0" smtClean="0">
                <a:latin typeface="Arial"/>
                <a:cs typeface="Arial"/>
              </a:rPr>
              <a:t>4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    </a:t>
            </a:r>
            <a:endParaRPr lang="en-US" baseline="-25000" dirty="0" smtClean="0">
              <a:cs typeface="Arial"/>
            </a:endParaRPr>
          </a:p>
          <a:p>
            <a:pPr lvl="1"/>
            <a:r>
              <a:rPr lang="en-US" dirty="0" smtClean="0"/>
              <a:t>For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= 1,2,3,4</a:t>
            </a:r>
            <a:r>
              <a:rPr lang="en-US" dirty="0" smtClean="0">
                <a:cs typeface="Arial"/>
              </a:rPr>
              <a:t>, where “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dirty="0" smtClean="0">
                <a:cs typeface="Arial"/>
              </a:rPr>
              <a:t>” is dot product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/>
              <a:t>In this example, we find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r>
              <a:rPr lang="en-US" dirty="0" smtClean="0">
                <a:latin typeface="Arial"/>
                <a:cs typeface="Arial"/>
              </a:rPr>
              <a:t> =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38600"/>
            <a:ext cx="4312942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Spse</a:t>
            </a:r>
            <a:r>
              <a:rPr lang="en-US" dirty="0" smtClean="0"/>
              <a:t> we only use 3 most significant eigenvectors for scoring</a:t>
            </a:r>
          </a:p>
          <a:p>
            <a:pPr lvl="1"/>
            <a:r>
              <a:rPr lang="en-US" dirty="0" smtClean="0"/>
              <a:t>Truncate last row of 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r>
              <a:rPr lang="en-US" dirty="0" smtClean="0"/>
              <a:t> on previous slide  </a:t>
            </a:r>
          </a:p>
          <a:p>
            <a:r>
              <a:rPr lang="en-US" dirty="0" smtClean="0"/>
              <a:t>And the scoring matrix becomes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r>
              <a:rPr lang="en-US" dirty="0" smtClean="0">
                <a:latin typeface="Arial"/>
                <a:cs typeface="Arial"/>
              </a:rPr>
              <a:t> =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no need to compute last row…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15" y="4191000"/>
            <a:ext cx="4103885" cy="118586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use 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r>
              <a:rPr lang="en-US" dirty="0" smtClean="0"/>
              <a:t> to score a file?</a:t>
            </a:r>
          </a:p>
          <a:p>
            <a:r>
              <a:rPr lang="en-US" dirty="0" smtClean="0"/>
              <a:t>Let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(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,…,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6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dirty="0" smtClean="0"/>
              <a:t> be a file to score</a:t>
            </a:r>
          </a:p>
          <a:p>
            <a:r>
              <a:rPr lang="en-US" dirty="0" smtClean="0"/>
              <a:t>Compute its weight vector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 = [</a:t>
            </a:r>
            <a:r>
              <a:rPr lang="en-US" i="1" dirty="0" smtClean="0">
                <a:latin typeface="Arial"/>
                <a:cs typeface="Arial"/>
              </a:rPr>
              <a:t>w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w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w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 = [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i="1" baseline="30000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baseline="30000" dirty="0" smtClean="0">
                <a:latin typeface="Arial"/>
                <a:ea typeface="Wingdings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μ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i="1" baseline="30000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baseline="-25000" dirty="0" smtClean="0">
                <a:latin typeface="Arial"/>
                <a:ea typeface="Wingdings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μ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i="1" baseline="30000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baseline="-25000" dirty="0" smtClean="0">
                <a:latin typeface="Arial"/>
                <a:ea typeface="Wingdings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μ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</a:p>
          <a:p>
            <a:r>
              <a:rPr lang="en-US" dirty="0" smtClean="0"/>
              <a:t>Then </a:t>
            </a:r>
            <a:r>
              <a:rPr lang="en-US" dirty="0" err="1" smtClean="0">
                <a:latin typeface="Arial"/>
                <a:cs typeface="Arial"/>
              </a:rPr>
              <a:t>score(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min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d(</a:t>
            </a:r>
            <a:r>
              <a:rPr lang="en-US" i="1" dirty="0" err="1" smtClean="0">
                <a:latin typeface="Arial"/>
                <a:cs typeface="Arial"/>
              </a:rPr>
              <a:t>W</a:t>
            </a:r>
            <a:r>
              <a:rPr lang="en-US" dirty="0" err="1" smtClean="0">
                <a:latin typeface="Arial"/>
                <a:cs typeface="Arial"/>
              </a:rPr>
              <a:t>,Ω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Where </a:t>
            </a:r>
            <a:r>
              <a:rPr lang="en-US" dirty="0" err="1" smtClean="0">
                <a:latin typeface="Arial"/>
                <a:cs typeface="Arial"/>
              </a:rPr>
              <a:t>d(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,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dirty="0" smtClean="0"/>
              <a:t> is Euclidean distance</a:t>
            </a:r>
          </a:p>
          <a:p>
            <a:pPr lvl="1"/>
            <a:r>
              <a:rPr lang="en-US" dirty="0" smtClean="0"/>
              <a:t>Recall that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/>
              <a:t> are columns of 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Scoring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95800"/>
          </a:xfrm>
        </p:spPr>
        <p:txBody>
          <a:bodyPr/>
          <a:lstStyle/>
          <a:p>
            <a:r>
              <a:rPr lang="en-US" dirty="0" smtClean="0"/>
              <a:t>Suppose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= (2, 1, 0, 3, 1, 1)</a:t>
            </a:r>
          </a:p>
          <a:p>
            <a:r>
              <a:rPr lang="en-US" dirty="0" smtClean="0"/>
              <a:t>Then </a:t>
            </a:r>
          </a:p>
          <a:p>
            <a:pPr>
              <a:buNone/>
            </a:pPr>
            <a:r>
              <a:rPr lang="en-US" sz="2800" i="1" dirty="0" smtClean="0">
                <a:latin typeface="Arial"/>
                <a:cs typeface="Arial"/>
              </a:rPr>
              <a:t>	W</a:t>
            </a:r>
            <a:r>
              <a:rPr lang="en-US" sz="2800" dirty="0" smtClean="0">
                <a:latin typeface="Arial"/>
                <a:cs typeface="Arial"/>
              </a:rPr>
              <a:t> = [</a:t>
            </a:r>
            <a:r>
              <a:rPr lang="en-US" sz="2800" i="1" dirty="0" smtClean="0">
                <a:latin typeface="Arial"/>
                <a:cs typeface="Arial"/>
              </a:rPr>
              <a:t>X</a:t>
            </a:r>
            <a:r>
              <a:rPr lang="en-US" sz="2800" dirty="0" smtClean="0">
                <a:latin typeface="Arial"/>
                <a:ea typeface="Wingdings"/>
                <a:cs typeface="Arial"/>
              </a:rPr>
              <a:t></a:t>
            </a:r>
            <a:r>
              <a:rPr lang="en-US" sz="2800" dirty="0" smtClean="0">
                <a:latin typeface="Arial"/>
                <a:cs typeface="Arial"/>
              </a:rPr>
              <a:t>μ</a:t>
            </a:r>
            <a:r>
              <a:rPr lang="en-US" sz="2800" baseline="-25000" dirty="0" smtClean="0">
                <a:latin typeface="Arial"/>
                <a:cs typeface="Arial"/>
              </a:rPr>
              <a:t>1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i="1" dirty="0" smtClean="0">
                <a:latin typeface="Arial"/>
                <a:cs typeface="Arial"/>
              </a:rPr>
              <a:t>X</a:t>
            </a:r>
            <a:r>
              <a:rPr lang="en-US" sz="2800" dirty="0" smtClean="0">
                <a:latin typeface="Arial"/>
                <a:ea typeface="Wingdings"/>
                <a:cs typeface="Arial"/>
              </a:rPr>
              <a:t></a:t>
            </a:r>
            <a:r>
              <a:rPr lang="en-US" sz="2800" dirty="0" smtClean="0">
                <a:latin typeface="Arial"/>
                <a:cs typeface="Arial"/>
              </a:rPr>
              <a:t>μ</a:t>
            </a:r>
            <a:r>
              <a:rPr lang="en-US" sz="2800" baseline="-25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i="1" dirty="0" smtClean="0">
                <a:latin typeface="Arial"/>
                <a:cs typeface="Arial"/>
              </a:rPr>
              <a:t>X</a:t>
            </a:r>
            <a:r>
              <a:rPr lang="en-US" sz="2800" dirty="0" smtClean="0">
                <a:latin typeface="Arial"/>
                <a:ea typeface="Wingdings"/>
                <a:cs typeface="Arial"/>
              </a:rPr>
              <a:t></a:t>
            </a:r>
            <a:r>
              <a:rPr lang="en-US" sz="2800" dirty="0" smtClean="0">
                <a:latin typeface="Arial"/>
                <a:cs typeface="Arial"/>
              </a:rPr>
              <a:t>μ</a:t>
            </a:r>
            <a:r>
              <a:rPr lang="en-US" sz="2800" baseline="-25000" dirty="0" smtClean="0">
                <a:latin typeface="Arial"/>
                <a:cs typeface="Arial"/>
              </a:rPr>
              <a:t>3</a:t>
            </a:r>
            <a:r>
              <a:rPr lang="en-US" sz="2800" dirty="0" smtClean="0">
                <a:latin typeface="Arial"/>
                <a:cs typeface="Arial"/>
              </a:rPr>
              <a:t>]</a:t>
            </a:r>
            <a:r>
              <a:rPr lang="en-US" sz="2800" baseline="30000" dirty="0" smtClean="0">
                <a:latin typeface="Arial"/>
                <a:cs typeface="Arial"/>
              </a:rPr>
              <a:t>T</a:t>
            </a:r>
            <a:r>
              <a:rPr lang="en-US" sz="2800" dirty="0" smtClean="0">
                <a:latin typeface="Arial"/>
                <a:cs typeface="Arial"/>
              </a:rPr>
              <a:t> = [3.40  -1.21  -1.47]</a:t>
            </a:r>
            <a:r>
              <a:rPr lang="en-US" sz="2800" baseline="30000" dirty="0" smtClean="0">
                <a:latin typeface="Arial"/>
                <a:cs typeface="Arial"/>
              </a:rPr>
              <a:t>T</a:t>
            </a:r>
            <a:endParaRPr lang="en-US" sz="2800" baseline="30000" dirty="0" smtClean="0"/>
          </a:p>
          <a:p>
            <a:r>
              <a:rPr lang="en-US" dirty="0" smtClean="0"/>
              <a:t>That is, </a:t>
            </a:r>
            <a:r>
              <a:rPr lang="en-US" i="1" dirty="0" smtClean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 = Ω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and hence </a:t>
            </a:r>
            <a:r>
              <a:rPr lang="en-US" dirty="0" err="1" smtClean="0">
                <a:latin typeface="Arial"/>
                <a:cs typeface="Arial"/>
              </a:rPr>
              <a:t>score(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) = 0</a:t>
            </a:r>
            <a:r>
              <a:rPr lang="en-US" dirty="0" smtClean="0"/>
              <a:t>  </a:t>
            </a:r>
          </a:p>
          <a:p>
            <a:r>
              <a:rPr lang="en-US" dirty="0" smtClean="0"/>
              <a:t>So, minimum occurs when we score an element in training set</a:t>
            </a:r>
          </a:p>
          <a:p>
            <a:pPr lvl="1"/>
            <a:r>
              <a:rPr lang="en-US" dirty="0" smtClean="0"/>
              <a:t>This is a good thing…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Scoring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dirty="0" smtClean="0"/>
              <a:t>Suppose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(2, 3, 4, 4, 3, 2)</a:t>
            </a:r>
          </a:p>
          <a:p>
            <a:r>
              <a:rPr lang="en-US" dirty="0" smtClean="0"/>
              <a:t>Then </a:t>
            </a:r>
            <a:r>
              <a:rPr lang="en-US" sz="2800" i="1" dirty="0" smtClean="0">
                <a:latin typeface="Arial"/>
                <a:cs typeface="Arial"/>
              </a:rPr>
              <a:t>W</a:t>
            </a:r>
            <a:r>
              <a:rPr lang="en-US" sz="2800" dirty="0" smtClean="0">
                <a:latin typeface="Arial"/>
                <a:cs typeface="Arial"/>
              </a:rPr>
              <a:t> = [</a:t>
            </a:r>
            <a:r>
              <a:rPr lang="en-US" sz="2800" i="1" dirty="0" smtClean="0">
                <a:latin typeface="Arial"/>
                <a:cs typeface="Arial"/>
              </a:rPr>
              <a:t>X</a:t>
            </a:r>
            <a:r>
              <a:rPr lang="en-US" sz="2800" dirty="0" smtClean="0">
                <a:latin typeface="Arial"/>
                <a:ea typeface="Wingdings"/>
                <a:cs typeface="Arial"/>
              </a:rPr>
              <a:t></a:t>
            </a:r>
            <a:r>
              <a:rPr lang="en-US" sz="2800" dirty="0" smtClean="0">
                <a:latin typeface="Arial"/>
                <a:cs typeface="Arial"/>
              </a:rPr>
              <a:t>μ</a:t>
            </a:r>
            <a:r>
              <a:rPr lang="en-US" sz="2800" baseline="-25000" dirty="0" smtClean="0">
                <a:latin typeface="Arial"/>
                <a:cs typeface="Arial"/>
              </a:rPr>
              <a:t>1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i="1" dirty="0" smtClean="0">
                <a:latin typeface="Arial"/>
                <a:cs typeface="Arial"/>
              </a:rPr>
              <a:t>X</a:t>
            </a:r>
            <a:r>
              <a:rPr lang="en-US" sz="2800" dirty="0" smtClean="0">
                <a:latin typeface="Arial"/>
                <a:ea typeface="Wingdings"/>
                <a:cs typeface="Arial"/>
              </a:rPr>
              <a:t></a:t>
            </a:r>
            <a:r>
              <a:rPr lang="en-US" sz="2800" dirty="0" smtClean="0">
                <a:latin typeface="Arial"/>
                <a:cs typeface="Arial"/>
              </a:rPr>
              <a:t>μ</a:t>
            </a:r>
            <a:r>
              <a:rPr lang="en-US" sz="2800" baseline="-25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i="1" dirty="0" smtClean="0">
                <a:latin typeface="Arial"/>
                <a:cs typeface="Arial"/>
              </a:rPr>
              <a:t>X</a:t>
            </a:r>
            <a:r>
              <a:rPr lang="en-US" sz="2800" dirty="0" smtClean="0">
                <a:latin typeface="Arial"/>
                <a:ea typeface="Wingdings"/>
                <a:cs typeface="Arial"/>
              </a:rPr>
              <a:t></a:t>
            </a:r>
            <a:r>
              <a:rPr lang="en-US" sz="2800" dirty="0" smtClean="0">
                <a:latin typeface="Arial"/>
                <a:cs typeface="Arial"/>
              </a:rPr>
              <a:t>μ</a:t>
            </a:r>
            <a:r>
              <a:rPr lang="en-US" sz="2800" baseline="-25000" dirty="0" smtClean="0">
                <a:latin typeface="Arial"/>
                <a:cs typeface="Arial"/>
              </a:rPr>
              <a:t>3</a:t>
            </a:r>
            <a:r>
              <a:rPr lang="en-US" sz="2800" dirty="0" smtClean="0">
                <a:latin typeface="Arial"/>
                <a:cs typeface="Arial"/>
              </a:rPr>
              <a:t>]</a:t>
            </a:r>
            <a:r>
              <a:rPr lang="en-US" sz="2800" baseline="30000" dirty="0" smtClean="0">
                <a:latin typeface="Arial"/>
                <a:cs typeface="Arial"/>
              </a:rPr>
              <a:t>T</a:t>
            </a:r>
            <a:r>
              <a:rPr lang="en-US" sz="2800" dirty="0" smtClean="0">
                <a:latin typeface="Arial"/>
                <a:cs typeface="Arial"/>
              </a:rPr>
              <a:t>=[7.19,-1.75,1.64]</a:t>
            </a:r>
            <a:r>
              <a:rPr lang="en-US" sz="2800" baseline="30000" dirty="0" smtClean="0">
                <a:latin typeface="Arial"/>
                <a:cs typeface="Arial"/>
              </a:rPr>
              <a:t>T</a:t>
            </a:r>
            <a:endParaRPr lang="en-US" sz="2800" dirty="0" smtClean="0"/>
          </a:p>
          <a:p>
            <a:r>
              <a:rPr lang="en-US" dirty="0" smtClean="0"/>
              <a:t>And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Arial"/>
                <a:cs typeface="Arial"/>
              </a:rPr>
              <a:t>d(</a:t>
            </a:r>
            <a:r>
              <a:rPr lang="en-US" sz="2800" i="1" dirty="0" smtClean="0">
                <a:latin typeface="Arial"/>
                <a:cs typeface="Arial"/>
              </a:rPr>
              <a:t>W</a:t>
            </a:r>
            <a:r>
              <a:rPr lang="en-US" sz="2800" dirty="0" smtClean="0">
                <a:latin typeface="Arial"/>
                <a:cs typeface="Arial"/>
              </a:rPr>
              <a:t>,Ω</a:t>
            </a:r>
            <a:r>
              <a:rPr lang="en-US" sz="2800" baseline="-25000" dirty="0" smtClean="0">
                <a:latin typeface="Arial"/>
                <a:cs typeface="Arial"/>
              </a:rPr>
              <a:t>1</a:t>
            </a:r>
            <a:r>
              <a:rPr lang="en-US" sz="2800" dirty="0" smtClean="0">
                <a:latin typeface="Arial"/>
                <a:cs typeface="Arial"/>
              </a:rPr>
              <a:t>) = 4.93,   d(</a:t>
            </a:r>
            <a:r>
              <a:rPr lang="en-US" sz="2800" i="1" dirty="0" smtClean="0">
                <a:latin typeface="Arial"/>
                <a:cs typeface="Arial"/>
              </a:rPr>
              <a:t>W</a:t>
            </a:r>
            <a:r>
              <a:rPr lang="en-US" sz="2800" dirty="0" smtClean="0">
                <a:latin typeface="Arial"/>
                <a:cs typeface="Arial"/>
              </a:rPr>
              <a:t>,Ω</a:t>
            </a:r>
            <a:r>
              <a:rPr lang="en-US" sz="2800" baseline="-25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) = 3.96,</a:t>
            </a: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	d(</a:t>
            </a:r>
            <a:r>
              <a:rPr lang="en-US" sz="2800" i="1" dirty="0" smtClean="0">
                <a:latin typeface="Arial"/>
                <a:cs typeface="Arial"/>
              </a:rPr>
              <a:t>W</a:t>
            </a:r>
            <a:r>
              <a:rPr lang="en-US" sz="2800" dirty="0" smtClean="0">
                <a:latin typeface="Arial"/>
                <a:cs typeface="Arial"/>
              </a:rPr>
              <a:t>,Ω</a:t>
            </a:r>
            <a:r>
              <a:rPr lang="en-US" sz="2800" baseline="-25000" dirty="0" smtClean="0">
                <a:latin typeface="Arial"/>
                <a:cs typeface="Arial"/>
              </a:rPr>
              <a:t>3</a:t>
            </a:r>
            <a:r>
              <a:rPr lang="en-US" sz="2800" dirty="0" smtClean="0">
                <a:latin typeface="Arial"/>
                <a:cs typeface="Arial"/>
              </a:rPr>
              <a:t>) = 4.00,   d(</a:t>
            </a:r>
            <a:r>
              <a:rPr lang="en-US" sz="2800" i="1" dirty="0" smtClean="0">
                <a:latin typeface="Arial"/>
                <a:cs typeface="Arial"/>
              </a:rPr>
              <a:t>W</a:t>
            </a:r>
            <a:r>
              <a:rPr lang="en-US" sz="2800" dirty="0" smtClean="0">
                <a:latin typeface="Arial"/>
                <a:cs typeface="Arial"/>
              </a:rPr>
              <a:t>,Ω</a:t>
            </a:r>
            <a:r>
              <a:rPr lang="en-US" sz="2800" baseline="-25000" dirty="0" smtClean="0">
                <a:latin typeface="Arial"/>
                <a:cs typeface="Arial"/>
              </a:rPr>
              <a:t>4</a:t>
            </a:r>
            <a:r>
              <a:rPr lang="en-US" sz="2800" dirty="0" smtClean="0">
                <a:latin typeface="Arial"/>
                <a:cs typeface="Arial"/>
              </a:rPr>
              <a:t>) = 4.81</a:t>
            </a:r>
          </a:p>
          <a:p>
            <a:r>
              <a:rPr lang="en-US" dirty="0" smtClean="0"/>
              <a:t>And hence, </a:t>
            </a:r>
            <a:r>
              <a:rPr lang="en-US" dirty="0" err="1" smtClean="0">
                <a:latin typeface="Arial"/>
                <a:cs typeface="Arial"/>
              </a:rPr>
              <a:t>score(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) = 3.96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So score of a “random”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/>
              <a:t> is “large”</a:t>
            </a:r>
          </a:p>
          <a:p>
            <a:pPr lvl="1"/>
            <a:r>
              <a:rPr lang="en-US" dirty="0" smtClean="0"/>
              <a:t>This is also a good thing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had used SVD…</a:t>
            </a:r>
          </a:p>
          <a:p>
            <a:r>
              <a:rPr lang="en-US" dirty="0" smtClean="0"/>
              <a:t>What would change in training?</a:t>
            </a:r>
          </a:p>
          <a:p>
            <a:pPr lvl="1"/>
            <a:r>
              <a:rPr lang="en-US" dirty="0" smtClean="0"/>
              <a:t>Would have gotten </a:t>
            </a:r>
            <a:r>
              <a:rPr lang="en-US" dirty="0" err="1" smtClean="0">
                <a:latin typeface="Arial"/>
                <a:cs typeface="Arial"/>
              </a:rPr>
              <a:t>μ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/>
              <a:t> directly from SVD… </a:t>
            </a:r>
          </a:p>
          <a:p>
            <a:pPr lvl="1"/>
            <a:r>
              <a:rPr lang="en-US" dirty="0" smtClean="0"/>
              <a:t>…instead of getting eigenvectors </a:t>
            </a:r>
            <a:r>
              <a:rPr lang="en-US" i="1" dirty="0" err="1" smtClean="0">
                <a:latin typeface="Arial"/>
                <a:cs typeface="Arial"/>
              </a:rPr>
              <a:t>u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/>
              <a:t>, then normalizing them to get </a:t>
            </a:r>
            <a:r>
              <a:rPr lang="en-US" dirty="0" err="1" smtClean="0">
                <a:latin typeface="Arial"/>
                <a:cs typeface="Arial"/>
              </a:rPr>
              <a:t>μ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/>
              <a:t>    </a:t>
            </a:r>
          </a:p>
          <a:p>
            <a:pPr lvl="1"/>
            <a:r>
              <a:rPr lang="en-US" dirty="0" smtClean="0"/>
              <a:t>In this case, not too much difference</a:t>
            </a:r>
          </a:p>
          <a:p>
            <a:r>
              <a:rPr lang="en-US" dirty="0" smtClean="0"/>
              <a:t>And what about the scoring? </a:t>
            </a:r>
          </a:p>
          <a:p>
            <a:pPr lvl="1"/>
            <a:r>
              <a:rPr lang="en-US" dirty="0" smtClean="0"/>
              <a:t>It would be exactly the same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3 metamorphic families</a:t>
            </a:r>
          </a:p>
          <a:p>
            <a:pPr lvl="1"/>
            <a:r>
              <a:rPr lang="en-US" dirty="0" smtClean="0"/>
              <a:t>G2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weakly metamorphic</a:t>
            </a:r>
          </a:p>
          <a:p>
            <a:pPr lvl="1"/>
            <a:r>
              <a:rPr lang="en-US" dirty="0" smtClean="0"/>
              <a:t>NGVCK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/>
              <a:t>highly metamorphic</a:t>
            </a:r>
          </a:p>
          <a:p>
            <a:pPr lvl="1"/>
            <a:r>
              <a:rPr lang="en-US" dirty="0" smtClean="0"/>
              <a:t>MWOR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experimental, designed to evade statistical techniques </a:t>
            </a:r>
          </a:p>
          <a:p>
            <a:r>
              <a:rPr lang="en-US" dirty="0" smtClean="0"/>
              <a:t>All tests use 5-fold cross validation</a:t>
            </a:r>
          </a:p>
          <a:p>
            <a:r>
              <a:rPr lang="en-US" dirty="0" smtClean="0"/>
              <a:t>Also tested compiler datasets</a:t>
            </a:r>
          </a:p>
          <a:p>
            <a:pPr lvl="1"/>
            <a:r>
              <a:rPr lang="en-US" dirty="0" smtClean="0"/>
              <a:t>More on this later…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124200" cy="4572000"/>
          </a:xfrm>
        </p:spPr>
        <p:txBody>
          <a:bodyPr/>
          <a:lstStyle/>
          <a:p>
            <a:r>
              <a:rPr lang="en-US" dirty="0" smtClean="0"/>
              <a:t>Metamorphic families: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Benign files: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2286000"/>
            <a:ext cx="6311900" cy="1968500"/>
          </a:xfrm>
          <a:prstGeom prst="rect">
            <a:avLst/>
          </a:prstGeom>
        </p:spPr>
      </p:pic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35500"/>
            <a:ext cx="4953000" cy="1612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Product of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Arial"/>
                <a:cs typeface="Arial"/>
              </a:rPr>
              <a:t>X </a:t>
            </a:r>
            <a:r>
              <a:rPr lang="en-US" dirty="0" smtClean="0">
                <a:latin typeface="Arial"/>
                <a:cs typeface="Arial"/>
              </a:rPr>
              <a:t>= [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…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Arial"/>
                <a:cs typeface="Arial"/>
              </a:rPr>
              <a:t>Y </a:t>
            </a:r>
            <a:r>
              <a:rPr lang="en-US" dirty="0" smtClean="0">
                <a:latin typeface="Arial"/>
                <a:cs typeface="Arial"/>
              </a:rPr>
              <a:t>= [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… 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Then </a:t>
            </a:r>
            <a:r>
              <a:rPr lang="en-US" b="1" dirty="0" smtClean="0">
                <a:solidFill>
                  <a:srgbClr val="3366FF"/>
                </a:solidFill>
              </a:rPr>
              <a:t>dot product </a:t>
            </a:r>
            <a:r>
              <a:rPr lang="en-US" dirty="0" smtClean="0"/>
              <a:t>is defined as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ea typeface="Wingdings"/>
                <a:cs typeface="Arial"/>
              </a:rPr>
              <a:t>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+</a:t>
            </a:r>
            <a:r>
              <a:rPr lang="en-US" i="1" dirty="0" smtClean="0">
                <a:latin typeface="Arial"/>
                <a:cs typeface="Arial"/>
              </a:rPr>
              <a:t> x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+ … +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endParaRPr lang="en-US" i="1" baseline="-25000" dirty="0" smtClean="0"/>
          </a:p>
          <a:p>
            <a:pPr lvl="1"/>
            <a:r>
              <a:rPr lang="en-US" dirty="0" smtClean="0"/>
              <a:t>Note that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ea typeface="Wingdings"/>
                <a:cs typeface="Arial"/>
              </a:rPr>
              <a:t>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/>
              <a:t> is a number (scalar)</a:t>
            </a:r>
          </a:p>
          <a:p>
            <a:pPr lvl="1"/>
            <a:r>
              <a:rPr lang="en-US" dirty="0" smtClean="0"/>
              <a:t>Also, dot product only defined for vectors of same length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Euclidean distance </a:t>
            </a:r>
            <a:r>
              <a:rPr lang="en-US" dirty="0" smtClean="0"/>
              <a:t>between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dirty="0" smtClean="0"/>
              <a:t>,</a:t>
            </a:r>
          </a:p>
          <a:p>
            <a:pPr lvl="1">
              <a:buNone/>
            </a:pPr>
            <a:r>
              <a:rPr lang="en-US" dirty="0" smtClean="0">
                <a:latin typeface="Arial"/>
                <a:cs typeface="Arial"/>
              </a:rPr>
              <a:t>sqrt((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1 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+ (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baseline="-25000" dirty="0" smtClean="0">
                <a:latin typeface="Arial"/>
                <a:cs typeface="Arial"/>
              </a:rPr>
              <a:t>2 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+ … + (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y</a:t>
            </a:r>
            <a:r>
              <a:rPr lang="en-US" i="1" baseline="-25000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G2 is too easy</a:t>
            </a:r>
          </a:p>
          <a:p>
            <a:r>
              <a:rPr lang="en-US" dirty="0" smtClean="0"/>
              <a:t>MWOR</a:t>
            </a:r>
          </a:p>
          <a:p>
            <a:pPr lvl="1"/>
            <a:r>
              <a:rPr lang="en-US" dirty="0" smtClean="0"/>
              <a:t>Padding ratios from 0.5 to 4.0</a:t>
            </a:r>
          </a:p>
          <a:p>
            <a:pPr lvl="1"/>
            <a:r>
              <a:rPr lang="en-US" dirty="0" smtClean="0"/>
              <a:t>Higher padding ratio, harder to detect with statistical analysis</a:t>
            </a:r>
          </a:p>
          <a:p>
            <a:r>
              <a:rPr lang="en-US" dirty="0" smtClean="0"/>
              <a:t>NGVCK</a:t>
            </a:r>
          </a:p>
          <a:p>
            <a:pPr lvl="1"/>
            <a:r>
              <a:rPr lang="en-US" dirty="0" smtClean="0"/>
              <a:t>Surprisingly difficult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838200"/>
          </a:xfrm>
        </p:spPr>
        <p:txBody>
          <a:bodyPr/>
          <a:lstStyle/>
          <a:p>
            <a:r>
              <a:rPr lang="en-US" dirty="0" smtClean="0"/>
              <a:t>MWOR </a:t>
            </a:r>
            <a:r>
              <a:rPr lang="en-US" dirty="0" err="1" smtClean="0"/>
              <a:t>Scatterplots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743200" cy="4343400"/>
          </a:xfrm>
        </p:spPr>
        <p:txBody>
          <a:bodyPr/>
          <a:lstStyle/>
          <a:p>
            <a:r>
              <a:rPr lang="en-US" dirty="0" smtClean="0"/>
              <a:t>Using only 1 eigenvector for scoring</a:t>
            </a:r>
          </a:p>
          <a:p>
            <a:r>
              <a:rPr lang="en-US" dirty="0" smtClean="0"/>
              <a:t>Note that padding ratio has minimal effect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52917"/>
            <a:ext cx="6142038" cy="5071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/>
              <a:t>MWOR ROC Curves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16" y="1143000"/>
            <a:ext cx="6053584" cy="516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MWOR AUC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029200" cy="4495800"/>
          </a:xfrm>
        </p:spPr>
        <p:txBody>
          <a:bodyPr/>
          <a:lstStyle/>
          <a:p>
            <a:r>
              <a:rPr lang="en-US" dirty="0" smtClean="0"/>
              <a:t>Area under ROC curve</a:t>
            </a:r>
          </a:p>
          <a:p>
            <a:pPr lvl="1"/>
            <a:r>
              <a:rPr lang="en-US" dirty="0" smtClean="0"/>
              <a:t>Recall that 1.0 is ideal</a:t>
            </a:r>
          </a:p>
          <a:p>
            <a:pPr lvl="1"/>
            <a:r>
              <a:rPr lang="en-US" dirty="0" smtClean="0"/>
              <a:t>And 0.5 is no better than flipping a coin</a:t>
            </a:r>
          </a:p>
          <a:p>
            <a:r>
              <a:rPr lang="en-US" dirty="0" smtClean="0"/>
              <a:t>These results are good</a:t>
            </a:r>
          </a:p>
          <a:p>
            <a:r>
              <a:rPr lang="en-US" dirty="0" smtClean="0"/>
              <a:t>Again, using only 1 most significant eigenvector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590800"/>
            <a:ext cx="32258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MWOR AUC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181600" cy="4495800"/>
          </a:xfrm>
        </p:spPr>
        <p:txBody>
          <a:bodyPr/>
          <a:lstStyle/>
          <a:p>
            <a:r>
              <a:rPr lang="en-US" dirty="0" smtClean="0"/>
              <a:t>Here, using 2 most significant eigenvectors</a:t>
            </a:r>
          </a:p>
          <a:p>
            <a:pPr lvl="1"/>
            <a:r>
              <a:rPr lang="en-US" dirty="0" smtClean="0"/>
              <a:t>Worse results with 2 eigenvectors than with 1</a:t>
            </a:r>
          </a:p>
          <a:p>
            <a:r>
              <a:rPr lang="en-US" dirty="0" smtClean="0"/>
              <a:t>What the …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3" y="2527300"/>
            <a:ext cx="3276600" cy="26543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NGVCK </a:t>
            </a:r>
            <a:r>
              <a:rPr lang="en-US" dirty="0" err="1" smtClean="0"/>
              <a:t>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838200"/>
          </a:xfrm>
        </p:spPr>
        <p:txBody>
          <a:bodyPr/>
          <a:lstStyle/>
          <a:p>
            <a:r>
              <a:rPr lang="en-US" dirty="0" smtClean="0"/>
              <a:t>Here, using only 1 eigenvector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19" y="2667000"/>
            <a:ext cx="8077081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NGVCK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1 eigenvector</a:t>
            </a:r>
          </a:p>
          <a:p>
            <a:pPr lvl="1"/>
            <a:r>
              <a:rPr lang="en-US" dirty="0" smtClean="0"/>
              <a:t>Get AUC of 0.91415</a:t>
            </a:r>
          </a:p>
          <a:p>
            <a:r>
              <a:rPr lang="en-US" dirty="0" smtClean="0"/>
              <a:t>Using 2 eigenvectors</a:t>
            </a:r>
          </a:p>
          <a:p>
            <a:pPr lvl="1"/>
            <a:r>
              <a:rPr lang="en-US" dirty="0" smtClean="0"/>
              <a:t>Get AUC of 0.90282</a:t>
            </a:r>
          </a:p>
          <a:p>
            <a:r>
              <a:rPr lang="en-US" dirty="0" smtClean="0"/>
              <a:t>Why worse results than MWOR?</a:t>
            </a:r>
          </a:p>
          <a:p>
            <a:r>
              <a:rPr lang="en-US" dirty="0" smtClean="0"/>
              <a:t>What does this say about MWOR and NGVCK viruses?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</a:t>
            </a:r>
            <a:r>
              <a:rPr lang="en-US" dirty="0" err="1" smtClean="0"/>
              <a:t>Opcodes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1905000"/>
          </a:xfrm>
        </p:spPr>
        <p:txBody>
          <a:bodyPr/>
          <a:lstStyle/>
          <a:p>
            <a:r>
              <a:rPr lang="en-US" dirty="0" smtClean="0"/>
              <a:t>Also tried scoring </a:t>
            </a:r>
            <a:r>
              <a:rPr lang="en-US" dirty="0" err="1" smtClean="0"/>
              <a:t>opcode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Did not work as well as scoring binaries</a:t>
            </a:r>
          </a:p>
          <a:p>
            <a:r>
              <a:rPr lang="en-US" dirty="0" smtClean="0"/>
              <a:t>For example, MWOR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505200"/>
            <a:ext cx="4911725" cy="2994954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Compiler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2971800" cy="4800600"/>
          </a:xfrm>
        </p:spPr>
        <p:txBody>
          <a:bodyPr/>
          <a:lstStyle/>
          <a:p>
            <a:r>
              <a:rPr lang="en-US" dirty="0" smtClean="0"/>
              <a:t>Scored exe files</a:t>
            </a:r>
          </a:p>
          <a:p>
            <a:r>
              <a:rPr lang="en-US" dirty="0" smtClean="0"/>
              <a:t>Not able to distinguish compiler</a:t>
            </a:r>
          </a:p>
          <a:p>
            <a:r>
              <a:rPr lang="en-US" dirty="0" smtClean="0"/>
              <a:t>What does this tell us?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295400"/>
            <a:ext cx="6057900" cy="50419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MWOR results are excellent</a:t>
            </a:r>
          </a:p>
          <a:p>
            <a:pPr lvl="1"/>
            <a:r>
              <a:rPr lang="en-US" dirty="0" smtClean="0"/>
              <a:t>Designed to evade statistical detection</a:t>
            </a:r>
          </a:p>
          <a:p>
            <a:pPr lvl="1"/>
            <a:r>
              <a:rPr lang="en-US" dirty="0" smtClean="0"/>
              <a:t>Not designed to evade “structural” detection</a:t>
            </a:r>
          </a:p>
          <a:p>
            <a:r>
              <a:rPr lang="en-US" dirty="0" smtClean="0"/>
              <a:t>NGVCK results OK, but not as good</a:t>
            </a:r>
          </a:p>
          <a:p>
            <a:pPr lvl="1"/>
            <a:r>
              <a:rPr lang="en-US" dirty="0" smtClean="0"/>
              <a:t>Apparently has some structural variation within the family</a:t>
            </a:r>
          </a:p>
          <a:p>
            <a:pPr lvl="1"/>
            <a:r>
              <a:rPr lang="en-US" dirty="0" smtClean="0"/>
              <a:t>But, lots of statistical similarity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with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rows and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columns</a:t>
            </a:r>
          </a:p>
          <a:p>
            <a:pPr lvl="1"/>
            <a:r>
              <a:rPr lang="en-US" dirty="0" smtClean="0"/>
              <a:t>We sometimes write this as 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nxm</a:t>
            </a:r>
            <a:endParaRPr lang="en-US" baseline="-25000" dirty="0" smtClean="0"/>
          </a:p>
          <a:p>
            <a:r>
              <a:rPr lang="en-US" dirty="0" smtClean="0"/>
              <a:t>Often denote elements by </a:t>
            </a:r>
            <a:r>
              <a:rPr lang="en-US" i="1" dirty="0" smtClean="0">
                <a:latin typeface="Arial"/>
                <a:cs typeface="Arial"/>
              </a:rPr>
              <a:t>A = </a:t>
            </a:r>
            <a:r>
              <a:rPr lang="en-US" dirty="0" smtClean="0">
                <a:latin typeface="Arial"/>
                <a:cs typeface="Arial"/>
              </a:rPr>
              <a:t>{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ij</a:t>
            </a:r>
            <a:r>
              <a:rPr lang="en-US" dirty="0" smtClean="0">
                <a:latin typeface="Arial"/>
                <a:cs typeface="Arial"/>
              </a:rPr>
              <a:t>} </a:t>
            </a:r>
            <a:r>
              <a:rPr lang="en-US" dirty="0" smtClean="0"/>
              <a:t>where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= 1,2,…,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Arial"/>
                <a:cs typeface="Arial"/>
              </a:rPr>
              <a:t>j</a:t>
            </a:r>
            <a:r>
              <a:rPr lang="en-US" dirty="0" smtClean="0">
                <a:latin typeface="Arial"/>
                <a:cs typeface="Arial"/>
              </a:rPr>
              <a:t> = 1,2,…,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endParaRPr lang="en-US" i="1" dirty="0" smtClean="0">
              <a:latin typeface="Arial"/>
              <a:cs typeface="Arial"/>
            </a:endParaRPr>
          </a:p>
          <a:p>
            <a:r>
              <a:rPr lang="en-US" dirty="0" smtClean="0"/>
              <a:t>Can add 2 matrices of same size</a:t>
            </a:r>
          </a:p>
          <a:p>
            <a:pPr lvl="1"/>
            <a:r>
              <a:rPr lang="en-US" dirty="0" smtClean="0"/>
              <a:t>Simply add corresponding elements</a:t>
            </a:r>
          </a:p>
          <a:p>
            <a:r>
              <a:rPr lang="en-US" dirty="0" smtClean="0"/>
              <a:t>Matrix multiplication not so obvious</a:t>
            </a:r>
          </a:p>
          <a:p>
            <a:pPr lvl="1"/>
            <a:r>
              <a:rPr lang="en-US" dirty="0" smtClean="0"/>
              <a:t>Next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r>
              <a:rPr lang="en-US" dirty="0" smtClean="0"/>
              <a:t>Compiler datasets not distinguishable by eigenvector analysis</a:t>
            </a:r>
          </a:p>
          <a:p>
            <a:r>
              <a:rPr lang="en-US" dirty="0" smtClean="0"/>
              <a:t>Compiler </a:t>
            </a:r>
            <a:r>
              <a:rPr lang="en-US" dirty="0" err="1" smtClean="0"/>
              <a:t>opcodes</a:t>
            </a:r>
            <a:r>
              <a:rPr lang="en-US" dirty="0" smtClean="0"/>
              <a:t> </a:t>
            </a:r>
            <a:r>
              <a:rPr lang="en-US" b="1" i="1" dirty="0" smtClean="0"/>
              <a:t>can</a:t>
            </a:r>
            <a:r>
              <a:rPr lang="en-US" dirty="0" smtClean="0"/>
              <a:t> be distinguished using  statistical techniques (</a:t>
            </a:r>
            <a:r>
              <a:rPr lang="en-US" dirty="0" err="1" smtClean="0"/>
              <a:t>HMMs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Compilers have statistically “fingerprint”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opcodes</a:t>
            </a:r>
            <a:r>
              <a:rPr lang="en-US" dirty="0" smtClean="0"/>
              <a:t> in </a:t>
            </a:r>
            <a:r>
              <a:rPr lang="en-US" dirty="0" err="1" smtClean="0"/>
              <a:t>asm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But file structure differs a lot</a:t>
            </a:r>
          </a:p>
          <a:p>
            <a:pPr lvl="1"/>
            <a:r>
              <a:rPr lang="en-US" dirty="0" smtClean="0"/>
              <a:t>File structure depends on source code</a:t>
            </a:r>
          </a:p>
          <a:p>
            <a:pPr lvl="1"/>
            <a:r>
              <a:rPr lang="en-US" dirty="0" smtClean="0"/>
              <a:t>So this result makes sense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Eigenvector techniques very powerful</a:t>
            </a:r>
            <a:endParaRPr lang="en-US" dirty="0" smtClean="0"/>
          </a:p>
          <a:p>
            <a:r>
              <a:rPr lang="en-US" dirty="0" smtClean="0"/>
              <a:t>Theory is fairly complex…</a:t>
            </a:r>
          </a:p>
          <a:p>
            <a:r>
              <a:rPr lang="en-US" dirty="0" smtClean="0"/>
              <a:t>Training is somewhat </a:t>
            </a:r>
            <a:r>
              <a:rPr lang="en-US" dirty="0" smtClean="0"/>
              <a:t>involved…</a:t>
            </a:r>
          </a:p>
          <a:p>
            <a:r>
              <a:rPr lang="en-US" dirty="0" smtClean="0"/>
              <a:t>But, scoring </a:t>
            </a:r>
            <a:r>
              <a:rPr lang="en-US" dirty="0" smtClean="0"/>
              <a:t>is simple, fast, efficient</a:t>
            </a:r>
          </a:p>
          <a:p>
            <a:r>
              <a:rPr lang="en-US" dirty="0" err="1" smtClean="0"/>
              <a:t>Wrt</a:t>
            </a:r>
            <a:r>
              <a:rPr lang="en-US" dirty="0" smtClean="0"/>
              <a:t> malware</a:t>
            </a:r>
            <a:r>
              <a:rPr lang="en-US" dirty="0" smtClean="0"/>
              <a:t> </a:t>
            </a:r>
            <a:r>
              <a:rPr lang="en-US" dirty="0" smtClean="0"/>
              <a:t>detection</a:t>
            </a:r>
            <a:endParaRPr lang="en-US" dirty="0" smtClean="0"/>
          </a:p>
          <a:p>
            <a:pPr lvl="1"/>
            <a:r>
              <a:rPr lang="en-US" dirty="0" smtClean="0"/>
              <a:t>PCA is powerful structure-based score</a:t>
            </a:r>
          </a:p>
          <a:p>
            <a:pPr lvl="1"/>
            <a:r>
              <a:rPr lang="en-US" dirty="0" smtClean="0"/>
              <a:t>How might a virus writer defeat PCA?</a:t>
            </a:r>
          </a:p>
          <a:p>
            <a:pPr lvl="1"/>
            <a:r>
              <a:rPr lang="en-US" dirty="0" smtClean="0"/>
              <a:t>Hint: Think about compiler results…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19600"/>
          </a:xfrm>
        </p:spPr>
        <p:txBody>
          <a:bodyPr/>
          <a:lstStyle/>
          <a:p>
            <a:r>
              <a:rPr lang="en-US" dirty="0" smtClean="0"/>
              <a:t>Variations on scoring technique</a:t>
            </a:r>
          </a:p>
          <a:p>
            <a:pPr lvl="1"/>
            <a:r>
              <a:rPr lang="en-US" dirty="0" smtClean="0"/>
              <a:t>Other distances, such as </a:t>
            </a:r>
            <a:r>
              <a:rPr lang="en-US" dirty="0" err="1" smtClean="0"/>
              <a:t>Mahalanobis</a:t>
            </a:r>
            <a:r>
              <a:rPr lang="en-US" dirty="0" smtClean="0"/>
              <a:t> distance, edit distance, …</a:t>
            </a:r>
          </a:p>
          <a:p>
            <a:r>
              <a:rPr lang="en-US" dirty="0" smtClean="0"/>
              <a:t>Better metamorphic generators</a:t>
            </a:r>
          </a:p>
          <a:p>
            <a:pPr lvl="1"/>
            <a:r>
              <a:rPr lang="en-US" dirty="0" smtClean="0"/>
              <a:t>Today, none can defeat both statistical and structural scores</a:t>
            </a:r>
          </a:p>
          <a:p>
            <a:pPr lvl="1"/>
            <a:r>
              <a:rPr lang="en-US" dirty="0" smtClean="0"/>
              <a:t>How to defeat PCA-based score?</a:t>
            </a:r>
          </a:p>
          <a:p>
            <a:r>
              <a:rPr lang="en-US" dirty="0" smtClean="0"/>
              <a:t>And ???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J. </a:t>
            </a:r>
            <a:r>
              <a:rPr lang="en-US" sz="2800" dirty="0" err="1" smtClean="0"/>
              <a:t>Shlens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2"/>
              </a:rPr>
              <a:t>A tutorial on principal component </a:t>
            </a:r>
            <a:br>
              <a:rPr lang="en-US" sz="2800" dirty="0" smtClean="0">
                <a:hlinkClick r:id="rId2"/>
              </a:rPr>
            </a:br>
            <a:r>
              <a:rPr lang="en-US" sz="2800" dirty="0" smtClean="0">
                <a:hlinkClick r:id="rId2"/>
              </a:rPr>
              <a:t>analysis</a:t>
            </a:r>
            <a:r>
              <a:rPr lang="en-US" sz="2800" dirty="0" smtClean="0"/>
              <a:t>, 2009</a:t>
            </a:r>
          </a:p>
          <a:p>
            <a:r>
              <a:rPr lang="en-US" sz="2800" dirty="0" smtClean="0"/>
              <a:t>M. Turk and A. </a:t>
            </a:r>
            <a:r>
              <a:rPr lang="en-US" sz="2800" dirty="0" err="1" smtClean="0"/>
              <a:t>Petland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3"/>
              </a:rPr>
              <a:t>Eigenfaces for </a:t>
            </a:r>
            <a:br>
              <a:rPr lang="en-US" sz="2800" dirty="0" smtClean="0">
                <a:hlinkClick r:id="rId3"/>
              </a:rPr>
            </a:br>
            <a:r>
              <a:rPr lang="en-US" sz="2800" dirty="0" smtClean="0">
                <a:hlinkClick r:id="rId3"/>
              </a:rPr>
              <a:t>recognition</a:t>
            </a:r>
            <a:r>
              <a:rPr lang="en-US" sz="2800" dirty="0" smtClean="0"/>
              <a:t>, </a:t>
            </a:r>
            <a:r>
              <a:rPr lang="en-US" sz="2800" i="1" dirty="0" smtClean="0"/>
              <a:t>Journal of Cognitive Neuroscience</a:t>
            </a:r>
            <a:r>
              <a:rPr lang="en-US" sz="2800" dirty="0" smtClean="0"/>
              <a:t>, 3(1):71-86, 1991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en-US" dirty="0" smtClean="0"/>
              <a:t>References: Malware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M. </a:t>
            </a:r>
            <a:r>
              <a:rPr lang="en-US" sz="2400" dirty="0" err="1" smtClean="0"/>
              <a:t>Saleh</a:t>
            </a:r>
            <a:r>
              <a:rPr lang="en-US" sz="2400" dirty="0" smtClean="0"/>
              <a:t>, et al, </a:t>
            </a:r>
            <a:r>
              <a:rPr lang="en-US" sz="2400" dirty="0" smtClean="0">
                <a:hlinkClick r:id="rId2"/>
              </a:rPr>
              <a:t>Eigenviruses for </a:t>
            </a:r>
            <a:br>
              <a:rPr lang="en-US" sz="2400" dirty="0" smtClean="0">
                <a:hlinkClick r:id="rId2"/>
              </a:rPr>
            </a:br>
            <a:r>
              <a:rPr lang="en-US" sz="2400" dirty="0" smtClean="0">
                <a:hlinkClick r:id="rId2"/>
              </a:rPr>
              <a:t>metamorphic virus recognition</a:t>
            </a:r>
            <a:r>
              <a:rPr lang="en-US" sz="2400" dirty="0" smtClean="0"/>
              <a:t>, </a:t>
            </a:r>
            <a:r>
              <a:rPr lang="en-US" sz="2400" i="1" dirty="0" smtClean="0"/>
              <a:t>IET Information Security</a:t>
            </a:r>
            <a:r>
              <a:rPr lang="en-US" sz="2400" dirty="0" smtClean="0"/>
              <a:t>, 5(4):191-198, 2011</a:t>
            </a:r>
          </a:p>
          <a:p>
            <a:r>
              <a:rPr lang="en-US" sz="2400" dirty="0" smtClean="0"/>
              <a:t>S. </a:t>
            </a:r>
            <a:r>
              <a:rPr lang="en-US" sz="2400" dirty="0" err="1" smtClean="0"/>
              <a:t>Deshpande</a:t>
            </a:r>
            <a:r>
              <a:rPr lang="en-US" sz="2400" dirty="0" smtClean="0"/>
              <a:t>, Y. Park, and M. Stamp, </a:t>
            </a:r>
            <a:r>
              <a:rPr lang="en-US" sz="2400" dirty="0" err="1" smtClean="0">
                <a:hlinkClick r:id="rId3"/>
              </a:rPr>
              <a:t>Eigenvalue</a:t>
            </a:r>
            <a:r>
              <a:rPr lang="en-US" sz="2400" dirty="0" smtClean="0">
                <a:hlinkClick r:id="rId3"/>
              </a:rPr>
              <a:t> analysis for metamorphic detection</a:t>
            </a:r>
            <a:r>
              <a:rPr lang="en-US" sz="2400" dirty="0" smtClean="0"/>
              <a:t>, </a:t>
            </a:r>
            <a:r>
              <a:rPr lang="en-US" sz="2400" i="1" dirty="0" smtClean="0"/>
              <a:t>Journal of Computer Virology and Hacking Techniques</a:t>
            </a:r>
            <a:r>
              <a:rPr lang="en-US" sz="2400" dirty="0" smtClean="0"/>
              <a:t>, 10(1):53-65, 2014</a:t>
            </a:r>
          </a:p>
          <a:p>
            <a:r>
              <a:rPr lang="en-US" sz="2400" dirty="0" smtClean="0"/>
              <a:t>R.K. </a:t>
            </a:r>
            <a:r>
              <a:rPr lang="en-US" sz="2400" dirty="0" err="1" smtClean="0"/>
              <a:t>Jidigam</a:t>
            </a:r>
            <a:r>
              <a:rPr lang="en-US" sz="2400" dirty="0" smtClean="0"/>
              <a:t>, T.H. Austin, and M. Stamp, Singular value decomposition and metamorphic detection, to appear in </a:t>
            </a:r>
            <a:r>
              <a:rPr lang="en-US" sz="2400" i="1" dirty="0" smtClean="0"/>
              <a:t>Journal of Computer Virology and Hacking Techniques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nxm</a:t>
            </a:r>
            <a:r>
              <a:rPr lang="en-US" dirty="0" smtClean="0"/>
              <a:t> and 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i="1" baseline="-25000" dirty="0" err="1" smtClean="0">
                <a:latin typeface="Arial"/>
                <a:cs typeface="Arial"/>
              </a:rPr>
              <a:t>sxt</a:t>
            </a:r>
            <a:endParaRPr lang="en-US" dirty="0" smtClean="0"/>
          </a:p>
          <a:p>
            <a:r>
              <a:rPr lang="en-US" dirty="0" smtClean="0"/>
              <a:t>Product </a:t>
            </a:r>
            <a:r>
              <a:rPr lang="en-US" i="1" dirty="0" smtClean="0">
                <a:latin typeface="Arial"/>
                <a:cs typeface="Arial"/>
              </a:rPr>
              <a:t>AB</a:t>
            </a:r>
            <a:r>
              <a:rPr lang="en-US" dirty="0" smtClean="0"/>
              <a:t> is only defined if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i="1" dirty="0" err="1" smtClean="0">
                <a:latin typeface="Arial"/>
                <a:cs typeface="Arial"/>
              </a:rPr>
              <a:t>s</a:t>
            </a:r>
            <a:endParaRPr lang="en-US" i="1" dirty="0" smtClean="0">
              <a:latin typeface="Arial"/>
              <a:cs typeface="Arial"/>
            </a:endParaRPr>
          </a:p>
          <a:p>
            <a:pPr lvl="1"/>
            <a:r>
              <a:rPr lang="en-US" dirty="0" smtClean="0"/>
              <a:t>And product </a:t>
            </a:r>
            <a:r>
              <a:rPr lang="en-US" i="1" dirty="0" smtClean="0">
                <a:latin typeface="Arial"/>
                <a:cs typeface="Arial"/>
              </a:rPr>
              <a:t>C = AB</a:t>
            </a:r>
            <a:r>
              <a:rPr lang="en-US" dirty="0" smtClean="0"/>
              <a:t> is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by </a:t>
            </a:r>
            <a:r>
              <a:rPr lang="en-US" i="1" dirty="0" err="1" smtClean="0">
                <a:latin typeface="Arial"/>
                <a:cs typeface="Arial"/>
              </a:rPr>
              <a:t>t</a:t>
            </a:r>
            <a:r>
              <a:rPr lang="en-US" dirty="0" smtClean="0"/>
              <a:t>, that is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nxt</a:t>
            </a:r>
            <a:endParaRPr lang="en-US" dirty="0" smtClean="0"/>
          </a:p>
          <a:p>
            <a:pPr lvl="1"/>
            <a:r>
              <a:rPr lang="en-US" dirty="0" smtClean="0"/>
              <a:t>Elements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ij</a:t>
            </a:r>
            <a:r>
              <a:rPr lang="en-US" dirty="0" smtClean="0"/>
              <a:t> is the dot products of row </a:t>
            </a:r>
            <a:r>
              <a:rPr lang="en-US" i="1" dirty="0" smtClean="0">
                <a:latin typeface="Arial"/>
                <a:cs typeface="Arial"/>
              </a:rPr>
              <a:t>i</a:t>
            </a:r>
            <a:r>
              <a:rPr lang="en-US" dirty="0" smtClean="0"/>
              <a:t> of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with column </a:t>
            </a:r>
            <a:r>
              <a:rPr lang="en-US" i="1" dirty="0" err="1" smtClean="0">
                <a:latin typeface="Arial"/>
                <a:cs typeface="Arial"/>
              </a:rPr>
              <a:t>j</a:t>
            </a:r>
            <a:r>
              <a:rPr lang="en-US" dirty="0" smtClean="0"/>
              <a:t> of </a:t>
            </a:r>
            <a:r>
              <a:rPr lang="en-US" i="1" dirty="0" smtClean="0">
                <a:latin typeface="Arial"/>
                <a:cs typeface="Arial"/>
              </a:rPr>
              <a:t>B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Example on next slide…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5054</Words>
  <Application>Microsoft Macintosh PowerPoint</Application>
  <PresentationFormat>On-screen Show (4:3)</PresentationFormat>
  <Paragraphs>796</Paragraphs>
  <Slides>84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Default Design</vt:lpstr>
      <vt:lpstr>Principal Component Analysis</vt:lpstr>
      <vt:lpstr>Intro</vt:lpstr>
      <vt:lpstr>Background</vt:lpstr>
      <vt:lpstr>Background</vt:lpstr>
      <vt:lpstr>Linear Algebra Basics</vt:lpstr>
      <vt:lpstr>Vectors</vt:lpstr>
      <vt:lpstr>Dot Product of Vectors</vt:lpstr>
      <vt:lpstr>Matrices</vt:lpstr>
      <vt:lpstr>Matrix Multiplication</vt:lpstr>
      <vt:lpstr>Matrix Multiplication Example</vt:lpstr>
      <vt:lpstr>Scalars</vt:lpstr>
      <vt:lpstr>Span</vt:lpstr>
      <vt:lpstr>Basis</vt:lpstr>
      <vt:lpstr>Eigenvalues and Eigenvectors</vt:lpstr>
      <vt:lpstr>Matrix Multiplication Example</vt:lpstr>
      <vt:lpstr>Eigenvector Example</vt:lpstr>
      <vt:lpstr>Eigenvectors</vt:lpstr>
      <vt:lpstr>Statistics 101</vt:lpstr>
      <vt:lpstr>Mean, Variance, Covariance</vt:lpstr>
      <vt:lpstr>Covariance Examples</vt:lpstr>
      <vt:lpstr>Covariance Matrix</vt:lpstr>
      <vt:lpstr>Covariance Matrix C</vt:lpstr>
      <vt:lpstr>Principal Component Analysis</vt:lpstr>
      <vt:lpstr>Basic Example</vt:lpstr>
      <vt:lpstr>Linear Regression</vt:lpstr>
      <vt:lpstr>Principal Component Analysis</vt:lpstr>
      <vt:lpstr>PCA: The Big Idea</vt:lpstr>
      <vt:lpstr>PCA Analogy</vt:lpstr>
      <vt:lpstr>PCA Assumptions</vt:lpstr>
      <vt:lpstr>PCA</vt:lpstr>
      <vt:lpstr>PCA Success</vt:lpstr>
      <vt:lpstr>PCA Failure: Example 1</vt:lpstr>
      <vt:lpstr>PCA Failure: Example 2</vt:lpstr>
      <vt:lpstr>Summary of PCA</vt:lpstr>
      <vt:lpstr>Why Eigenvectors?</vt:lpstr>
      <vt:lpstr>Why Eigenvectors?</vt:lpstr>
      <vt:lpstr>Facial Recognition</vt:lpstr>
      <vt:lpstr>Eigenfaces</vt:lpstr>
      <vt:lpstr>Eigenfaces: Training</vt:lpstr>
      <vt:lpstr>Eigenfaces: Training</vt:lpstr>
      <vt:lpstr>Eigenfaces: Scoring</vt:lpstr>
      <vt:lpstr>Eigenfaces Example</vt:lpstr>
      <vt:lpstr>Eigenfaces: Summary</vt:lpstr>
      <vt:lpstr>Malware Detection</vt:lpstr>
      <vt:lpstr>Eigenviruses</vt:lpstr>
      <vt:lpstr>Eigenviruses: Training</vt:lpstr>
      <vt:lpstr>Eigenviruses: Training (cont)</vt:lpstr>
      <vt:lpstr>Eigenviruses: Scoring</vt:lpstr>
      <vt:lpstr>Eigenviruses</vt:lpstr>
      <vt:lpstr>Eigenviruses: Technical Issue</vt:lpstr>
      <vt:lpstr>More Efficient Training</vt:lpstr>
      <vt:lpstr>More Efficient Training</vt:lpstr>
      <vt:lpstr>Singular Value Decomposition</vt:lpstr>
      <vt:lpstr>SVD Example</vt:lpstr>
      <vt:lpstr>What Good is SVD?</vt:lpstr>
      <vt:lpstr>SVD</vt:lpstr>
      <vt:lpstr>SVD</vt:lpstr>
      <vt:lpstr>Example: Training</vt:lpstr>
      <vt:lpstr>Example: Training</vt:lpstr>
      <vt:lpstr>Example: Training</vt:lpstr>
      <vt:lpstr>Example: Training</vt:lpstr>
      <vt:lpstr>Example: Training</vt:lpstr>
      <vt:lpstr>Example: Training</vt:lpstr>
      <vt:lpstr>Scoring</vt:lpstr>
      <vt:lpstr>Example: Scoring (1)</vt:lpstr>
      <vt:lpstr>Example: Scoring (2)</vt:lpstr>
      <vt:lpstr>Comparison with SVD</vt:lpstr>
      <vt:lpstr>Experimental Results</vt:lpstr>
      <vt:lpstr>Datasets</vt:lpstr>
      <vt:lpstr>Scoring</vt:lpstr>
      <vt:lpstr>MWOR Scatterplots</vt:lpstr>
      <vt:lpstr>MWOR ROC Curves</vt:lpstr>
      <vt:lpstr>MWOR AUC</vt:lpstr>
      <vt:lpstr>MWOR AUC</vt:lpstr>
      <vt:lpstr>NGVCK Scatterplot</vt:lpstr>
      <vt:lpstr>NGVCK Scoring</vt:lpstr>
      <vt:lpstr>Scoring Opcodes</vt:lpstr>
      <vt:lpstr>Compiler Datasets</vt:lpstr>
      <vt:lpstr>Discussion</vt:lpstr>
      <vt:lpstr>Discussion</vt:lpstr>
      <vt:lpstr>Conclusions</vt:lpstr>
      <vt:lpstr>Future Work</vt:lpstr>
      <vt:lpstr>References: PCA</vt:lpstr>
      <vt:lpstr>References: Malware Detection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subject/>
  <dc:creator>Mark Stamp</dc:creator>
  <cp:keywords/>
  <dc:description/>
  <cp:lastModifiedBy>Mark Stamp</cp:lastModifiedBy>
  <cp:revision>631</cp:revision>
  <dcterms:created xsi:type="dcterms:W3CDTF">2015-10-01T17:14:58Z</dcterms:created>
  <dcterms:modified xsi:type="dcterms:W3CDTF">2015-10-01T17:34:07Z</dcterms:modified>
  <cp:category/>
</cp:coreProperties>
</file>