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5" r:id="rId2"/>
  </p:sldMasterIdLst>
  <p:notesMasterIdLst>
    <p:notesMasterId r:id="rId35"/>
  </p:notesMasterIdLst>
  <p:sldIdLst>
    <p:sldId id="256" r:id="rId3"/>
    <p:sldId id="325" r:id="rId4"/>
    <p:sldId id="371" r:id="rId5"/>
    <p:sldId id="328" r:id="rId6"/>
    <p:sldId id="329" r:id="rId7"/>
    <p:sldId id="331" r:id="rId8"/>
    <p:sldId id="332" r:id="rId9"/>
    <p:sldId id="333" r:id="rId10"/>
    <p:sldId id="334" r:id="rId11"/>
    <p:sldId id="335" r:id="rId12"/>
    <p:sldId id="362" r:id="rId13"/>
    <p:sldId id="372" r:id="rId14"/>
    <p:sldId id="373" r:id="rId15"/>
    <p:sldId id="374" r:id="rId16"/>
    <p:sldId id="380" r:id="rId17"/>
    <p:sldId id="381" r:id="rId18"/>
    <p:sldId id="375" r:id="rId19"/>
    <p:sldId id="376" r:id="rId20"/>
    <p:sldId id="377" r:id="rId21"/>
    <p:sldId id="378" r:id="rId22"/>
    <p:sldId id="314" r:id="rId23"/>
    <p:sldId id="382" r:id="rId24"/>
    <p:sldId id="379" r:id="rId25"/>
    <p:sldId id="365" r:id="rId26"/>
    <p:sldId id="367" r:id="rId27"/>
    <p:sldId id="368" r:id="rId28"/>
    <p:sldId id="369" r:id="rId29"/>
    <p:sldId id="370" r:id="rId30"/>
    <p:sldId id="278" r:id="rId31"/>
    <p:sldId id="280" r:id="rId32"/>
    <p:sldId id="383" r:id="rId33"/>
    <p:sldId id="384" r:id="rId34"/>
  </p:sldIdLst>
  <p:sldSz cx="9144000" cy="6858000" type="screen4x3"/>
  <p:notesSz cx="6858000" cy="9144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11" autoAdjust="0"/>
    <p:restoredTop sz="94660"/>
  </p:normalViewPr>
  <p:slideViewPr>
    <p:cSldViewPr>
      <p:cViewPr varScale="1">
        <p:scale>
          <a:sx n="69" d="100"/>
          <a:sy n="69" d="100"/>
        </p:scale>
        <p:origin x="-12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0.xml"/><Relationship Id="rId1" Type="http://schemas.openxmlformats.org/officeDocument/2006/relationships/slide" Target="slides/slide2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A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AU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AU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859DD85B-BECE-4663-B3E4-A778845F5417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68184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DD85B-BECE-4663-B3E4-A778845F5417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2754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Helvetica" pitchFamily="34" charset="0"/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1258888" y="1484313"/>
            <a:ext cx="7678737" cy="1081087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105477" name="Picture 5" descr="auckland 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017588" cy="203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2AE4AE-E6F8-4B4C-9C81-C93ADC2502B5}" type="datetime1">
              <a:rPr lang="en-AU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DD133-9F52-4579-A7B9-B10245671A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0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3850" y="228600"/>
            <a:ext cx="1966913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228600"/>
            <a:ext cx="57531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429E0F-8E17-4DA4-A983-0977C83D4921}" type="datetime1">
              <a:rPr lang="en-AU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45840-3773-41B6-8D86-736BCE8503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9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Helvetica" pitchFamily="34" charset="0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1258888" y="1484313"/>
            <a:ext cx="7678737" cy="1081087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148485" name="Picture 5" descr="auckland 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017588" cy="203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444864-419A-4B18-BD47-034FD7BBBAE5}" type="datetime1">
              <a:rPr lang="en-AU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4F6E58-ACB1-4048-9A5A-20621D7964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51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C0F087-1145-4EDD-B33A-71C627BEDACF}" type="datetime1">
              <a:rPr lang="en-AU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57CED2-434E-464D-87D6-916BBA1B11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26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19B967-DAA3-435E-A7A4-E880F2333478}" type="datetime1">
              <a:rPr lang="en-AU" smtClean="0"/>
              <a:t>7/12/2011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48254-B79F-44CA-B44E-533F916DCB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503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ACF1-EB52-4220-B8C6-61E95D17671A}" type="datetime1">
              <a:rPr lang="en-AU" smtClean="0"/>
              <a:t>7/12/2011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5CA4D-19BA-4667-8804-01B550273A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98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F46DEA-4CCB-4FF6-AE0D-84CF0A4144CF}" type="datetime1">
              <a:rPr lang="en-AU" smtClean="0"/>
              <a:t>7/12/2011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E97F7-AFEC-49D1-BCF4-DDBFB59DDB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95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ECAB11-7FFD-4B77-ABA3-D791133418DD}" type="datetime1">
              <a:rPr lang="en-AU" smtClean="0"/>
              <a:t>7/12/2011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13CEB-8015-4D1A-9514-B57CB631F8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018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4B02CB-DEF7-4EAF-B99C-88053BC8D2B2}" type="datetime1">
              <a:rPr lang="en-AU" smtClean="0"/>
              <a:t>7/12/2011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8A546-D164-4248-95C4-04BC96D4D9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8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73EE14-C3B7-4DDC-AD0C-A07815924980}" type="datetime1">
              <a:rPr lang="en-AU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0F86F-6047-41F3-9F3D-5B2247C345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53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BD7E9C-FBE0-47BA-B421-3C7F32980BB2}" type="datetime1">
              <a:rPr lang="en-AU" smtClean="0"/>
              <a:t>7/12/2011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0D908F-2218-405C-BC8B-7A2D83126C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10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5852E1-ED6B-4CD1-8BA3-B25385DA5B57}" type="datetime1">
              <a:rPr lang="en-AU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E4680-2D7D-4A1A-B32D-DED849F481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514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3850" y="228600"/>
            <a:ext cx="1966913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228600"/>
            <a:ext cx="57531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7B6B94-9AB2-4914-9303-EC52B6F62C45}" type="datetime1">
              <a:rPr lang="en-AU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5DA99-96B2-4555-8AD0-1589E6D53D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938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557338"/>
            <a:ext cx="3841750" cy="2192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3902075"/>
            <a:ext cx="3841750" cy="219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866775" y="6594475"/>
            <a:ext cx="1905000" cy="219075"/>
          </a:xfrm>
        </p:spPr>
        <p:txBody>
          <a:bodyPr/>
          <a:lstStyle>
            <a:lvl1pPr>
              <a:defRPr/>
            </a:lvl1pPr>
          </a:lstStyle>
          <a:p>
            <a:fld id="{2C84E477-D49C-4F95-8197-809944C080F1}" type="datetime1">
              <a:rPr lang="en-AU" smtClean="0"/>
              <a:t>7/12/2011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270250" y="6524625"/>
            <a:ext cx="2895600" cy="2873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699250" y="6524625"/>
            <a:ext cx="1905000" cy="287338"/>
          </a:xfrm>
        </p:spPr>
        <p:txBody>
          <a:bodyPr/>
          <a:lstStyle>
            <a:lvl1pPr>
              <a:defRPr/>
            </a:lvl1pPr>
          </a:lstStyle>
          <a:p>
            <a:fld id="{36C55C4B-9036-4348-8F77-3A34A6721A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61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/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6775" y="6594475"/>
            <a:ext cx="1905000" cy="219075"/>
          </a:xfrm>
        </p:spPr>
        <p:txBody>
          <a:bodyPr/>
          <a:lstStyle>
            <a:lvl1pPr>
              <a:defRPr/>
            </a:lvl1pPr>
          </a:lstStyle>
          <a:p>
            <a:fld id="{C35C27B9-5473-42BE-9F60-0A40CB125315}" type="datetime1">
              <a:rPr lang="en-AU" smtClean="0"/>
              <a:t>7/12/2011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0250" y="6524625"/>
            <a:ext cx="2895600" cy="2873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99250" y="6524625"/>
            <a:ext cx="1905000" cy="287338"/>
          </a:xfrm>
        </p:spPr>
        <p:txBody>
          <a:bodyPr/>
          <a:lstStyle>
            <a:lvl1pPr>
              <a:defRPr/>
            </a:lvl1pPr>
          </a:lstStyle>
          <a:p>
            <a:fld id="{4F68304D-2C5B-4119-9FF7-B60BC9C341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033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768350" y="1557338"/>
            <a:ext cx="7835900" cy="4538662"/>
          </a:xfrm>
        </p:spPr>
        <p:txBody>
          <a:bodyPr/>
          <a:lstStyle/>
          <a:p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6775" y="6594475"/>
            <a:ext cx="1905000" cy="219075"/>
          </a:xfrm>
        </p:spPr>
        <p:txBody>
          <a:bodyPr/>
          <a:lstStyle>
            <a:lvl1pPr>
              <a:defRPr/>
            </a:lvl1pPr>
          </a:lstStyle>
          <a:p>
            <a:fld id="{ABAD4A39-F0F9-4F97-830B-AFA741C54383}" type="datetime1">
              <a:rPr lang="en-AU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0250" y="6524625"/>
            <a:ext cx="2895600" cy="2873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99250" y="6524625"/>
            <a:ext cx="1905000" cy="287338"/>
          </a:xfrm>
        </p:spPr>
        <p:txBody>
          <a:bodyPr/>
          <a:lstStyle>
            <a:lvl1pPr>
              <a:defRPr/>
            </a:lvl1pPr>
          </a:lstStyle>
          <a:p>
            <a:fld id="{C9849570-3792-403B-9A9F-F974B2FC2B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252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6775" y="6594475"/>
            <a:ext cx="1905000" cy="219075"/>
          </a:xfrm>
        </p:spPr>
        <p:txBody>
          <a:bodyPr/>
          <a:lstStyle>
            <a:lvl1pPr>
              <a:defRPr/>
            </a:lvl1pPr>
          </a:lstStyle>
          <a:p>
            <a:fld id="{A1BEFDCD-6E0C-43D2-96F9-BA6DA03BD232}" type="datetime1">
              <a:rPr lang="en-AU" smtClean="0"/>
              <a:t>7/12/2011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0250" y="6524625"/>
            <a:ext cx="2895600" cy="2873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99250" y="6524625"/>
            <a:ext cx="1905000" cy="287338"/>
          </a:xfrm>
        </p:spPr>
        <p:txBody>
          <a:bodyPr/>
          <a:lstStyle>
            <a:lvl1pPr>
              <a:defRPr/>
            </a:lvl1pPr>
          </a:lstStyle>
          <a:p>
            <a:fld id="{47FED028-7CC2-43D4-BBB1-B84EBC2264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74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F56AF2-47A5-4375-9A05-F0277C3CDF5C}" type="datetime1">
              <a:rPr lang="en-AU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56BA1-409A-497E-B420-2246ED8296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23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2736A5-3264-4E15-BA45-BB6C8A442BE9}" type="datetime1">
              <a:rPr lang="en-AU" smtClean="0"/>
              <a:t>7/12/2011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82892-BF0E-44F5-95B3-2A17F9A191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58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CBFC96-B7AF-4E02-AECA-CD1E1EF5C932}" type="datetime1">
              <a:rPr lang="en-AU" smtClean="0"/>
              <a:t>7/12/2011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EE068-A83E-401F-8A21-A420D291B3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46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5875D5-8C17-48F3-8182-81CF6482CC4D}" type="datetime1">
              <a:rPr lang="en-AU" smtClean="0"/>
              <a:t>7/12/2011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F293A-C9B3-496C-AD70-1C0AD49233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1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777830-F289-43FC-8007-B9C7532CA4B3}" type="datetime1">
              <a:rPr lang="en-AU" smtClean="0"/>
              <a:t>7/12/2011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DF64C-B5C0-42D4-B51D-6BDD17EBCC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69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F84E12-246B-49D2-B357-519C928D3825}" type="datetime1">
              <a:rPr lang="en-AU" smtClean="0"/>
              <a:t>7/12/2011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DF6C0-08AF-43A1-AEB2-E021A08588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4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15DF4D-2010-4210-9C33-E684012FB9D1}" type="datetime1">
              <a:rPr lang="en-AU" smtClean="0"/>
              <a:t>7/12/2011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E0671-E6DF-47CB-9F7A-3B95DF376F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43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7813675" cy="109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8350" y="1557338"/>
            <a:ext cx="7835900" cy="453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66775" y="6594475"/>
            <a:ext cx="1905000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fld id="{7A2EB302-2FAC-428A-ACF9-7EB8C3097DF1}" type="datetime1">
              <a:rPr lang="en-AU" smtClean="0"/>
              <a:t>7/12/2011</a:t>
            </a:fld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0250" y="6524625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latin typeface="+mn-lt"/>
              </a:defRPr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9250" y="6524625"/>
            <a:ext cx="19050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fld id="{4623AA8F-6044-4F95-AC9B-8EEDB3817E1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7813675" cy="109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8350" y="1557338"/>
            <a:ext cx="7835900" cy="453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66775" y="6594475"/>
            <a:ext cx="1905000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fld id="{888E9930-F558-40B9-93CB-DD393AFFC63A}" type="datetime1">
              <a:rPr lang="en-AU" smtClean="0"/>
              <a:t>7/12/2011</a:t>
            </a:fld>
            <a:endParaRPr lang="en-US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0250" y="6524625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latin typeface="+mn-lt"/>
              </a:defRPr>
            </a:lvl1pPr>
          </a:lstStyle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9250" y="6524625"/>
            <a:ext cx="19050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fld id="{5821FE79-2575-4D6A-99F6-C0BB98F222B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3276600" y="1408113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Helvetic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23728" y="1598613"/>
            <a:ext cx="6697488" cy="841375"/>
          </a:xfrm>
        </p:spPr>
        <p:txBody>
          <a:bodyPr/>
          <a:lstStyle/>
          <a:p>
            <a:r>
              <a:rPr lang="en-US" sz="4000" dirty="0" smtClean="0"/>
              <a:t>Security Through Obscurity</a:t>
            </a:r>
            <a:endParaRPr lang="en-AU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3848" y="2860675"/>
            <a:ext cx="5616624" cy="3448050"/>
          </a:xfrm>
        </p:spPr>
        <p:txBody>
          <a:bodyPr/>
          <a:lstStyle/>
          <a:p>
            <a:endParaRPr lang="en-US" sz="3600" dirty="0" smtClean="0"/>
          </a:p>
          <a:p>
            <a:r>
              <a:rPr lang="en-US" sz="3600" dirty="0" smtClean="0"/>
              <a:t>Clark </a:t>
            </a:r>
            <a:r>
              <a:rPr lang="en-US" sz="3600" dirty="0" smtClean="0"/>
              <a:t>Thomborson</a:t>
            </a:r>
          </a:p>
          <a:p>
            <a:endParaRPr lang="en-US" sz="3600" dirty="0"/>
          </a:p>
          <a:p>
            <a:r>
              <a:rPr lang="en-US" sz="2400" dirty="0" smtClean="0"/>
              <a:t>Version of</a:t>
            </a:r>
            <a:endParaRPr lang="en-US" sz="2400" dirty="0"/>
          </a:p>
          <a:p>
            <a:r>
              <a:rPr lang="en-US" sz="2400" dirty="0" smtClean="0"/>
              <a:t>7 December 2011</a:t>
            </a:r>
          </a:p>
          <a:p>
            <a:r>
              <a:rPr lang="en-US" sz="2400" dirty="0"/>
              <a:t>f</a:t>
            </a:r>
            <a:r>
              <a:rPr lang="en-US" sz="2400" dirty="0" smtClean="0"/>
              <a:t>or Mark Stamp’s CS266 at SJSU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627B3-35F2-4F2C-95EE-96FEBAC6B4FD}" type="slidenum">
              <a:rPr lang="en-US"/>
              <a:pPr/>
              <a:t>10</a:t>
            </a:fld>
            <a:endParaRPr 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701800"/>
            <a:ext cx="8713788" cy="32400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400" b="1" dirty="0"/>
              <a:t>Obligations </a:t>
            </a:r>
            <a:r>
              <a:rPr lang="en-NZ" sz="2400" dirty="0"/>
              <a:t>are forbidden inactions; </a:t>
            </a:r>
            <a:r>
              <a:rPr lang="en-NZ" sz="2400" b="1" dirty="0"/>
              <a:t>Prohibitions</a:t>
            </a:r>
            <a:r>
              <a:rPr lang="en-NZ" sz="2400" dirty="0"/>
              <a:t> are forbidden actions. </a:t>
            </a:r>
          </a:p>
          <a:p>
            <a:pPr lvl="1">
              <a:lnSpc>
                <a:spcPct val="80000"/>
              </a:lnSpc>
            </a:pPr>
            <a:r>
              <a:rPr lang="en-NZ" sz="2000" dirty="0"/>
              <a:t>When we take out a loan, we are obligated to repay it.   We are forbidden from never repaying.</a:t>
            </a:r>
          </a:p>
          <a:p>
            <a:pPr>
              <a:lnSpc>
                <a:spcPct val="80000"/>
              </a:lnSpc>
            </a:pPr>
            <a:r>
              <a:rPr lang="en-NZ" sz="2400" b="1" dirty="0"/>
              <a:t>Exemptions</a:t>
            </a:r>
            <a:r>
              <a:rPr lang="en-NZ" sz="2400" dirty="0"/>
              <a:t> are allowed inactions; </a:t>
            </a:r>
            <a:r>
              <a:rPr lang="en-NZ" sz="2400" b="1" dirty="0"/>
              <a:t>Permissions</a:t>
            </a:r>
            <a:r>
              <a:rPr lang="en-NZ" sz="2400" dirty="0"/>
              <a:t> are allowed actions.</a:t>
            </a:r>
          </a:p>
          <a:p>
            <a:pPr lvl="1">
              <a:lnSpc>
                <a:spcPct val="80000"/>
              </a:lnSpc>
            </a:pPr>
            <a:r>
              <a:rPr lang="en-NZ" sz="2000" dirty="0"/>
              <a:t>In the English legal tradition, a court can not compel a person to give evidence which would incriminate their spouse (husband or wife).  This is an exemption from a general obligation to give evidence.</a:t>
            </a:r>
          </a:p>
          <a:p>
            <a:pPr>
              <a:lnSpc>
                <a:spcPct val="80000"/>
              </a:lnSpc>
            </a:pPr>
            <a:r>
              <a:rPr lang="en-NZ" sz="2400" dirty="0"/>
              <a:t>We have added a new level to our hierarchy!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466725"/>
            <a:ext cx="8569325" cy="1090613"/>
          </a:xfrm>
        </p:spPr>
        <p:txBody>
          <a:bodyPr/>
          <a:lstStyle/>
          <a:p>
            <a:r>
              <a:rPr lang="en-NZ"/>
              <a:t>Forbiddances and Allowances</a:t>
            </a:r>
            <a:endParaRPr lang="en-US"/>
          </a:p>
        </p:txBody>
      </p:sp>
      <p:grpSp>
        <p:nvGrpSpPr>
          <p:cNvPr id="2" name="Organization Chart 5"/>
          <p:cNvGrpSpPr>
            <a:grpSpLocks/>
          </p:cNvGrpSpPr>
          <p:nvPr/>
        </p:nvGrpSpPr>
        <p:grpSpPr bwMode="auto">
          <a:xfrm>
            <a:off x="4211638" y="5013325"/>
            <a:ext cx="3168650" cy="1476375"/>
            <a:chOff x="1134" y="1272"/>
            <a:chExt cx="3882" cy="1152"/>
          </a:xfrm>
        </p:grpSpPr>
        <p:cxnSp>
          <p:nvCxnSpPr>
            <p:cNvPr id="96263" name="_s96263"/>
            <p:cNvCxnSpPr>
              <a:cxnSpLocks noChangeShapeType="1"/>
              <a:stCxn id="11" idx="0"/>
              <a:endCxn id="5" idx="2"/>
            </p:cNvCxnSpPr>
            <p:nvPr/>
          </p:nvCxnSpPr>
          <p:spPr bwMode="auto">
            <a:xfrm rot="5400000" flipH="1">
              <a:off x="4262" y="1813"/>
              <a:ext cx="145" cy="503"/>
            </a:xfrm>
            <a:prstGeom prst="bentConnector3">
              <a:avLst>
                <a:gd name="adj1" fmla="val 4957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264" name="_s96264"/>
            <p:cNvCxnSpPr>
              <a:cxnSpLocks noChangeShapeType="1"/>
              <a:stCxn id="10" idx="0"/>
              <a:endCxn id="4" idx="2"/>
            </p:cNvCxnSpPr>
            <p:nvPr/>
          </p:nvCxnSpPr>
          <p:spPr bwMode="auto">
            <a:xfrm rot="5400000" flipH="1">
              <a:off x="2248" y="1814"/>
              <a:ext cx="145" cy="502"/>
            </a:xfrm>
            <a:prstGeom prst="bentConnector3">
              <a:avLst>
                <a:gd name="adj1" fmla="val 4957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265" name="_s96265"/>
            <p:cNvCxnSpPr>
              <a:cxnSpLocks noChangeShapeType="1"/>
              <a:stCxn id="9" idx="0"/>
              <a:endCxn id="4" idx="2"/>
            </p:cNvCxnSpPr>
            <p:nvPr/>
          </p:nvCxnSpPr>
          <p:spPr bwMode="auto">
            <a:xfrm rot="16200000">
              <a:off x="1744" y="1812"/>
              <a:ext cx="145" cy="506"/>
            </a:xfrm>
            <a:prstGeom prst="bentConnector3">
              <a:avLst>
                <a:gd name="adj1" fmla="val 4957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266" name="_s96266"/>
            <p:cNvCxnSpPr>
              <a:cxnSpLocks noChangeShapeType="1"/>
              <a:stCxn id="6" idx="0"/>
              <a:endCxn id="5" idx="2"/>
            </p:cNvCxnSpPr>
            <p:nvPr/>
          </p:nvCxnSpPr>
          <p:spPr bwMode="auto">
            <a:xfrm rot="16200000">
              <a:off x="3758" y="1812"/>
              <a:ext cx="145" cy="505"/>
            </a:xfrm>
            <a:prstGeom prst="bentConnector3">
              <a:avLst>
                <a:gd name="adj1" fmla="val 4957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267" name="_s96267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3507" y="1129"/>
              <a:ext cx="143" cy="100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268" name="_s96268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2501" y="1130"/>
              <a:ext cx="143" cy="1005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96269"/>
            <p:cNvSpPr>
              <a:spLocks noChangeArrowheads="1"/>
            </p:cNvSpPr>
            <p:nvPr/>
          </p:nvSpPr>
          <p:spPr bwMode="auto">
            <a:xfrm>
              <a:off x="2642" y="127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_s96270"/>
            <p:cNvSpPr>
              <a:spLocks noChangeArrowheads="1"/>
            </p:cNvSpPr>
            <p:nvPr/>
          </p:nvSpPr>
          <p:spPr bwMode="auto">
            <a:xfrm>
              <a:off x="1636" y="170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Forbid</a:t>
              </a:r>
              <a:endParaRPr kumimoji="0" lang="en-N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" name="_s96271"/>
            <p:cNvSpPr>
              <a:spLocks noChangeArrowheads="1"/>
            </p:cNvSpPr>
            <p:nvPr/>
          </p:nvSpPr>
          <p:spPr bwMode="auto">
            <a:xfrm>
              <a:off x="3649" y="170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Allow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_s96272"/>
            <p:cNvSpPr>
              <a:spLocks noChangeArrowheads="1"/>
            </p:cNvSpPr>
            <p:nvPr/>
          </p:nvSpPr>
          <p:spPr bwMode="auto">
            <a:xfrm>
              <a:off x="3146" y="2136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_s96273"/>
            <p:cNvSpPr>
              <a:spLocks noChangeArrowheads="1"/>
            </p:cNvSpPr>
            <p:nvPr/>
          </p:nvSpPr>
          <p:spPr bwMode="auto">
            <a:xfrm>
              <a:off x="1134" y="2136"/>
              <a:ext cx="861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Pro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_s96274"/>
            <p:cNvSpPr>
              <a:spLocks noChangeArrowheads="1"/>
            </p:cNvSpPr>
            <p:nvPr/>
          </p:nvSpPr>
          <p:spPr bwMode="auto">
            <a:xfrm>
              <a:off x="2139" y="2136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Obl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_s96275"/>
            <p:cNvSpPr>
              <a:spLocks noChangeArrowheads="1"/>
            </p:cNvSpPr>
            <p:nvPr/>
          </p:nvSpPr>
          <p:spPr bwMode="auto">
            <a:xfrm>
              <a:off x="4153" y="2136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Exe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6276" name="AutoShape 20"/>
          <p:cNvSpPr>
            <a:spLocks noChangeArrowheads="1"/>
          </p:cNvSpPr>
          <p:nvPr/>
        </p:nvSpPr>
        <p:spPr bwMode="auto">
          <a:xfrm>
            <a:off x="3924300" y="5481638"/>
            <a:ext cx="360363" cy="144462"/>
          </a:xfrm>
          <a:prstGeom prst="rightArrow">
            <a:avLst>
              <a:gd name="adj1" fmla="val 50000"/>
              <a:gd name="adj2" fmla="val 6236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grpSp>
        <p:nvGrpSpPr>
          <p:cNvPr id="12" name="Organization Chart 21"/>
          <p:cNvGrpSpPr>
            <a:grpSpLocks/>
          </p:cNvGrpSpPr>
          <p:nvPr/>
        </p:nvGrpSpPr>
        <p:grpSpPr bwMode="auto">
          <a:xfrm>
            <a:off x="1692275" y="5202238"/>
            <a:ext cx="2257425" cy="1287462"/>
            <a:chOff x="1134" y="1272"/>
            <a:chExt cx="3882" cy="720"/>
          </a:xfrm>
        </p:grpSpPr>
        <p:cxnSp>
          <p:nvCxnSpPr>
            <p:cNvPr id="96279" name="_s96279"/>
            <p:cNvCxnSpPr>
              <a:cxnSpLocks noChangeShapeType="1"/>
              <a:stCxn id="14" idx="0"/>
              <a:endCxn id="13" idx="2"/>
            </p:cNvCxnSpPr>
            <p:nvPr/>
          </p:nvCxnSpPr>
          <p:spPr bwMode="auto">
            <a:xfrm rot="5400000" flipH="1">
              <a:off x="3758" y="877"/>
              <a:ext cx="144" cy="1509"/>
            </a:xfrm>
            <a:prstGeom prst="bentConnector3">
              <a:avLst>
                <a:gd name="adj1" fmla="val 2599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280" name="_s96280"/>
            <p:cNvCxnSpPr>
              <a:cxnSpLocks noChangeShapeType="1"/>
              <a:stCxn id="17" idx="0"/>
              <a:endCxn id="13" idx="2"/>
            </p:cNvCxnSpPr>
            <p:nvPr/>
          </p:nvCxnSpPr>
          <p:spPr bwMode="auto">
            <a:xfrm rot="5400000" flipH="1">
              <a:off x="3254" y="1381"/>
              <a:ext cx="144" cy="502"/>
            </a:xfrm>
            <a:prstGeom prst="bentConnector3">
              <a:avLst>
                <a:gd name="adj1" fmla="val 2599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281" name="_s96281"/>
            <p:cNvCxnSpPr>
              <a:cxnSpLocks noChangeShapeType="1"/>
              <a:stCxn id="16" idx="0"/>
              <a:endCxn id="13" idx="2"/>
            </p:cNvCxnSpPr>
            <p:nvPr/>
          </p:nvCxnSpPr>
          <p:spPr bwMode="auto">
            <a:xfrm rot="16200000">
              <a:off x="2751" y="1380"/>
              <a:ext cx="144" cy="504"/>
            </a:xfrm>
            <a:prstGeom prst="bentConnector3">
              <a:avLst>
                <a:gd name="adj1" fmla="val 2599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282" name="_s96282"/>
            <p:cNvCxnSpPr>
              <a:cxnSpLocks noChangeShapeType="1"/>
              <a:stCxn id="15" idx="0"/>
              <a:endCxn id="13" idx="2"/>
            </p:cNvCxnSpPr>
            <p:nvPr/>
          </p:nvCxnSpPr>
          <p:spPr bwMode="auto">
            <a:xfrm rot="16200000">
              <a:off x="2249" y="877"/>
              <a:ext cx="144" cy="1509"/>
            </a:xfrm>
            <a:prstGeom prst="bentConnector3">
              <a:avLst>
                <a:gd name="adj1" fmla="val 2599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_s96283"/>
            <p:cNvSpPr>
              <a:spLocks noChangeArrowheads="1"/>
            </p:cNvSpPr>
            <p:nvPr/>
          </p:nvSpPr>
          <p:spPr bwMode="auto">
            <a:xfrm>
              <a:off x="2643" y="127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_s96284"/>
            <p:cNvSpPr>
              <a:spLocks noChangeArrowheads="1"/>
            </p:cNvSpPr>
            <p:nvPr/>
          </p:nvSpPr>
          <p:spPr bwMode="auto">
            <a:xfrm>
              <a:off x="4153" y="1704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Exe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_s96285"/>
            <p:cNvSpPr>
              <a:spLocks noChangeArrowheads="1"/>
            </p:cNvSpPr>
            <p:nvPr/>
          </p:nvSpPr>
          <p:spPr bwMode="auto">
            <a:xfrm>
              <a:off x="1134" y="1704"/>
              <a:ext cx="861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Pro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_s96286"/>
            <p:cNvSpPr>
              <a:spLocks noChangeArrowheads="1"/>
            </p:cNvSpPr>
            <p:nvPr/>
          </p:nvSpPr>
          <p:spPr bwMode="auto">
            <a:xfrm>
              <a:off x="2139" y="1704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_s96287"/>
            <p:cNvSpPr>
              <a:spLocks noChangeArrowheads="1"/>
            </p:cNvSpPr>
            <p:nvPr/>
          </p:nvSpPr>
          <p:spPr bwMode="auto">
            <a:xfrm>
              <a:off x="3146" y="1704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Obl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E70E-4597-4C4F-ABB0-9EB947EAAC97}" type="slidenum">
              <a:rPr lang="en-US"/>
              <a:pPr/>
              <a:t>11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Reviewing our Questions</a:t>
            </a: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2800" dirty="0"/>
              <a:t>What is security?</a:t>
            </a:r>
          </a:p>
          <a:p>
            <a:pPr marL="990600" lvl="1" indent="-533400">
              <a:lnSpc>
                <a:spcPct val="90000"/>
              </a:lnSpc>
              <a:buSzTx/>
            </a:pPr>
            <a:r>
              <a:rPr lang="en-NZ" sz="2400" dirty="0"/>
              <a:t>Three layers: static, dynamic, governance.</a:t>
            </a:r>
          </a:p>
          <a:p>
            <a:pPr marL="990600" lvl="1" indent="-533400">
              <a:lnSpc>
                <a:spcPct val="90000"/>
              </a:lnSpc>
              <a:buSzTx/>
            </a:pPr>
            <a:r>
              <a:rPr lang="en-NZ" sz="2400" dirty="0" smtClean="0"/>
              <a:t>A </a:t>
            </a:r>
            <a:r>
              <a:rPr lang="en-NZ" sz="2400" dirty="0"/>
              <a:t>taxonomic structure for static security: (forbiddances, allowances) </a:t>
            </a:r>
            <a:r>
              <a:rPr lang="en-NZ" sz="2400" b="1" dirty="0"/>
              <a:t>x</a:t>
            </a:r>
            <a:r>
              <a:rPr lang="en-NZ" sz="2400" dirty="0"/>
              <a:t> (actions, inactions).</a:t>
            </a:r>
          </a:p>
          <a:p>
            <a:pPr marL="990600" lvl="1" indent="-533400">
              <a:lnSpc>
                <a:spcPct val="90000"/>
              </a:lnSpc>
              <a:buSzTx/>
            </a:pPr>
            <a:r>
              <a:rPr lang="en-NZ" sz="2400" dirty="0"/>
              <a:t>Four types of static security rules: prohibitions </a:t>
            </a:r>
            <a:r>
              <a:rPr lang="en-NZ" sz="2400" dirty="0" smtClean="0"/>
              <a:t>(on reading C, writing I, executing G); permissions (R, W, X); obligations (OR, OW, OX), </a:t>
            </a:r>
            <a:r>
              <a:rPr lang="en-NZ" sz="2400" dirty="0"/>
              <a:t>and </a:t>
            </a:r>
            <a:r>
              <a:rPr lang="en-NZ" sz="2400" dirty="0" smtClean="0"/>
              <a:t>exemptions (ER, EW, EX).</a:t>
            </a:r>
          </a:p>
          <a:p>
            <a:pPr marL="990600" lvl="1" indent="-533400">
              <a:lnSpc>
                <a:spcPct val="90000"/>
              </a:lnSpc>
              <a:buSzTx/>
            </a:pPr>
            <a:r>
              <a:rPr lang="en-NZ" sz="2400" dirty="0" smtClean="0"/>
              <a:t>Most existing systems are underspecified on permissions, obligations, and exemptions.</a:t>
            </a:r>
          </a:p>
          <a:p>
            <a:pPr marL="609600" indent="-6096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NZ" sz="2800" dirty="0" smtClean="0"/>
              <a:t>What is obscurity?</a:t>
            </a:r>
          </a:p>
          <a:p>
            <a:pPr marL="609600" indent="-6096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NZ" sz="2800" dirty="0" smtClean="0"/>
              <a:t>Is obscurity necessary for security?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3600" dirty="0" smtClean="0"/>
              <a:t>Obscurity, Opacity, Steganography, Cryptography</a:t>
            </a:r>
            <a:endParaRPr lang="en-N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7338"/>
            <a:ext cx="8784976" cy="4968006"/>
          </a:xfrm>
        </p:spPr>
        <p:txBody>
          <a:bodyPr/>
          <a:lstStyle/>
          <a:p>
            <a:r>
              <a:rPr lang="en-NZ" dirty="0" smtClean="0"/>
              <a:t>Obscure: difficult to see</a:t>
            </a:r>
          </a:p>
          <a:p>
            <a:r>
              <a:rPr lang="en-NZ" dirty="0" smtClean="0"/>
              <a:t>Opaque: impossible to see through</a:t>
            </a:r>
          </a:p>
          <a:p>
            <a:pPr lvl="1"/>
            <a:r>
              <a:rPr lang="en-NZ" dirty="0" smtClean="0"/>
              <a:t>Not antonyms, but connotative...</a:t>
            </a:r>
          </a:p>
          <a:p>
            <a:r>
              <a:rPr lang="en-NZ" dirty="0" smtClean="0"/>
              <a:t>Steganography: surreptitious communication</a:t>
            </a:r>
          </a:p>
          <a:p>
            <a:pPr lvl="1"/>
            <a:r>
              <a:rPr lang="en-NZ" dirty="0" smtClean="0"/>
              <a:t>Axiomatically “obscure”, may be trustworthy.</a:t>
            </a:r>
          </a:p>
          <a:p>
            <a:pPr lvl="1"/>
            <a:r>
              <a:rPr lang="en-NZ" dirty="0" smtClean="0"/>
              <a:t>Goal: adversary is unaware of </a:t>
            </a:r>
            <a:r>
              <a:rPr lang="en-NZ" dirty="0" err="1" smtClean="0"/>
              <a:t>comms</a:t>
            </a:r>
            <a:r>
              <a:rPr lang="en-NZ" dirty="0" smtClean="0"/>
              <a:t> (“stealthy”)</a:t>
            </a:r>
          </a:p>
          <a:p>
            <a:r>
              <a:rPr lang="en-NZ" dirty="0" smtClean="0"/>
              <a:t>Cryptography: secret communication</a:t>
            </a:r>
          </a:p>
          <a:p>
            <a:pPr lvl="1"/>
            <a:r>
              <a:rPr lang="en-NZ" dirty="0"/>
              <a:t>A</a:t>
            </a:r>
            <a:r>
              <a:rPr lang="en-NZ" dirty="0" smtClean="0"/>
              <a:t>xiomatically “opaque”, may be untrustworthy.</a:t>
            </a:r>
          </a:p>
          <a:p>
            <a:pPr lvl="1"/>
            <a:r>
              <a:rPr lang="en-NZ" dirty="0" smtClean="0"/>
              <a:t>Goal: adversary is unable to interpret </a:t>
            </a:r>
            <a:r>
              <a:rPr lang="en-NZ" dirty="0" err="1" smtClean="0"/>
              <a:t>comms</a:t>
            </a:r>
            <a:r>
              <a:rPr lang="en-NZ" dirty="0" smtClean="0"/>
              <a:t>.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6E58-ACB1-4048-9A5A-20621D79642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85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Unifying the Model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326" y="1557338"/>
            <a:ext cx="8196138" cy="4538662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Transmitter (Alice)</a:t>
            </a:r>
          </a:p>
          <a:p>
            <a:r>
              <a:rPr lang="en-NZ" dirty="0" smtClean="0"/>
              <a:t>Receiver (Bob)</a:t>
            </a:r>
            <a:endParaRPr lang="en-NZ" dirty="0"/>
          </a:p>
          <a:p>
            <a:r>
              <a:rPr lang="en-NZ" dirty="0" smtClean="0"/>
              <a:t>Secret Message (M)</a:t>
            </a:r>
          </a:p>
          <a:p>
            <a:pPr marL="0" indent="0">
              <a:buNone/>
            </a:pPr>
            <a:r>
              <a:rPr lang="en-NZ" dirty="0" smtClean="0"/>
              <a:t>Encryption:</a:t>
            </a:r>
            <a:endParaRPr lang="en-NZ" dirty="0"/>
          </a:p>
          <a:p>
            <a:r>
              <a:rPr lang="en-NZ" dirty="0" smtClean="0"/>
              <a:t>Alice sends e(M, k) to Bob on channel C.</a:t>
            </a:r>
          </a:p>
          <a:p>
            <a:r>
              <a:rPr lang="en-NZ" dirty="0" smtClean="0"/>
              <a:t>Bob computes M ← d(e(M, k), k’) using secret k’.</a:t>
            </a:r>
          </a:p>
          <a:p>
            <a:r>
              <a:rPr lang="en-NZ" dirty="0" smtClean="0"/>
              <a:t>Charles, the adversary, knows C, e( ), d( 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6E58-ACB1-4048-9A5A-20621D79642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Steganographic</a:t>
            </a:r>
            <a:r>
              <a:rPr lang="en-NZ" dirty="0" smtClean="0"/>
              <a:t> </a:t>
            </a:r>
            <a:r>
              <a:rPr lang="en-NZ" dirty="0" err="1" smtClean="0"/>
              <a:t>Comms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557338"/>
            <a:ext cx="7835900" cy="4895998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Alice uses an obscure channel C.</a:t>
            </a:r>
          </a:p>
          <a:p>
            <a:pPr lvl="1"/>
            <a:r>
              <a:rPr lang="en-NZ" dirty="0" smtClean="0"/>
              <a:t>Bob must know “where and when” to look for a message from Alice.</a:t>
            </a:r>
          </a:p>
          <a:p>
            <a:r>
              <a:rPr lang="en-NZ" dirty="0" smtClean="0"/>
              <a:t>Alice uses an obscure coding e( ).</a:t>
            </a:r>
          </a:p>
          <a:p>
            <a:pPr lvl="1"/>
            <a:r>
              <a:rPr lang="en-NZ" dirty="0" smtClean="0"/>
              <a:t>Bob must know “how to interpret” Alice’s message.</a:t>
            </a:r>
          </a:p>
          <a:p>
            <a:r>
              <a:rPr lang="en-NZ" dirty="0" smtClean="0"/>
              <a:t>Alice &amp; Bob must be stealthy:</a:t>
            </a:r>
          </a:p>
          <a:p>
            <a:pPr lvl="1"/>
            <a:r>
              <a:rPr lang="en-NZ" dirty="0" smtClean="0"/>
              <a:t>Additional traffic on C must not be obvious.</a:t>
            </a:r>
          </a:p>
          <a:p>
            <a:pPr lvl="1"/>
            <a:r>
              <a:rPr lang="en-NZ" dirty="0" smtClean="0"/>
              <a:t>Interpretation of e( ) must not be obvious.</a:t>
            </a:r>
          </a:p>
          <a:p>
            <a:pPr lvl="1"/>
            <a:r>
              <a:rPr lang="en-NZ" dirty="0"/>
              <a:t>e</a:t>
            </a:r>
            <a:r>
              <a:rPr lang="en-NZ" dirty="0" smtClean="0"/>
              <a:t>(M) must seem “normal” for C.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6E58-ACB1-4048-9A5A-20621D79642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99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 Example: </a:t>
            </a:r>
            <a:r>
              <a:rPr lang="en-NZ" dirty="0" err="1" smtClean="0"/>
              <a:t>Stegoblogging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557338"/>
            <a:ext cx="7835900" cy="5040014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/>
              <a:t>Alice gains write access to a disused (or new) blog or wiki X.</a:t>
            </a:r>
          </a:p>
          <a:p>
            <a:r>
              <a:rPr lang="en-NZ" dirty="0" smtClean="0"/>
              <a:t>Alice selects “</a:t>
            </a:r>
            <a:r>
              <a:rPr lang="en-NZ" dirty="0" err="1" smtClean="0"/>
              <a:t>covertext</a:t>
            </a:r>
            <a:r>
              <a:rPr lang="en-NZ" dirty="0" smtClean="0"/>
              <a:t>” from an existing blog or wiki on a similar subject</a:t>
            </a:r>
          </a:p>
          <a:p>
            <a:r>
              <a:rPr lang="en-NZ" dirty="0" smtClean="0"/>
              <a:t>Alice writes her “</a:t>
            </a:r>
            <a:r>
              <a:rPr lang="en-NZ" dirty="0" err="1" smtClean="0"/>
              <a:t>stegomessage</a:t>
            </a:r>
            <a:r>
              <a:rPr lang="en-NZ" dirty="0" smtClean="0"/>
              <a:t>”, one bit at a time, by selecting homonyms or misspellings from a dictionary for words in the </a:t>
            </a:r>
            <a:r>
              <a:rPr lang="en-NZ" dirty="0" err="1" smtClean="0"/>
              <a:t>covertext</a:t>
            </a:r>
            <a:r>
              <a:rPr lang="en-NZ" dirty="0" smtClean="0"/>
              <a:t> that are selected at random with low probability from the </a:t>
            </a:r>
            <a:r>
              <a:rPr lang="en-NZ" dirty="0" err="1" smtClean="0"/>
              <a:t>covertext</a:t>
            </a:r>
            <a:r>
              <a:rPr lang="en-NZ" dirty="0" smtClean="0"/>
              <a:t>.</a:t>
            </a:r>
          </a:p>
          <a:p>
            <a:r>
              <a:rPr lang="en-NZ" dirty="0" smtClean="0"/>
              <a:t>Bob must know (or guess) X; he can </a:t>
            </a:r>
            <a:r>
              <a:rPr lang="en-NZ" dirty="0"/>
              <a:t>find the </a:t>
            </a:r>
            <a:r>
              <a:rPr lang="en-NZ" dirty="0" err="1"/>
              <a:t>covertext</a:t>
            </a:r>
            <a:r>
              <a:rPr lang="en-NZ" dirty="0"/>
              <a:t> </a:t>
            </a:r>
            <a:r>
              <a:rPr lang="en-NZ" dirty="0" smtClean="0"/>
              <a:t>by </a:t>
            </a:r>
            <a:r>
              <a:rPr lang="en-NZ" dirty="0" err="1"/>
              <a:t>g</a:t>
            </a:r>
            <a:r>
              <a:rPr lang="en-NZ" dirty="0" err="1" smtClean="0"/>
              <a:t>oogling</a:t>
            </a:r>
            <a:r>
              <a:rPr lang="en-NZ" dirty="0" smtClean="0"/>
              <a:t> on the “</a:t>
            </a:r>
            <a:r>
              <a:rPr lang="en-NZ" dirty="0" err="1" smtClean="0"/>
              <a:t>stegotext</a:t>
            </a:r>
            <a:r>
              <a:rPr lang="en-NZ" dirty="0" smtClean="0"/>
              <a:t>”; then he can read the </a:t>
            </a:r>
            <a:r>
              <a:rPr lang="en-NZ" dirty="0" err="1" smtClean="0"/>
              <a:t>stegomessage</a:t>
            </a:r>
            <a:r>
              <a:rPr lang="en-NZ" dirty="0" smtClean="0"/>
              <a:t>.</a:t>
            </a:r>
          </a:p>
          <a:p>
            <a:r>
              <a:rPr lang="en-NZ" dirty="0" smtClean="0"/>
              <a:t>Bob leverages his prior knowledge of X: the </a:t>
            </a:r>
            <a:r>
              <a:rPr lang="en-NZ" dirty="0" err="1" smtClean="0"/>
              <a:t>stegomessage</a:t>
            </a:r>
            <a:r>
              <a:rPr lang="en-NZ" dirty="0" smtClean="0"/>
              <a:t> should be longer than a URL!</a:t>
            </a:r>
          </a:p>
          <a:p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6E58-ACB1-4048-9A5A-20621D79642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25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Importance of Secrets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557338"/>
            <a:ext cx="7835900" cy="4968006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Charles has a feasible attack, if he locates the </a:t>
            </a:r>
            <a:r>
              <a:rPr lang="en-NZ" dirty="0" err="1" smtClean="0"/>
              <a:t>stegotext</a:t>
            </a:r>
            <a:r>
              <a:rPr lang="en-NZ" dirty="0"/>
              <a:t> </a:t>
            </a:r>
            <a:r>
              <a:rPr lang="en-NZ" dirty="0" smtClean="0"/>
              <a:t>or can guess a </a:t>
            </a:r>
            <a:r>
              <a:rPr lang="en-NZ" dirty="0" err="1" smtClean="0"/>
              <a:t>cryptokey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He needs a very </a:t>
            </a:r>
            <a:r>
              <a:rPr lang="en-NZ" dirty="0"/>
              <a:t>long </a:t>
            </a:r>
            <a:r>
              <a:rPr lang="en-NZ" dirty="0" smtClean="0"/>
              <a:t>sequence of </a:t>
            </a:r>
            <a:r>
              <a:rPr lang="en-NZ" dirty="0" err="1" smtClean="0"/>
              <a:t>cryptotext</a:t>
            </a:r>
            <a:r>
              <a:rPr lang="en-NZ" dirty="0" smtClean="0"/>
              <a:t>, if the cipher and key are both “strong”.</a:t>
            </a:r>
          </a:p>
          <a:p>
            <a:r>
              <a:rPr lang="en-NZ" dirty="0" smtClean="0"/>
              <a:t>It is generally difficult or expensive for Alice and Bob to establish the secret(s) required to set up their channel.  Exceptions:</a:t>
            </a:r>
          </a:p>
          <a:p>
            <a:pPr lvl="1"/>
            <a:r>
              <a:rPr lang="en-NZ" dirty="0"/>
              <a:t>A</a:t>
            </a:r>
            <a:r>
              <a:rPr lang="en-NZ" dirty="0" smtClean="0"/>
              <a:t> memory stick can hold many gigabytes (but how can Alice transmit it securely to Bob?)</a:t>
            </a:r>
          </a:p>
          <a:p>
            <a:pPr lvl="1"/>
            <a:r>
              <a:rPr lang="en-NZ" dirty="0" smtClean="0"/>
              <a:t>Alice and Bob can use the </a:t>
            </a:r>
            <a:r>
              <a:rPr lang="en-NZ" dirty="0" err="1" smtClean="0"/>
              <a:t>Diffie</a:t>
            </a:r>
            <a:r>
              <a:rPr lang="en-NZ" dirty="0" smtClean="0"/>
              <a:t>-Hellman algorithm, even if Charles is eavesdropping (but how can Alice be sure she’s talking to Bob?) 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6E58-ACB1-4048-9A5A-20621D79642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09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Evaluating </a:t>
            </a:r>
            <a:r>
              <a:rPr lang="en-NZ" dirty="0" err="1" smtClean="0"/>
              <a:t>Cryptosecurity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424936" cy="4895998"/>
          </a:xfrm>
        </p:spPr>
        <p:txBody>
          <a:bodyPr>
            <a:normAutofit fontScale="77500" lnSpcReduction="20000"/>
          </a:bodyPr>
          <a:lstStyle/>
          <a:p>
            <a:r>
              <a:rPr lang="en-NZ" dirty="0" smtClean="0"/>
              <a:t>Cryptography is assumed secure in practice, but we can’t measure this security.</a:t>
            </a:r>
          </a:p>
          <a:p>
            <a:pPr lvl="1"/>
            <a:r>
              <a:rPr lang="en-NZ" dirty="0" smtClean="0"/>
              <a:t>Cryptographic methods are not used, unless they are trusted.  Axiom 1: the “crack rate” 1/</a:t>
            </a:r>
            <a:r>
              <a:rPr lang="en-NZ" i="1" dirty="0" smtClean="0"/>
              <a:t>t</a:t>
            </a:r>
            <a:r>
              <a:rPr lang="en-NZ" dirty="0" smtClean="0"/>
              <a:t> is very small.</a:t>
            </a:r>
          </a:p>
          <a:p>
            <a:pPr lvl="1"/>
            <a:r>
              <a:rPr lang="en-NZ" dirty="0" smtClean="0"/>
              <a:t>Big targets!  Only a few methods in widespread use.</a:t>
            </a:r>
          </a:p>
          <a:p>
            <a:pPr lvl="1"/>
            <a:r>
              <a:rPr lang="en-NZ" dirty="0" smtClean="0"/>
              <a:t>Axiom 2: if anyone cracks a widely used cipher, we’ll soon know (time parameter </a:t>
            </a:r>
            <a:r>
              <a:rPr lang="en-NZ" i="1" dirty="0" smtClean="0"/>
              <a:t>t’</a:t>
            </a:r>
            <a:r>
              <a:rPr lang="en-NZ" dirty="0" smtClean="0"/>
              <a:t>).</a:t>
            </a:r>
          </a:p>
          <a:p>
            <a:pPr lvl="1"/>
            <a:r>
              <a:rPr lang="en-NZ" dirty="0" smtClean="0"/>
              <a:t>Design implication: we need a backup cipher, and an ability to shift to it quickly (parameter </a:t>
            </a:r>
            <a:r>
              <a:rPr lang="en-NZ" i="1" dirty="0" smtClean="0"/>
              <a:t>t”</a:t>
            </a:r>
            <a:r>
              <a:rPr lang="en-NZ" dirty="0" smtClean="0"/>
              <a:t>)</a:t>
            </a:r>
            <a:endParaRPr lang="en-NZ" i="1" dirty="0" smtClean="0"/>
          </a:p>
          <a:p>
            <a:pPr lvl="1"/>
            <a:r>
              <a:rPr lang="en-NZ" dirty="0" smtClean="0"/>
              <a:t>Axiom 3: trusted ciphers will be created at rate &gt; 1/</a:t>
            </a:r>
            <a:r>
              <a:rPr lang="en-NZ" i="1" dirty="0" smtClean="0"/>
              <a:t>t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Axiom 4: key secrecy is </a:t>
            </a:r>
            <a:r>
              <a:rPr lang="en-NZ" dirty="0" smtClean="0"/>
              <a:t>maintained (we need </a:t>
            </a:r>
            <a:r>
              <a:rPr lang="en-NZ" dirty="0" smtClean="0">
                <a:solidFill>
                  <a:srgbClr val="FF0000"/>
                </a:solidFill>
              </a:rPr>
              <a:t>obscurity</a:t>
            </a:r>
            <a:r>
              <a:rPr lang="en-NZ" dirty="0" smtClean="0"/>
              <a:t>).</a:t>
            </a:r>
            <a:endParaRPr lang="en-NZ" dirty="0" smtClean="0"/>
          </a:p>
          <a:p>
            <a:pPr lvl="1"/>
            <a:r>
              <a:rPr lang="en-NZ" dirty="0" smtClean="0"/>
              <a:t>Design implication: any single-key breach and rekeying should have negligible cost.</a:t>
            </a:r>
          </a:p>
          <a:p>
            <a:pPr lvl="1"/>
            <a:r>
              <a:rPr lang="en-NZ" dirty="0" smtClean="0"/>
              <a:t>Then: the cost of </a:t>
            </a:r>
            <a:r>
              <a:rPr lang="en-NZ" dirty="0" err="1" smtClean="0"/>
              <a:t>cryptosecurity</a:t>
            </a:r>
            <a:r>
              <a:rPr lang="en-NZ" dirty="0" smtClean="0"/>
              <a:t> is </a:t>
            </a:r>
            <a:r>
              <a:rPr lang="en-NZ" b="1" dirty="0" smtClean="0"/>
              <a:t>B</a:t>
            </a:r>
            <a:r>
              <a:rPr lang="en-NZ" i="1" dirty="0" smtClean="0"/>
              <a:t>/t,</a:t>
            </a:r>
            <a:r>
              <a:rPr lang="en-NZ" dirty="0" smtClean="0"/>
              <a:t> where </a:t>
            </a:r>
            <a:r>
              <a:rPr lang="en-NZ" b="1" dirty="0" smtClean="0"/>
              <a:t>B</a:t>
            </a:r>
            <a:r>
              <a:rPr lang="en-NZ" dirty="0" smtClean="0"/>
              <a:t> is the cost of a breach that persists for</a:t>
            </a:r>
            <a:r>
              <a:rPr lang="en-NZ" i="1" dirty="0" smtClean="0"/>
              <a:t> </a:t>
            </a:r>
            <a:r>
              <a:rPr lang="en-NZ" i="1" dirty="0" err="1" smtClean="0"/>
              <a:t>t’+t</a:t>
            </a:r>
            <a:r>
              <a:rPr lang="en-NZ" i="1" dirty="0" smtClean="0"/>
              <a:t>”.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6E58-ACB1-4048-9A5A-20621D79642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84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Evaluating Insecurity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7338"/>
            <a:ext cx="8064698" cy="5040014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Steganography is assumed insecure in practice.</a:t>
            </a:r>
          </a:p>
          <a:p>
            <a:pPr lvl="1"/>
            <a:r>
              <a:rPr lang="en-NZ" dirty="0" smtClean="0"/>
              <a:t>If Bob knows where and when to look, and how to interpret, why doesn’t Charles also know this?</a:t>
            </a:r>
          </a:p>
          <a:p>
            <a:pPr lvl="1"/>
            <a:r>
              <a:rPr lang="en-NZ" dirty="0" smtClean="0"/>
              <a:t>Bob must be stealthy when listening and interpreting: Charles may learn.</a:t>
            </a:r>
          </a:p>
          <a:p>
            <a:pPr lvl="1"/>
            <a:r>
              <a:rPr lang="en-NZ" dirty="0" smtClean="0"/>
              <a:t>Axiom 1: our </a:t>
            </a:r>
            <a:r>
              <a:rPr lang="en-NZ" dirty="0" err="1" smtClean="0"/>
              <a:t>stegosystems</a:t>
            </a:r>
            <a:r>
              <a:rPr lang="en-NZ" dirty="0" smtClean="0"/>
              <a:t> will be cracked at rate 1/</a:t>
            </a:r>
            <a:r>
              <a:rPr lang="en-NZ" i="1" dirty="0" smtClean="0"/>
              <a:t>t</a:t>
            </a:r>
            <a:r>
              <a:rPr lang="en-NZ" dirty="0" smtClean="0"/>
              <a:t> (Poisson process).</a:t>
            </a:r>
            <a:endParaRPr lang="en-NZ" i="1" dirty="0" smtClean="0"/>
          </a:p>
          <a:p>
            <a:pPr lvl="1"/>
            <a:r>
              <a:rPr lang="en-NZ" dirty="0" smtClean="0"/>
              <a:t>Design implication: we must shift </a:t>
            </a:r>
            <a:r>
              <a:rPr lang="en-NZ" dirty="0" err="1" smtClean="0"/>
              <a:t>stegosystems</a:t>
            </a:r>
            <a:r>
              <a:rPr lang="en-NZ" dirty="0" smtClean="0"/>
              <a:t> at rate &gt; 1/</a:t>
            </a:r>
            <a:r>
              <a:rPr lang="en-NZ" i="1" dirty="0" smtClean="0"/>
              <a:t>t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The cost of </a:t>
            </a:r>
            <a:r>
              <a:rPr lang="en-NZ" dirty="0" err="1" smtClean="0"/>
              <a:t>stegosecurity</a:t>
            </a:r>
            <a:r>
              <a:rPr lang="en-NZ" dirty="0" smtClean="0"/>
              <a:t> is </a:t>
            </a:r>
            <a:r>
              <a:rPr lang="en-NZ" b="1" dirty="0" smtClean="0"/>
              <a:t>B</a:t>
            </a:r>
            <a:r>
              <a:rPr lang="en-NZ" i="1" dirty="0" smtClean="0"/>
              <a:t>/t,</a:t>
            </a:r>
            <a:r>
              <a:rPr lang="en-NZ" dirty="0" smtClean="0"/>
              <a:t> where </a:t>
            </a:r>
            <a:r>
              <a:rPr lang="en-NZ" b="1" dirty="0" smtClean="0"/>
              <a:t>B</a:t>
            </a:r>
            <a:r>
              <a:rPr lang="en-NZ" dirty="0" smtClean="0"/>
              <a:t> is the cost of each breach.</a:t>
            </a:r>
            <a:endParaRPr lang="en-NZ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6E58-ACB1-4048-9A5A-20621D79642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142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Practicalities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557339"/>
            <a:ext cx="7836098" cy="4823990"/>
          </a:xfrm>
        </p:spPr>
        <p:txBody>
          <a:bodyPr>
            <a:normAutofit/>
          </a:bodyPr>
          <a:lstStyle/>
          <a:p>
            <a:r>
              <a:rPr lang="en-NZ" dirty="0" smtClean="0"/>
              <a:t>Available </a:t>
            </a:r>
            <a:r>
              <a:rPr lang="en-NZ" dirty="0" err="1" smtClean="0"/>
              <a:t>stegosystems</a:t>
            </a:r>
            <a:r>
              <a:rPr lang="en-NZ" dirty="0" smtClean="0"/>
              <a:t> may have such large 1/</a:t>
            </a:r>
            <a:r>
              <a:rPr lang="en-NZ" i="1" dirty="0" smtClean="0"/>
              <a:t>t</a:t>
            </a:r>
            <a:r>
              <a:rPr lang="en-NZ" dirty="0" smtClean="0"/>
              <a:t> that they’re uneconomic, even for systems with small </a:t>
            </a:r>
            <a:r>
              <a:rPr lang="en-NZ" b="1" dirty="0" smtClean="0"/>
              <a:t>B</a:t>
            </a:r>
            <a:r>
              <a:rPr lang="en-NZ" dirty="0" smtClean="0"/>
              <a:t>.</a:t>
            </a:r>
          </a:p>
          <a:p>
            <a:r>
              <a:rPr lang="en-NZ" dirty="0" smtClean="0"/>
              <a:t>It may be impossible to purchase insurance to cover </a:t>
            </a:r>
            <a:r>
              <a:rPr lang="en-NZ" b="1" dirty="0" smtClean="0"/>
              <a:t>B </a:t>
            </a:r>
            <a:r>
              <a:rPr lang="en-NZ" dirty="0" smtClean="0"/>
              <a:t>for a system which relies on a highly trusted (“small 1/</a:t>
            </a:r>
            <a:r>
              <a:rPr lang="en-NZ" i="1" dirty="0" smtClean="0"/>
              <a:t>t”</a:t>
            </a:r>
            <a:r>
              <a:rPr lang="en-NZ" dirty="0" smtClean="0"/>
              <a:t>) cipher to attain its moderate </a:t>
            </a:r>
            <a:r>
              <a:rPr lang="en-NZ" b="1" dirty="0" smtClean="0"/>
              <a:t>B</a:t>
            </a:r>
            <a:r>
              <a:rPr lang="en-NZ" b="1" i="1" dirty="0" smtClean="0"/>
              <a:t>/</a:t>
            </a:r>
            <a:r>
              <a:rPr lang="en-NZ" i="1" dirty="0" smtClean="0"/>
              <a:t>t.</a:t>
            </a:r>
          </a:p>
          <a:p>
            <a:r>
              <a:rPr lang="en-NZ" dirty="0" smtClean="0"/>
              <a:t>Implication: don’t rely solely on cryptography (or steganography)!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6E58-ACB1-4048-9A5A-20621D79642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339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D364-52A3-42D4-ADCC-043C2DFE6C98}" type="slidenum">
              <a:rPr lang="en-US"/>
              <a:pPr/>
              <a:t>2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88963"/>
            <a:ext cx="7813675" cy="752475"/>
          </a:xfrm>
        </p:spPr>
        <p:txBody>
          <a:bodyPr/>
          <a:lstStyle/>
          <a:p>
            <a:r>
              <a:rPr lang="en-US" sz="3600"/>
              <a:t>Questions to be (Partially) Answered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557338"/>
            <a:ext cx="7835900" cy="3898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What is security?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What is obscurity?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Is obscurity necessary for security?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How can we obscure a computation or a communication?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Defense</a:t>
            </a:r>
            <a:r>
              <a:rPr lang="en-NZ" dirty="0" smtClean="0"/>
              <a:t> in Depth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6642"/>
            <a:ext cx="8496944" cy="4538662"/>
          </a:xfrm>
        </p:spPr>
        <p:txBody>
          <a:bodyPr/>
          <a:lstStyle/>
          <a:p>
            <a:r>
              <a:rPr lang="en-NZ" dirty="0" smtClean="0"/>
              <a:t>Ideally, security is </a:t>
            </a:r>
            <a:r>
              <a:rPr lang="en-NZ" dirty="0" smtClean="0"/>
              <a:t>preventative</a:t>
            </a:r>
            <a:r>
              <a:rPr lang="en-NZ" dirty="0" smtClean="0"/>
              <a:t>.</a:t>
            </a:r>
          </a:p>
          <a:p>
            <a:pPr lvl="1"/>
            <a:r>
              <a:rPr lang="en-NZ" dirty="0"/>
              <a:t>A</a:t>
            </a:r>
            <a:r>
              <a:rPr lang="en-NZ" dirty="0" smtClean="0"/>
              <a:t> single preventive layer may be insufficient.</a:t>
            </a:r>
          </a:p>
          <a:p>
            <a:r>
              <a:rPr lang="en-NZ" dirty="0" smtClean="0"/>
              <a:t>“Defence </a:t>
            </a:r>
            <a:r>
              <a:rPr lang="en-NZ" dirty="0" smtClean="0"/>
              <a:t>in </a:t>
            </a:r>
            <a:r>
              <a:rPr lang="en-NZ" dirty="0" smtClean="0"/>
              <a:t>depth” through</a:t>
            </a:r>
          </a:p>
          <a:p>
            <a:pPr lvl="1"/>
            <a:r>
              <a:rPr lang="en-NZ" dirty="0" smtClean="0"/>
              <a:t>Additional</a:t>
            </a:r>
            <a:r>
              <a:rPr lang="en-NZ" dirty="0" smtClean="0"/>
              <a:t> preventive layer(s); or </a:t>
            </a:r>
          </a:p>
          <a:p>
            <a:pPr lvl="1"/>
            <a:r>
              <a:rPr lang="en-NZ" dirty="0" smtClean="0"/>
              <a:t>L</a:t>
            </a:r>
            <a:r>
              <a:rPr lang="en-NZ" dirty="0" smtClean="0"/>
              <a:t>ayer(s) that “respond” to a detected breach.</a:t>
            </a:r>
          </a:p>
          <a:p>
            <a:r>
              <a:rPr lang="en-NZ" dirty="0" smtClean="0"/>
              <a:t>Goals of detect &amp; respond systems</a:t>
            </a:r>
            <a:endParaRPr lang="en-NZ" dirty="0"/>
          </a:p>
          <a:p>
            <a:pPr lvl="1"/>
            <a:r>
              <a:rPr lang="en-NZ" dirty="0" smtClean="0"/>
              <a:t>To detect </a:t>
            </a:r>
            <a:r>
              <a:rPr lang="en-NZ" dirty="0"/>
              <a:t>breaches more rapidly (reducing </a:t>
            </a:r>
            <a:r>
              <a:rPr lang="en-NZ" i="1" dirty="0"/>
              <a:t>t’</a:t>
            </a:r>
            <a:r>
              <a:rPr lang="en-NZ" dirty="0"/>
              <a:t>)</a:t>
            </a:r>
          </a:p>
          <a:p>
            <a:pPr lvl="1"/>
            <a:r>
              <a:rPr lang="en-NZ" dirty="0" smtClean="0"/>
              <a:t>To respond </a:t>
            </a:r>
            <a:r>
              <a:rPr lang="en-NZ" dirty="0"/>
              <a:t>more appropriately </a:t>
            </a:r>
            <a:r>
              <a:rPr lang="en-NZ" dirty="0" smtClean="0"/>
              <a:t>(reducing </a:t>
            </a:r>
            <a:r>
              <a:rPr lang="en-NZ" b="1" dirty="0" smtClean="0"/>
              <a:t>B</a:t>
            </a:r>
            <a:r>
              <a:rPr lang="en-NZ" dirty="0" smtClean="0"/>
              <a:t>)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6E58-ACB1-4048-9A5A-20621D79642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7158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E1D11-C050-4697-B126-C3F06A65EF9C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41325"/>
            <a:ext cx="7989887" cy="900113"/>
          </a:xfrm>
        </p:spPr>
        <p:txBody>
          <a:bodyPr/>
          <a:lstStyle/>
          <a:p>
            <a:r>
              <a:rPr lang="en-US" sz="4000" dirty="0" smtClean="0"/>
              <a:t>Security Techniques</a:t>
            </a:r>
            <a:endParaRPr lang="en-AU" sz="4000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424863" cy="5040312"/>
          </a:xfrm>
        </p:spPr>
        <p:txBody>
          <a:bodyPr/>
          <a:lstStyle/>
          <a:p>
            <a:pPr marL="609600" indent="-609600">
              <a:lnSpc>
                <a:spcPct val="85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 sz="2000" dirty="0"/>
              <a:t>Prevention:</a:t>
            </a:r>
          </a:p>
          <a:p>
            <a:pPr marL="990600" lvl="1" indent="-533400">
              <a:lnSpc>
                <a:spcPct val="85000"/>
              </a:lnSpc>
              <a:buClr>
                <a:schemeClr val="tx1"/>
              </a:buClr>
              <a:buSzTx/>
              <a:buFontTx/>
              <a:buAutoNum type="alphaLcParenR"/>
            </a:pPr>
            <a:r>
              <a:rPr lang="en-US" sz="2000" dirty="0"/>
              <a:t>Deter attacks on forbiddances using </a:t>
            </a:r>
            <a:r>
              <a:rPr lang="en-US" sz="2000" dirty="0" smtClean="0"/>
              <a:t>encryption</a:t>
            </a:r>
            <a:r>
              <a:rPr lang="en-US" sz="2000" dirty="0"/>
              <a:t>, </a:t>
            </a:r>
            <a:r>
              <a:rPr lang="en-US" sz="2000" dirty="0" smtClean="0">
                <a:solidFill>
                  <a:srgbClr val="FF0000"/>
                </a:solidFill>
              </a:rPr>
              <a:t>obfuscation</a:t>
            </a:r>
            <a:r>
              <a:rPr lang="en-US" sz="2000" dirty="0" smtClean="0"/>
              <a:t>, </a:t>
            </a:r>
            <a:r>
              <a:rPr lang="en-US" sz="2000" dirty="0"/>
              <a:t>cryptographic hashes, </a:t>
            </a:r>
            <a:r>
              <a:rPr lang="en-US" sz="2000" dirty="0" smtClean="0"/>
              <a:t>watermarks, or </a:t>
            </a:r>
            <a:r>
              <a:rPr lang="en-US" sz="2000" dirty="0"/>
              <a:t>trustworthy computing.</a:t>
            </a:r>
          </a:p>
          <a:p>
            <a:pPr marL="990600" lvl="1" indent="-533400">
              <a:lnSpc>
                <a:spcPct val="85000"/>
              </a:lnSpc>
              <a:buClr>
                <a:schemeClr val="tx1"/>
              </a:buClr>
              <a:buSzTx/>
              <a:buFontTx/>
              <a:buAutoNum type="alphaLcParenR"/>
            </a:pPr>
            <a:r>
              <a:rPr lang="en-NZ" sz="2000" dirty="0"/>
              <a:t>Deter attacks on allowances using </a:t>
            </a:r>
            <a:r>
              <a:rPr lang="en-NZ" sz="2000" dirty="0" smtClean="0"/>
              <a:t>replication (or other resilient algorithmic techniques), </a:t>
            </a:r>
            <a:r>
              <a:rPr lang="en-NZ" sz="2000" dirty="0" smtClean="0">
                <a:solidFill>
                  <a:srgbClr val="FF0000"/>
                </a:solidFill>
              </a:rPr>
              <a:t>obfuscation</a:t>
            </a:r>
            <a:r>
              <a:rPr lang="en-NZ" sz="2000" dirty="0" smtClean="0"/>
              <a:t>.</a:t>
            </a:r>
            <a:endParaRPr lang="en-NZ" sz="2000" dirty="0"/>
          </a:p>
          <a:p>
            <a:pPr marL="609600" indent="-609600">
              <a:lnSpc>
                <a:spcPct val="85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 sz="2000" dirty="0"/>
              <a:t>Detection:</a:t>
            </a:r>
          </a:p>
          <a:p>
            <a:pPr marL="990600" lvl="1" indent="-533400">
              <a:lnSpc>
                <a:spcPct val="85000"/>
              </a:lnSpc>
              <a:buClr>
                <a:schemeClr val="tx1"/>
              </a:buClr>
              <a:buSzTx/>
              <a:buFontTx/>
              <a:buAutoNum type="alphaLcParenR"/>
            </a:pPr>
            <a:r>
              <a:rPr lang="en-US" sz="2000" dirty="0"/>
              <a:t>Monitor subjects (user logs).  Requires user ID: biometrics, ID tokens, or </a:t>
            </a:r>
            <a:r>
              <a:rPr lang="en-US" sz="2000" dirty="0">
                <a:solidFill>
                  <a:srgbClr val="FF0000"/>
                </a:solidFill>
              </a:rPr>
              <a:t>passwords</a:t>
            </a:r>
            <a:r>
              <a:rPr lang="en-US" sz="2000" dirty="0"/>
              <a:t>.</a:t>
            </a:r>
          </a:p>
          <a:p>
            <a:pPr marL="990600" lvl="1" indent="-533400">
              <a:lnSpc>
                <a:spcPct val="85000"/>
              </a:lnSpc>
              <a:buClr>
                <a:schemeClr val="tx1"/>
              </a:buClr>
              <a:buSzTx/>
              <a:buFontTx/>
              <a:buAutoNum type="alphaLcParenR"/>
            </a:pPr>
            <a:r>
              <a:rPr lang="en-US" sz="2000" dirty="0"/>
              <a:t>Monitor actions (execution logs, intrusion detectors).  Requires code ID: cryptographic hashing, </a:t>
            </a:r>
            <a:r>
              <a:rPr lang="en-US" sz="2000" dirty="0">
                <a:solidFill>
                  <a:srgbClr val="FF0000"/>
                </a:solidFill>
              </a:rPr>
              <a:t>watermarking</a:t>
            </a:r>
            <a:r>
              <a:rPr lang="en-US" sz="2000" dirty="0"/>
              <a:t>.</a:t>
            </a:r>
          </a:p>
          <a:p>
            <a:pPr marL="990600" lvl="1" indent="-533400">
              <a:lnSpc>
                <a:spcPct val="85000"/>
              </a:lnSpc>
              <a:buClr>
                <a:schemeClr val="tx1"/>
              </a:buClr>
              <a:buSzTx/>
              <a:buFontTx/>
              <a:buAutoNum type="alphaLcParenR"/>
            </a:pPr>
            <a:r>
              <a:rPr lang="en-US" sz="2000" dirty="0"/>
              <a:t>Monitor objects (object logs).  Requires object ID: hashing, </a:t>
            </a:r>
            <a:r>
              <a:rPr lang="en-US" sz="2000" dirty="0">
                <a:solidFill>
                  <a:srgbClr val="FF0000"/>
                </a:solidFill>
              </a:rPr>
              <a:t>watermarking</a:t>
            </a:r>
            <a:r>
              <a:rPr lang="en-US" sz="2000" dirty="0"/>
              <a:t>.</a:t>
            </a:r>
          </a:p>
          <a:p>
            <a:pPr marL="609600" indent="-609600">
              <a:lnSpc>
                <a:spcPct val="85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 sz="2000" dirty="0"/>
              <a:t>Response:</a:t>
            </a:r>
          </a:p>
          <a:p>
            <a:pPr marL="990600" lvl="1" indent="-533400">
              <a:lnSpc>
                <a:spcPct val="85000"/>
              </a:lnSpc>
              <a:buClr>
                <a:schemeClr val="tx1"/>
              </a:buClr>
              <a:buSzTx/>
              <a:buFontTx/>
              <a:buAutoNum type="alphaLcParenR"/>
            </a:pPr>
            <a:r>
              <a:rPr lang="en-US" sz="2000" dirty="0"/>
              <a:t>Ask for help: Set off an alarm (which may be silent –</a:t>
            </a:r>
            <a:r>
              <a:rPr lang="en-US" sz="2000" dirty="0" err="1">
                <a:solidFill>
                  <a:srgbClr val="FF0000"/>
                </a:solidFill>
              </a:rPr>
              <a:t>steganographic</a:t>
            </a:r>
            <a:r>
              <a:rPr lang="en-US" sz="2000" dirty="0"/>
              <a:t>), then wait for an enforcement agent.</a:t>
            </a:r>
          </a:p>
          <a:p>
            <a:pPr marL="990600" lvl="1" indent="-533400">
              <a:lnSpc>
                <a:spcPct val="85000"/>
              </a:lnSpc>
              <a:buClr>
                <a:schemeClr val="tx1"/>
              </a:buClr>
              <a:buSzTx/>
              <a:buFontTx/>
              <a:buAutoNum type="alphaLcParenR"/>
            </a:pPr>
            <a:r>
              <a:rPr lang="en-US" sz="2000" dirty="0"/>
              <a:t>Self-help: Self-destructive or self-repairing </a:t>
            </a:r>
            <a:r>
              <a:rPr lang="en-US" sz="2000" dirty="0" smtClean="0"/>
              <a:t>systems.  </a:t>
            </a:r>
            <a:r>
              <a:rPr lang="en-US" sz="2000" dirty="0" smtClean="0"/>
              <a:t>If these responses are </a:t>
            </a:r>
            <a:r>
              <a:rPr lang="en-US" sz="2000" dirty="0" smtClean="0">
                <a:solidFill>
                  <a:srgbClr val="FF0000"/>
                </a:solidFill>
              </a:rPr>
              <a:t>obscure</a:t>
            </a:r>
            <a:r>
              <a:rPr lang="en-US" sz="2000" dirty="0" smtClean="0"/>
              <a:t>, they’re more difficult to attack.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Too Much to Think About!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We can’t discuss all uses of obscurity in security during a single seminar.</a:t>
            </a:r>
          </a:p>
          <a:p>
            <a:r>
              <a:rPr lang="en-NZ" dirty="0" smtClean="0"/>
              <a:t>Let’s focus on a subset of the forbiddances: the </a:t>
            </a:r>
            <a:r>
              <a:rPr lang="en-NZ" dirty="0" err="1" smtClean="0"/>
              <a:t>guijuities</a:t>
            </a:r>
            <a:r>
              <a:rPr lang="en-NZ" dirty="0" smtClean="0"/>
              <a:t>.</a:t>
            </a:r>
            <a:endParaRPr lang="en-NZ" dirty="0" smtClean="0"/>
          </a:p>
          <a:p>
            <a:pPr lvl="1"/>
            <a:r>
              <a:rPr lang="en-NZ" dirty="0" smtClean="0"/>
              <a:t>Obscurity is also helpful in assuring exceptions.  (Bureaucracies rely heavily on this technique ;-)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6E58-ACB1-4048-9A5A-20621D79642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663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Opacity </a:t>
            </a:r>
            <a:r>
              <a:rPr lang="en-NZ" dirty="0" err="1" smtClean="0"/>
              <a:t>vs</a:t>
            </a:r>
            <a:r>
              <a:rPr lang="en-NZ" dirty="0" smtClean="0"/>
              <a:t> Obscurity in CIG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7338"/>
            <a:ext cx="8568952" cy="4968006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Confidentiality </a:t>
            </a:r>
            <a:r>
              <a:rPr lang="en-NZ" dirty="0" smtClean="0"/>
              <a:t>(access control on reads)</a:t>
            </a:r>
            <a:endParaRPr lang="en-NZ" dirty="0" smtClean="0"/>
          </a:p>
          <a:p>
            <a:pPr lvl="1"/>
            <a:r>
              <a:rPr lang="en-NZ" dirty="0" smtClean="0"/>
              <a:t>Encryption vs. </a:t>
            </a:r>
            <a:r>
              <a:rPr lang="en-NZ" dirty="0" err="1" smtClean="0"/>
              <a:t>stegocommunication</a:t>
            </a:r>
            <a:endParaRPr lang="en-NZ" dirty="0" smtClean="0"/>
          </a:p>
          <a:p>
            <a:r>
              <a:rPr lang="en-NZ" dirty="0" smtClean="0"/>
              <a:t>Integrity (access control on writes)</a:t>
            </a:r>
            <a:endParaRPr lang="en-NZ" dirty="0" smtClean="0"/>
          </a:p>
          <a:p>
            <a:pPr lvl="1"/>
            <a:r>
              <a:rPr lang="en-NZ" dirty="0"/>
              <a:t>C</a:t>
            </a:r>
            <a:r>
              <a:rPr lang="en-NZ" dirty="0" smtClean="0"/>
              <a:t>ryptographic signatures vs</a:t>
            </a:r>
            <a:r>
              <a:rPr lang="en-NZ" dirty="0"/>
              <a:t>.</a:t>
            </a:r>
            <a:r>
              <a:rPr lang="en-NZ" dirty="0" smtClean="0"/>
              <a:t> fragile watermarks</a:t>
            </a:r>
          </a:p>
          <a:p>
            <a:r>
              <a:rPr lang="en-NZ" dirty="0" err="1" smtClean="0"/>
              <a:t>Guijuity</a:t>
            </a:r>
            <a:r>
              <a:rPr lang="en-NZ" dirty="0" smtClean="0"/>
              <a:t> (access control on executions)</a:t>
            </a:r>
            <a:endParaRPr lang="en-NZ" dirty="0" smtClean="0"/>
          </a:p>
          <a:p>
            <a:pPr lvl="1"/>
            <a:r>
              <a:rPr lang="en-NZ" dirty="0" err="1"/>
              <a:t>H</a:t>
            </a:r>
            <a:r>
              <a:rPr lang="en-NZ" dirty="0" err="1" smtClean="0"/>
              <a:t>omomorphic</a:t>
            </a:r>
            <a:r>
              <a:rPr lang="en-NZ" dirty="0" smtClean="0"/>
              <a:t> encryption vs. obfuscation</a:t>
            </a:r>
          </a:p>
          <a:p>
            <a:pPr lvl="1"/>
            <a:r>
              <a:rPr lang="en-NZ" dirty="0" smtClean="0"/>
              <a:t>Opacity is only feasible for very simple computations (</a:t>
            </a:r>
            <a:r>
              <a:rPr lang="en-NZ" dirty="0" err="1" smtClean="0"/>
              <a:t>mul</a:t>
            </a:r>
            <a:r>
              <a:rPr lang="en-NZ" dirty="0" smtClean="0"/>
              <a:t>-adds, FSAs).</a:t>
            </a:r>
          </a:p>
          <a:p>
            <a:pPr lvl="1"/>
            <a:r>
              <a:rPr lang="en-NZ" dirty="0" smtClean="0"/>
              <a:t>In practice, we use obscurity to assure our </a:t>
            </a:r>
            <a:r>
              <a:rPr lang="en-NZ" dirty="0" err="1" smtClean="0"/>
              <a:t>guijuities</a:t>
            </a:r>
            <a:r>
              <a:rPr lang="en-NZ" dirty="0" smtClean="0"/>
              <a:t>.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6E58-ACB1-4048-9A5A-20621D79642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05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2E3E8-D9AA-45EB-8B31-E053D06A77F2}" type="slidenum">
              <a:rPr lang="en-US"/>
              <a:pPr/>
              <a:t>24</a:t>
            </a:fld>
            <a:endParaRPr 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17525"/>
            <a:ext cx="7813675" cy="823913"/>
          </a:xfrm>
        </p:spPr>
        <p:txBody>
          <a:bodyPr/>
          <a:lstStyle/>
          <a:p>
            <a:r>
              <a:rPr lang="en-NZ"/>
              <a:t>What is Obfuscation?</a:t>
            </a:r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557338"/>
            <a:ext cx="7835900" cy="5112022"/>
          </a:xfrm>
        </p:spPr>
        <p:txBody>
          <a:bodyPr>
            <a:normAutofit fontScale="92500"/>
          </a:bodyPr>
          <a:lstStyle/>
          <a:p>
            <a:r>
              <a:rPr lang="en-NZ" dirty="0"/>
              <a:t>Obfuscation is a semantics-preserving transformation of computer code that renders it </a:t>
            </a:r>
            <a:r>
              <a:rPr lang="en-NZ" dirty="0" smtClean="0"/>
              <a:t>difficult to analyse – thus impossible to modify safely.</a:t>
            </a:r>
          </a:p>
          <a:p>
            <a:pPr lvl="1"/>
            <a:r>
              <a:rPr lang="en-NZ" dirty="0" smtClean="0"/>
              <a:t>This enforces </a:t>
            </a:r>
            <a:r>
              <a:rPr lang="en-NZ" dirty="0" err="1" smtClean="0"/>
              <a:t>guijuity</a:t>
            </a:r>
            <a:r>
              <a:rPr lang="en-NZ" dirty="0"/>
              <a:t> </a:t>
            </a:r>
            <a:r>
              <a:rPr lang="en-NZ" dirty="0" smtClean="0"/>
              <a:t>on the current platform.</a:t>
            </a:r>
            <a:endParaRPr lang="en-NZ" dirty="0"/>
          </a:p>
          <a:p>
            <a:r>
              <a:rPr lang="en-NZ" dirty="0" smtClean="0"/>
              <a:t>To secure </a:t>
            </a:r>
            <a:r>
              <a:rPr lang="en-NZ" dirty="0" err="1" smtClean="0"/>
              <a:t>guijuity</a:t>
            </a:r>
            <a:r>
              <a:rPr lang="en-NZ" dirty="0" smtClean="0"/>
              <a:t> in cases where the code itself is the protected resource, we need a ‘tether’.  </a:t>
            </a:r>
          </a:p>
          <a:p>
            <a:pPr lvl="1"/>
            <a:r>
              <a:rPr lang="en-NZ" dirty="0" smtClean="0"/>
              <a:t>Tethered code uses a platform ID in its </a:t>
            </a:r>
            <a:r>
              <a:rPr lang="en-NZ" dirty="0" err="1" smtClean="0"/>
              <a:t>guijuity</a:t>
            </a:r>
            <a:r>
              <a:rPr lang="en-NZ" dirty="0" smtClean="0"/>
              <a:t> decisions (e.g. license-enforcement).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17D10-6AA2-4FE6-92E0-04B779E82A00}" type="slidenum">
              <a:rPr lang="en-US"/>
              <a:pPr/>
              <a:t>25</a:t>
            </a:fld>
            <a:endParaRPr 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17525"/>
            <a:ext cx="7813675" cy="823913"/>
          </a:xfrm>
        </p:spPr>
        <p:txBody>
          <a:bodyPr/>
          <a:lstStyle/>
          <a:p>
            <a:r>
              <a:rPr lang="en-NZ"/>
              <a:t>How to Obfuscate Software?</a:t>
            </a: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CC0000"/>
                </a:solidFill>
              </a:rPr>
              <a:t>Lexical</a:t>
            </a:r>
            <a:r>
              <a:rPr lang="en-US" sz="2800" dirty="0"/>
              <a:t> layer: obscure the names of variables, constants, </a:t>
            </a:r>
            <a:r>
              <a:rPr lang="en-US" sz="2800" dirty="0" err="1"/>
              <a:t>opcodes</a:t>
            </a:r>
            <a:r>
              <a:rPr lang="en-US" sz="2800" dirty="0"/>
              <a:t>, methods, classes, interfaces, etc.  (Important for interpreted languages and named interfaces.)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CC0000"/>
                </a:solidFill>
              </a:rPr>
              <a:t>Data</a:t>
            </a:r>
            <a:r>
              <a:rPr lang="en-US" sz="2800" dirty="0"/>
              <a:t> obfuscations: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obscure the values of variables (e.g. by encoding several </a:t>
            </a:r>
            <a:r>
              <a:rPr lang="en-US" sz="2400" dirty="0" err="1"/>
              <a:t>booleans</a:t>
            </a:r>
            <a:r>
              <a:rPr lang="en-US" sz="2400" dirty="0"/>
              <a:t> in one </a:t>
            </a:r>
            <a:r>
              <a:rPr lang="en-US" sz="2400" dirty="0" err="1">
                <a:latin typeface="Courier New" pitchFamily="49" charset="0"/>
              </a:rPr>
              <a:t>int</a:t>
            </a:r>
            <a:r>
              <a:rPr lang="en-US" sz="2400" dirty="0"/>
              <a:t>; encoding one </a:t>
            </a:r>
            <a:r>
              <a:rPr lang="en-US" sz="2400" dirty="0" err="1">
                <a:latin typeface="Courier New" pitchFamily="49" charset="0"/>
              </a:rPr>
              <a:t>int</a:t>
            </a:r>
            <a:r>
              <a:rPr lang="en-US" sz="2400" dirty="0"/>
              <a:t> in several </a:t>
            </a:r>
            <a:r>
              <a:rPr lang="en-US" sz="2400" dirty="0">
                <a:latin typeface="Courier New" pitchFamily="49" charset="0"/>
              </a:rPr>
              <a:t>float</a:t>
            </a:r>
            <a:r>
              <a:rPr lang="en-US" sz="2400" dirty="0"/>
              <a:t>s; </a:t>
            </a:r>
            <a:r>
              <a:rPr lang="en-US" sz="2400" dirty="0">
                <a:solidFill>
                  <a:srgbClr val="CC0000"/>
                </a:solidFill>
              </a:rPr>
              <a:t>encoding values in enumerable graphs</a:t>
            </a:r>
            <a:r>
              <a:rPr lang="en-US" sz="2400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obscure data structures (e.g. transforming 2-d arrays into vectors, and </a:t>
            </a:r>
            <a:r>
              <a:rPr lang="en-US" sz="2400" i="1" dirty="0"/>
              <a:t>vice versa</a:t>
            </a:r>
            <a:r>
              <a:rPr lang="en-US" sz="2400" dirty="0"/>
              <a:t>). </a:t>
            </a:r>
          </a:p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CC0000"/>
                </a:solidFill>
              </a:rPr>
              <a:t>Control </a:t>
            </a:r>
            <a:r>
              <a:rPr lang="en-AU" sz="2800" dirty="0"/>
              <a:t>obfuscations (to be explained later)</a:t>
            </a:r>
            <a:endParaRPr lang="en-US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D021-D2B4-4D92-8DF1-1588BF4D0FF2}" type="slidenum">
              <a:rPr lang="en-US"/>
              <a:pPr/>
              <a:t>26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88963"/>
            <a:ext cx="7813675" cy="823912"/>
          </a:xfrm>
        </p:spPr>
        <p:txBody>
          <a:bodyPr/>
          <a:lstStyle/>
          <a:p>
            <a:r>
              <a:rPr lang="en-US"/>
              <a:t>Attacks on Data Obfuscation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An attacker may be able to discover the decoding function, by observing program behaviour immediately prior to output: </a:t>
            </a:r>
            <a:r>
              <a:rPr lang="en-US" sz="2400">
                <a:latin typeface="Courier New" pitchFamily="49" charset="0"/>
              </a:rPr>
              <a:t>print( decode( x ) )</a:t>
            </a:r>
            <a:r>
              <a:rPr lang="en-US" sz="2400"/>
              <a:t>,  where </a:t>
            </a:r>
            <a:r>
              <a:rPr lang="en-US" sz="2400">
                <a:latin typeface="Courier New" pitchFamily="49" charset="0"/>
              </a:rPr>
              <a:t>x</a:t>
            </a:r>
            <a:r>
              <a:rPr lang="en-US" sz="2400"/>
              <a:t> is an obfuscated variable.</a:t>
            </a:r>
          </a:p>
          <a:p>
            <a:pPr>
              <a:lnSpc>
                <a:spcPct val="80000"/>
              </a:lnSpc>
            </a:pPr>
            <a:r>
              <a:rPr lang="en-US" sz="2400"/>
              <a:t>An attacker may be able to discover the encoding function, by observing program behaviour immediately after input.</a:t>
            </a:r>
          </a:p>
          <a:p>
            <a:pPr>
              <a:lnSpc>
                <a:spcPct val="80000"/>
              </a:lnSpc>
            </a:pPr>
            <a:r>
              <a:rPr lang="en-US" sz="2400"/>
              <a:t>A sufficiently clever human will eventually de-obfuscate any code.  Our goal is to frustrate an attacker who wants to automate the de-obfuscation process.</a:t>
            </a:r>
          </a:p>
          <a:p>
            <a:pPr>
              <a:lnSpc>
                <a:spcPct val="80000"/>
              </a:lnSpc>
            </a:pPr>
            <a:r>
              <a:rPr lang="en-US" sz="2400"/>
              <a:t>More complex obfuscations are more difficult to de-obfuscate, but they tend to degrade program efficiency and may enable pattern-matching attacks.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1488A-3FE2-40CB-9CDF-ED225A47DDCD}" type="slidenum">
              <a:rPr lang="en-US"/>
              <a:pPr/>
              <a:t>27</a:t>
            </a:fld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17525"/>
            <a:ext cx="7813675" cy="823913"/>
          </a:xfrm>
        </p:spPr>
        <p:txBody>
          <a:bodyPr/>
          <a:lstStyle/>
          <a:p>
            <a:r>
              <a:rPr lang="en-NZ"/>
              <a:t>Cryptographic Obfuscations?</a:t>
            </a: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err="1"/>
              <a:t>Cloakware</a:t>
            </a:r>
            <a:r>
              <a:rPr lang="en-US" sz="2400" dirty="0"/>
              <a:t> have patented </a:t>
            </a:r>
            <a:r>
              <a:rPr lang="en-US" sz="2400" dirty="0" smtClean="0"/>
              <a:t>a “</a:t>
            </a:r>
            <a:r>
              <a:rPr lang="en-US" sz="2400" dirty="0" err="1" smtClean="0"/>
              <a:t>homomorphic</a:t>
            </a:r>
            <a:r>
              <a:rPr lang="en-US" sz="2400" dirty="0" smtClean="0"/>
              <a:t> obfuscation” method: add, </a:t>
            </a:r>
            <a:r>
              <a:rPr lang="en-US" sz="2400" dirty="0" err="1" smtClean="0"/>
              <a:t>mul</a:t>
            </a:r>
            <a:r>
              <a:rPr lang="en-US" sz="2400" dirty="0" smtClean="0"/>
              <a:t>, sub, and divide by constant, using the Chinese Remainder Theorem.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NZ" sz="2000" dirty="0"/>
              <a:t>W Zhu, in my group, fixed a bug in their division algorithm.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An ideal data obfuscator would have a cryptographic key that selects one of 2</a:t>
            </a:r>
            <a:r>
              <a:rPr lang="en-US" sz="2400" baseline="30000" dirty="0"/>
              <a:t>64</a:t>
            </a:r>
            <a:r>
              <a:rPr lang="en-US" sz="2400" dirty="0"/>
              <a:t> encoding functions.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Fundamental vulnerability: The encoding and decoding functions must be included in the obfuscated software.  Otherwise the obfuscated variables cannot be read and written.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“White-box cryptography” is an obfuscated code that resists automated analysis, deterring adversaries who would extract a working implementation of the keyed functions or of the keys themselves.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9340-7163-4F0C-875C-2187B452F832}" type="slidenum">
              <a:rPr lang="en-US"/>
              <a:pPr/>
              <a:t>28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88963"/>
            <a:ext cx="7813675" cy="752475"/>
          </a:xfrm>
        </p:spPr>
        <p:txBody>
          <a:bodyPr/>
          <a:lstStyle/>
          <a:p>
            <a:r>
              <a:rPr lang="en-US" sz="3600"/>
              <a:t>Practical Data Obfuscation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AU" sz="2400"/>
              <a:t>Barak et al. have proved that “perfect obfuscation” is impossible, but “practical obfuscation” is still possible.</a:t>
            </a:r>
          </a:p>
          <a:p>
            <a:pPr>
              <a:lnSpc>
                <a:spcPct val="80000"/>
              </a:lnSpc>
            </a:pPr>
            <a:r>
              <a:rPr lang="en-AU" sz="2400"/>
              <a:t>We cannot build a “black box” (as required to implement an encryption) without using obfuscation somewhere – either in our hardware, or in software, or in both. </a:t>
            </a:r>
          </a:p>
          <a:p>
            <a:pPr>
              <a:lnSpc>
                <a:spcPct val="80000"/>
              </a:lnSpc>
            </a:pPr>
            <a:r>
              <a:rPr lang="en-AU" sz="2400"/>
              <a:t>In practical obfuscation, our goal is to find a cost-effective way of preventing our adversaries from learning our secret for some period of time.</a:t>
            </a:r>
          </a:p>
          <a:p>
            <a:pPr lvl="1">
              <a:lnSpc>
                <a:spcPct val="80000"/>
              </a:lnSpc>
            </a:pPr>
            <a:r>
              <a:rPr lang="en-AU" sz="2000"/>
              <a:t>This places a constraint on system design – we must be able to re-establish security after we lose control of our secret.</a:t>
            </a:r>
          </a:p>
          <a:p>
            <a:pPr lvl="1">
              <a:lnSpc>
                <a:spcPct val="80000"/>
              </a:lnSpc>
            </a:pPr>
            <a:r>
              <a:rPr lang="en-AU" sz="2000"/>
              <a:t>“Technical security” is insufficient as a response mechanism.</a:t>
            </a:r>
          </a:p>
          <a:p>
            <a:pPr lvl="1">
              <a:lnSpc>
                <a:spcPct val="80000"/>
              </a:lnSpc>
            </a:pPr>
            <a:r>
              <a:rPr lang="en-AU" sz="2000"/>
              <a:t>Practical systems rely on legal, moral, and financial controls to mitigate damage and to restore security after a successful attack.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8A15-D422-496D-9243-CF20F92C08AB}" type="slidenum">
              <a:rPr lang="en-US"/>
              <a:pPr/>
              <a:t>29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15938"/>
            <a:ext cx="7772400" cy="896937"/>
          </a:xfrm>
        </p:spPr>
        <p:txBody>
          <a:bodyPr/>
          <a:lstStyle/>
          <a:p>
            <a:r>
              <a:rPr lang="en-US">
                <a:solidFill>
                  <a:srgbClr val="CC0000"/>
                </a:solidFill>
              </a:rPr>
              <a:t>Control</a:t>
            </a:r>
            <a:r>
              <a:rPr lang="en-US"/>
              <a:t> Obfuscations</a:t>
            </a:r>
            <a:endParaRPr lang="en-A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8115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Inline procedures</a:t>
            </a:r>
          </a:p>
          <a:p>
            <a:pPr>
              <a:lnSpc>
                <a:spcPct val="90000"/>
              </a:lnSpc>
            </a:pPr>
            <a:r>
              <a:rPr lang="en-US"/>
              <a:t>Outline procedures</a:t>
            </a:r>
          </a:p>
          <a:p>
            <a:pPr>
              <a:lnSpc>
                <a:spcPct val="90000"/>
              </a:lnSpc>
            </a:pPr>
            <a:r>
              <a:rPr lang="en-US"/>
              <a:t>Obscure method inheritances (e.g. refactor classes)</a:t>
            </a:r>
          </a:p>
          <a:p>
            <a:pPr>
              <a:lnSpc>
                <a:spcPct val="90000"/>
              </a:lnSpc>
            </a:pPr>
            <a:r>
              <a:rPr lang="en-US"/>
              <a:t>Opaque predicates:</a:t>
            </a:r>
          </a:p>
          <a:p>
            <a:pPr lvl="1">
              <a:lnSpc>
                <a:spcPct val="90000"/>
              </a:lnSpc>
            </a:pPr>
            <a:r>
              <a:rPr lang="en-US"/>
              <a:t>Dead code (which may trigger a tamper-response mechanism if it is executed!)</a:t>
            </a:r>
          </a:p>
          <a:p>
            <a:pPr lvl="1">
              <a:lnSpc>
                <a:spcPct val="90000"/>
              </a:lnSpc>
            </a:pPr>
            <a:r>
              <a:rPr lang="en-US"/>
              <a:t>Variant (duplicate) code</a:t>
            </a:r>
          </a:p>
          <a:p>
            <a:pPr lvl="1">
              <a:lnSpc>
                <a:spcPct val="90000"/>
              </a:lnSpc>
            </a:pPr>
            <a:r>
              <a:rPr lang="en-US"/>
              <a:t>Obscure control flow (“flattened” or irreducible)</a:t>
            </a:r>
          </a:p>
          <a:p>
            <a:pPr lvl="1">
              <a:lnSpc>
                <a:spcPct val="90000"/>
              </a:lnSpc>
            </a:pPr>
            <a:endParaRPr lang="en-A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334" y="1628800"/>
            <a:ext cx="7980114" cy="5040560"/>
          </a:xfrm>
        </p:spPr>
        <p:txBody>
          <a:bodyPr>
            <a:normAutofit fontScale="92500"/>
          </a:bodyPr>
          <a:lstStyle/>
          <a:p>
            <a:r>
              <a:rPr lang="en-NZ" dirty="0" smtClean="0"/>
              <a:t>The first step in wisdom is to know the things themselves;</a:t>
            </a:r>
          </a:p>
          <a:p>
            <a:pPr lvl="1"/>
            <a:r>
              <a:rPr lang="en-NZ" dirty="0" smtClean="0"/>
              <a:t>this notion consists in having a true idea of the objects; </a:t>
            </a:r>
          </a:p>
          <a:p>
            <a:r>
              <a:rPr lang="en-NZ" dirty="0" smtClean="0"/>
              <a:t>objects are distinguished and known by </a:t>
            </a:r>
          </a:p>
          <a:p>
            <a:pPr lvl="1"/>
            <a:r>
              <a:rPr lang="en-NZ" dirty="0" smtClean="0"/>
              <a:t>classifying them methodically and </a:t>
            </a:r>
          </a:p>
          <a:p>
            <a:pPr lvl="1"/>
            <a:r>
              <a:rPr lang="en-NZ" dirty="0" smtClean="0"/>
              <a:t>giving them appropriate names. </a:t>
            </a:r>
          </a:p>
          <a:p>
            <a:r>
              <a:rPr lang="en-NZ" dirty="0" smtClean="0"/>
              <a:t>Therefore, </a:t>
            </a:r>
            <a:r>
              <a:rPr lang="en-NZ" b="1" dirty="0" smtClean="0"/>
              <a:t>classification</a:t>
            </a:r>
            <a:r>
              <a:rPr lang="en-NZ" dirty="0" smtClean="0"/>
              <a:t> and </a:t>
            </a:r>
            <a:r>
              <a:rPr lang="en-NZ" b="1" dirty="0" smtClean="0"/>
              <a:t>name-giving</a:t>
            </a:r>
            <a:r>
              <a:rPr lang="en-NZ" dirty="0" smtClean="0"/>
              <a:t> will be the foundation of our science.</a:t>
            </a:r>
          </a:p>
          <a:p>
            <a:pPr marL="0" indent="0" algn="r">
              <a:buNone/>
            </a:pPr>
            <a:r>
              <a:rPr lang="en-AU" sz="2600" dirty="0" smtClean="0"/>
              <a:t>[Carolus </a:t>
            </a:r>
            <a:r>
              <a:rPr lang="en-AU" sz="2600" dirty="0" err="1" smtClean="0"/>
              <a:t>Linnæus</a:t>
            </a:r>
            <a:r>
              <a:rPr lang="en-AU" sz="2600" dirty="0" smtClean="0"/>
              <a:t>, </a:t>
            </a:r>
            <a:r>
              <a:rPr lang="en-AU" sz="2600" i="1" dirty="0" err="1" smtClean="0"/>
              <a:t>Systema</a:t>
            </a:r>
            <a:r>
              <a:rPr lang="en-AU" sz="2600" i="1" dirty="0" smtClean="0"/>
              <a:t> </a:t>
            </a:r>
            <a:r>
              <a:rPr lang="en-AU" sz="2600" i="1" dirty="0" err="1" smtClean="0"/>
              <a:t>Naturæ</a:t>
            </a:r>
            <a:r>
              <a:rPr lang="en-AU" sz="2600" dirty="0" smtClean="0"/>
              <a:t>, 1735]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6E58-ACB1-4048-9A5A-20621D79642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r>
              <a:rPr lang="en-US" dirty="0"/>
              <a:t>What is Security?</a:t>
            </a:r>
            <a:br>
              <a:rPr lang="en-US" dirty="0"/>
            </a:br>
            <a:r>
              <a:rPr lang="en-US" sz="3200" dirty="0"/>
              <a:t>(A Taxonomic Approach)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69628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2962-3942-4D34-B062-233FE84A7B68}" type="slidenum">
              <a:rPr lang="en-US"/>
              <a:pPr/>
              <a:t>30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17525"/>
            <a:ext cx="7813675" cy="823913"/>
          </a:xfrm>
        </p:spPr>
        <p:txBody>
          <a:bodyPr/>
          <a:lstStyle/>
          <a:p>
            <a:r>
              <a:rPr lang="en-US" sz="4000"/>
              <a:t>History of Software Obfuscation</a:t>
            </a:r>
            <a:endParaRPr lang="en-AU" sz="40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557338"/>
            <a:ext cx="8893175" cy="5111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“Hand-crafted” obfuscations: IOCCC (Int’l Obfuscated C Code Contest, 1984 - ); a few earlier examples.</a:t>
            </a:r>
          </a:p>
          <a:p>
            <a:pPr>
              <a:lnSpc>
                <a:spcPct val="80000"/>
              </a:lnSpc>
            </a:pPr>
            <a:r>
              <a:rPr lang="en-NZ" sz="2400" dirty="0" err="1"/>
              <a:t>InstallShield</a:t>
            </a:r>
            <a:r>
              <a:rPr lang="en-NZ" sz="2400" dirty="0"/>
              <a:t> </a:t>
            </a:r>
            <a:r>
              <a:rPr lang="en-NZ" sz="2400" dirty="0" smtClean="0"/>
              <a:t>(1987 - present)</a:t>
            </a:r>
            <a:r>
              <a:rPr lang="en-NZ" sz="2400" dirty="0" smtClean="0"/>
              <a:t>.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AU" sz="2400" dirty="0"/>
              <a:t>Automated lexical obfuscations since 1996: </a:t>
            </a:r>
            <a:r>
              <a:rPr lang="en-AU" sz="2400" dirty="0" err="1"/>
              <a:t>Crema</a:t>
            </a:r>
            <a:r>
              <a:rPr lang="en-AU" sz="2400" dirty="0"/>
              <a:t>, </a:t>
            </a:r>
            <a:r>
              <a:rPr lang="en-AU" sz="2400" dirty="0" err="1"/>
              <a:t>HoseMocha</a:t>
            </a:r>
            <a:r>
              <a:rPr lang="en-AU" sz="2400" dirty="0"/>
              <a:t>, … </a:t>
            </a:r>
          </a:p>
          <a:p>
            <a:pPr>
              <a:lnSpc>
                <a:spcPct val="80000"/>
              </a:lnSpc>
            </a:pPr>
            <a:r>
              <a:rPr lang="en-AU" sz="2400" dirty="0"/>
              <a:t>Automated control obfuscations since 1996: </a:t>
            </a:r>
            <a:r>
              <a:rPr lang="en-AU" sz="2400" dirty="0" err="1" smtClean="0"/>
              <a:t>Monden</a:t>
            </a:r>
            <a:r>
              <a:rPr lang="en-AU" sz="2400" dirty="0" smtClean="0"/>
              <a:t>, …</a:t>
            </a:r>
            <a:endParaRPr lang="en-AU" sz="2400" dirty="0"/>
          </a:p>
          <a:p>
            <a:pPr>
              <a:lnSpc>
                <a:spcPct val="80000"/>
              </a:lnSpc>
            </a:pPr>
            <a:r>
              <a:rPr lang="en-AU" sz="2400" dirty="0"/>
              <a:t>Opaque predicates since 1997: </a:t>
            </a:r>
            <a:r>
              <a:rPr lang="en-AU" sz="2400" dirty="0" err="1" smtClean="0"/>
              <a:t>Collberg</a:t>
            </a:r>
            <a:r>
              <a:rPr lang="en-AU" sz="2400" dirty="0"/>
              <a:t> </a:t>
            </a:r>
            <a:r>
              <a:rPr lang="en-AU" sz="2400" dirty="0" smtClean="0"/>
              <a:t>et al</a:t>
            </a:r>
            <a:r>
              <a:rPr lang="en-AU" sz="2400" dirty="0" smtClean="0"/>
              <a:t>., …</a:t>
            </a:r>
            <a:endParaRPr lang="en-AU" sz="2400" dirty="0"/>
          </a:p>
          <a:p>
            <a:pPr>
              <a:lnSpc>
                <a:spcPct val="80000"/>
              </a:lnSpc>
            </a:pPr>
            <a:r>
              <a:rPr lang="en-AU" sz="2400" dirty="0"/>
              <a:t>Commercial vendors since 1997: </a:t>
            </a:r>
            <a:r>
              <a:rPr lang="en-AU" sz="2400" dirty="0" err="1"/>
              <a:t>Cloakware</a:t>
            </a:r>
            <a:r>
              <a:rPr lang="en-AU" sz="2400" dirty="0"/>
              <a:t>, Microsoft (in their compiler).</a:t>
            </a:r>
          </a:p>
          <a:p>
            <a:pPr>
              <a:lnSpc>
                <a:spcPct val="80000"/>
              </a:lnSpc>
            </a:pPr>
            <a:r>
              <a:rPr lang="en-AU" sz="2400" dirty="0"/>
              <a:t>Commercial users since 1997: Adobe </a:t>
            </a:r>
            <a:r>
              <a:rPr lang="en-AU" sz="2400" dirty="0" err="1"/>
              <a:t>DocBox</a:t>
            </a:r>
            <a:r>
              <a:rPr lang="en-AU" sz="2400" dirty="0"/>
              <a:t>, </a:t>
            </a:r>
            <a:r>
              <a:rPr lang="en-AU" sz="2400" dirty="0" smtClean="0"/>
              <a:t>Skype, …</a:t>
            </a:r>
            <a:endParaRPr lang="en-AU" sz="2400" dirty="0"/>
          </a:p>
          <a:p>
            <a:pPr>
              <a:lnSpc>
                <a:spcPct val="80000"/>
              </a:lnSpc>
            </a:pPr>
            <a:r>
              <a:rPr lang="en-AU" sz="2400" dirty="0"/>
              <a:t>Obfuscation is still a small field, with just a handful of companies selling obfuscation products and services.  There are only a few non-trivial </a:t>
            </a:r>
            <a:r>
              <a:rPr lang="en-AU" sz="2400" dirty="0" smtClean="0"/>
              <a:t>results in conference or journal articles</a:t>
            </a:r>
            <a:r>
              <a:rPr lang="en-AU" sz="2400" dirty="0" smtClean="0"/>
              <a:t>, </a:t>
            </a:r>
            <a:r>
              <a:rPr lang="en-AU" sz="2400" dirty="0"/>
              <a:t>and a few </a:t>
            </a:r>
            <a:r>
              <a:rPr lang="en-AU" sz="2400" dirty="0" smtClean="0"/>
              <a:t>dozen patents</a:t>
            </a:r>
            <a:r>
              <a:rPr lang="en-AU" sz="2400" dirty="0"/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 / Review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8196138" cy="4538662"/>
          </a:xfrm>
        </p:spPr>
        <p:txBody>
          <a:bodyPr/>
          <a:lstStyle/>
          <a:p>
            <a:r>
              <a:rPr lang="en-NZ" dirty="0"/>
              <a:t>A </a:t>
            </a:r>
            <a:r>
              <a:rPr lang="en-NZ" dirty="0" smtClean="0"/>
              <a:t>taxonomy </a:t>
            </a:r>
            <a:r>
              <a:rPr lang="en-NZ" dirty="0"/>
              <a:t>of static security:</a:t>
            </a:r>
          </a:p>
          <a:p>
            <a:pPr marL="457200" lvl="1" indent="0">
              <a:buNone/>
            </a:pPr>
            <a:r>
              <a:rPr lang="en-NZ" dirty="0"/>
              <a:t>(forbiddance, allowance) x (action, inaction) =</a:t>
            </a:r>
          </a:p>
          <a:p>
            <a:pPr marL="457200" lvl="1" indent="0">
              <a:buNone/>
            </a:pPr>
            <a:r>
              <a:rPr lang="en-NZ" dirty="0"/>
              <a:t>(prohibition, permission, obligation, exemption).</a:t>
            </a:r>
          </a:p>
          <a:p>
            <a:r>
              <a:rPr lang="en-NZ" dirty="0" smtClean="0"/>
              <a:t>Some uses of opacity and obscurity, in the design of secure systems.</a:t>
            </a:r>
          </a:p>
          <a:p>
            <a:r>
              <a:rPr lang="en-NZ" dirty="0" smtClean="0"/>
              <a:t>An argument that obscurity is necessary, </a:t>
            </a:r>
            <a:r>
              <a:rPr lang="en-NZ" dirty="0" smtClean="0"/>
              <a:t>in </a:t>
            </a:r>
            <a:r>
              <a:rPr lang="en-NZ" dirty="0" smtClean="0"/>
              <a:t>practice, for secure systems.</a:t>
            </a:r>
            <a:endParaRPr lang="en-NZ" dirty="0"/>
          </a:p>
          <a:p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6E58-ACB1-4048-9A5A-20621D796427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522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Future?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411964" cy="5040560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What if our primary design goal were …</a:t>
            </a:r>
          </a:p>
          <a:p>
            <a:pPr lvl="1"/>
            <a:r>
              <a:rPr lang="en-NZ" dirty="0" smtClean="0"/>
              <a:t>Transparency (and translucency)?</a:t>
            </a:r>
          </a:p>
          <a:p>
            <a:pPr lvl="2"/>
            <a:r>
              <a:rPr lang="en-NZ" dirty="0"/>
              <a:t>O</a:t>
            </a:r>
            <a:r>
              <a:rPr lang="en-NZ" dirty="0" smtClean="0"/>
              <a:t>ur systems would assure integrity.</a:t>
            </a:r>
          </a:p>
          <a:p>
            <a:pPr lvl="2"/>
            <a:r>
              <a:rPr lang="en-NZ" dirty="0"/>
              <a:t>W</a:t>
            </a:r>
            <a:r>
              <a:rPr lang="en-NZ" dirty="0" smtClean="0"/>
              <a:t>e’d know what happened, and could respond appropriately.</a:t>
            </a:r>
          </a:p>
          <a:p>
            <a:pPr lvl="1"/>
            <a:r>
              <a:rPr lang="en-NZ" dirty="0" smtClean="0"/>
              <a:t>Predictability (and </a:t>
            </a:r>
            <a:r>
              <a:rPr lang="en-NZ" dirty="0" err="1" smtClean="0"/>
              <a:t>guessability</a:t>
            </a:r>
            <a:r>
              <a:rPr lang="en-NZ" dirty="0" smtClean="0"/>
              <a:t>)?</a:t>
            </a:r>
          </a:p>
          <a:p>
            <a:pPr lvl="2"/>
            <a:r>
              <a:rPr lang="en-NZ" dirty="0" smtClean="0"/>
              <a:t>Our systems would assure availability.</a:t>
            </a:r>
          </a:p>
          <a:p>
            <a:pPr lvl="2"/>
            <a:r>
              <a:rPr lang="en-NZ" dirty="0" smtClean="0"/>
              <a:t>We could hold each other accountable for our actions – fewer excuses </a:t>
            </a:r>
            <a:r>
              <a:rPr lang="en-NZ" dirty="0"/>
              <a:t>(</a:t>
            </a:r>
            <a:r>
              <a:rPr lang="en-NZ" dirty="0" smtClean="0"/>
              <a:t>“the dog ate it”, “the system crashed”).</a:t>
            </a:r>
          </a:p>
          <a:p>
            <a:r>
              <a:rPr lang="en-NZ" dirty="0" smtClean="0"/>
              <a:t>Opacity and obscurity are preventative, fearful.</a:t>
            </a:r>
          </a:p>
          <a:p>
            <a:pPr lvl="1"/>
            <a:r>
              <a:rPr lang="en-NZ" dirty="0" smtClean="0"/>
              <a:t> Would it be brave, or would it be foolish, to design forward-looking systems by relying on transparency or predictability, instead of opacity?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Obscurity 31Oct11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F6E58-ACB1-4048-9A5A-20621D796427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3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6F7E-E5F0-46BF-9120-10F181EDBECE}" type="slidenum">
              <a:rPr lang="en-US"/>
              <a:pPr/>
              <a:t>4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836612"/>
          </a:xfrm>
        </p:spPr>
        <p:txBody>
          <a:bodyPr/>
          <a:lstStyle/>
          <a:p>
            <a:r>
              <a:rPr lang="en-US" sz="4000"/>
              <a:t>Standard Taxonomy of Security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208963" cy="5111750"/>
          </a:xfrm>
        </p:spPr>
        <p:txBody>
          <a:bodyPr/>
          <a:lstStyle/>
          <a:p>
            <a:pPr marL="609600" indent="-609600">
              <a:buSzTx/>
              <a:buFontTx/>
              <a:buAutoNum type="arabicPeriod"/>
            </a:pPr>
            <a:r>
              <a:rPr lang="en-US" sz="2400" b="1">
                <a:solidFill>
                  <a:srgbClr val="CC0000"/>
                </a:solidFill>
              </a:rPr>
              <a:t>Confidentiality</a:t>
            </a:r>
            <a:r>
              <a:rPr lang="en-US" sz="2400"/>
              <a:t>: no one is allowed to read, unless they are authorised.</a:t>
            </a:r>
          </a:p>
          <a:p>
            <a:pPr marL="609600" indent="-609600">
              <a:buSzTx/>
              <a:buFontTx/>
              <a:buAutoNum type="arabicPeriod"/>
            </a:pPr>
            <a:r>
              <a:rPr lang="en-US" sz="2400" b="1">
                <a:solidFill>
                  <a:srgbClr val="CC0000"/>
                </a:solidFill>
              </a:rPr>
              <a:t>Integrity</a:t>
            </a:r>
            <a:r>
              <a:rPr lang="en-US" sz="2400"/>
              <a:t>: no one is allowed to write, unless they are authorised.</a:t>
            </a:r>
          </a:p>
          <a:p>
            <a:pPr marL="609600" indent="-609600">
              <a:buSzTx/>
              <a:buFontTx/>
              <a:buAutoNum type="arabicPeriod"/>
            </a:pPr>
            <a:r>
              <a:rPr lang="en-US" sz="2400" b="1">
                <a:solidFill>
                  <a:srgbClr val="CC0000"/>
                </a:solidFill>
              </a:rPr>
              <a:t>Availability</a:t>
            </a:r>
            <a:r>
              <a:rPr lang="en-US" sz="2400"/>
              <a:t>: all authorised reads and writes will be performed by the system.</a:t>
            </a:r>
          </a:p>
          <a:p>
            <a:pPr marL="609600" indent="-609600"/>
            <a:r>
              <a:rPr lang="en-US" sz="2400" b="1"/>
              <a:t>Authorisation</a:t>
            </a:r>
            <a:r>
              <a:rPr lang="en-US" sz="2400"/>
              <a:t>: giving someone the authority to do something.</a:t>
            </a:r>
          </a:p>
          <a:p>
            <a:pPr marL="609600" indent="-609600"/>
            <a:r>
              <a:rPr lang="en-NZ" sz="2400" b="1"/>
              <a:t>Authentication</a:t>
            </a:r>
            <a:r>
              <a:rPr lang="en-NZ" sz="2400"/>
              <a:t>: being assured of someone’s identity.</a:t>
            </a:r>
          </a:p>
          <a:p>
            <a:pPr marL="609600" indent="-609600"/>
            <a:r>
              <a:rPr lang="en-NZ" sz="2400" b="1"/>
              <a:t>Identification</a:t>
            </a:r>
            <a:r>
              <a:rPr lang="en-NZ" sz="2400"/>
              <a:t>: knowing someone’s name or ID#.</a:t>
            </a:r>
          </a:p>
          <a:p>
            <a:pPr marL="609600" indent="-609600"/>
            <a:r>
              <a:rPr lang="en-NZ" sz="2400" b="1"/>
              <a:t>Auditing</a:t>
            </a:r>
            <a:r>
              <a:rPr lang="en-NZ" sz="2400"/>
              <a:t>: maintaining (and reviewing) records of security decisions.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03C5-704D-419A-A34B-967EBA94B2FE}" type="slidenum">
              <a:rPr lang="en-US"/>
              <a:pPr/>
              <a:t>5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28600"/>
            <a:ext cx="8029575" cy="1090613"/>
          </a:xfrm>
        </p:spPr>
        <p:txBody>
          <a:bodyPr/>
          <a:lstStyle/>
          <a:p>
            <a:r>
              <a:rPr lang="en-US" dirty="0" smtClean="0"/>
              <a:t>A Hierarchy of Security</a:t>
            </a:r>
            <a:endParaRPr lang="en-US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713788" cy="5040312"/>
          </a:xfrm>
        </p:spPr>
        <p:txBody>
          <a:bodyPr/>
          <a:lstStyle/>
          <a:p>
            <a:r>
              <a:rPr lang="en-NZ" sz="2800" b="1" dirty="0"/>
              <a:t>Static security</a:t>
            </a:r>
            <a:r>
              <a:rPr lang="en-NZ" sz="2800" dirty="0"/>
              <a:t>: the </a:t>
            </a:r>
            <a:r>
              <a:rPr lang="en-NZ" sz="2800" dirty="0">
                <a:solidFill>
                  <a:schemeClr val="folHlink"/>
                </a:solidFill>
              </a:rPr>
              <a:t>C</a:t>
            </a:r>
            <a:r>
              <a:rPr lang="en-NZ" sz="2800" dirty="0"/>
              <a:t>onfidentiality, </a:t>
            </a:r>
            <a:r>
              <a:rPr lang="en-NZ" sz="2800" dirty="0">
                <a:solidFill>
                  <a:schemeClr val="folHlink"/>
                </a:solidFill>
              </a:rPr>
              <a:t>I</a:t>
            </a:r>
            <a:r>
              <a:rPr lang="en-NZ" sz="2800" dirty="0"/>
              <a:t>ntegrity, and </a:t>
            </a:r>
            <a:r>
              <a:rPr lang="en-NZ" sz="2800" dirty="0">
                <a:solidFill>
                  <a:schemeClr val="folHlink"/>
                </a:solidFill>
              </a:rPr>
              <a:t>A</a:t>
            </a:r>
            <a:r>
              <a:rPr lang="en-NZ" sz="2800" dirty="0"/>
              <a:t>vailability properties of a system.</a:t>
            </a:r>
          </a:p>
          <a:p>
            <a:r>
              <a:rPr lang="en-NZ" sz="2800" b="1" dirty="0"/>
              <a:t>Dynamic security</a:t>
            </a:r>
            <a:r>
              <a:rPr lang="en-NZ" sz="2800" dirty="0"/>
              <a:t>: the technical processes which assure static security.</a:t>
            </a:r>
          </a:p>
          <a:p>
            <a:pPr lvl="1"/>
            <a:r>
              <a:rPr lang="en-NZ" sz="2400" dirty="0"/>
              <a:t>The gold </a:t>
            </a:r>
            <a:r>
              <a:rPr lang="en-NZ" dirty="0"/>
              <a:t>standard:</a:t>
            </a:r>
            <a:r>
              <a:rPr lang="en-NZ" sz="2400" dirty="0"/>
              <a:t> </a:t>
            </a:r>
            <a:r>
              <a:rPr lang="en-NZ" sz="2400" dirty="0">
                <a:solidFill>
                  <a:schemeClr val="folHlink"/>
                </a:solidFill>
              </a:rPr>
              <a:t>Au</a:t>
            </a:r>
            <a:r>
              <a:rPr lang="en-NZ" sz="2400" dirty="0"/>
              <a:t>thentication, </a:t>
            </a:r>
            <a:r>
              <a:rPr lang="en-NZ" sz="2400" dirty="0">
                <a:solidFill>
                  <a:schemeClr val="folHlink"/>
                </a:solidFill>
              </a:rPr>
              <a:t>Au</a:t>
            </a:r>
            <a:r>
              <a:rPr lang="en-NZ" sz="2400" dirty="0"/>
              <a:t>thorisation, </a:t>
            </a:r>
            <a:r>
              <a:rPr lang="en-NZ" sz="2400" dirty="0">
                <a:solidFill>
                  <a:schemeClr val="folHlink"/>
                </a:solidFill>
              </a:rPr>
              <a:t>Au</a:t>
            </a:r>
            <a:r>
              <a:rPr lang="en-NZ" sz="2400" dirty="0"/>
              <a:t>dit.  </a:t>
            </a:r>
          </a:p>
          <a:p>
            <a:pPr lvl="1"/>
            <a:r>
              <a:rPr lang="en-NZ" sz="2400" dirty="0" err="1"/>
              <a:t>Defense</a:t>
            </a:r>
            <a:r>
              <a:rPr lang="en-NZ" sz="2400" dirty="0"/>
              <a:t> in depth: </a:t>
            </a:r>
            <a:r>
              <a:rPr lang="en-NZ" sz="2400" dirty="0">
                <a:solidFill>
                  <a:schemeClr val="folHlink"/>
                </a:solidFill>
              </a:rPr>
              <a:t>P</a:t>
            </a:r>
            <a:r>
              <a:rPr lang="en-NZ" sz="2400" dirty="0"/>
              <a:t>revention, </a:t>
            </a:r>
            <a:r>
              <a:rPr lang="en-NZ" sz="2400" dirty="0">
                <a:solidFill>
                  <a:schemeClr val="folHlink"/>
                </a:solidFill>
              </a:rPr>
              <a:t>D</a:t>
            </a:r>
            <a:r>
              <a:rPr lang="en-NZ" sz="2400" dirty="0"/>
              <a:t>etection, </a:t>
            </a:r>
            <a:r>
              <a:rPr lang="en-NZ" sz="2400" dirty="0">
                <a:solidFill>
                  <a:schemeClr val="folHlink"/>
                </a:solidFill>
              </a:rPr>
              <a:t>R</a:t>
            </a:r>
            <a:r>
              <a:rPr lang="en-NZ" sz="2400" dirty="0"/>
              <a:t>esponse.</a:t>
            </a:r>
          </a:p>
          <a:p>
            <a:r>
              <a:rPr lang="en-NZ" sz="2800" b="1" dirty="0"/>
              <a:t>Security governance</a:t>
            </a:r>
            <a:r>
              <a:rPr lang="en-NZ" sz="2800" dirty="0"/>
              <a:t>: the “people processes” which develop and maintain a secure system.</a:t>
            </a:r>
            <a:endParaRPr lang="en-NZ" sz="2800" b="1" dirty="0"/>
          </a:p>
          <a:p>
            <a:pPr lvl="1"/>
            <a:r>
              <a:rPr lang="en-NZ" sz="2400" dirty="0"/>
              <a:t>Governors set budgets and delegate their responsibilities for </a:t>
            </a:r>
            <a:r>
              <a:rPr lang="en-NZ" sz="2400" dirty="0">
                <a:solidFill>
                  <a:schemeClr val="folHlink"/>
                </a:solidFill>
              </a:rPr>
              <a:t>S</a:t>
            </a:r>
            <a:r>
              <a:rPr lang="en-NZ" sz="2400" dirty="0"/>
              <a:t>pecification, </a:t>
            </a:r>
            <a:r>
              <a:rPr lang="en-NZ" sz="2400" dirty="0">
                <a:solidFill>
                  <a:schemeClr val="folHlink"/>
                </a:solidFill>
              </a:rPr>
              <a:t>I</a:t>
            </a:r>
            <a:r>
              <a:rPr lang="en-NZ" sz="2400" dirty="0"/>
              <a:t>mplementation, and </a:t>
            </a:r>
            <a:r>
              <a:rPr lang="en-NZ" sz="2400" dirty="0">
                <a:solidFill>
                  <a:schemeClr val="folHlink"/>
                </a:solidFill>
              </a:rPr>
              <a:t>A</a:t>
            </a:r>
            <a:r>
              <a:rPr lang="en-NZ" sz="2400" dirty="0"/>
              <a:t>ssurance.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Full Range of </a:t>
            </a:r>
            <a:r>
              <a:rPr lang="en-US" dirty="0"/>
              <a:t>Static Security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557338"/>
            <a:ext cx="8569325" cy="4679950"/>
          </a:xfrm>
        </p:spPr>
        <p:txBody>
          <a:bodyPr/>
          <a:lstStyle/>
          <a:p>
            <a:r>
              <a:rPr lang="en-US" sz="2400" dirty="0"/>
              <a:t>Confidentiality, Integrity, and Availability are properties of </a:t>
            </a:r>
            <a:r>
              <a:rPr lang="en-US" sz="2400" dirty="0" smtClean="0"/>
              <a:t>data objects, allowing us to specify “information security”.</a:t>
            </a:r>
            <a:endParaRPr lang="en-US" sz="2400" dirty="0"/>
          </a:p>
          <a:p>
            <a:r>
              <a:rPr lang="en-US" sz="2400" dirty="0"/>
              <a:t>What about </a:t>
            </a:r>
            <a:r>
              <a:rPr lang="en-US" sz="2400" dirty="0" smtClean="0"/>
              <a:t>computer security?  Data + </a:t>
            </a:r>
            <a:r>
              <a:rPr lang="en-US" sz="2400" dirty="0" err="1" smtClean="0"/>
              <a:t>executables</a:t>
            </a:r>
            <a:r>
              <a:rPr lang="en-US" sz="2400" dirty="0" smtClean="0"/>
              <a:t>.</a:t>
            </a:r>
            <a:endParaRPr lang="en-US" sz="2400" dirty="0"/>
          </a:p>
          <a:p>
            <a:pPr lvl="1"/>
            <a:r>
              <a:rPr lang="en-US" sz="2000" dirty="0"/>
              <a:t>Unix directories have “</a:t>
            </a:r>
            <a:r>
              <a:rPr lang="en-US" sz="2000" dirty="0" err="1"/>
              <a:t>rwx</a:t>
            </a:r>
            <a:r>
              <a:rPr lang="en-US" sz="2000" dirty="0"/>
              <a:t>” permission bits.  </a:t>
            </a:r>
          </a:p>
          <a:p>
            <a:pPr lvl="1"/>
            <a:r>
              <a:rPr lang="en-US" sz="2000" dirty="0" smtClean="0"/>
              <a:t>If all </a:t>
            </a:r>
            <a:r>
              <a:rPr lang="en-US" sz="2000" dirty="0"/>
              <a:t>executions </a:t>
            </a:r>
            <a:r>
              <a:rPr lang="en-US" sz="2000" dirty="0" smtClean="0"/>
              <a:t>are </a:t>
            </a:r>
            <a:r>
              <a:rPr lang="en-US" sz="2000" dirty="0" err="1" smtClean="0"/>
              <a:t>authorised</a:t>
            </a:r>
            <a:r>
              <a:rPr lang="en-US" sz="2000" dirty="0" smtClean="0"/>
              <a:t>, then the system has “X-</a:t>
            </a:r>
            <a:r>
              <a:rPr lang="en-US" sz="2000" dirty="0" err="1" smtClean="0"/>
              <a:t>ity</a:t>
            </a:r>
            <a:r>
              <a:rPr lang="en-US" sz="2000" dirty="0" smtClean="0"/>
              <a:t>”.</a:t>
            </a:r>
            <a:endParaRPr lang="en-US" sz="2000" dirty="0"/>
          </a:p>
          <a:p>
            <a:pPr lvl="1"/>
            <a:r>
              <a:rPr lang="en-US" sz="2000" dirty="0" err="1"/>
              <a:t>GuiJu</a:t>
            </a:r>
            <a:r>
              <a:rPr lang="en-US" sz="2000" dirty="0"/>
              <a:t> </a:t>
            </a:r>
            <a:r>
              <a:rPr lang="en-US" sz="2000" dirty="0" err="1"/>
              <a:t>FangYuan</a:t>
            </a:r>
            <a:r>
              <a:rPr lang="en-US" sz="2000" dirty="0"/>
              <a:t> </a:t>
            </a:r>
            <a:r>
              <a:rPr lang="en-US" sz="2000" dirty="0" err="1"/>
              <a:t>ZhiZhiYe</a:t>
            </a:r>
            <a:r>
              <a:rPr lang="en-US" sz="2000" dirty="0"/>
              <a:t> </a:t>
            </a:r>
            <a:r>
              <a:rPr lang="en-NZ" sz="2000" b="1" dirty="0">
                <a:sym typeface="Symbol" pitchFamily="18" charset="2"/>
              </a:rPr>
              <a:t></a:t>
            </a:r>
            <a:r>
              <a:rPr lang="en-NZ" sz="2000" dirty="0"/>
              <a:t> a new English </a:t>
            </a:r>
            <a:r>
              <a:rPr lang="en-NZ" sz="2000" dirty="0" smtClean="0"/>
              <a:t>word “</a:t>
            </a:r>
            <a:r>
              <a:rPr lang="en-NZ" sz="2000" dirty="0" err="1" smtClean="0"/>
              <a:t>guijuity</a:t>
            </a:r>
            <a:r>
              <a:rPr lang="en-NZ" sz="2000" dirty="0" smtClean="0"/>
              <a:t>” </a:t>
            </a:r>
            <a:endParaRPr lang="en-NZ" sz="2000" dirty="0"/>
          </a:p>
          <a:p>
            <a:r>
              <a:rPr lang="en-US" sz="2400" dirty="0" smtClean="0"/>
              <a:t>Let’s use a classifier, rather than listing some classes!</a:t>
            </a:r>
          </a:p>
          <a:p>
            <a:pPr lvl="1"/>
            <a:r>
              <a:rPr lang="en-NZ" sz="2000" dirty="0" smtClean="0"/>
              <a:t>Confidentiality, Integrity, and </a:t>
            </a:r>
            <a:r>
              <a:rPr lang="en-NZ" sz="2000" dirty="0" err="1" smtClean="0"/>
              <a:t>Guijuity</a:t>
            </a:r>
            <a:r>
              <a:rPr lang="en-NZ" sz="2000" dirty="0" smtClean="0"/>
              <a:t> are </a:t>
            </a:r>
            <a:r>
              <a:rPr lang="en-NZ" sz="2000" b="1" i="1" dirty="0" smtClean="0"/>
              <a:t>Prohibitions</a:t>
            </a:r>
            <a:r>
              <a:rPr lang="en-NZ" sz="2000" dirty="0" smtClean="0"/>
              <a:t> (P+).</a:t>
            </a:r>
          </a:p>
          <a:p>
            <a:pPr lvl="1"/>
            <a:r>
              <a:rPr lang="en-NZ" sz="2000" dirty="0" smtClean="0"/>
              <a:t>Availability is a general </a:t>
            </a:r>
            <a:r>
              <a:rPr lang="en-NZ" sz="2000" b="1" i="1" dirty="0" smtClean="0"/>
              <a:t>Permission </a:t>
            </a:r>
            <a:r>
              <a:rPr lang="en-NZ" sz="2000" dirty="0" smtClean="0"/>
              <a:t>(P−), with 3 subclasses.</a:t>
            </a:r>
            <a:endParaRPr lang="en-US" sz="2000" i="1" dirty="0"/>
          </a:p>
        </p:txBody>
      </p:sp>
      <p:grpSp>
        <p:nvGrpSpPr>
          <p:cNvPr id="2" name="Content Placeholder 92163"/>
          <p:cNvGrpSpPr>
            <a:grpSpLocks/>
          </p:cNvGrpSpPr>
          <p:nvPr/>
        </p:nvGrpSpPr>
        <p:grpSpPr bwMode="auto">
          <a:xfrm>
            <a:off x="4634839" y="5084688"/>
            <a:ext cx="3468853" cy="1514822"/>
            <a:chOff x="1134" y="1242"/>
            <a:chExt cx="5842" cy="1182"/>
          </a:xfrm>
        </p:grpSpPr>
        <p:cxnSp>
          <p:nvCxnSpPr>
            <p:cNvPr id="92166" name="_s92166"/>
            <p:cNvCxnSpPr>
              <a:cxnSpLocks noChangeShapeType="1"/>
            </p:cNvCxnSpPr>
            <p:nvPr/>
          </p:nvCxnSpPr>
          <p:spPr bwMode="auto">
            <a:xfrm rot="5400000" flipH="1">
              <a:off x="6402" y="1570"/>
              <a:ext cx="143" cy="10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167" name="_s92167"/>
            <p:cNvCxnSpPr>
              <a:cxnSpLocks noChangeShapeType="1"/>
              <a:stCxn id="10" idx="0"/>
              <a:endCxn id="4" idx="2"/>
            </p:cNvCxnSpPr>
            <p:nvPr/>
          </p:nvCxnSpPr>
          <p:spPr bwMode="auto">
            <a:xfrm rot="16200000">
              <a:off x="2500" y="2063"/>
              <a:ext cx="143" cy="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168" name="_s92168"/>
            <p:cNvCxnSpPr>
              <a:cxnSpLocks noChangeShapeType="1"/>
              <a:stCxn id="9" idx="0"/>
              <a:endCxn id="4" idx="2"/>
            </p:cNvCxnSpPr>
            <p:nvPr/>
          </p:nvCxnSpPr>
          <p:spPr bwMode="auto">
            <a:xfrm rot="16200000">
              <a:off x="1997" y="1561"/>
              <a:ext cx="143" cy="100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169" name="_s92169"/>
            <p:cNvCxnSpPr>
              <a:cxnSpLocks noChangeShapeType="1"/>
              <a:endCxn id="5" idx="2"/>
            </p:cNvCxnSpPr>
            <p:nvPr/>
          </p:nvCxnSpPr>
          <p:spPr bwMode="auto">
            <a:xfrm rot="16200000">
              <a:off x="5902" y="2072"/>
              <a:ext cx="143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170" name="_s92170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 flipV="1">
              <a:off x="5034" y="774"/>
              <a:ext cx="182" cy="169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171" name="_s92171"/>
            <p:cNvCxnSpPr>
              <a:cxnSpLocks noChangeShapeType="1"/>
            </p:cNvCxnSpPr>
            <p:nvPr/>
          </p:nvCxnSpPr>
          <p:spPr bwMode="auto">
            <a:xfrm rot="5400000" flipH="1" flipV="1">
              <a:off x="3340" y="766"/>
              <a:ext cx="174" cy="171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92172"/>
            <p:cNvSpPr>
              <a:spLocks noChangeArrowheads="1"/>
            </p:cNvSpPr>
            <p:nvPr/>
          </p:nvSpPr>
          <p:spPr bwMode="auto">
            <a:xfrm>
              <a:off x="3427" y="1242"/>
              <a:ext cx="1701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Security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_s92173"/>
            <p:cNvSpPr>
              <a:spLocks noChangeArrowheads="1"/>
            </p:cNvSpPr>
            <p:nvPr/>
          </p:nvSpPr>
          <p:spPr bwMode="auto">
            <a:xfrm>
              <a:off x="2139" y="170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</a:t>
              </a:r>
              <a:r>
                <a:rPr kumimoji="0" lang="en-N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−</a:t>
              </a:r>
            </a:p>
          </p:txBody>
        </p:sp>
        <p:sp>
          <p:nvSpPr>
            <p:cNvPr id="5" name="_s92174"/>
            <p:cNvSpPr>
              <a:spLocks noChangeArrowheads="1"/>
            </p:cNvSpPr>
            <p:nvPr/>
          </p:nvSpPr>
          <p:spPr bwMode="auto">
            <a:xfrm>
              <a:off x="5540" y="171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_s92176"/>
            <p:cNvSpPr>
              <a:spLocks noChangeArrowheads="1"/>
            </p:cNvSpPr>
            <p:nvPr/>
          </p:nvSpPr>
          <p:spPr bwMode="auto">
            <a:xfrm>
              <a:off x="1134" y="2136"/>
              <a:ext cx="861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_s92177"/>
            <p:cNvSpPr>
              <a:spLocks noChangeArrowheads="1"/>
            </p:cNvSpPr>
            <p:nvPr/>
          </p:nvSpPr>
          <p:spPr bwMode="auto">
            <a:xfrm>
              <a:off x="2139" y="2136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_s92178"/>
            <p:cNvSpPr>
              <a:spLocks noChangeArrowheads="1"/>
            </p:cNvSpPr>
            <p:nvPr/>
          </p:nvSpPr>
          <p:spPr bwMode="auto">
            <a:xfrm>
              <a:off x="3146" y="2136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G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2179" name="AutoShape 19"/>
          <p:cNvSpPr>
            <a:spLocks noChangeArrowheads="1"/>
          </p:cNvSpPr>
          <p:nvPr/>
        </p:nvSpPr>
        <p:spPr bwMode="auto">
          <a:xfrm>
            <a:off x="3779912" y="5591447"/>
            <a:ext cx="360363" cy="144463"/>
          </a:xfrm>
          <a:prstGeom prst="rightArrow">
            <a:avLst>
              <a:gd name="adj1" fmla="val 50000"/>
              <a:gd name="adj2" fmla="val 6236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grpSp>
        <p:nvGrpSpPr>
          <p:cNvPr id="12" name="Content Placeholder 92179"/>
          <p:cNvGrpSpPr>
            <a:grpSpLocks/>
          </p:cNvGrpSpPr>
          <p:nvPr/>
        </p:nvGrpSpPr>
        <p:grpSpPr bwMode="auto">
          <a:xfrm>
            <a:off x="971600" y="5312047"/>
            <a:ext cx="2257425" cy="1287463"/>
            <a:chOff x="1134" y="1272"/>
            <a:chExt cx="3882" cy="720"/>
          </a:xfrm>
        </p:grpSpPr>
        <p:cxnSp>
          <p:nvCxnSpPr>
            <p:cNvPr id="92182" name="_s92182"/>
            <p:cNvCxnSpPr>
              <a:cxnSpLocks noChangeShapeType="1"/>
              <a:stCxn id="14" idx="0"/>
              <a:endCxn id="13" idx="2"/>
            </p:cNvCxnSpPr>
            <p:nvPr/>
          </p:nvCxnSpPr>
          <p:spPr bwMode="auto">
            <a:xfrm rot="16200000" flipV="1">
              <a:off x="3757" y="877"/>
              <a:ext cx="144" cy="151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183" name="_s92183"/>
            <p:cNvCxnSpPr>
              <a:cxnSpLocks noChangeShapeType="1"/>
              <a:stCxn id="17" idx="0"/>
              <a:endCxn id="13" idx="2"/>
            </p:cNvCxnSpPr>
            <p:nvPr/>
          </p:nvCxnSpPr>
          <p:spPr bwMode="auto">
            <a:xfrm rot="16200000" flipV="1">
              <a:off x="3254" y="1380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184" name="_s92184"/>
            <p:cNvCxnSpPr>
              <a:cxnSpLocks noChangeShapeType="1"/>
              <a:stCxn id="16" idx="0"/>
              <a:endCxn id="13" idx="2"/>
            </p:cNvCxnSpPr>
            <p:nvPr/>
          </p:nvCxnSpPr>
          <p:spPr bwMode="auto">
            <a:xfrm rot="5400000" flipH="1" flipV="1">
              <a:off x="2750" y="1380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185" name="_s92185"/>
            <p:cNvCxnSpPr>
              <a:cxnSpLocks noChangeShapeType="1"/>
              <a:stCxn id="15" idx="0"/>
              <a:endCxn id="13" idx="2"/>
            </p:cNvCxnSpPr>
            <p:nvPr/>
          </p:nvCxnSpPr>
          <p:spPr bwMode="auto">
            <a:xfrm rot="5400000" flipH="1" flipV="1">
              <a:off x="2247" y="877"/>
              <a:ext cx="144" cy="150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_s92186"/>
            <p:cNvSpPr>
              <a:spLocks noChangeArrowheads="1"/>
            </p:cNvSpPr>
            <p:nvPr/>
          </p:nvSpPr>
          <p:spPr bwMode="auto">
            <a:xfrm>
              <a:off x="2139" y="1272"/>
              <a:ext cx="1870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Security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_s92187"/>
            <p:cNvSpPr>
              <a:spLocks noChangeArrowheads="1"/>
            </p:cNvSpPr>
            <p:nvPr/>
          </p:nvSpPr>
          <p:spPr bwMode="auto">
            <a:xfrm>
              <a:off x="4153" y="1704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_s92188"/>
            <p:cNvSpPr>
              <a:spLocks noChangeArrowheads="1"/>
            </p:cNvSpPr>
            <p:nvPr/>
          </p:nvSpPr>
          <p:spPr bwMode="auto">
            <a:xfrm>
              <a:off x="1134" y="1704"/>
              <a:ext cx="861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_s92189"/>
            <p:cNvSpPr>
              <a:spLocks noChangeArrowheads="1"/>
            </p:cNvSpPr>
            <p:nvPr/>
          </p:nvSpPr>
          <p:spPr bwMode="auto">
            <a:xfrm>
              <a:off x="2139" y="1704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_s92190"/>
            <p:cNvSpPr>
              <a:spLocks noChangeArrowheads="1"/>
            </p:cNvSpPr>
            <p:nvPr/>
          </p:nvSpPr>
          <p:spPr bwMode="auto">
            <a:xfrm>
              <a:off x="3146" y="1704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N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G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31" name="_s92168"/>
          <p:cNvCxnSpPr>
            <a:cxnSpLocks noChangeShapeType="1"/>
          </p:cNvCxnSpPr>
          <p:nvPr/>
        </p:nvCxnSpPr>
        <p:spPr bwMode="auto">
          <a:xfrm rot="16200000">
            <a:off x="7116344" y="5850333"/>
            <a:ext cx="183265" cy="598529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_s92177"/>
          <p:cNvSpPr>
            <a:spLocks noChangeArrowheads="1"/>
          </p:cNvSpPr>
          <p:nvPr/>
        </p:nvSpPr>
        <p:spPr bwMode="auto">
          <a:xfrm>
            <a:off x="7251026" y="6240669"/>
            <a:ext cx="512431" cy="36909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_s92178"/>
          <p:cNvSpPr>
            <a:spLocks noChangeArrowheads="1"/>
          </p:cNvSpPr>
          <p:nvPr/>
        </p:nvSpPr>
        <p:spPr bwMode="auto">
          <a:xfrm>
            <a:off x="7875993" y="6240669"/>
            <a:ext cx="512431" cy="36909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5" name="_s92166"/>
          <p:cNvCxnSpPr>
            <a:cxnSpLocks noChangeShapeType="1"/>
          </p:cNvCxnSpPr>
          <p:nvPr/>
        </p:nvCxnSpPr>
        <p:spPr bwMode="auto">
          <a:xfrm rot="5400000" flipH="1">
            <a:off x="5695434" y="5841347"/>
            <a:ext cx="183265" cy="596154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_s92176"/>
          <p:cNvSpPr>
            <a:spLocks noChangeArrowheads="1"/>
          </p:cNvSpPr>
          <p:nvPr/>
        </p:nvSpPr>
        <p:spPr bwMode="auto">
          <a:xfrm>
            <a:off x="6653090" y="6241951"/>
            <a:ext cx="511243" cy="3678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NZ" dirty="0" smtClean="0"/>
              <a:t>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2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53841-E6EC-4ABC-A209-FF0E030935D4}" type="slidenum">
              <a:rPr lang="en-US"/>
              <a:pPr/>
              <a:t>7</a:t>
            </a:fld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28600"/>
            <a:ext cx="8029575" cy="1090613"/>
          </a:xfrm>
        </p:spPr>
        <p:txBody>
          <a:bodyPr/>
          <a:lstStyle/>
          <a:p>
            <a:r>
              <a:rPr lang="en-US"/>
              <a:t>Prohibitions and Permissions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46250"/>
            <a:ext cx="8496300" cy="47069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/>
              <a:t>Prohibition</a:t>
            </a:r>
            <a:r>
              <a:rPr lang="en-US" sz="2800" dirty="0"/>
              <a:t>: </a:t>
            </a:r>
            <a:r>
              <a:rPr lang="en-US" sz="2800" dirty="0" smtClean="0"/>
              <a:t>disallow </a:t>
            </a:r>
            <a:r>
              <a:rPr lang="en-US" sz="2800" dirty="0"/>
              <a:t>an action.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Permission</a:t>
            </a:r>
            <a:r>
              <a:rPr lang="en-US" sz="2800" dirty="0"/>
              <a:t>: allow an action.</a:t>
            </a:r>
          </a:p>
          <a:p>
            <a:pPr>
              <a:lnSpc>
                <a:spcPct val="90000"/>
              </a:lnSpc>
            </a:pPr>
            <a:r>
              <a:rPr lang="en-NZ" sz="2800" dirty="0"/>
              <a:t>There are two types of </a:t>
            </a:r>
            <a:r>
              <a:rPr lang="en-NZ" sz="2800" dirty="0" smtClean="0"/>
              <a:t>P-secure </a:t>
            </a:r>
            <a:r>
              <a:rPr lang="en-NZ" sz="2800" dirty="0"/>
              <a:t>systems: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In a </a:t>
            </a:r>
            <a:r>
              <a:rPr lang="en-NZ" sz="2400" b="1" dirty="0"/>
              <a:t>prohibitive system</a:t>
            </a:r>
            <a:r>
              <a:rPr lang="en-NZ" sz="2400" dirty="0"/>
              <a:t>, all actions are </a:t>
            </a:r>
            <a:r>
              <a:rPr lang="en-NZ" sz="2400" b="1" dirty="0"/>
              <a:t>prohibited</a:t>
            </a:r>
            <a:r>
              <a:rPr lang="en-NZ" sz="2400" dirty="0"/>
              <a:t> by default.  Permissions are granted in special cases, e.g. to authorised individuals.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In a </a:t>
            </a:r>
            <a:r>
              <a:rPr lang="en-NZ" sz="2400" b="1" dirty="0"/>
              <a:t>permissive system</a:t>
            </a:r>
            <a:r>
              <a:rPr lang="en-NZ" sz="2400" dirty="0"/>
              <a:t>, all actions are </a:t>
            </a:r>
            <a:r>
              <a:rPr lang="en-NZ" sz="2400" b="1" dirty="0"/>
              <a:t>permitted</a:t>
            </a:r>
            <a:r>
              <a:rPr lang="en-NZ" sz="2400" dirty="0"/>
              <a:t> by default.  Prohibitions are special cases, e.g. when an individual attempts to access a secure system.</a:t>
            </a:r>
          </a:p>
          <a:p>
            <a:pPr>
              <a:lnSpc>
                <a:spcPct val="90000"/>
              </a:lnSpc>
            </a:pPr>
            <a:r>
              <a:rPr lang="en-NZ" sz="2800" dirty="0"/>
              <a:t>Prohibitive systems have permissive subsystems.</a:t>
            </a:r>
          </a:p>
          <a:p>
            <a:pPr>
              <a:lnSpc>
                <a:spcPct val="90000"/>
              </a:lnSpc>
            </a:pPr>
            <a:r>
              <a:rPr lang="en-NZ" sz="2800" dirty="0"/>
              <a:t>Permissive systems have prohibitive subsystems.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9903-E435-4857-9EA7-4DAFD7A53D5D}" type="slidenum">
              <a:rPr lang="en-US"/>
              <a:pPr/>
              <a:t>8</a:t>
            </a:fld>
            <a:endParaRPr lang="en-US"/>
          </a:p>
        </p:txBody>
      </p:sp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468313" y="4724400"/>
            <a:ext cx="8280400" cy="1873250"/>
          </a:xfrm>
          <a:prstGeom prst="rect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title"/>
          </p:nvPr>
        </p:nvSpPr>
        <p:spPr>
          <a:xfrm>
            <a:off x="611188" y="228600"/>
            <a:ext cx="8029575" cy="1090613"/>
          </a:xfrm>
        </p:spPr>
        <p:txBody>
          <a:bodyPr/>
          <a:lstStyle/>
          <a:p>
            <a:r>
              <a:rPr lang="en-NZ"/>
              <a:t>Recursive Security</a:t>
            </a:r>
            <a:endParaRPr lang="en-US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569325" cy="31670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dirty="0"/>
              <a:t>Prohibitions, i.e. “Thou shalt not kill.”</a:t>
            </a:r>
          </a:p>
          <a:p>
            <a:pPr lvl="1">
              <a:lnSpc>
                <a:spcPct val="80000"/>
              </a:lnSpc>
            </a:pPr>
            <a:r>
              <a:rPr lang="en-NZ" sz="2400" dirty="0"/>
              <a:t>General rule: An action (in some range P</a:t>
            </a:r>
            <a:r>
              <a:rPr lang="en-NZ" sz="2400" baseline="30000" dirty="0">
                <a:latin typeface="Arial" charset="0"/>
                <a:cs typeface="Arial" charset="0"/>
              </a:rPr>
              <a:t>−</a:t>
            </a:r>
            <a:r>
              <a:rPr lang="en-NZ" sz="2400" dirty="0"/>
              <a:t>) is </a:t>
            </a:r>
            <a:r>
              <a:rPr lang="en-NZ" sz="2400" b="1" dirty="0"/>
              <a:t>prohibited</a:t>
            </a:r>
            <a:r>
              <a:rPr lang="en-NZ" sz="2400" dirty="0"/>
              <a:t>, with exceptions (</a:t>
            </a:r>
            <a:r>
              <a:rPr lang="en-NZ" sz="2400" b="1" dirty="0"/>
              <a:t>permissions</a:t>
            </a:r>
            <a:r>
              <a:rPr lang="en-NZ" sz="2400" dirty="0"/>
              <a:t>) E1, E2, E3, ... </a:t>
            </a:r>
          </a:p>
          <a:p>
            <a:pPr>
              <a:lnSpc>
                <a:spcPct val="80000"/>
              </a:lnSpc>
            </a:pPr>
            <a:r>
              <a:rPr lang="en-NZ" sz="2800" dirty="0"/>
              <a:t>Permissions, i.e. a “licence to kill” (James Bond).</a:t>
            </a:r>
          </a:p>
          <a:p>
            <a:pPr lvl="1">
              <a:lnSpc>
                <a:spcPct val="80000"/>
              </a:lnSpc>
            </a:pPr>
            <a:r>
              <a:rPr lang="en-NZ" sz="2400" dirty="0"/>
              <a:t>General rule: An action in P</a:t>
            </a:r>
            <a:r>
              <a:rPr lang="en-NZ" sz="2400" baseline="30000" dirty="0">
                <a:latin typeface="Arial" charset="0"/>
                <a:cs typeface="Arial" charset="0"/>
              </a:rPr>
              <a:t>+</a:t>
            </a:r>
            <a:r>
              <a:rPr lang="en-NZ" sz="2400" dirty="0"/>
              <a:t> is </a:t>
            </a:r>
            <a:r>
              <a:rPr lang="en-NZ" sz="2400" b="1" dirty="0"/>
              <a:t>permitted</a:t>
            </a:r>
            <a:r>
              <a:rPr lang="en-NZ" sz="2400" dirty="0"/>
              <a:t>, with exceptions (</a:t>
            </a:r>
            <a:r>
              <a:rPr lang="en-NZ" sz="2400" b="1" dirty="0"/>
              <a:t>prohibitions</a:t>
            </a:r>
            <a:r>
              <a:rPr lang="en-NZ" sz="2400" dirty="0"/>
              <a:t>) E1, E2, E3, ...</a:t>
            </a:r>
          </a:p>
          <a:p>
            <a:pPr>
              <a:lnSpc>
                <a:spcPct val="80000"/>
              </a:lnSpc>
            </a:pPr>
            <a:r>
              <a:rPr lang="en-NZ" sz="2800" dirty="0"/>
              <a:t>Static security is a hierarchy of controls on actions:</a:t>
            </a: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1116013" y="4581525"/>
            <a:ext cx="74168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NZ"/>
          </a:p>
        </p:txBody>
      </p:sp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611188" y="4724400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sz="2400"/>
              <a:t>P</a:t>
            </a:r>
            <a:r>
              <a:rPr lang="en-NZ" sz="2400" baseline="30000"/>
              <a:t>+</a:t>
            </a:r>
            <a:r>
              <a:rPr lang="en-NZ" sz="2400"/>
              <a:t>: permitted</a:t>
            </a:r>
            <a:endParaRPr lang="en-US" sz="2400"/>
          </a:p>
        </p:txBody>
      </p:sp>
      <p:sp>
        <p:nvSpPr>
          <p:cNvPr id="94215" name="Oval 7"/>
          <p:cNvSpPr>
            <a:spLocks noChangeArrowheads="1"/>
          </p:cNvSpPr>
          <p:nvPr/>
        </p:nvSpPr>
        <p:spPr bwMode="auto">
          <a:xfrm>
            <a:off x="7524750" y="6021388"/>
            <a:ext cx="647700" cy="43338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NZ"/>
          </a:p>
        </p:txBody>
      </p: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7523163" y="6021388"/>
            <a:ext cx="720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NZ" sz="2400"/>
              <a:t>E3</a:t>
            </a:r>
            <a:endParaRPr lang="en-US" sz="2400"/>
          </a:p>
        </p:txBody>
      </p:sp>
      <p:sp>
        <p:nvSpPr>
          <p:cNvPr id="94217" name="Oval 9"/>
          <p:cNvSpPr>
            <a:spLocks noChangeArrowheads="1"/>
          </p:cNvSpPr>
          <p:nvPr/>
        </p:nvSpPr>
        <p:spPr bwMode="auto">
          <a:xfrm>
            <a:off x="5651500" y="4941888"/>
            <a:ext cx="2303463" cy="86518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NZ"/>
          </a:p>
        </p:txBody>
      </p:sp>
      <p:sp>
        <p:nvSpPr>
          <p:cNvPr id="94218" name="Oval 10"/>
          <p:cNvSpPr>
            <a:spLocks noChangeArrowheads="1"/>
          </p:cNvSpPr>
          <p:nvPr/>
        </p:nvSpPr>
        <p:spPr bwMode="auto">
          <a:xfrm>
            <a:off x="1474788" y="5156200"/>
            <a:ext cx="3600450" cy="122396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NZ"/>
          </a:p>
        </p:txBody>
      </p:sp>
      <p:sp>
        <p:nvSpPr>
          <p:cNvPr id="94219" name="Text Box 11"/>
          <p:cNvSpPr txBox="1">
            <a:spLocks noChangeArrowheads="1"/>
          </p:cNvSpPr>
          <p:nvPr/>
        </p:nvSpPr>
        <p:spPr bwMode="auto">
          <a:xfrm>
            <a:off x="1619250" y="5516563"/>
            <a:ext cx="2089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sz="2400"/>
              <a:t>E1: prohibited</a:t>
            </a:r>
            <a:endParaRPr lang="en-US" sz="2400"/>
          </a:p>
        </p:txBody>
      </p:sp>
      <p:sp>
        <p:nvSpPr>
          <p:cNvPr id="94220" name="Text Box 12"/>
          <p:cNvSpPr txBox="1">
            <a:spLocks noChangeArrowheads="1"/>
          </p:cNvSpPr>
          <p:nvPr/>
        </p:nvSpPr>
        <p:spPr bwMode="auto">
          <a:xfrm>
            <a:off x="5724525" y="5157788"/>
            <a:ext cx="720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sz="2400"/>
              <a:t>E2</a:t>
            </a:r>
            <a:endParaRPr lang="en-US" sz="2400"/>
          </a:p>
        </p:txBody>
      </p:sp>
      <p:grpSp>
        <p:nvGrpSpPr>
          <p:cNvPr id="94221" name="Group 13"/>
          <p:cNvGrpSpPr>
            <a:grpSpLocks/>
          </p:cNvGrpSpPr>
          <p:nvPr/>
        </p:nvGrpSpPr>
        <p:grpSpPr bwMode="auto">
          <a:xfrm>
            <a:off x="3851275" y="5300663"/>
            <a:ext cx="720725" cy="433387"/>
            <a:chOff x="2426" y="3339"/>
            <a:chExt cx="454" cy="273"/>
          </a:xfrm>
        </p:grpSpPr>
        <p:sp>
          <p:nvSpPr>
            <p:cNvPr id="94222" name="Oval 14"/>
            <p:cNvSpPr>
              <a:spLocks noChangeArrowheads="1"/>
            </p:cNvSpPr>
            <p:nvPr/>
          </p:nvSpPr>
          <p:spPr bwMode="auto">
            <a:xfrm>
              <a:off x="2427" y="3339"/>
              <a:ext cx="408" cy="273"/>
            </a:xfrm>
            <a:prstGeom prst="ellipse">
              <a:avLst/>
            </a:prstGeom>
            <a:solidFill>
              <a:srgbClr val="00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NZ"/>
            </a:p>
          </p:txBody>
        </p:sp>
        <p:sp>
          <p:nvSpPr>
            <p:cNvPr id="94223" name="Text Box 15"/>
            <p:cNvSpPr txBox="1">
              <a:spLocks noChangeArrowheads="1"/>
            </p:cNvSpPr>
            <p:nvPr/>
          </p:nvSpPr>
          <p:spPr bwMode="auto">
            <a:xfrm>
              <a:off x="2426" y="3339"/>
              <a:ext cx="45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NZ" sz="2000"/>
                <a:t>E11</a:t>
              </a:r>
              <a:endParaRPr lang="en-US" sz="2000"/>
            </a:p>
          </p:txBody>
        </p:sp>
      </p:grpSp>
      <p:grpSp>
        <p:nvGrpSpPr>
          <p:cNvPr id="94224" name="Group 16"/>
          <p:cNvGrpSpPr>
            <a:grpSpLocks/>
          </p:cNvGrpSpPr>
          <p:nvPr/>
        </p:nvGrpSpPr>
        <p:grpSpPr bwMode="auto">
          <a:xfrm>
            <a:off x="3851275" y="5805488"/>
            <a:ext cx="720725" cy="433387"/>
            <a:chOff x="2426" y="3339"/>
            <a:chExt cx="454" cy="273"/>
          </a:xfrm>
        </p:grpSpPr>
        <p:sp>
          <p:nvSpPr>
            <p:cNvPr id="94225" name="Oval 17"/>
            <p:cNvSpPr>
              <a:spLocks noChangeArrowheads="1"/>
            </p:cNvSpPr>
            <p:nvPr/>
          </p:nvSpPr>
          <p:spPr bwMode="auto">
            <a:xfrm>
              <a:off x="2427" y="3339"/>
              <a:ext cx="408" cy="273"/>
            </a:xfrm>
            <a:prstGeom prst="ellipse">
              <a:avLst/>
            </a:prstGeom>
            <a:solidFill>
              <a:srgbClr val="00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NZ"/>
            </a:p>
          </p:txBody>
        </p:sp>
        <p:sp>
          <p:nvSpPr>
            <p:cNvPr id="94226" name="Text Box 18"/>
            <p:cNvSpPr txBox="1">
              <a:spLocks noChangeArrowheads="1"/>
            </p:cNvSpPr>
            <p:nvPr/>
          </p:nvSpPr>
          <p:spPr bwMode="auto">
            <a:xfrm>
              <a:off x="2426" y="3339"/>
              <a:ext cx="45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NZ" sz="2000"/>
                <a:t>E12</a:t>
              </a:r>
              <a:endParaRPr 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Obscurity 31Oct11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580DD-3E4D-4450-A805-776F370EE31E}" type="slidenum">
              <a:rPr lang="en-US"/>
              <a:pPr/>
              <a:t>9</a:t>
            </a:fld>
            <a:endParaRPr 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28600"/>
            <a:ext cx="8029575" cy="1090613"/>
          </a:xfrm>
        </p:spPr>
        <p:txBody>
          <a:bodyPr/>
          <a:lstStyle/>
          <a:p>
            <a:r>
              <a:rPr lang="en-US"/>
              <a:t>Is Our Taxonomy Complete?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424863" cy="5111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dirty="0"/>
              <a:t>Prohibitions and permissions are properties of </a:t>
            </a:r>
            <a:r>
              <a:rPr lang="en-NZ" sz="2800" b="1" dirty="0"/>
              <a:t>hierarchical</a:t>
            </a:r>
            <a:r>
              <a:rPr lang="en-NZ" sz="2800" dirty="0"/>
              <a:t> </a:t>
            </a:r>
            <a:r>
              <a:rPr lang="en-NZ" sz="2800" b="1" dirty="0"/>
              <a:t>systems</a:t>
            </a:r>
            <a:r>
              <a:rPr lang="en-NZ" sz="2800" dirty="0"/>
              <a:t>, such as a judicial system.</a:t>
            </a:r>
          </a:p>
          <a:p>
            <a:pPr lvl="1">
              <a:lnSpc>
                <a:spcPct val="80000"/>
              </a:lnSpc>
            </a:pPr>
            <a:r>
              <a:rPr lang="en-NZ" sz="2400" dirty="0"/>
              <a:t>Most legal controls (“laws”) are prohibitive: they prohibit certain actions, with some exceptions (permissions).  </a:t>
            </a:r>
          </a:p>
          <a:p>
            <a:pPr>
              <a:lnSpc>
                <a:spcPct val="80000"/>
              </a:lnSpc>
            </a:pPr>
            <a:r>
              <a:rPr lang="en-NZ" sz="2800" dirty="0"/>
              <a:t>Contracts are </a:t>
            </a:r>
            <a:r>
              <a:rPr lang="en-NZ" sz="2800" dirty="0" smtClean="0"/>
              <a:t>non-hierarchical, agreed </a:t>
            </a:r>
            <a:r>
              <a:rPr lang="en-NZ" sz="2800" dirty="0"/>
              <a:t>between </a:t>
            </a:r>
            <a:r>
              <a:rPr lang="en-NZ" sz="2800" b="1" dirty="0" smtClean="0"/>
              <a:t>peers</a:t>
            </a:r>
            <a:r>
              <a:rPr lang="en-NZ" sz="2800" dirty="0" smtClean="0"/>
              <a:t>, consisting of  </a:t>
            </a:r>
          </a:p>
          <a:p>
            <a:pPr lvl="1">
              <a:lnSpc>
                <a:spcPct val="80000"/>
              </a:lnSpc>
            </a:pPr>
            <a:r>
              <a:rPr lang="en-NZ" sz="2400" b="1" dirty="0" smtClean="0"/>
              <a:t>Obligations</a:t>
            </a:r>
            <a:r>
              <a:rPr lang="en-NZ" sz="2400" dirty="0"/>
              <a:t>:</a:t>
            </a:r>
            <a:r>
              <a:rPr lang="en-NZ" sz="2400" dirty="0" smtClean="0"/>
              <a:t> requirements to act, i.e. prohibitions on future inaction.</a:t>
            </a:r>
          </a:p>
          <a:p>
            <a:pPr lvl="1">
              <a:lnSpc>
                <a:spcPct val="80000"/>
              </a:lnSpc>
            </a:pPr>
            <a:r>
              <a:rPr lang="en-NZ" sz="2400" b="1" dirty="0" smtClean="0"/>
              <a:t>Exemptions:</a:t>
            </a:r>
            <a:r>
              <a:rPr lang="en-NZ" sz="2400" dirty="0" smtClean="0"/>
              <a:t> exceptions </a:t>
            </a:r>
            <a:r>
              <a:rPr lang="en-NZ" sz="2400" dirty="0"/>
              <a:t>to an </a:t>
            </a:r>
            <a:r>
              <a:rPr lang="en-NZ" sz="2400" dirty="0" smtClean="0"/>
              <a:t>obligation, i.e. permissions for future inaction</a:t>
            </a:r>
            <a:endParaRPr lang="en-NZ" sz="2400" dirty="0"/>
          </a:p>
          <a:p>
            <a:pPr>
              <a:lnSpc>
                <a:spcPct val="80000"/>
              </a:lnSpc>
            </a:pPr>
            <a:r>
              <a:rPr lang="en-NZ" sz="2800" dirty="0"/>
              <a:t>Obligations and exemptions are </a:t>
            </a:r>
            <a:r>
              <a:rPr lang="en-NZ" sz="2800" dirty="0" smtClean="0"/>
              <a:t>not </a:t>
            </a:r>
            <a:r>
              <a:rPr lang="en-NZ" sz="2800" dirty="0"/>
              <a:t>P</a:t>
            </a:r>
            <a:r>
              <a:rPr lang="en-NZ" sz="2800" dirty="0" smtClean="0"/>
              <a:t>-security </a:t>
            </a:r>
            <a:r>
              <a:rPr lang="en-NZ" sz="2800" dirty="0"/>
              <a:t>rules.</a:t>
            </a:r>
          </a:p>
          <a:p>
            <a:pPr lvl="1">
              <a:lnSpc>
                <a:spcPct val="80000"/>
              </a:lnSpc>
            </a:pPr>
            <a:r>
              <a:rPr lang="en-NZ" sz="2400" dirty="0"/>
              <a:t>Obligations arise occasionally in the law, e.g. a doctor’s “duty of care” or a trustee’s fiduciary responsibility.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old Stripes">
  <a:themeElements>
    <a:clrScheme name="1_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1_Bold Stripes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1326</TotalTime>
  <Words>2873</Words>
  <Application>Microsoft Office PowerPoint</Application>
  <PresentationFormat>On-screen Show (4:3)</PresentationFormat>
  <Paragraphs>328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Bold Stripes</vt:lpstr>
      <vt:lpstr>1_Bold Stripes</vt:lpstr>
      <vt:lpstr>Security Through Obscurity</vt:lpstr>
      <vt:lpstr>Questions to be (Partially) Answered</vt:lpstr>
      <vt:lpstr>What is Security? (A Taxonomic Approach)</vt:lpstr>
      <vt:lpstr>Standard Taxonomy of Security</vt:lpstr>
      <vt:lpstr>A Hierarchy of Security</vt:lpstr>
      <vt:lpstr>A Full Range of Static Security</vt:lpstr>
      <vt:lpstr>Prohibitions and Permissions</vt:lpstr>
      <vt:lpstr>Recursive Security</vt:lpstr>
      <vt:lpstr>Is Our Taxonomy Complete?</vt:lpstr>
      <vt:lpstr>Forbiddances and Allowances</vt:lpstr>
      <vt:lpstr>Reviewing our Questions</vt:lpstr>
      <vt:lpstr>Obscurity, Opacity, Steganography, Cryptography</vt:lpstr>
      <vt:lpstr>Unifying the Model</vt:lpstr>
      <vt:lpstr>Steganographic Comms</vt:lpstr>
      <vt:lpstr>An Example: Stegoblogging</vt:lpstr>
      <vt:lpstr>The Importance of Secrets</vt:lpstr>
      <vt:lpstr>Evaluating Cryptosecurity</vt:lpstr>
      <vt:lpstr>Evaluating Insecurity</vt:lpstr>
      <vt:lpstr>Practicalities</vt:lpstr>
      <vt:lpstr>Defense in Depth</vt:lpstr>
      <vt:lpstr>Security Techniques</vt:lpstr>
      <vt:lpstr>Too Much to Think About!</vt:lpstr>
      <vt:lpstr>Opacity vs Obscurity in CIG</vt:lpstr>
      <vt:lpstr>What is Obfuscation?</vt:lpstr>
      <vt:lpstr>How to Obfuscate Software?</vt:lpstr>
      <vt:lpstr>Attacks on Data Obfuscation</vt:lpstr>
      <vt:lpstr>Cryptographic Obfuscations?</vt:lpstr>
      <vt:lpstr>Practical Data Obfuscation</vt:lpstr>
      <vt:lpstr>Control Obfuscations</vt:lpstr>
      <vt:lpstr>History of Software Obfuscation</vt:lpstr>
      <vt:lpstr>Summary / Review</vt:lpstr>
      <vt:lpstr>The Future?</vt:lpstr>
    </vt:vector>
  </TitlesOfParts>
  <Company>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Technologies and Goals for Software Protection</dc:title>
  <dc:creator>Clark Thomborson</dc:creator>
  <cp:lastModifiedBy>Clark Thomborson</cp:lastModifiedBy>
  <cp:revision>103</cp:revision>
  <dcterms:created xsi:type="dcterms:W3CDTF">2002-08-08T07:06:34Z</dcterms:created>
  <dcterms:modified xsi:type="dcterms:W3CDTF">2011-12-07T19:40:50Z</dcterms:modified>
</cp:coreProperties>
</file>