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3"/>
  </p:normalViewPr>
  <p:slideViewPr>
    <p:cSldViewPr snapToGrid="0" snapToObjects="1">
      <p:cViewPr varScale="1">
        <p:scale>
          <a:sx n="90" d="100"/>
          <a:sy n="90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9A40-F435-6A44-A808-131D6B8412F9}" type="datetimeFigureOut">
              <a:rPr lang="en-US" smtClean="0"/>
              <a:t>10/1/17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4A35-D2B7-A543-9017-F15636159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148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9A40-F435-6A44-A808-131D6B8412F9}" type="datetimeFigureOut">
              <a:rPr lang="en-US" smtClean="0"/>
              <a:t>10/1/17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4A35-D2B7-A543-9017-F15636159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816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9A40-F435-6A44-A808-131D6B8412F9}" type="datetimeFigureOut">
              <a:rPr lang="en-US" smtClean="0"/>
              <a:t>10/1/17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4A35-D2B7-A543-9017-F15636159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31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9A40-F435-6A44-A808-131D6B8412F9}" type="datetimeFigureOut">
              <a:rPr lang="en-US" smtClean="0"/>
              <a:t>10/1/17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4A35-D2B7-A543-9017-F15636159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156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9A40-F435-6A44-A808-131D6B8412F9}" type="datetimeFigureOut">
              <a:rPr lang="en-US" smtClean="0"/>
              <a:t>10/1/17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4A35-D2B7-A543-9017-F15636159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42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9A40-F435-6A44-A808-131D6B8412F9}" type="datetimeFigureOut">
              <a:rPr lang="en-US" smtClean="0"/>
              <a:t>10/1/17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4A35-D2B7-A543-9017-F15636159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170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9A40-F435-6A44-A808-131D6B8412F9}" type="datetimeFigureOut">
              <a:rPr lang="en-US" smtClean="0"/>
              <a:t>10/1/17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4A35-D2B7-A543-9017-F15636159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24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9A40-F435-6A44-A808-131D6B8412F9}" type="datetimeFigureOut">
              <a:rPr lang="en-US" smtClean="0"/>
              <a:t>10/1/17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4A35-D2B7-A543-9017-F15636159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340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9A40-F435-6A44-A808-131D6B8412F9}" type="datetimeFigureOut">
              <a:rPr lang="en-US" smtClean="0"/>
              <a:t>10/1/17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4A35-D2B7-A543-9017-F15636159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835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9A40-F435-6A44-A808-131D6B8412F9}" type="datetimeFigureOut">
              <a:rPr lang="en-US" smtClean="0"/>
              <a:t>10/1/17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4A35-D2B7-A543-9017-F15636159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477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49A40-F435-6A44-A808-131D6B8412F9}" type="datetimeFigureOut">
              <a:rPr lang="en-US" smtClean="0"/>
              <a:t>10/1/17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4A35-D2B7-A543-9017-F15636159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817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49A40-F435-6A44-A808-131D6B8412F9}" type="datetimeFigureOut">
              <a:rPr lang="en-US" smtClean="0"/>
              <a:t>10/1/17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34A35-D2B7-A543-9017-F15636159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14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MNIST Dataset Training with </a:t>
            </a:r>
            <a:r>
              <a:rPr lang="en-US" dirty="0" err="1" smtClean="0"/>
              <a:t>Tensorflow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Avinash More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946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Tensorflow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 of </a:t>
            </a:r>
            <a:r>
              <a:rPr lang="en-US" dirty="0" err="1" smtClean="0"/>
              <a:t>numpy</a:t>
            </a:r>
            <a:r>
              <a:rPr lang="en-US" dirty="0" smtClean="0"/>
              <a:t> : expensive operations such as matrix multiplication outside Python, using highly efficient code implemented in another language</a:t>
            </a:r>
          </a:p>
          <a:p>
            <a:r>
              <a:rPr lang="en-US" dirty="0"/>
              <a:t>still be a lot of overhead from switching back to Python every </a:t>
            </a:r>
            <a:r>
              <a:rPr lang="en-US" dirty="0" smtClean="0"/>
              <a:t>operation</a:t>
            </a:r>
          </a:p>
          <a:p>
            <a:r>
              <a:rPr lang="en-US" dirty="0"/>
              <a:t>especially bad if you want to run computations on GPUs or in a distributed manner, where there can be a high cost to transferring </a:t>
            </a:r>
            <a:r>
              <a:rPr lang="en-US" dirty="0" smtClean="0"/>
              <a:t>data</a:t>
            </a:r>
          </a:p>
          <a:p>
            <a:r>
              <a:rPr lang="en-US" dirty="0"/>
              <a:t>Instead of running a single expensive operation independently from Python, </a:t>
            </a:r>
            <a:r>
              <a:rPr lang="en-US" dirty="0" err="1"/>
              <a:t>TensorFlow</a:t>
            </a:r>
            <a:r>
              <a:rPr lang="en-US" dirty="0"/>
              <a:t> lets us describe a graph of interacting operations that run entirely outside Python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10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MNIST data set is available of Yann </a:t>
            </a:r>
            <a:r>
              <a:rPr lang="en-US" dirty="0" err="1" smtClean="0"/>
              <a:t>LeCun’s</a:t>
            </a:r>
            <a:r>
              <a:rPr lang="en-US" dirty="0" smtClean="0"/>
              <a:t> website. </a:t>
            </a:r>
          </a:p>
          <a:p>
            <a:r>
              <a:rPr lang="en-US" dirty="0" smtClean="0"/>
              <a:t>It has 70000 images</a:t>
            </a:r>
          </a:p>
          <a:p>
            <a:r>
              <a:rPr lang="en-US" dirty="0" smtClean="0"/>
              <a:t>3 Parts: </a:t>
            </a:r>
          </a:p>
          <a:p>
            <a:pPr lvl="1"/>
            <a:r>
              <a:rPr lang="en-US" dirty="0"/>
              <a:t>55,000 data points of training data (</a:t>
            </a:r>
            <a:r>
              <a:rPr lang="en-US" dirty="0" err="1" smtClean="0"/>
              <a:t>mnist.train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10,000 points of test data (</a:t>
            </a:r>
            <a:r>
              <a:rPr lang="en-US" dirty="0" err="1" smtClean="0"/>
              <a:t>mnist.test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5,000 points of validation data (</a:t>
            </a:r>
            <a:r>
              <a:rPr lang="en-US" dirty="0" err="1" smtClean="0"/>
              <a:t>mnist.validation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This split is important because we want to make sure that model we generate can be generalized. </a:t>
            </a:r>
          </a:p>
        </p:txBody>
      </p:sp>
    </p:spTree>
    <p:extLst>
      <p:ext uri="{BB962C8B-B14F-4D97-AF65-F5344CB8AC3E}">
        <p14:creationId xmlns:p14="http://schemas.microsoft.com/office/powerpoint/2010/main" val="353088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MNIST data point has 2 parts</a:t>
            </a:r>
          </a:p>
          <a:p>
            <a:pPr lvl="1"/>
            <a:r>
              <a:rPr lang="en-US" dirty="0" smtClean="0"/>
              <a:t>Image of a handwritten digit (</a:t>
            </a:r>
            <a:r>
              <a:rPr lang="en-US" dirty="0" err="1" smtClean="0"/>
              <a:t>mnist.train.images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Corresponding label (</a:t>
            </a:r>
            <a:r>
              <a:rPr lang="en-US" dirty="0" err="1" smtClean="0"/>
              <a:t>mnist.train.label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06559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Mnist</a:t>
            </a:r>
            <a:r>
              <a:rPr lang="en-US" dirty="0" smtClean="0"/>
              <a:t> data </a:t>
            </a:r>
            <a:r>
              <a:rPr lang="mr-IN" dirty="0" smtClean="0"/>
              <a:t>–</a:t>
            </a:r>
            <a:r>
              <a:rPr lang="en-US" dirty="0" smtClean="0"/>
              <a:t> image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28 * 28</a:t>
            </a:r>
          </a:p>
          <a:p>
            <a:r>
              <a:rPr lang="en-US" dirty="0" smtClean="0"/>
              <a:t>Big array of numbers</a:t>
            </a:r>
          </a:p>
          <a:p>
            <a:r>
              <a:rPr lang="en-US" dirty="0" smtClean="0"/>
              <a:t>We can flatten this array into a vector of 28 * 28 = 784 pixels</a:t>
            </a:r>
          </a:p>
          <a:p>
            <a:r>
              <a:rPr lang="en-US" dirty="0" smtClean="0"/>
              <a:t>Flattening will result into loss of 2 D structure but for </a:t>
            </a:r>
            <a:r>
              <a:rPr lang="en-US" dirty="0" err="1" smtClean="0"/>
              <a:t>softmax</a:t>
            </a:r>
            <a:r>
              <a:rPr lang="en-US" dirty="0" smtClean="0"/>
              <a:t> function it won’t matter.</a:t>
            </a:r>
          </a:p>
          <a:p>
            <a:r>
              <a:rPr lang="en-US" dirty="0" smtClean="0"/>
              <a:t>So the result would be a tensor of dimension [55000, 784]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44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Mnist</a:t>
            </a:r>
            <a:r>
              <a:rPr lang="en-US" dirty="0" smtClean="0"/>
              <a:t> data - </a:t>
            </a:r>
            <a:r>
              <a:rPr lang="en-US" dirty="0" smtClean="0"/>
              <a:t>Image Label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number between 0 and 9 representing the digit drawn in the </a:t>
            </a:r>
            <a:r>
              <a:rPr lang="en-US" dirty="0" smtClean="0"/>
              <a:t>image</a:t>
            </a:r>
          </a:p>
          <a:p>
            <a:r>
              <a:rPr lang="en-US" dirty="0" smtClean="0"/>
              <a:t>“one-hot-vector” - a </a:t>
            </a:r>
            <a:r>
              <a:rPr lang="en-US" dirty="0"/>
              <a:t>vector which is 0 in most dimensions, and 1 in a single dimension</a:t>
            </a:r>
            <a:endParaRPr lang="en-US" dirty="0" smtClean="0"/>
          </a:p>
          <a:p>
            <a:r>
              <a:rPr lang="en-US" dirty="0"/>
              <a:t>For example, 3 would be </a:t>
            </a:r>
            <a:r>
              <a:rPr lang="en-US" dirty="0" smtClean="0"/>
              <a:t>[0,0,0,1,0,0,0,0,0,0]</a:t>
            </a:r>
          </a:p>
          <a:p>
            <a:r>
              <a:rPr lang="en-US" dirty="0" smtClean="0"/>
              <a:t>Dimension of  </a:t>
            </a:r>
            <a:r>
              <a:rPr lang="en-US" dirty="0" err="1" smtClean="0"/>
              <a:t>mnist.train.labels</a:t>
            </a:r>
            <a:r>
              <a:rPr lang="en-US" dirty="0"/>
              <a:t> is a </a:t>
            </a:r>
            <a:r>
              <a:rPr lang="en-US" dirty="0" smtClean="0"/>
              <a:t>[55000, 10]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668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Softmax</a:t>
            </a:r>
            <a:r>
              <a:rPr lang="en-US" dirty="0" smtClean="0"/>
              <a:t>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Goal: </a:t>
            </a:r>
            <a:r>
              <a:rPr lang="en-US" dirty="0"/>
              <a:t>to look at an image and give the probabilities for it being each </a:t>
            </a:r>
            <a:r>
              <a:rPr lang="en-US" dirty="0" smtClean="0"/>
              <a:t>digit</a:t>
            </a:r>
          </a:p>
          <a:p>
            <a:r>
              <a:rPr lang="en-US" dirty="0"/>
              <a:t>look at a picture of a nine and be 80% sure it's a nine, but give a 5% chance to it being an eight (because of the top loop) and a bit of probability to all the others because it isn't 100% </a:t>
            </a:r>
            <a:r>
              <a:rPr lang="en-US" dirty="0" smtClean="0"/>
              <a:t>sure</a:t>
            </a:r>
          </a:p>
          <a:p>
            <a:r>
              <a:rPr lang="en-US" dirty="0"/>
              <a:t>If you want to assign probabilities to an object being one of several different things, </a:t>
            </a:r>
            <a:r>
              <a:rPr lang="en-US" dirty="0" err="1"/>
              <a:t>softmax</a:t>
            </a:r>
            <a:r>
              <a:rPr lang="en-US" dirty="0"/>
              <a:t> is the thing to do, because </a:t>
            </a:r>
            <a:r>
              <a:rPr lang="en-US" dirty="0" err="1"/>
              <a:t>softmax</a:t>
            </a:r>
            <a:r>
              <a:rPr lang="en-US" dirty="0"/>
              <a:t> gives us a list of values between 0 and 1 that add up to 1</a:t>
            </a:r>
          </a:p>
        </p:txBody>
      </p:sp>
    </p:spTree>
    <p:extLst>
      <p:ext uri="{BB962C8B-B14F-4D97-AF65-F5344CB8AC3E}">
        <p14:creationId xmlns:p14="http://schemas.microsoft.com/office/powerpoint/2010/main" val="1832596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Tensorflow</a:t>
            </a:r>
            <a:r>
              <a:rPr lang="en-US" dirty="0" smtClean="0"/>
              <a:t> terminologies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Placeholder: </a:t>
            </a:r>
            <a:r>
              <a:rPr lang="en-US" dirty="0"/>
              <a:t>A </a:t>
            </a:r>
            <a:r>
              <a:rPr lang="en-US" b="1" dirty="0"/>
              <a:t>placeholder</a:t>
            </a:r>
            <a:r>
              <a:rPr lang="en-US" dirty="0"/>
              <a:t> is simply a variable that we will assign data to at a later date. It allows us to create our operations and build our computation graph, without needing the data. In </a:t>
            </a:r>
            <a:r>
              <a:rPr lang="en-US" b="1" dirty="0" err="1"/>
              <a:t>TensorFlow</a:t>
            </a:r>
            <a:r>
              <a:rPr lang="en-US" dirty="0"/>
              <a:t> terminology, we then feed data into the graph through these </a:t>
            </a:r>
            <a:r>
              <a:rPr lang="en-US" b="1" dirty="0"/>
              <a:t>placeholders</a:t>
            </a:r>
            <a:r>
              <a:rPr lang="en-US" dirty="0" smtClean="0"/>
              <a:t>.</a:t>
            </a:r>
          </a:p>
          <a:p>
            <a:r>
              <a:rPr lang="en-US" dirty="0"/>
              <a:t>A </a:t>
            </a:r>
            <a:r>
              <a:rPr lang="en-US" dirty="0" smtClean="0"/>
              <a:t>Variable</a:t>
            </a:r>
            <a:r>
              <a:rPr lang="en-US" dirty="0"/>
              <a:t> is a modifiable tensor that lives in </a:t>
            </a:r>
            <a:r>
              <a:rPr lang="en-US" dirty="0" err="1"/>
              <a:t>TensorFlow's</a:t>
            </a:r>
            <a:r>
              <a:rPr lang="en-US" dirty="0"/>
              <a:t> graph of interacting operations. It can be used and even modified by the computation.</a:t>
            </a:r>
          </a:p>
        </p:txBody>
      </p:sp>
    </p:spTree>
    <p:extLst>
      <p:ext uri="{BB962C8B-B14F-4D97-AF65-F5344CB8AC3E}">
        <p14:creationId xmlns:p14="http://schemas.microsoft.com/office/powerpoint/2010/main" val="1318167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Tensoflow</a:t>
            </a:r>
            <a:r>
              <a:rPr lang="en-US" dirty="0" smtClean="0"/>
              <a:t> graph and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TensorFlow</a:t>
            </a:r>
            <a:r>
              <a:rPr lang="en-US" dirty="0"/>
              <a:t> separates </a:t>
            </a:r>
            <a:r>
              <a:rPr lang="en-US" dirty="0" smtClean="0"/>
              <a:t>definition </a:t>
            </a:r>
            <a:r>
              <a:rPr lang="en-US" dirty="0"/>
              <a:t>of computations from their execution </a:t>
            </a:r>
            <a:endParaRPr lang="en-US" dirty="0" smtClean="0"/>
          </a:p>
          <a:p>
            <a:r>
              <a:rPr lang="en-US" dirty="0" err="1" smtClean="0"/>
              <a:t>tf.Graph</a:t>
            </a:r>
            <a:r>
              <a:rPr lang="en-US" dirty="0" smtClean="0"/>
              <a:t> = </a:t>
            </a:r>
            <a:r>
              <a:rPr lang="en-US" dirty="0"/>
              <a:t>A graph defines the computation. It doesn’t compute anything, it doesn’t hold any values, it just defines the operations that you specified in your code.</a:t>
            </a:r>
          </a:p>
          <a:p>
            <a:r>
              <a:rPr lang="en-US" dirty="0" err="1" smtClean="0"/>
              <a:t>Tf.session</a:t>
            </a:r>
            <a:r>
              <a:rPr lang="en-US" dirty="0" smtClean="0"/>
              <a:t>: A </a:t>
            </a:r>
            <a:r>
              <a:rPr lang="en-US" dirty="0"/>
              <a:t>session allows to execute graphs or part of graphs. It allocates resources (on one or more machines) for that and holds the actual values of intermediate results and variables.</a:t>
            </a:r>
          </a:p>
          <a:p>
            <a:endParaRPr 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0343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2124</TotalTime>
  <Words>467</Words>
  <Application>Microsoft Macintosh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Calibri Light</vt:lpstr>
      <vt:lpstr>Mangal</vt:lpstr>
      <vt:lpstr>Arial</vt:lpstr>
      <vt:lpstr>Office Theme</vt:lpstr>
      <vt:lpstr>MNIST Dataset Training with Tensorflow</vt:lpstr>
      <vt:lpstr>Tensorflow</vt:lpstr>
      <vt:lpstr>Dataset</vt:lpstr>
      <vt:lpstr>Data point</vt:lpstr>
      <vt:lpstr>Mnist data – image </vt:lpstr>
      <vt:lpstr>Mnist data - Image Label </vt:lpstr>
      <vt:lpstr>Softmax Regression</vt:lpstr>
      <vt:lpstr>Tensorflow terminologies</vt:lpstr>
      <vt:lpstr>Tensoflow graph and session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MNIST Dataset</dc:title>
  <dc:creator>Avinash More</dc:creator>
  <cp:lastModifiedBy>Avinash More</cp:lastModifiedBy>
  <cp:revision>35</cp:revision>
  <dcterms:created xsi:type="dcterms:W3CDTF">2017-10-02T03:28:05Z</dcterms:created>
  <dcterms:modified xsi:type="dcterms:W3CDTF">2017-10-03T14:52:10Z</dcterms:modified>
</cp:coreProperties>
</file>