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72" r:id="rId14"/>
    <p:sldId id="269" r:id="rId15"/>
    <p:sldId id="270" r:id="rId16"/>
    <p:sldId id="284" r:id="rId17"/>
    <p:sldId id="271" r:id="rId18"/>
    <p:sldId id="285" r:id="rId19"/>
    <p:sldId id="286" r:id="rId20"/>
    <p:sldId id="276" r:id="rId21"/>
    <p:sldId id="278" r:id="rId22"/>
    <p:sldId id="279" r:id="rId23"/>
    <p:sldId id="280" r:id="rId24"/>
    <p:sldId id="287" r:id="rId25"/>
    <p:sldId id="281" r:id="rId26"/>
    <p:sldId id="288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76" autoAdjust="0"/>
    <p:restoredTop sz="93899" autoAdjust="0"/>
  </p:normalViewPr>
  <p:slideViewPr>
    <p:cSldViewPr snapToGrid="0">
      <p:cViewPr varScale="1">
        <p:scale>
          <a:sx n="64" d="100"/>
          <a:sy n="64" d="100"/>
        </p:scale>
        <p:origin x="103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68319B-543C-4F69-927C-06F42463CB08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B67A2-8D4B-483C-8901-FF6956BDA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970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Rather than trying to imitate humans, TD-Gammon develops its own sense of positional judgment by learning from experience in playing against itself. While it may seem that forgoing the tutelage of human masters places TD-Gammon at a disadvantage, it is also liberating in the sense that the program is not hindered by human biases or prejudices that may be erroneous or unreliable.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B67A2-8D4B-483C-8901-FF6956BDA12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2080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Another effect of random dice is that they contribute to the terminal states of the system being attractors.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B67A2-8D4B-483C-8901-FF6956BDA12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186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(a) A dynamic schedule could be used to vary the 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lambda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parameter during training. Intuitively it makes sense to begin training with a large value of 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lambda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and then decrease it as the learning progresses. (b) Variations on the greedy self-play training paradigm (i.e., the network plays against itself and it always makes the move it thinks is best) may be considered.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training by playing against experts and training by playing through recorded expert games. 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"lesson-and-practice" training, in which short sessions of training against experts are interspersed with longer sessions of self-play practice sessions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B67A2-8D4B-483C-8901-FF6956BDA12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732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this system, 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 is a four component vector corresponding to the four possible outcomes of either White or Black winning either a normal win or a gammon.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  <a:p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alpha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a small constant ( "learning rate“)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the vector of weights that parameterizes the network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Delta</a:t>
            </a:r>
            <a:r>
              <a:rPr lang="en-US" sz="1200" b="1" kern="1200" baseline="-250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</a:t>
            </a:r>
            <a:r>
              <a:rPr lang="en-US" sz="1200" b="1" kern="1200" baseline="-250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 is the gradient of network output with respect to weights.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λ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heuristic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parameter controlling the temporal credit assignment of how an error detected at a given time step feeds back to correct previous estimates.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</a:t>
            </a:r>
            <a:r>
              <a:rPr lang="el-G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λ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=0,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feedback occurs beyond the current time step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</a:t>
            </a:r>
            <a:r>
              <a:rPr lang="el-G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λ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=1,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error feeds back without decay arbitrarily far in time.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Intermediate values of </a:t>
            </a:r>
            <a:r>
              <a:rPr lang="el-G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λ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provide a smooth way to interpolate between these two limiting cases.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(weight change due to a single output unit)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B67A2-8D4B-483C-8901-FF6956BDA12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034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Same equation is used as the slide before but, (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- 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]) is used instead of (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+1] - 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]).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During training, the neural network is used to select moves for both sides and scores every possible legal move.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move that is selected is then the move with maximum expected outcome for the side making the move.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B67A2-8D4B-483C-8901-FF6956BDA12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761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substantial amount of learning actually took place, even in the zero initial knowledge experiments utilizing a raw board encoding. 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TD-trained networks with a raw input encoding were able to achieve parity with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Neurogammon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it was hoped that by adding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Neurogammon's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hand-designed features to the raw encoding, the TD nets might then be able to surpass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Neurogammon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B67A2-8D4B-483C-8901-FF6956BDA12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3647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best previous program of any sort was probably Hans Berliner's BKG program.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B67A2-8D4B-483C-8901-FF6956BDA12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994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rollout is a statistical method for quantitatively determining the best move, in which each candidate position is played to completion thousands of times, with different random dice sequences.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TD-Gammon’s strength is in the vague positional battles where judgment, not calculation, is the key; unlike Chess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Its technique is less than perfect in things like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building up a board with no opposing contact, and bearing in against an anchor. (human can come up with the better play)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more complex positions, TD has a definite edge. Its judgment on bold vs. safe play decisions, (which is what backgammon really is all about) is the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best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B67A2-8D4B-483C-8901-FF6956BDA12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5810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B67A2-8D4B-483C-8901-FF6956BDA12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7155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B67A2-8D4B-483C-8901-FF6956BDA12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767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B67A2-8D4B-483C-8901-FF6956BDA12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971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27BA-0B14-4F05-BE14-443A2D72E5D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35102-E9E0-4AFE-8B27-D1196D0D5C3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3592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27BA-0B14-4F05-BE14-443A2D72E5D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35102-E9E0-4AFE-8B27-D1196D0D5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271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27BA-0B14-4F05-BE14-443A2D72E5D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35102-E9E0-4AFE-8B27-D1196D0D5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55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27BA-0B14-4F05-BE14-443A2D72E5D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35102-E9E0-4AFE-8B27-D1196D0D5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451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27BA-0B14-4F05-BE14-443A2D72E5D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35102-E9E0-4AFE-8B27-D1196D0D5C3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54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27BA-0B14-4F05-BE14-443A2D72E5D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35102-E9E0-4AFE-8B27-D1196D0D5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35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27BA-0B14-4F05-BE14-443A2D72E5D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35102-E9E0-4AFE-8B27-D1196D0D5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37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27BA-0B14-4F05-BE14-443A2D72E5D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35102-E9E0-4AFE-8B27-D1196D0D5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88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27BA-0B14-4F05-BE14-443A2D72E5D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35102-E9E0-4AFE-8B27-D1196D0D5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806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43C27BA-0B14-4F05-BE14-443A2D72E5D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535102-E9E0-4AFE-8B27-D1196D0D5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0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27BA-0B14-4F05-BE14-443A2D72E5D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35102-E9E0-4AFE-8B27-D1196D0D5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971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43C27BA-0B14-4F05-BE14-443A2D72E5D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8535102-E9E0-4AFE-8B27-D1196D0D5C3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424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Temporal Difference Learning and TD-Gammon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</a:t>
            </a:r>
          </a:p>
          <a:p>
            <a:r>
              <a:rPr lang="en-US" dirty="0"/>
              <a:t>Shivika Sodhi</a:t>
            </a:r>
          </a:p>
        </p:txBody>
      </p:sp>
    </p:spTree>
    <p:extLst>
      <p:ext uri="{BB962C8B-B14F-4D97-AF65-F5344CB8AC3E}">
        <p14:creationId xmlns:p14="http://schemas.microsoft.com/office/powerpoint/2010/main" val="1832670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Difficulties with Backgammon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325756"/>
            <a:ext cx="10058400" cy="3543337"/>
          </a:xfrm>
        </p:spPr>
        <p:txBody>
          <a:bodyPr/>
          <a:lstStyle/>
          <a:p>
            <a:r>
              <a:rPr lang="en-US" dirty="0">
                <a:latin typeface="+mj-lt"/>
              </a:rPr>
              <a:t>Programming a computer to play high-level backgammon is difficult</a:t>
            </a:r>
          </a:p>
          <a:p>
            <a:r>
              <a:rPr lang="en-US" dirty="0">
                <a:latin typeface="+mj-lt"/>
              </a:rPr>
              <a:t>In simple situations, we can design a program that plays perfectly via table look-up, but it isn’t feasible for the full game due to a lot of possible states</a:t>
            </a:r>
          </a:p>
          <a:p>
            <a:r>
              <a:rPr lang="en-US" dirty="0">
                <a:latin typeface="+mj-lt"/>
              </a:rPr>
              <a:t>At each ply there are 21 dice combinations possible, with an average of about 20 legal moves per dice combination, resulting in a branching ratio of several hundred per ply. Hence </a:t>
            </a:r>
            <a:r>
              <a:rPr lang="en-US" b="1" dirty="0">
                <a:latin typeface="+mj-lt"/>
              </a:rPr>
              <a:t>brute-force</a:t>
            </a:r>
            <a:r>
              <a:rPr lang="en-US" dirty="0">
                <a:latin typeface="+mj-lt"/>
              </a:rPr>
              <a:t> isn’t feasible</a:t>
            </a: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08533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Difficulties with Building human expertise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345634"/>
            <a:ext cx="10058400" cy="3523459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Backgammon programs rely on heuristic positional judgement in the absence of exact tables and deep searches</a:t>
            </a:r>
          </a:p>
          <a:p>
            <a:r>
              <a:rPr lang="en-US" dirty="0">
                <a:latin typeface="+mj-lt"/>
              </a:rPr>
              <a:t>work closely with human experts, over a long period of time, to design a heuristic evaluation function that mimics as closely as possible the positional knowledge and judgment of the experts</a:t>
            </a:r>
          </a:p>
          <a:p>
            <a:r>
              <a:rPr lang="en-US" dirty="0">
                <a:latin typeface="+mj-lt"/>
              </a:rPr>
              <a:t>substantial gap between the positional judgment of the best humans and the ability of knowledge engineers or supervised learning programs to encapsulate that judgment in the form of a heuristic evaluation function.</a:t>
            </a:r>
          </a:p>
          <a:p>
            <a:r>
              <a:rPr lang="en-US" dirty="0">
                <a:latin typeface="+mj-lt"/>
              </a:rPr>
              <a:t>human expertise that’s being emulated, will not make mistakes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22900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MLP (multilayer perceptron)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2696" y="2315817"/>
            <a:ext cx="4994096" cy="3870974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MLP is at the heart of TD-Gammon</a:t>
            </a:r>
          </a:p>
          <a:p>
            <a:r>
              <a:rPr lang="en-US" dirty="0">
                <a:latin typeface="+mj-lt"/>
              </a:rPr>
              <a:t>Its output is computed by a feed-forward flow of activation from the input nodes to the output nodes, passing through one or more layers of internal nodes called "hidden" nodes.</a:t>
            </a:r>
          </a:p>
          <a:p>
            <a:r>
              <a:rPr lang="en-US" dirty="0">
                <a:latin typeface="+mj-lt"/>
              </a:rPr>
              <a:t>Each of the connections in the network is parameterized by a real valued "weight." </a:t>
            </a:r>
          </a:p>
        </p:txBody>
      </p:sp>
      <p:pic>
        <p:nvPicPr>
          <p:cNvPr id="16" name="Picture 15" descr="Figure 1.  An illustration of the multilayer perception&#10;architecture used in TD-Gammon's neural network.  This architecture&#10;is also used in the popular backpropagation learning procedure.&#10;Figure reproduced from [9].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794" y="2011947"/>
            <a:ext cx="4070985" cy="37452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0443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MLP (multilayer perceptron)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355574"/>
            <a:ext cx="10058400" cy="3513520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Each of the nodes in the network outputs a real number equal to a weighted linear sum of inputs feeding into it, followed by a nonlinear sigmoidal "squashing" operation that maps the total summed input into the unit interval.</a:t>
            </a:r>
          </a:p>
          <a:p>
            <a:r>
              <a:rPr lang="en-US" dirty="0">
                <a:latin typeface="+mj-lt"/>
              </a:rPr>
              <a:t>The nonlinearity of the squashing function enables the neural network to compute nonlinear functions of its input, and the precise function implemented depends on the values of the weights.</a:t>
            </a:r>
          </a:p>
          <a:p>
            <a:r>
              <a:rPr lang="en-US" dirty="0">
                <a:latin typeface="+mj-lt"/>
              </a:rPr>
              <a:t>MLPs have robust approximation capabilities</a:t>
            </a: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82065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TD-Gammon’s Learning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395330"/>
            <a:ext cx="10058400" cy="3473764"/>
          </a:xfrm>
        </p:spPr>
        <p:txBody>
          <a:bodyPr/>
          <a:lstStyle/>
          <a:p>
            <a:r>
              <a:rPr lang="en-US" dirty="0">
                <a:latin typeface="+mj-lt"/>
              </a:rPr>
              <a:t>“Learning" in an MLP consists of applying a formula to change weights so that the function implemented by the network more closely approximates a desired target function. </a:t>
            </a:r>
          </a:p>
          <a:p>
            <a:r>
              <a:rPr lang="en-US" dirty="0">
                <a:latin typeface="+mj-lt"/>
              </a:rPr>
              <a:t>Globally optimal weights not feasible for large networks</a:t>
            </a:r>
          </a:p>
          <a:p>
            <a:r>
              <a:rPr lang="en-US" dirty="0">
                <a:latin typeface="+mj-lt"/>
              </a:rPr>
              <a:t>Locally optimal set of weight values found by Backpropagation</a:t>
            </a:r>
          </a:p>
        </p:txBody>
      </p:sp>
    </p:spTree>
    <p:extLst>
      <p:ext uri="{BB962C8B-B14F-4D97-AF65-F5344CB8AC3E}">
        <p14:creationId xmlns:p14="http://schemas.microsoft.com/office/powerpoint/2010/main" val="3589780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Procedure for TD-Gammon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66730"/>
            <a:ext cx="10718260" cy="3378036"/>
          </a:xfrm>
        </p:spPr>
        <p:txBody>
          <a:bodyPr/>
          <a:lstStyle/>
          <a:p>
            <a:r>
              <a:rPr lang="en-US" dirty="0">
                <a:latin typeface="+mj-lt"/>
              </a:rPr>
              <a:t>the network observes a sequence of board positions starting at the opening position and ending in a terminal position characterized by one side having removed all its checkers.</a:t>
            </a:r>
          </a:p>
          <a:p>
            <a:r>
              <a:rPr lang="en-US" dirty="0">
                <a:latin typeface="+mj-lt"/>
              </a:rPr>
              <a:t>The board positions are fed as input vectors </a:t>
            </a:r>
            <a:r>
              <a:rPr lang="en-US" i="1" dirty="0">
                <a:latin typeface="+mj-lt"/>
              </a:rPr>
              <a:t>x</a:t>
            </a:r>
            <a:r>
              <a:rPr lang="en-US" dirty="0">
                <a:latin typeface="+mj-lt"/>
              </a:rPr>
              <a:t>[1], </a:t>
            </a:r>
            <a:r>
              <a:rPr lang="en-US" i="1" dirty="0">
                <a:latin typeface="+mj-lt"/>
              </a:rPr>
              <a:t>x</a:t>
            </a:r>
            <a:r>
              <a:rPr lang="en-US" dirty="0">
                <a:latin typeface="+mj-lt"/>
              </a:rPr>
              <a:t>[2], . . . , </a:t>
            </a:r>
            <a:r>
              <a:rPr lang="en-US" i="1" dirty="0">
                <a:latin typeface="+mj-lt"/>
              </a:rPr>
              <a:t>x</a:t>
            </a:r>
            <a:r>
              <a:rPr lang="en-US" dirty="0">
                <a:latin typeface="+mj-lt"/>
              </a:rPr>
              <a:t>[</a:t>
            </a:r>
            <a:r>
              <a:rPr lang="en-US" i="1" dirty="0">
                <a:latin typeface="+mj-lt"/>
              </a:rPr>
              <a:t>f</a:t>
            </a:r>
            <a:r>
              <a:rPr lang="en-US" dirty="0">
                <a:latin typeface="+mj-lt"/>
              </a:rPr>
              <a:t>] to the neural network</a:t>
            </a:r>
          </a:p>
          <a:p>
            <a:r>
              <a:rPr lang="en-US" dirty="0">
                <a:latin typeface="+mj-lt"/>
              </a:rPr>
              <a:t>For each input pattern </a:t>
            </a:r>
            <a:r>
              <a:rPr lang="en-US" i="1" dirty="0">
                <a:latin typeface="+mj-lt"/>
              </a:rPr>
              <a:t>x</a:t>
            </a:r>
            <a:r>
              <a:rPr lang="en-US" dirty="0">
                <a:latin typeface="+mj-lt"/>
              </a:rPr>
              <a:t>[</a:t>
            </a:r>
            <a:r>
              <a:rPr lang="en-US" i="1" dirty="0">
                <a:latin typeface="+mj-lt"/>
              </a:rPr>
              <a:t>t</a:t>
            </a:r>
            <a:r>
              <a:rPr lang="en-US" dirty="0">
                <a:latin typeface="+mj-lt"/>
              </a:rPr>
              <a:t>] there is a neural network output vector </a:t>
            </a:r>
            <a:r>
              <a:rPr lang="en-US" i="1" dirty="0">
                <a:latin typeface="+mj-lt"/>
              </a:rPr>
              <a:t>Y</a:t>
            </a:r>
            <a:r>
              <a:rPr lang="en-US" dirty="0">
                <a:latin typeface="+mj-lt"/>
              </a:rPr>
              <a:t>[</a:t>
            </a:r>
            <a:r>
              <a:rPr lang="en-US" i="1" dirty="0">
                <a:latin typeface="+mj-lt"/>
              </a:rPr>
              <a:t>t</a:t>
            </a:r>
            <a:r>
              <a:rPr lang="en-US" dirty="0">
                <a:latin typeface="+mj-lt"/>
              </a:rPr>
              <a:t>] (four component vector)</a:t>
            </a:r>
          </a:p>
          <a:p>
            <a:r>
              <a:rPr lang="en-US" dirty="0">
                <a:latin typeface="+mj-lt"/>
              </a:rPr>
              <a:t>TD(</a:t>
            </a:r>
            <a:r>
              <a:rPr lang="en-US" i="1" dirty="0">
                <a:latin typeface="+mj-lt"/>
              </a:rPr>
              <a:t>lambda</a:t>
            </a:r>
            <a:r>
              <a:rPr lang="en-US" dirty="0">
                <a:latin typeface="+mj-lt"/>
              </a:rPr>
              <a:t>) algorithm is applied to change the network's weights.</a:t>
            </a:r>
          </a:p>
        </p:txBody>
      </p:sp>
      <p:sp>
        <p:nvSpPr>
          <p:cNvPr id="5" name="Rectangle 4"/>
          <p:cNvSpPr/>
          <p:nvPr/>
        </p:nvSpPr>
        <p:spPr>
          <a:xfrm>
            <a:off x="1771142" y="5221600"/>
            <a:ext cx="17817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Formula for weight change: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5946" y="4934324"/>
            <a:ext cx="5210005" cy="1039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0837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Procedure for TD-Gammon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574" y="2415209"/>
            <a:ext cx="10141226" cy="3129557"/>
          </a:xfrm>
        </p:spPr>
        <p:txBody>
          <a:bodyPr/>
          <a:lstStyle/>
          <a:p>
            <a:r>
              <a:rPr lang="en-US" dirty="0">
                <a:latin typeface="+mj-lt"/>
              </a:rPr>
              <a:t>At the end of each game, a final reward signal </a:t>
            </a:r>
            <a:r>
              <a:rPr lang="en-US" i="1" dirty="0">
                <a:latin typeface="+mj-lt"/>
              </a:rPr>
              <a:t>z</a:t>
            </a:r>
            <a:r>
              <a:rPr lang="en-US" dirty="0">
                <a:latin typeface="+mj-lt"/>
              </a:rPr>
              <a:t> is given, based on the outcome of the game.</a:t>
            </a:r>
          </a:p>
          <a:p>
            <a:r>
              <a:rPr lang="en-US" dirty="0">
                <a:latin typeface="+mj-lt"/>
              </a:rPr>
              <a:t>During training, the neural network is used to select moves for both sides and scores every possible legal move.</a:t>
            </a:r>
          </a:p>
          <a:p>
            <a:r>
              <a:rPr lang="en-US" dirty="0">
                <a:latin typeface="+mj-lt"/>
              </a:rPr>
              <a:t>the neural network is learning from the results of playing against itself (move with max expected outcome is selected)</a:t>
            </a: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23682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of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2696" y="2335695"/>
            <a:ext cx="10441584" cy="4201291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Networks learned elementary strategies during initial training (first few 1000)</a:t>
            </a:r>
          </a:p>
          <a:p>
            <a:r>
              <a:rPr lang="en-US" dirty="0">
                <a:latin typeface="+mj-lt"/>
              </a:rPr>
              <a:t>As the size of the network and amount of training experience increased, substantial improvements in performance were observed.</a:t>
            </a:r>
          </a:p>
          <a:p>
            <a:r>
              <a:rPr lang="en-US" dirty="0">
                <a:latin typeface="+mj-lt"/>
              </a:rPr>
              <a:t>Best performance: a network with 40 hidden units that was trained for a total of 200,000 games.</a:t>
            </a:r>
          </a:p>
          <a:p>
            <a:r>
              <a:rPr lang="en-US" dirty="0">
                <a:latin typeface="+mj-lt"/>
              </a:rPr>
              <a:t>networks appeared to be capable of automatic "feature discovery“</a:t>
            </a:r>
          </a:p>
          <a:p>
            <a:r>
              <a:rPr lang="en-US" dirty="0">
                <a:latin typeface="+mj-lt"/>
              </a:rPr>
              <a:t>TD nets with the additional features, have surpassed </a:t>
            </a:r>
            <a:r>
              <a:rPr lang="en-US" dirty="0" err="1">
                <a:latin typeface="+mj-lt"/>
              </a:rPr>
              <a:t>Neurogammon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953871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of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634" y="2097157"/>
            <a:ext cx="5526157" cy="3826565"/>
          </a:xfrm>
        </p:spPr>
        <p:txBody>
          <a:bodyPr>
            <a:noAutofit/>
          </a:bodyPr>
          <a:lstStyle/>
          <a:p>
            <a:r>
              <a:rPr lang="en-US" dirty="0">
                <a:latin typeface="+mj-lt"/>
              </a:rPr>
              <a:t>Version 1.0 played 51 games against </a:t>
            </a:r>
            <a:r>
              <a:rPr lang="en-US" dirty="0" err="1">
                <a:latin typeface="+mj-lt"/>
              </a:rPr>
              <a:t>Robertie</a:t>
            </a:r>
            <a:r>
              <a:rPr lang="en-US" dirty="0">
                <a:latin typeface="+mj-lt"/>
              </a:rPr>
              <a:t>, </a:t>
            </a:r>
            <a:r>
              <a:rPr lang="en-US" dirty="0" err="1">
                <a:latin typeface="+mj-lt"/>
              </a:rPr>
              <a:t>Magriel</a:t>
            </a:r>
            <a:r>
              <a:rPr lang="en-US" dirty="0">
                <a:latin typeface="+mj-lt"/>
              </a:rPr>
              <a:t>, and Malcolm Davis, and achieved a net loss of 13 points, for an average loss rate of about one-quarter point per game.</a:t>
            </a:r>
          </a:p>
          <a:p>
            <a:r>
              <a:rPr lang="en-US" dirty="0">
                <a:latin typeface="+mj-lt"/>
              </a:rPr>
              <a:t>Version 2.0 of the program, had a 2-ply search algorithm, played against Kent Goulding, Kit Woolsey, Wilcox Snellings, Joe Sylvester, and Joe Russell, the program had a net loss of 7 points. </a:t>
            </a:r>
          </a:p>
          <a:p>
            <a:r>
              <a:rPr lang="en-US" dirty="0">
                <a:latin typeface="+mj-lt"/>
              </a:rPr>
              <a:t>Finally, version 2.1 achieved near-parity to Bill </a:t>
            </a:r>
            <a:r>
              <a:rPr lang="en-US" dirty="0" err="1">
                <a:latin typeface="+mj-lt"/>
              </a:rPr>
              <a:t>Robertie</a:t>
            </a:r>
            <a:r>
              <a:rPr lang="en-US" dirty="0">
                <a:latin typeface="+mj-lt"/>
              </a:rPr>
              <a:t> in a recent 40-game test session. </a:t>
            </a:r>
            <a:r>
              <a:rPr lang="en-US" dirty="0" err="1">
                <a:latin typeface="+mj-lt"/>
              </a:rPr>
              <a:t>Robertie</a:t>
            </a:r>
            <a:r>
              <a:rPr lang="en-US" dirty="0">
                <a:latin typeface="+mj-lt"/>
              </a:rPr>
              <a:t> actually trailed the entire session, and only in the very last game was he able to pull ahead for an extremely narrow 1-point victory</a:t>
            </a:r>
          </a:p>
        </p:txBody>
      </p:sp>
      <p:pic>
        <p:nvPicPr>
          <p:cNvPr id="4" name="Picture 3" descr="Table 1. Results of testing TD-Gammon&#10;in play against world-class human opponents.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690" y="2410474"/>
            <a:ext cx="4795851" cy="29202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54663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split play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2286000"/>
            <a:ext cx="5273703" cy="4241800"/>
          </a:xfrm>
        </p:spPr>
        <p:txBody>
          <a:bodyPr/>
          <a:lstStyle/>
          <a:p>
            <a:r>
              <a:rPr lang="en-US" dirty="0">
                <a:latin typeface="+mj-lt"/>
              </a:rPr>
              <a:t>With an opening roll of 2-1, 4-1, or 5-1, the choice of experts had always been to move a single checker from the 6 point to the 5 point, "</a:t>
            </a:r>
            <a:r>
              <a:rPr lang="en-US" b="1" dirty="0">
                <a:latin typeface="+mj-lt"/>
              </a:rPr>
              <a:t>slotting</a:t>
            </a:r>
            <a:r>
              <a:rPr lang="en-US" dirty="0">
                <a:latin typeface="+mj-lt"/>
              </a:rPr>
              <a:t>“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Now the choice is split play, instead of slotting (opening slot was inferior to splitting the back checkers with 24-23)</a:t>
            </a:r>
          </a:p>
          <a:p>
            <a:endParaRPr lang="en-US" dirty="0">
              <a:latin typeface="+mj-lt"/>
            </a:endParaRPr>
          </a:p>
        </p:txBody>
      </p:sp>
      <p:pic>
        <p:nvPicPr>
          <p:cNvPr id="4" name="Picture 3" descr="Figure 2. An illustration of the normal&#10;opening position in backgammon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89" b="-2"/>
          <a:stretch/>
        </p:blipFill>
        <p:spPr bwMode="auto">
          <a:xfrm>
            <a:off x="6774021" y="838200"/>
            <a:ext cx="5062379" cy="3520282"/>
          </a:xfrm>
          <a:prstGeom prst="rect">
            <a:avLst/>
          </a:prstGeom>
          <a:noFill/>
        </p:spPr>
      </p:pic>
      <p:pic>
        <p:nvPicPr>
          <p:cNvPr id="5" name="Picture 4" descr="Table 2. TD-Gammon's analysis of the two&#10;choices in Figure 2.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8757" y="4585335"/>
            <a:ext cx="5445443" cy="19424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042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305878"/>
            <a:ext cx="10058400" cy="3563216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TD-Gammon is a game-learning program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It is a neural network that trains itself to be an evaluation function for the game of backgammon by playing against itself and learning from the outcome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Purpose: Explore some exciting new ideas and approached to traditional problems in the field of reinforcement learning</a:t>
            </a:r>
          </a:p>
        </p:txBody>
      </p:sp>
    </p:spTree>
    <p:extLst>
      <p:ext uri="{BB962C8B-B14F-4D97-AF65-F5344CB8AC3E}">
        <p14:creationId xmlns:p14="http://schemas.microsoft.com/office/powerpoint/2010/main" val="35998439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2513" y="2365513"/>
            <a:ext cx="5227983" cy="4492487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Sylvester, playing White, had rolled 4-4 and made the obvious-looking play of 8-4*, 8-4, 11-7, 11-7</a:t>
            </a:r>
          </a:p>
          <a:p>
            <a:r>
              <a:rPr lang="en-US" dirty="0">
                <a:latin typeface="+mj-lt"/>
              </a:rPr>
              <a:t>TD-Gammon's recommendation is the surprising 8-4*, 8-4, 21-17, 21-17! </a:t>
            </a:r>
          </a:p>
          <a:p>
            <a:r>
              <a:rPr lang="en-US" dirty="0">
                <a:latin typeface="+mj-lt"/>
              </a:rPr>
              <a:t>To humans, the 21 point would be viewed as a better defensive anchor than the 17 point, and the 7 point would be viewed as a better blocking point than the 11 point. </a:t>
            </a:r>
          </a:p>
          <a:p>
            <a:r>
              <a:rPr lang="en-US" dirty="0">
                <a:latin typeface="+mj-lt"/>
              </a:rPr>
              <a:t>extensive rollout performed by TD-Gammon</a:t>
            </a:r>
          </a:p>
        </p:txBody>
      </p:sp>
      <p:pic>
        <p:nvPicPr>
          <p:cNvPr id="4" name="Picture 3" descr="Figure 3. A complex situation where&#10;TD-Gammon's positional judgment is apparently superior to traditional&#10;expert thinking.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200" y="762000"/>
            <a:ext cx="5224620" cy="32344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Table 3. TD-Gammon's analysis of the&#10;two choices in Figure 3.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200" y="4341812"/>
            <a:ext cx="5224620" cy="23647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02718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the Learning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634" y="2375452"/>
            <a:ext cx="9953045" cy="3493642"/>
          </a:xfrm>
        </p:spPr>
        <p:txBody>
          <a:bodyPr/>
          <a:lstStyle/>
          <a:p>
            <a:r>
              <a:rPr lang="en-US" dirty="0">
                <a:latin typeface="+mj-lt"/>
              </a:rPr>
              <a:t>By combining the TD approach to temporal credit assignment with the MLP architecture for nonlinear function approximation, surprising results have been obtained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The TD self-play approach has greatly surpassed the alternative approach of supervised training on expert examples</a:t>
            </a:r>
          </a:p>
        </p:txBody>
      </p:sp>
    </p:spTree>
    <p:extLst>
      <p:ext uri="{BB962C8B-B14F-4D97-AF65-F5344CB8AC3E}">
        <p14:creationId xmlns:p14="http://schemas.microsoft.com/office/powerpoint/2010/main" val="29399284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Absolute Accuracy vs. Relative Accuracy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634" y="2027583"/>
            <a:ext cx="10151165" cy="4528860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TD-Gammon's equity estimates are commonly off by a tenth of a point or more (large error). Then how does it make master-level decisions?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When TD-Gammon makes a move decision, the errors made in evaluating each candidate play are not random, uncorrelated errors, but are in fact highly correlated (similarity-based generalization of the neural network)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In making a move decision, one has to choose between several candidate positions that are all very similar-looking.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Due to high degree of similarity, the neural network's equity estimates will all be off by approximately the same amount of absolute error.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Thus potentially large absolute errors cancel when comparing two candidate plays, leaving them ranked in proper order.</a:t>
            </a: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260779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Stochastic Environment (2</a:t>
            </a:r>
            <a:r>
              <a:rPr lang="en-US" baseline="30000" dirty="0"/>
              <a:t>nd</a:t>
            </a:r>
            <a:r>
              <a:rPr lang="en-US" dirty="0"/>
              <a:t> ingredient)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266122"/>
            <a:ext cx="10058400" cy="3602972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Stochastic nature of the task coming from the random dice rolls.</a:t>
            </a:r>
          </a:p>
          <a:p>
            <a:r>
              <a:rPr lang="en-US" dirty="0">
                <a:latin typeface="+mj-lt"/>
              </a:rPr>
              <a:t>Stochastic dice rolls produce a degree of variability in the positions seen during training. </a:t>
            </a:r>
          </a:p>
          <a:p>
            <a:r>
              <a:rPr lang="en-US" dirty="0">
                <a:latin typeface="+mj-lt"/>
              </a:rPr>
              <a:t>As a result, the learner explores more of the state space than it would in the absence of such a stochastic noise source, and a possible consequence could be the discovery of new strategies and improved evaluations.</a:t>
            </a:r>
          </a:p>
          <a:p>
            <a:r>
              <a:rPr lang="en-US" dirty="0">
                <a:latin typeface="+mj-lt"/>
              </a:rPr>
              <a:t>In contrast, in deterministic games a system training by self-play could end up exploring only some very narrow portion of the state space, and might develop some horrible strategy that nevertheless gives self-consistent results when implemented against itself over the narrow range of positions that it produces. </a:t>
            </a: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760533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Stochastic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3790" y="2117035"/>
            <a:ext cx="10893287" cy="4005469"/>
          </a:xfrm>
        </p:spPr>
        <p:txBody>
          <a:bodyPr>
            <a:noAutofit/>
          </a:bodyPr>
          <a:lstStyle/>
          <a:p>
            <a:r>
              <a:rPr lang="en-US" dirty="0">
                <a:latin typeface="+mj-lt"/>
              </a:rPr>
              <a:t>In backgammon, terminal states come partly due to the dice rolls, and partly due to the fact that one can only move one's pieces in the forward direction. </a:t>
            </a:r>
          </a:p>
          <a:p>
            <a:r>
              <a:rPr lang="en-US" dirty="0">
                <a:latin typeface="+mj-lt"/>
              </a:rPr>
              <a:t>Checkers move backwards when they are hit by the opponent. These two factors imply that, even for random initial networks, games usually terminate in, at most, several thousand moves. </a:t>
            </a:r>
          </a:p>
          <a:p>
            <a:r>
              <a:rPr lang="en-US" dirty="0">
                <a:latin typeface="+mj-lt"/>
              </a:rPr>
              <a:t>On the other hand, in deterministic games it is possible that a random initial strategy might execute simple cycles that would last forever. In such cases the network could not learn, as it would never receive the final reward signal; special techniques would be required to prevent this from happening.</a:t>
            </a:r>
          </a:p>
          <a:p>
            <a:r>
              <a:rPr lang="en-US" dirty="0">
                <a:latin typeface="+mj-lt"/>
              </a:rPr>
              <a:t>Finally, non-deterministic games have the advantage that the target function one is trying to learn, the true expected outcome of a position given perfect play on both sides, is a real-valued function with a great deal of smoothness and continuity, that is, small changes in the position produce small changes in the probability of winning. In contrast, the true game-theoretic value function for deterministic games like chess is discrete (win, lose, draw) and presumably more discontinuous and harder to learn.</a:t>
            </a:r>
          </a:p>
        </p:txBody>
      </p:sp>
    </p:spTree>
    <p:extLst>
      <p:ext uri="{BB962C8B-B14F-4D97-AF65-F5344CB8AC3E}">
        <p14:creationId xmlns:p14="http://schemas.microsoft.com/office/powerpoint/2010/main" val="1286992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Learning Linear Concepts First (3</a:t>
            </a:r>
            <a:r>
              <a:rPr lang="en-US" baseline="30000" dirty="0"/>
              <a:t>rd</a:t>
            </a:r>
            <a:r>
              <a:rPr lang="en-US" dirty="0"/>
              <a:t> ingredient)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415208"/>
            <a:ext cx="10058400" cy="3453885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early elementary concepts can all be expressed by an evaluation function that is linear in the raw input variables. </a:t>
            </a:r>
          </a:p>
          <a:p>
            <a:r>
              <a:rPr lang="en-US" dirty="0">
                <a:latin typeface="+mj-lt"/>
              </a:rPr>
              <a:t>In TD learning process, the neural network first extracts the linear component of the evaluation function, while nonlinear concepts emerge later in learning. </a:t>
            </a:r>
          </a:p>
          <a:p>
            <a:r>
              <a:rPr lang="en-US" dirty="0">
                <a:latin typeface="+mj-lt"/>
              </a:rPr>
              <a:t>When the input variables encode the raw board information such as blots and points at particular locations, a linear function of those variables would express simple concepts such as "blots are bad" and "points are good.“</a:t>
            </a:r>
          </a:p>
          <a:p>
            <a:r>
              <a:rPr lang="en-US" dirty="0">
                <a:latin typeface="+mj-lt"/>
              </a:rPr>
              <a:t>." Such concepts are said to be context-insensitive, in that the evaluation function assigns a constant value to a particular feature, regardless of the context of the other features. </a:t>
            </a:r>
          </a:p>
        </p:txBody>
      </p:sp>
    </p:spTree>
    <p:extLst>
      <p:ext uri="{BB962C8B-B14F-4D97-AF65-F5344CB8AC3E}">
        <p14:creationId xmlns:p14="http://schemas.microsoft.com/office/powerpoint/2010/main" val="7101179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56183"/>
            <a:ext cx="10515600" cy="4293704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Ex, a constant value would be assigned to owning the 7 point, independent of the configuration of the rest of the board. </a:t>
            </a:r>
          </a:p>
          <a:p>
            <a:r>
              <a:rPr lang="en-US" dirty="0">
                <a:latin typeface="+mj-lt"/>
              </a:rPr>
              <a:t>On the other hand, an example of a context-sensitive concept that emerges later in learning is the notion that the value of the 7 point depends on where one's other checkers are located. </a:t>
            </a:r>
          </a:p>
          <a:p>
            <a:r>
              <a:rPr lang="en-US" dirty="0">
                <a:latin typeface="+mj-lt"/>
              </a:rPr>
              <a:t>Early in the game, when one has several checkers to be brought home, the 7 point is valuable as a blocking point and as a landing spot. </a:t>
            </a:r>
          </a:p>
          <a:p>
            <a:r>
              <a:rPr lang="en-US" dirty="0">
                <a:latin typeface="+mj-lt"/>
              </a:rPr>
              <a:t>On the other hand, if one is bearing in and all other checkers have been brought home, the 7 point then becomes a liability.</a:t>
            </a:r>
          </a:p>
          <a:p>
            <a:r>
              <a:rPr lang="en-US" dirty="0">
                <a:latin typeface="+mj-lt"/>
              </a:rPr>
              <a:t>linear function learned early on by the TD net gives a surprisingly strong strategy -- it is enormously better than the random initial strategy, and in fact is better than typical human beginner-level play. As such it may provide a useful starting point for subsequent further learning of nonlinear, context-sensitive concepts.</a:t>
            </a: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667058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315816"/>
            <a:ext cx="10058400" cy="3553277"/>
          </a:xfrm>
        </p:spPr>
        <p:txBody>
          <a:bodyPr/>
          <a:lstStyle/>
          <a:p>
            <a:r>
              <a:rPr lang="en-US" dirty="0">
                <a:latin typeface="+mj-lt"/>
              </a:rPr>
              <a:t>Temporal difference learning: promising general-purpose technique for learning with delayed rewards. </a:t>
            </a:r>
          </a:p>
          <a:p>
            <a:r>
              <a:rPr lang="en-US" dirty="0">
                <a:latin typeface="+mj-lt"/>
              </a:rPr>
              <a:t>It can be applied both to prediction learning, to a combined prediction/control task in which control decisions are made by optimizing predicted outcome.</a:t>
            </a:r>
          </a:p>
          <a:p>
            <a:r>
              <a:rPr lang="en-US" dirty="0">
                <a:latin typeface="+mj-lt"/>
              </a:rPr>
              <a:t>Current version of the program: 2-ply</a:t>
            </a:r>
          </a:p>
          <a:p>
            <a:r>
              <a:rPr lang="en-US" dirty="0">
                <a:latin typeface="+mj-lt"/>
              </a:rPr>
              <a:t>Future scope: extended to 3-ply</a:t>
            </a:r>
          </a:p>
        </p:txBody>
      </p:sp>
    </p:spTree>
    <p:extLst>
      <p:ext uri="{BB962C8B-B14F-4D97-AF65-F5344CB8AC3E}">
        <p14:creationId xmlns:p14="http://schemas.microsoft.com/office/powerpoint/2010/main" val="642653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Reinforcement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494722"/>
            <a:ext cx="10058400" cy="3374372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The learning agent observes an input state or input pattern, produces an action/output /control signal and then received a reward/reinforcement feedback signal from the environment indicating how good/bad its output was</a:t>
            </a:r>
          </a:p>
          <a:p>
            <a:r>
              <a:rPr lang="en-US" dirty="0">
                <a:latin typeface="+mj-lt"/>
              </a:rPr>
              <a:t>Goal of learning: Generate the optimal actions leading to maximal reward.</a:t>
            </a:r>
          </a:p>
          <a:p>
            <a:r>
              <a:rPr lang="en-US" dirty="0">
                <a:latin typeface="+mj-lt"/>
              </a:rPr>
              <a:t>In many cases, reward is delayed, then</a:t>
            </a:r>
          </a:p>
          <a:p>
            <a:r>
              <a:rPr lang="en-US" dirty="0">
                <a:latin typeface="+mj-lt"/>
              </a:rPr>
              <a:t>Learner needs to solve “Temporal credit assignment problem” (figure out ways to apportion credit and blame to various inputs/outputs)</a:t>
            </a:r>
          </a:p>
        </p:txBody>
      </p:sp>
    </p:spTree>
    <p:extLst>
      <p:ext uri="{BB962C8B-B14F-4D97-AF65-F5344CB8AC3E}">
        <p14:creationId xmlns:p14="http://schemas.microsoft.com/office/powerpoint/2010/main" val="3105020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and drawbacks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435086"/>
            <a:ext cx="10058400" cy="3434007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Why reinforcement learning?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- Because the learner is able to learn on its own, without the aid of an intelligent “teacher” from its own experience at attempting to perform a task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- In supervised learning, a “teacher signal” is required that explicitly tells the learner what the correct output is for every input pattern</a:t>
            </a:r>
          </a:p>
          <a:p>
            <a:r>
              <a:rPr lang="en-US" dirty="0">
                <a:latin typeface="+mj-lt"/>
              </a:rPr>
              <a:t>Problems: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- In reinforcement learning with delay, the temporal credit assignment aspect of the problem is difficult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- They have been limited to learning lookup tables or linear evaluation function</a:t>
            </a:r>
          </a:p>
        </p:txBody>
      </p:sp>
    </p:spTree>
    <p:extLst>
      <p:ext uri="{BB962C8B-B14F-4D97-AF65-F5344CB8AC3E}">
        <p14:creationId xmlns:p14="http://schemas.microsoft.com/office/powerpoint/2010/main" val="75542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Developments in Reinforcement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474842"/>
            <a:ext cx="10058400" cy="3394251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Development of a wide variety of novel nonlinear function approximation schemes like decision trees, localized basis functions, spline-fitting schemes and multilayer perceptions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Development of a class of methods for approaching the temporal credit assignment problem, “Temporal Difference”(TD):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- Learning is based on the difference between temporally successive predictions 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(make the learner’s current prediction for current input pattern more closely match the next prediction at next time step)</a:t>
            </a:r>
          </a:p>
        </p:txBody>
      </p:sp>
    </p:spTree>
    <p:extLst>
      <p:ext uri="{BB962C8B-B14F-4D97-AF65-F5344CB8AC3E}">
        <p14:creationId xmlns:p14="http://schemas.microsoft.com/office/powerpoint/2010/main" val="3387762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Features of TD(</a:t>
            </a:r>
            <a:r>
              <a:rPr lang="el-GR" dirty="0"/>
              <a:t>λ</a:t>
            </a:r>
            <a:r>
              <a:rPr lang="en-US" dirty="0"/>
              <a:t>) (multilayer neural networks)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635" y="2435087"/>
            <a:ext cx="9922564" cy="3741876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A heuristic error signal is defined at every time step, based on the difference between two successive predictions, that drives the learning</a:t>
            </a:r>
          </a:p>
          <a:p>
            <a:r>
              <a:rPr lang="en-US" dirty="0">
                <a:latin typeface="+mj-lt"/>
              </a:rPr>
              <a:t>Given that a prediction error has been detected at a given time step, there is an exponentially decaying feedback of the error in </a:t>
            </a:r>
            <a:r>
              <a:rPr lang="en-US" dirty="0" err="1">
                <a:latin typeface="+mj-lt"/>
              </a:rPr>
              <a:t>time,so</a:t>
            </a:r>
            <a:r>
              <a:rPr lang="en-US" dirty="0">
                <a:latin typeface="+mj-lt"/>
              </a:rPr>
              <a:t> that previous estimates are corrected too.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(time scale of the exponential delay is governed by </a:t>
            </a:r>
            <a:r>
              <a:rPr lang="el-GR" dirty="0">
                <a:latin typeface="+mj-lt"/>
              </a:rPr>
              <a:t>λ</a:t>
            </a:r>
            <a:r>
              <a:rPr lang="en-US" dirty="0">
                <a:latin typeface="+mj-lt"/>
              </a:rPr>
              <a:t>)</a:t>
            </a:r>
          </a:p>
          <a:p>
            <a:r>
              <a:rPr lang="en-US" b="1" dirty="0">
                <a:latin typeface="+mj-lt"/>
              </a:rPr>
              <a:t>TD-Gammon was designed to</a:t>
            </a:r>
            <a:r>
              <a:rPr lang="en-US" dirty="0">
                <a:latin typeface="+mj-lt"/>
              </a:rPr>
              <a:t>: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- Explore the capability of multilayer neural networks trained by YD(</a:t>
            </a:r>
            <a:r>
              <a:rPr lang="el-GR" dirty="0">
                <a:latin typeface="+mj-lt"/>
              </a:rPr>
              <a:t>λ</a:t>
            </a:r>
            <a:r>
              <a:rPr lang="en-US" dirty="0">
                <a:latin typeface="+mj-lt"/>
              </a:rPr>
              <a:t>)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- Provide a detailed comparison of the TD learning approach with the alternative approach of supervised learning on a corpus of expert-labeled exemplars (</a:t>
            </a:r>
            <a:r>
              <a:rPr lang="en-US" dirty="0" err="1">
                <a:latin typeface="+mj-lt"/>
              </a:rPr>
              <a:t>Neurogammon</a:t>
            </a:r>
            <a:r>
              <a:rPr lang="en-US" dirty="0">
                <a:latin typeface="+mj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06011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backgamm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64" r="42215"/>
          <a:stretch/>
        </p:blipFill>
        <p:spPr bwMode="auto">
          <a:xfrm>
            <a:off x="20" y="10"/>
            <a:ext cx="4635571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US" dirty="0"/>
              <a:t>Backgammon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5431" y="2115119"/>
            <a:ext cx="7050978" cy="4146534"/>
          </a:xfrm>
        </p:spPr>
        <p:txBody>
          <a:bodyPr>
            <a:noAutofit/>
          </a:bodyPr>
          <a:lstStyle/>
          <a:p>
            <a:r>
              <a:rPr lang="en-US" dirty="0">
                <a:latin typeface="+mj-lt"/>
              </a:rPr>
              <a:t>Backgammon is a two player game, played on one-dimensional track</a:t>
            </a:r>
          </a:p>
          <a:p>
            <a:r>
              <a:rPr lang="en-US" dirty="0">
                <a:latin typeface="+mj-lt"/>
              </a:rPr>
              <a:t>Players take turns rolling dice and moving their checkers in opposite direction along the track as allowed by dice roll</a:t>
            </a:r>
          </a:p>
          <a:p>
            <a:r>
              <a:rPr lang="en-US" dirty="0">
                <a:latin typeface="+mj-lt"/>
              </a:rPr>
              <a:t>Winner: 1</a:t>
            </a:r>
            <a:r>
              <a:rPr lang="en-US" baseline="30000" dirty="0">
                <a:latin typeface="+mj-lt"/>
              </a:rPr>
              <a:t>st</a:t>
            </a:r>
            <a:r>
              <a:rPr lang="en-US" dirty="0">
                <a:latin typeface="+mj-lt"/>
              </a:rPr>
              <a:t> person to move all his checkers all the way forward and off his end of the board</a:t>
            </a:r>
          </a:p>
          <a:p>
            <a:r>
              <a:rPr lang="en-US" dirty="0">
                <a:latin typeface="+mj-lt"/>
              </a:rPr>
              <a:t>“Winning” a gammon: the player wins double-stake if the opponent hasn’t taken any checkers off</a:t>
            </a:r>
          </a:p>
          <a:p>
            <a:r>
              <a:rPr lang="en-US" dirty="0">
                <a:latin typeface="+mj-lt"/>
              </a:rPr>
              <a:t>Backgammon: the player wins triple-stake if the opponent hasn’t taken any checkers off and has checkers in far most quadrant</a:t>
            </a:r>
          </a:p>
        </p:txBody>
      </p:sp>
    </p:spTree>
    <p:extLst>
      <p:ext uri="{BB962C8B-B14F-4D97-AF65-F5344CB8AC3E}">
        <p14:creationId xmlns:p14="http://schemas.microsoft.com/office/powerpoint/2010/main" val="3932651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in the Game of Backgammon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564296"/>
            <a:ext cx="10058400" cy="3304798"/>
          </a:xfrm>
        </p:spPr>
        <p:txBody>
          <a:bodyPr/>
          <a:lstStyle/>
          <a:p>
            <a:r>
              <a:rPr lang="en-US" dirty="0">
                <a:latin typeface="+mj-lt"/>
              </a:rPr>
              <a:t>The 1-D  racing nature of the game is made more complex by 2 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 It is possible to land on, or “hit” a single opponent checker (called “blot”) and send it all the way back to the far end of board.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The blot must re-enter the board before other checkers can be moved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It is possible to form blocking structures that impede the forward progress of the opponent checkers</a:t>
            </a:r>
          </a:p>
        </p:txBody>
      </p:sp>
    </p:spTree>
    <p:extLst>
      <p:ext uri="{BB962C8B-B14F-4D97-AF65-F5344CB8AC3E}">
        <p14:creationId xmlns:p14="http://schemas.microsoft.com/office/powerpoint/2010/main" val="95026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365512"/>
            <a:ext cx="10058400" cy="3503581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More complexity is introduced by using a “doubling cube” through which either player can offer to double the stakes of the game</a:t>
            </a:r>
          </a:p>
          <a:p>
            <a:r>
              <a:rPr lang="en-US" dirty="0">
                <a:latin typeface="+mj-lt"/>
              </a:rPr>
              <a:t>If the opponent accepts the double, he gets the right to make the next double, if he declines he fortifies the current stake</a:t>
            </a:r>
          </a:p>
          <a:p>
            <a:r>
              <a:rPr lang="en-US" dirty="0">
                <a:latin typeface="+mj-lt"/>
              </a:rPr>
              <a:t>Thus, the total number of points won at the end of the game is given by the current value of the doubling cube multiplied by: </a:t>
            </a:r>
            <a:r>
              <a:rPr lang="en-US" b="1" dirty="0">
                <a:latin typeface="+mj-lt"/>
              </a:rPr>
              <a:t>1 for a regular win, 2 for a gammon, 3 for a backgammon</a:t>
            </a:r>
          </a:p>
          <a:p>
            <a:r>
              <a:rPr lang="en-US" dirty="0">
                <a:latin typeface="+mj-lt"/>
              </a:rPr>
              <a:t>A doubling algorithm was added after TD-Gammon’s training that makes decisions by feeding TD-Gammon’s expected reward estimates into a doubling formula</a:t>
            </a:r>
          </a:p>
        </p:txBody>
      </p:sp>
    </p:spTree>
    <p:extLst>
      <p:ext uri="{BB962C8B-B14F-4D97-AF65-F5344CB8AC3E}">
        <p14:creationId xmlns:p14="http://schemas.microsoft.com/office/powerpoint/2010/main" val="175132812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1204</TotalTime>
  <Words>2477</Words>
  <Application>Microsoft Office PowerPoint</Application>
  <PresentationFormat>Widescreen</PresentationFormat>
  <Paragraphs>182</Paragraphs>
  <Slides>27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Calibri</vt:lpstr>
      <vt:lpstr>Calibri Light</vt:lpstr>
      <vt:lpstr>Retrospect</vt:lpstr>
      <vt:lpstr>Temporal Difference Learning and TD-Gammon</vt:lpstr>
      <vt:lpstr>INTRODUCTION</vt:lpstr>
      <vt:lpstr>Reinforcement Learning</vt:lpstr>
      <vt:lpstr>Advantages and drawbacks</vt:lpstr>
      <vt:lpstr>Developments in Reinforcement Learning</vt:lpstr>
      <vt:lpstr>Features of TD(λ) (multilayer neural networks)</vt:lpstr>
      <vt:lpstr>Backgammon</vt:lpstr>
      <vt:lpstr>Complexity in the Game of Backgammon</vt:lpstr>
      <vt:lpstr>More complexity</vt:lpstr>
      <vt:lpstr>Difficulties with Backgammon</vt:lpstr>
      <vt:lpstr>Difficulties with Building human expertise</vt:lpstr>
      <vt:lpstr>MLP (multilayer perceptron)</vt:lpstr>
      <vt:lpstr>MLP (multilayer perceptron)</vt:lpstr>
      <vt:lpstr>TD-Gammon’s Learning Methodology</vt:lpstr>
      <vt:lpstr>Training Procedure for TD-Gammon</vt:lpstr>
      <vt:lpstr>Training Procedure for TD-Gammon</vt:lpstr>
      <vt:lpstr>Results of Training</vt:lpstr>
      <vt:lpstr>Results of Training</vt:lpstr>
      <vt:lpstr>Example: split play </vt:lpstr>
      <vt:lpstr>Example 2</vt:lpstr>
      <vt:lpstr>Understanding the Learning Process</vt:lpstr>
      <vt:lpstr>Absolute Accuracy vs. Relative Accuracy</vt:lpstr>
      <vt:lpstr>Stochastic Environment (2nd ingredient)</vt:lpstr>
      <vt:lpstr>Stochastic Environment</vt:lpstr>
      <vt:lpstr>Learning Linear Concepts First (3rd ingredient)</vt:lpstr>
      <vt:lpstr>Example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Temporal Difference Learning and TD-Gammon</dc:title>
  <dc:creator>Shivika Sodhi</dc:creator>
  <cp:lastModifiedBy>Shivika Sodhi</cp:lastModifiedBy>
  <cp:revision>222</cp:revision>
  <dcterms:created xsi:type="dcterms:W3CDTF">2016-10-24T20:28:39Z</dcterms:created>
  <dcterms:modified xsi:type="dcterms:W3CDTF">2016-10-31T20:11:53Z</dcterms:modified>
</cp:coreProperties>
</file>