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4"/>
  </p:handoutMasterIdLst>
  <p:sldIdLst>
    <p:sldId id="256" r:id="rId2"/>
    <p:sldId id="257" r:id="rId3"/>
    <p:sldId id="258" r:id="rId4"/>
    <p:sldId id="259" r:id="rId5"/>
    <p:sldId id="261" r:id="rId6"/>
    <p:sldId id="262" r:id="rId7"/>
    <p:sldId id="277" r:id="rId8"/>
    <p:sldId id="286" r:id="rId9"/>
    <p:sldId id="260" r:id="rId10"/>
    <p:sldId id="263" r:id="rId11"/>
    <p:sldId id="265" r:id="rId12"/>
    <p:sldId id="266" r:id="rId13"/>
    <p:sldId id="264" r:id="rId14"/>
    <p:sldId id="268" r:id="rId15"/>
    <p:sldId id="267" r:id="rId16"/>
    <p:sldId id="269" r:id="rId17"/>
    <p:sldId id="271" r:id="rId18"/>
    <p:sldId id="270" r:id="rId19"/>
    <p:sldId id="272" r:id="rId20"/>
    <p:sldId id="273" r:id="rId21"/>
    <p:sldId id="274" r:id="rId22"/>
    <p:sldId id="275" r:id="rId23"/>
    <p:sldId id="276" r:id="rId24"/>
    <p:sldId id="279" r:id="rId25"/>
    <p:sldId id="280" r:id="rId26"/>
    <p:sldId id="278" r:id="rId27"/>
    <p:sldId id="281" r:id="rId28"/>
    <p:sldId id="282" r:id="rId29"/>
    <p:sldId id="283" r:id="rId30"/>
    <p:sldId id="284" r:id="rId31"/>
    <p:sldId id="285" r:id="rId32"/>
    <p:sldId id="287" r:id="rId33"/>
    <p:sldId id="289" r:id="rId34"/>
    <p:sldId id="288" r:id="rId35"/>
    <p:sldId id="290" r:id="rId36"/>
    <p:sldId id="291" r:id="rId37"/>
    <p:sldId id="297" r:id="rId38"/>
    <p:sldId id="295" r:id="rId39"/>
    <p:sldId id="292" r:id="rId40"/>
    <p:sldId id="293" r:id="rId41"/>
    <p:sldId id="294" r:id="rId42"/>
    <p:sldId id="296" r:id="rId43"/>
  </p:sldIdLst>
  <p:sldSz cx="12192000" cy="6858000"/>
  <p:notesSz cx="8520113" cy="7077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692049" cy="355083"/>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826093" y="1"/>
            <a:ext cx="3692049" cy="355083"/>
          </a:xfrm>
          <a:prstGeom prst="rect">
            <a:avLst/>
          </a:prstGeom>
        </p:spPr>
        <p:txBody>
          <a:bodyPr vert="horz" lIns="93936" tIns="46968" rIns="93936" bIns="46968" rtlCol="0"/>
          <a:lstStyle>
            <a:lvl1pPr algn="r">
              <a:defRPr sz="1200"/>
            </a:lvl1pPr>
          </a:lstStyle>
          <a:p>
            <a:fld id="{EFE282EA-B1AF-49F2-94E2-DD1B0D6C696D}" type="datetimeFigureOut">
              <a:rPr lang="en-US" smtClean="0"/>
              <a:t>5/20/2016</a:t>
            </a:fld>
            <a:endParaRPr lang="en-US"/>
          </a:p>
        </p:txBody>
      </p:sp>
      <p:sp>
        <p:nvSpPr>
          <p:cNvPr id="4" name="Footer Placeholder 3"/>
          <p:cNvSpPr>
            <a:spLocks noGrp="1"/>
          </p:cNvSpPr>
          <p:nvPr>
            <p:ph type="ftr" sz="quarter" idx="2"/>
          </p:nvPr>
        </p:nvSpPr>
        <p:spPr>
          <a:xfrm>
            <a:off x="1" y="6721993"/>
            <a:ext cx="3692049" cy="355082"/>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826093" y="6721993"/>
            <a:ext cx="3692049" cy="355082"/>
          </a:xfrm>
          <a:prstGeom prst="rect">
            <a:avLst/>
          </a:prstGeom>
        </p:spPr>
        <p:txBody>
          <a:bodyPr vert="horz" lIns="93936" tIns="46968" rIns="93936" bIns="46968" rtlCol="0" anchor="b"/>
          <a:lstStyle>
            <a:lvl1pPr algn="r">
              <a:defRPr sz="1200"/>
            </a:lvl1pPr>
          </a:lstStyle>
          <a:p>
            <a:fld id="{1E8B55A6-DDFC-4E8E-ABF0-7B025A669379}" type="slidenum">
              <a:rPr lang="en-US" smtClean="0"/>
              <a:t>‹#›</a:t>
            </a:fld>
            <a:endParaRPr lang="en-US"/>
          </a:p>
        </p:txBody>
      </p:sp>
    </p:spTree>
    <p:extLst>
      <p:ext uri="{BB962C8B-B14F-4D97-AF65-F5344CB8AC3E}">
        <p14:creationId xmlns:p14="http://schemas.microsoft.com/office/powerpoint/2010/main" val="1221866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1CE3E7-195D-499B-B125-1636B47FA413}"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30881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CE3E7-195D-499B-B125-1636B47FA413}"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1537175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CE3E7-195D-499B-B125-1636B47FA413}"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212806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CE3E7-195D-499B-B125-1636B47FA413}"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4105679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1CE3E7-195D-499B-B125-1636B47FA413}"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327114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1CE3E7-195D-499B-B125-1636B47FA413}"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2522253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1CE3E7-195D-499B-B125-1636B47FA413}" type="datetimeFigureOut">
              <a:rPr lang="en-US" smtClean="0"/>
              <a:t>5/20/2016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368383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1CE3E7-195D-499B-B125-1636B47FA413}" type="datetimeFigureOut">
              <a:rPr lang="en-US" smtClean="0"/>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2612059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CE3E7-195D-499B-B125-1636B47FA413}" type="datetimeFigureOut">
              <a:rPr lang="en-US" smtClean="0"/>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132474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1CE3E7-195D-499B-B125-1636B47FA413}"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1232307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1CE3E7-195D-499B-B125-1636B47FA413}"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526E-5D5C-4F7F-A53A-6147B57A2815}" type="slidenum">
              <a:rPr lang="en-US" smtClean="0"/>
              <a:t>‹#›</a:t>
            </a:fld>
            <a:endParaRPr lang="en-US"/>
          </a:p>
        </p:txBody>
      </p:sp>
    </p:spTree>
    <p:extLst>
      <p:ext uri="{BB962C8B-B14F-4D97-AF65-F5344CB8AC3E}">
        <p14:creationId xmlns:p14="http://schemas.microsoft.com/office/powerpoint/2010/main" val="23887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CE3E7-195D-499B-B125-1636B47FA413}" type="datetimeFigureOut">
              <a:rPr lang="en-US" smtClean="0"/>
              <a:t>5/20/2016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C526E-5D5C-4F7F-A53A-6147B57A2815}" type="slidenum">
              <a:rPr lang="en-US" smtClean="0"/>
              <a:t>‹#›</a:t>
            </a:fld>
            <a:endParaRPr lang="en-US"/>
          </a:p>
        </p:txBody>
      </p:sp>
    </p:spTree>
    <p:extLst>
      <p:ext uri="{BB962C8B-B14F-4D97-AF65-F5344CB8AC3E}">
        <p14:creationId xmlns:p14="http://schemas.microsoft.com/office/powerpoint/2010/main" val="3543903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Movie Script Shot Lister</a:t>
            </a:r>
            <a:endParaRPr lang="en-US" dirty="0"/>
          </a:p>
        </p:txBody>
      </p:sp>
      <p:sp>
        <p:nvSpPr>
          <p:cNvPr id="3" name="Subtitle 2"/>
          <p:cNvSpPr>
            <a:spLocks noGrp="1"/>
          </p:cNvSpPr>
          <p:nvPr>
            <p:ph type="subTitle" idx="1"/>
          </p:nvPr>
        </p:nvSpPr>
        <p:spPr/>
        <p:txBody>
          <a:bodyPr>
            <a:normAutofit lnSpcReduction="10000"/>
          </a:bodyPr>
          <a:lstStyle/>
          <a:p>
            <a:r>
              <a:rPr lang="en-US" dirty="0" smtClean="0"/>
              <a:t>David Robert Smith</a:t>
            </a:r>
          </a:p>
          <a:p>
            <a:r>
              <a:rPr lang="en-US" dirty="0" smtClean="0"/>
              <a:t>Spring 2016</a:t>
            </a:r>
          </a:p>
          <a:p>
            <a:r>
              <a:rPr lang="en-US" dirty="0" smtClean="0"/>
              <a:t>CS298 Writing Project</a:t>
            </a:r>
          </a:p>
          <a:p>
            <a:r>
              <a:rPr lang="en-US" dirty="0" smtClean="0"/>
              <a:t>Advisor: Dr. Chris </a:t>
            </a:r>
            <a:r>
              <a:rPr lang="en-US" dirty="0" err="1" smtClean="0"/>
              <a:t>Pollett</a:t>
            </a:r>
            <a:endParaRPr lang="en-US" dirty="0"/>
          </a:p>
        </p:txBody>
      </p:sp>
    </p:spTree>
    <p:extLst>
      <p:ext uri="{BB962C8B-B14F-4D97-AF65-F5344CB8AC3E}">
        <p14:creationId xmlns:p14="http://schemas.microsoft.com/office/powerpoint/2010/main" val="130739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Program: The Parser</a:t>
            </a:r>
            <a:endParaRPr lang="en-US" dirty="0"/>
          </a:p>
        </p:txBody>
      </p:sp>
      <p:sp>
        <p:nvSpPr>
          <p:cNvPr id="3" name="Content Placeholder 2"/>
          <p:cNvSpPr>
            <a:spLocks noGrp="1"/>
          </p:cNvSpPr>
          <p:nvPr>
            <p:ph idx="1"/>
          </p:nvPr>
        </p:nvSpPr>
        <p:spPr/>
        <p:txBody>
          <a:bodyPr/>
          <a:lstStyle/>
          <a:p>
            <a:r>
              <a:rPr lang="en-US" dirty="0" smtClean="0"/>
              <a:t>The Parser reads the raw script line by line and identifies each line:</a:t>
            </a:r>
          </a:p>
          <a:p>
            <a:pPr lvl="1"/>
            <a:r>
              <a:rPr lang="en-US" dirty="0" smtClean="0"/>
              <a:t>New Scene</a:t>
            </a:r>
          </a:p>
          <a:p>
            <a:pPr lvl="2"/>
            <a:r>
              <a:rPr lang="en-US" dirty="0" smtClean="0"/>
              <a:t>i.e. EXT. ELM STREET – NIGHT, INT. BEDROOM - DAY</a:t>
            </a:r>
          </a:p>
          <a:p>
            <a:pPr lvl="1"/>
            <a:r>
              <a:rPr lang="en-US" dirty="0" smtClean="0"/>
              <a:t>Blank Line</a:t>
            </a:r>
          </a:p>
          <a:p>
            <a:pPr lvl="2"/>
            <a:r>
              <a:rPr lang="en-US" dirty="0" smtClean="0"/>
              <a:t>Line with nothing other than spaces</a:t>
            </a:r>
          </a:p>
          <a:p>
            <a:pPr lvl="1"/>
            <a:r>
              <a:rPr lang="en-US" dirty="0" smtClean="0"/>
              <a:t>Dialogue</a:t>
            </a:r>
          </a:p>
          <a:p>
            <a:pPr lvl="2"/>
            <a:r>
              <a:rPr lang="en-US" dirty="0" smtClean="0"/>
              <a:t>Block that starts with an all uppercase character name</a:t>
            </a:r>
          </a:p>
          <a:p>
            <a:pPr lvl="1"/>
            <a:r>
              <a:rPr lang="en-US" dirty="0" smtClean="0"/>
              <a:t>Action</a:t>
            </a:r>
          </a:p>
          <a:p>
            <a:pPr lvl="2"/>
            <a:r>
              <a:rPr lang="en-US" dirty="0" smtClean="0"/>
              <a:t>Anything else</a:t>
            </a:r>
            <a:endParaRPr lang="en-US" dirty="0"/>
          </a:p>
          <a:p>
            <a:r>
              <a:rPr lang="en-US" dirty="0" smtClean="0"/>
              <a:t>This information is used to create the </a:t>
            </a:r>
            <a:r>
              <a:rPr lang="en-US" b="1" dirty="0" smtClean="0"/>
              <a:t>Script</a:t>
            </a:r>
            <a:r>
              <a:rPr lang="en-US" dirty="0" smtClean="0"/>
              <a:t> data structure</a:t>
            </a:r>
          </a:p>
        </p:txBody>
      </p:sp>
    </p:spTree>
    <p:extLst>
      <p:ext uri="{BB962C8B-B14F-4D97-AF65-F5344CB8AC3E}">
        <p14:creationId xmlns:p14="http://schemas.microsoft.com/office/powerpoint/2010/main" val="2838290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Parser</a:t>
            </a:r>
            <a:endParaRPr lang="en-US" dirty="0"/>
          </a:p>
        </p:txBody>
      </p:sp>
      <p:sp>
        <p:nvSpPr>
          <p:cNvPr id="3" name="Content Placeholder 2"/>
          <p:cNvSpPr>
            <a:spLocks noGrp="1"/>
          </p:cNvSpPr>
          <p:nvPr>
            <p:ph idx="1"/>
          </p:nvPr>
        </p:nvSpPr>
        <p:spPr/>
        <p:txBody>
          <a:bodyPr/>
          <a:lstStyle/>
          <a:p>
            <a:r>
              <a:rPr lang="en-US" dirty="0" smtClean="0"/>
              <a:t>The script data structure:</a:t>
            </a:r>
          </a:p>
          <a:p>
            <a:pPr lvl="1"/>
            <a:r>
              <a:rPr lang="en-US" dirty="0" smtClean="0"/>
              <a:t>Contains </a:t>
            </a:r>
            <a:r>
              <a:rPr lang="en-US" b="1" dirty="0" smtClean="0"/>
              <a:t>script objects</a:t>
            </a:r>
            <a:r>
              <a:rPr lang="en-US" dirty="0" smtClean="0"/>
              <a:t>, </a:t>
            </a:r>
            <a:r>
              <a:rPr lang="en-US" b="1" dirty="0" smtClean="0"/>
              <a:t>scenes</a:t>
            </a:r>
            <a:r>
              <a:rPr lang="en-US" dirty="0" smtClean="0"/>
              <a:t>, and </a:t>
            </a:r>
            <a:r>
              <a:rPr lang="en-US" b="1" dirty="0" smtClean="0"/>
              <a:t>scene objects</a:t>
            </a:r>
          </a:p>
          <a:p>
            <a:pPr lvl="1"/>
            <a:r>
              <a:rPr lang="en-US" b="1" dirty="0" smtClean="0"/>
              <a:t>script objects </a:t>
            </a:r>
            <a:r>
              <a:rPr lang="en-US" dirty="0" smtClean="0"/>
              <a:t>are data structures that can be things like </a:t>
            </a:r>
            <a:r>
              <a:rPr lang="en-US" b="1" dirty="0" smtClean="0"/>
              <a:t>characters</a:t>
            </a:r>
            <a:r>
              <a:rPr lang="en-US" dirty="0" smtClean="0"/>
              <a:t> or </a:t>
            </a:r>
            <a:r>
              <a:rPr lang="en-US" b="1" dirty="0" smtClean="0"/>
              <a:t>props</a:t>
            </a:r>
            <a:r>
              <a:rPr lang="en-US" dirty="0" smtClean="0"/>
              <a:t> which appear in more than one scene</a:t>
            </a:r>
          </a:p>
          <a:p>
            <a:pPr lvl="1"/>
            <a:r>
              <a:rPr lang="en-US" b="1" dirty="0" smtClean="0"/>
              <a:t>scene objects </a:t>
            </a:r>
            <a:r>
              <a:rPr lang="en-US" dirty="0" smtClean="0"/>
              <a:t>are only in one scene such as </a:t>
            </a:r>
            <a:r>
              <a:rPr lang="en-US" b="1" dirty="0" smtClean="0"/>
              <a:t>dialogue</a:t>
            </a:r>
            <a:r>
              <a:rPr lang="en-US" dirty="0" smtClean="0"/>
              <a:t> and </a:t>
            </a:r>
            <a:r>
              <a:rPr lang="en-US" b="1" dirty="0" smtClean="0"/>
              <a:t>action blocks</a:t>
            </a:r>
          </a:p>
          <a:p>
            <a:pPr lvl="2"/>
            <a:r>
              <a:rPr lang="en-US" dirty="0" smtClean="0"/>
              <a:t>With the notable exception of the </a:t>
            </a:r>
            <a:r>
              <a:rPr lang="en-US" b="1" dirty="0" smtClean="0"/>
              <a:t>blank line </a:t>
            </a:r>
            <a:r>
              <a:rPr lang="en-US" dirty="0" smtClean="0"/>
              <a:t>scene object which appears everywhere</a:t>
            </a:r>
          </a:p>
          <a:p>
            <a:pPr lvl="1"/>
            <a:r>
              <a:rPr lang="en-US" dirty="0" smtClean="0"/>
              <a:t>A </a:t>
            </a:r>
            <a:r>
              <a:rPr lang="en-US" b="1" dirty="0" smtClean="0"/>
              <a:t>scene</a:t>
            </a:r>
            <a:r>
              <a:rPr lang="en-US" dirty="0" smtClean="0"/>
              <a:t> in the data structure sense has references to all the script objects and scene objects that appear in that scene, along with other useful information such as the scene number and the scene header info</a:t>
            </a:r>
          </a:p>
          <a:p>
            <a:pPr marL="457200" lvl="1" indent="0">
              <a:buNone/>
            </a:pPr>
            <a:endParaRPr lang="en-US" dirty="0" smtClean="0"/>
          </a:p>
          <a:p>
            <a:pPr lvl="1"/>
            <a:endParaRPr lang="en-US" dirty="0" smtClean="0"/>
          </a:p>
        </p:txBody>
      </p:sp>
    </p:spTree>
    <p:extLst>
      <p:ext uri="{BB962C8B-B14F-4D97-AF65-F5344CB8AC3E}">
        <p14:creationId xmlns:p14="http://schemas.microsoft.com/office/powerpoint/2010/main" val="1984775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Parser</a:t>
            </a:r>
            <a:endParaRPr lang="en-US" dirty="0"/>
          </a:p>
        </p:txBody>
      </p:sp>
      <p:sp>
        <p:nvSpPr>
          <p:cNvPr id="3" name="Content Placeholder 2"/>
          <p:cNvSpPr>
            <a:spLocks noGrp="1"/>
          </p:cNvSpPr>
          <p:nvPr>
            <p:ph idx="1"/>
          </p:nvPr>
        </p:nvSpPr>
        <p:spPr/>
        <p:txBody>
          <a:bodyPr/>
          <a:lstStyle/>
          <a:p>
            <a:r>
              <a:rPr lang="en-US" dirty="0" smtClean="0"/>
              <a:t>The </a:t>
            </a:r>
            <a:r>
              <a:rPr lang="en-US" dirty="0" err="1"/>
              <a:t>D</a:t>
            </a:r>
            <a:r>
              <a:rPr lang="en-US" dirty="0" err="1" smtClean="0"/>
              <a:t>ataline</a:t>
            </a:r>
            <a:r>
              <a:rPr lang="en-US" dirty="0" smtClean="0"/>
              <a:t> structure:</a:t>
            </a:r>
          </a:p>
          <a:p>
            <a:pPr lvl="1"/>
            <a:r>
              <a:rPr lang="en-US" dirty="0" smtClean="0"/>
              <a:t>Used for storing the shot list information for the whole script</a:t>
            </a:r>
          </a:p>
          <a:p>
            <a:pPr lvl="1"/>
            <a:r>
              <a:rPr lang="en-US" dirty="0" smtClean="0"/>
              <a:t>Each line of script has its own line data which has:</a:t>
            </a:r>
          </a:p>
          <a:p>
            <a:pPr lvl="2"/>
            <a:r>
              <a:rPr lang="en-US" dirty="0" smtClean="0"/>
              <a:t>The line of the script as a string</a:t>
            </a:r>
          </a:p>
          <a:p>
            <a:pPr lvl="2"/>
            <a:r>
              <a:rPr lang="en-US" dirty="0" smtClean="0"/>
              <a:t>Space for the four </a:t>
            </a:r>
            <a:r>
              <a:rPr lang="en-US" b="1" dirty="0"/>
              <a:t>t</a:t>
            </a:r>
            <a:r>
              <a:rPr lang="en-US" b="1" dirty="0" smtClean="0"/>
              <a:t>arget </a:t>
            </a:r>
            <a:r>
              <a:rPr lang="en-US" b="1" dirty="0"/>
              <a:t>f</a:t>
            </a:r>
            <a:r>
              <a:rPr lang="en-US" b="1" dirty="0" smtClean="0"/>
              <a:t>eatures</a:t>
            </a:r>
            <a:r>
              <a:rPr lang="en-US" dirty="0" smtClean="0"/>
              <a:t>:</a:t>
            </a:r>
          </a:p>
          <a:p>
            <a:pPr lvl="3"/>
            <a:r>
              <a:rPr lang="en-US" dirty="0" smtClean="0"/>
              <a:t>A </a:t>
            </a:r>
            <a:r>
              <a:rPr lang="en-US" dirty="0" err="1" smtClean="0"/>
              <a:t>boolean</a:t>
            </a:r>
            <a:r>
              <a:rPr lang="en-US" dirty="0" smtClean="0"/>
              <a:t> for </a:t>
            </a:r>
            <a:r>
              <a:rPr lang="en-US" b="1" dirty="0" smtClean="0"/>
              <a:t>cut</a:t>
            </a:r>
            <a:r>
              <a:rPr lang="en-US" dirty="0" smtClean="0"/>
              <a:t> or no cut on that line</a:t>
            </a:r>
          </a:p>
          <a:p>
            <a:pPr lvl="3"/>
            <a:r>
              <a:rPr lang="en-US" dirty="0" smtClean="0"/>
              <a:t>An </a:t>
            </a:r>
            <a:r>
              <a:rPr lang="en-US" dirty="0" err="1" smtClean="0"/>
              <a:t>enum</a:t>
            </a:r>
            <a:r>
              <a:rPr lang="en-US" dirty="0" smtClean="0"/>
              <a:t> for </a:t>
            </a:r>
            <a:r>
              <a:rPr lang="en-US" b="1" dirty="0" smtClean="0"/>
              <a:t>shot</a:t>
            </a:r>
            <a:r>
              <a:rPr lang="en-US" dirty="0" smtClean="0"/>
              <a:t> type</a:t>
            </a:r>
          </a:p>
          <a:p>
            <a:pPr lvl="3"/>
            <a:r>
              <a:rPr lang="en-US" dirty="0" smtClean="0"/>
              <a:t>An </a:t>
            </a:r>
            <a:r>
              <a:rPr lang="en-US" dirty="0" err="1" smtClean="0"/>
              <a:t>enum</a:t>
            </a:r>
            <a:r>
              <a:rPr lang="en-US" dirty="0" smtClean="0"/>
              <a:t> for </a:t>
            </a:r>
            <a:r>
              <a:rPr lang="en-US" b="1" dirty="0" smtClean="0"/>
              <a:t>clean</a:t>
            </a:r>
            <a:r>
              <a:rPr lang="en-US" dirty="0" smtClean="0"/>
              <a:t> type</a:t>
            </a:r>
          </a:p>
          <a:p>
            <a:pPr lvl="3"/>
            <a:r>
              <a:rPr lang="en-US" dirty="0" smtClean="0"/>
              <a:t>An </a:t>
            </a:r>
            <a:r>
              <a:rPr lang="en-US" dirty="0" err="1" smtClean="0"/>
              <a:t>enum</a:t>
            </a:r>
            <a:r>
              <a:rPr lang="en-US" dirty="0" smtClean="0"/>
              <a:t> for </a:t>
            </a:r>
            <a:r>
              <a:rPr lang="en-US" b="1" dirty="0" smtClean="0"/>
              <a:t>motion</a:t>
            </a:r>
            <a:r>
              <a:rPr lang="en-US" dirty="0" smtClean="0"/>
              <a:t> type</a:t>
            </a:r>
          </a:p>
          <a:p>
            <a:pPr lvl="2"/>
            <a:r>
              <a:rPr lang="en-US" dirty="0" smtClean="0"/>
              <a:t>Booleans for whether characters appear in the shot</a:t>
            </a:r>
          </a:p>
          <a:p>
            <a:pPr lvl="1"/>
            <a:r>
              <a:rPr lang="en-US" dirty="0" smtClean="0"/>
              <a:t>The Parser only fills in the line of script string; the rest are just set initially to the default values</a:t>
            </a:r>
          </a:p>
          <a:p>
            <a:pPr lvl="1"/>
            <a:endParaRPr lang="en-US" dirty="0" smtClean="0"/>
          </a:p>
        </p:txBody>
      </p:sp>
    </p:spTree>
    <p:extLst>
      <p:ext uri="{BB962C8B-B14F-4D97-AF65-F5344CB8AC3E}">
        <p14:creationId xmlns:p14="http://schemas.microsoft.com/office/powerpoint/2010/main" val="888643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Liner Tool</a:t>
            </a:r>
            <a:endParaRPr lang="en-US" dirty="0"/>
          </a:p>
        </p:txBody>
      </p:sp>
      <p:sp>
        <p:nvSpPr>
          <p:cNvPr id="3" name="Content Placeholder 2"/>
          <p:cNvSpPr>
            <a:spLocks noGrp="1"/>
          </p:cNvSpPr>
          <p:nvPr>
            <p:ph idx="1"/>
          </p:nvPr>
        </p:nvSpPr>
        <p:spPr/>
        <p:txBody>
          <a:bodyPr/>
          <a:lstStyle/>
          <a:p>
            <a:r>
              <a:rPr lang="en-US" dirty="0" smtClean="0"/>
              <a:t>A GUI Interface</a:t>
            </a:r>
          </a:p>
          <a:p>
            <a:r>
              <a:rPr lang="en-US" dirty="0" smtClean="0"/>
              <a:t>Dual Purpose:</a:t>
            </a:r>
          </a:p>
          <a:p>
            <a:pPr lvl="1"/>
            <a:r>
              <a:rPr lang="en-US" dirty="0" smtClean="0"/>
              <a:t>Line script, i.e., Add shot data to a script</a:t>
            </a:r>
          </a:p>
          <a:p>
            <a:pPr lvl="1"/>
            <a:r>
              <a:rPr lang="en-US" dirty="0" smtClean="0"/>
              <a:t>View an already lined script</a:t>
            </a:r>
          </a:p>
          <a:p>
            <a:r>
              <a:rPr lang="en-US" dirty="0" smtClean="0"/>
              <a:t>Uses the Parser to process a script</a:t>
            </a:r>
          </a:p>
          <a:p>
            <a:r>
              <a:rPr lang="en-US" dirty="0" smtClean="0"/>
              <a:t>Outputs an </a:t>
            </a:r>
            <a:r>
              <a:rPr lang="en-US" dirty="0" err="1" smtClean="0"/>
              <a:t>AllData</a:t>
            </a:r>
            <a:r>
              <a:rPr lang="en-US" dirty="0" smtClean="0"/>
              <a:t> file in the form of a </a:t>
            </a:r>
            <a:r>
              <a:rPr lang="en-US" b="1" dirty="0" smtClean="0"/>
              <a:t>JSON</a:t>
            </a:r>
            <a:r>
              <a:rPr lang="en-US" dirty="0" smtClean="0"/>
              <a:t> or a </a:t>
            </a:r>
            <a:r>
              <a:rPr lang="en-US" b="1" dirty="0" smtClean="0"/>
              <a:t>zip</a:t>
            </a:r>
            <a:r>
              <a:rPr lang="en-US" dirty="0"/>
              <a:t> </a:t>
            </a:r>
            <a:r>
              <a:rPr lang="en-US" dirty="0" smtClean="0"/>
              <a:t>file. (The zip file is a zipped JSON)</a:t>
            </a:r>
            <a:endParaRPr lang="en-US" b="1" dirty="0"/>
          </a:p>
        </p:txBody>
      </p:sp>
    </p:spTree>
    <p:extLst>
      <p:ext uri="{BB962C8B-B14F-4D97-AF65-F5344CB8AC3E}">
        <p14:creationId xmlns:p14="http://schemas.microsoft.com/office/powerpoint/2010/main" val="910856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Liner Tool</a:t>
            </a:r>
            <a:endParaRPr lang="en-US" dirty="0"/>
          </a:p>
        </p:txBody>
      </p:sp>
      <p:sp>
        <p:nvSpPr>
          <p:cNvPr id="3" name="Content Placeholder 2"/>
          <p:cNvSpPr>
            <a:spLocks noGrp="1"/>
          </p:cNvSpPr>
          <p:nvPr>
            <p:ph idx="1"/>
          </p:nvPr>
        </p:nvSpPr>
        <p:spPr/>
        <p:txBody>
          <a:bodyPr/>
          <a:lstStyle/>
          <a:p>
            <a:r>
              <a:rPr lang="en-US" dirty="0" smtClean="0"/>
              <a:t>Primary use of Liner Tool is to line scripts, that is to mark the shots on the script</a:t>
            </a:r>
            <a:endParaRPr lang="en-US" dirty="0"/>
          </a:p>
          <a:p>
            <a:r>
              <a:rPr lang="en-US" dirty="0" smtClean="0"/>
              <a:t>Lining is named after practice of drawing vertical lines on a script to mark shots. Although, in our program, shots are marked by selecting the beginning and ending of a shot, by selecting if there are cuts on a line. A cut on a line marks the end of one shot and the beginning of a new</a:t>
            </a:r>
          </a:p>
          <a:p>
            <a:r>
              <a:rPr lang="en-US" dirty="0" smtClean="0"/>
              <a:t>We want to be able to line scripts in order to create training sets for using later</a:t>
            </a:r>
          </a:p>
        </p:txBody>
      </p:sp>
    </p:spTree>
    <p:extLst>
      <p:ext uri="{BB962C8B-B14F-4D97-AF65-F5344CB8AC3E}">
        <p14:creationId xmlns:p14="http://schemas.microsoft.com/office/powerpoint/2010/main" val="209170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60952"/>
            <a:ext cx="10515600" cy="1325563"/>
          </a:xfrm>
        </p:spPr>
        <p:txBody>
          <a:bodyPr/>
          <a:lstStyle/>
          <a:p>
            <a:r>
              <a:rPr lang="en-US" dirty="0" smtClean="0"/>
              <a:t>The Liner Tool</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1224" y="1399375"/>
            <a:ext cx="8589549" cy="5090104"/>
          </a:xfrm>
        </p:spPr>
      </p:pic>
    </p:spTree>
    <p:extLst>
      <p:ext uri="{BB962C8B-B14F-4D97-AF65-F5344CB8AC3E}">
        <p14:creationId xmlns:p14="http://schemas.microsoft.com/office/powerpoint/2010/main" val="3331121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Liner Tool</a:t>
            </a:r>
            <a:endParaRPr lang="en-US" dirty="0"/>
          </a:p>
        </p:txBody>
      </p:sp>
      <p:sp>
        <p:nvSpPr>
          <p:cNvPr id="3" name="Content Placeholder 2"/>
          <p:cNvSpPr>
            <a:spLocks noGrp="1"/>
          </p:cNvSpPr>
          <p:nvPr>
            <p:ph idx="1"/>
          </p:nvPr>
        </p:nvSpPr>
        <p:spPr/>
        <p:txBody>
          <a:bodyPr>
            <a:normAutofit lnSpcReduction="10000"/>
          </a:bodyPr>
          <a:lstStyle/>
          <a:p>
            <a:r>
              <a:rPr lang="en-US" dirty="0" smtClean="0"/>
              <a:t>Lining the script involves going line by line and selecting from the options for each line:</a:t>
            </a:r>
          </a:p>
          <a:p>
            <a:pPr lvl="1"/>
            <a:r>
              <a:rPr lang="en-US" dirty="0" smtClean="0"/>
              <a:t>Cut: cut or no cut</a:t>
            </a:r>
          </a:p>
          <a:p>
            <a:pPr lvl="1"/>
            <a:r>
              <a:rPr lang="en-US" dirty="0" err="1" smtClean="0"/>
              <a:t>ShotType</a:t>
            </a:r>
            <a:r>
              <a:rPr lang="en-US" dirty="0" smtClean="0"/>
              <a:t>: Extreme Wide Shot, Wide Shot, Medium Shot, Close Up, etc.</a:t>
            </a:r>
          </a:p>
          <a:p>
            <a:pPr lvl="1"/>
            <a:r>
              <a:rPr lang="en-US" dirty="0" err="1" smtClean="0"/>
              <a:t>CleanType</a:t>
            </a:r>
            <a:r>
              <a:rPr lang="en-US" dirty="0" smtClean="0"/>
              <a:t>: Single, Two shot, Multi, empty, etc.</a:t>
            </a:r>
          </a:p>
          <a:p>
            <a:pPr lvl="1"/>
            <a:r>
              <a:rPr lang="en-US" dirty="0" smtClean="0"/>
              <a:t>Motion: Static, Pan, Tilt, Dolly, etc.</a:t>
            </a:r>
          </a:p>
          <a:p>
            <a:pPr lvl="1"/>
            <a:r>
              <a:rPr lang="en-US" dirty="0" smtClean="0"/>
              <a:t>Selecting whether a character appears in the current shot.</a:t>
            </a:r>
          </a:p>
          <a:p>
            <a:r>
              <a:rPr lang="en-US" dirty="0" smtClean="0"/>
              <a:t>It is worth noting that </a:t>
            </a:r>
            <a:r>
              <a:rPr lang="en-US" dirty="0" err="1" smtClean="0"/>
              <a:t>ShotType</a:t>
            </a:r>
            <a:r>
              <a:rPr lang="en-US" dirty="0" smtClean="0"/>
              <a:t>, </a:t>
            </a:r>
            <a:r>
              <a:rPr lang="en-US" dirty="0" err="1" smtClean="0"/>
              <a:t>CleanType</a:t>
            </a:r>
            <a:r>
              <a:rPr lang="en-US" dirty="0" smtClean="0"/>
              <a:t>, etc. can change from line to line regardless of whether a cut took place</a:t>
            </a:r>
          </a:p>
          <a:p>
            <a:r>
              <a:rPr lang="en-US" dirty="0" smtClean="0"/>
              <a:t>When all of these options have been picked for each line, the script is considered to be lined</a:t>
            </a:r>
          </a:p>
          <a:p>
            <a:endParaRPr lang="en-US" dirty="0" smtClean="0"/>
          </a:p>
          <a:p>
            <a:endParaRPr lang="en-US" dirty="0" smtClean="0"/>
          </a:p>
        </p:txBody>
      </p:sp>
    </p:spTree>
    <p:extLst>
      <p:ext uri="{BB962C8B-B14F-4D97-AF65-F5344CB8AC3E}">
        <p14:creationId xmlns:p14="http://schemas.microsoft.com/office/powerpoint/2010/main" val="2512366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Liner Tool</a:t>
            </a:r>
            <a:endParaRPr lang="en-US" dirty="0"/>
          </a:p>
        </p:txBody>
      </p:sp>
      <p:sp>
        <p:nvSpPr>
          <p:cNvPr id="3" name="Content Placeholder 2"/>
          <p:cNvSpPr>
            <a:spLocks noGrp="1"/>
          </p:cNvSpPr>
          <p:nvPr>
            <p:ph idx="1"/>
          </p:nvPr>
        </p:nvSpPr>
        <p:spPr/>
        <p:txBody>
          <a:bodyPr>
            <a:normAutofit lnSpcReduction="10000"/>
          </a:bodyPr>
          <a:lstStyle/>
          <a:p>
            <a:r>
              <a:rPr lang="en-US" dirty="0" smtClean="0"/>
              <a:t>Lining a script can take a while so the Liner tool was refactored many times to make it more convenient</a:t>
            </a:r>
          </a:p>
          <a:p>
            <a:pPr lvl="1"/>
            <a:r>
              <a:rPr lang="en-US" dirty="0" smtClean="0"/>
              <a:t>Hot keys were added</a:t>
            </a:r>
          </a:p>
          <a:p>
            <a:pPr lvl="1"/>
            <a:r>
              <a:rPr lang="en-US" dirty="0" smtClean="0"/>
              <a:t>Navigation of the script was made as simple as possible with use of either button or hot keys</a:t>
            </a:r>
          </a:p>
          <a:p>
            <a:pPr lvl="1"/>
            <a:r>
              <a:rPr lang="en-US" dirty="0" smtClean="0"/>
              <a:t>Multiple lines of data can be changed at the same time</a:t>
            </a:r>
          </a:p>
          <a:p>
            <a:pPr lvl="1"/>
            <a:r>
              <a:rPr lang="en-US" dirty="0" smtClean="0"/>
              <a:t>Choices can be copied from one line to another</a:t>
            </a:r>
          </a:p>
          <a:p>
            <a:pPr lvl="1"/>
            <a:r>
              <a:rPr lang="en-US" dirty="0" smtClean="0"/>
              <a:t>Lines with cuts or changes are highlighted in different colors</a:t>
            </a:r>
          </a:p>
          <a:p>
            <a:pPr lvl="1"/>
            <a:r>
              <a:rPr lang="en-US" dirty="0" smtClean="0"/>
              <a:t>Each character is given a unique color</a:t>
            </a:r>
          </a:p>
          <a:p>
            <a:pPr lvl="1"/>
            <a:r>
              <a:rPr lang="en-US" dirty="0" smtClean="0"/>
              <a:t>A space was added for entering timecode for convenience</a:t>
            </a:r>
          </a:p>
          <a:p>
            <a:pPr lvl="1"/>
            <a:r>
              <a:rPr lang="en-US" dirty="0" smtClean="0"/>
              <a:t>Hovering mouse over objects gives more details</a:t>
            </a:r>
          </a:p>
          <a:p>
            <a:pPr lvl="1"/>
            <a:r>
              <a:rPr lang="en-US" dirty="0" smtClean="0"/>
              <a:t>Progress can be saved and restored at any time</a:t>
            </a:r>
          </a:p>
        </p:txBody>
      </p:sp>
    </p:spTree>
    <p:extLst>
      <p:ext uri="{BB962C8B-B14F-4D97-AF65-F5344CB8AC3E}">
        <p14:creationId xmlns:p14="http://schemas.microsoft.com/office/powerpoint/2010/main" val="1291797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Sets</a:t>
            </a:r>
            <a:endParaRPr lang="en-US" dirty="0"/>
          </a:p>
        </p:txBody>
      </p:sp>
      <p:sp>
        <p:nvSpPr>
          <p:cNvPr id="3" name="Content Placeholder 2"/>
          <p:cNvSpPr>
            <a:spLocks noGrp="1"/>
          </p:cNvSpPr>
          <p:nvPr>
            <p:ph idx="1"/>
          </p:nvPr>
        </p:nvSpPr>
        <p:spPr/>
        <p:txBody>
          <a:bodyPr>
            <a:normAutofit lnSpcReduction="10000"/>
          </a:bodyPr>
          <a:lstStyle/>
          <a:p>
            <a:r>
              <a:rPr lang="en-US" dirty="0" smtClean="0"/>
              <a:t>The Lister tool gets its data from Training Sets</a:t>
            </a:r>
          </a:p>
          <a:p>
            <a:r>
              <a:rPr lang="en-US" dirty="0" smtClean="0"/>
              <a:t>In our case, a training set, is a film script that has been lined with the Liner tool</a:t>
            </a:r>
          </a:p>
          <a:p>
            <a:r>
              <a:rPr lang="en-US" dirty="0" smtClean="0"/>
              <a:t>In its pure form, the </a:t>
            </a:r>
            <a:r>
              <a:rPr lang="en-US" dirty="0"/>
              <a:t>L</a:t>
            </a:r>
            <a:r>
              <a:rPr lang="en-US" dirty="0" smtClean="0"/>
              <a:t>ister tool is interested in shot probabilities</a:t>
            </a:r>
          </a:p>
          <a:p>
            <a:r>
              <a:rPr lang="en-US" dirty="0" smtClean="0"/>
              <a:t>We chose to line our scripts based on the actual films. In this way, we are collecting the data from the real film</a:t>
            </a:r>
          </a:p>
          <a:p>
            <a:pPr lvl="1"/>
            <a:r>
              <a:rPr lang="en-US" dirty="0" smtClean="0"/>
              <a:t>i.e., If a cut happens on screen, the cut check box is selected next to the line where the cut happened. The appropriate shot type, etc. is selected</a:t>
            </a:r>
          </a:p>
          <a:p>
            <a:r>
              <a:rPr lang="en-US" dirty="0" smtClean="0"/>
              <a:t>Training sets could also be created without viewing the actual film, but just by using a human’s intuition to mark shots</a:t>
            </a:r>
            <a:endParaRPr lang="en-US" dirty="0"/>
          </a:p>
        </p:txBody>
      </p:sp>
    </p:spTree>
    <p:extLst>
      <p:ext uri="{BB962C8B-B14F-4D97-AF65-F5344CB8AC3E}">
        <p14:creationId xmlns:p14="http://schemas.microsoft.com/office/powerpoint/2010/main" val="1056508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Sets</a:t>
            </a:r>
            <a:endParaRPr lang="en-US" dirty="0"/>
          </a:p>
        </p:txBody>
      </p:sp>
      <p:sp>
        <p:nvSpPr>
          <p:cNvPr id="3" name="Content Placeholder 2"/>
          <p:cNvSpPr>
            <a:spLocks noGrp="1"/>
          </p:cNvSpPr>
          <p:nvPr>
            <p:ph idx="1"/>
          </p:nvPr>
        </p:nvSpPr>
        <p:spPr/>
        <p:txBody>
          <a:bodyPr>
            <a:normAutofit/>
          </a:bodyPr>
          <a:lstStyle/>
          <a:p>
            <a:r>
              <a:rPr lang="en-US" dirty="0" smtClean="0"/>
              <a:t>Ideally, we would’ve wanted a hundred or even a thousand different lined scripts</a:t>
            </a:r>
          </a:p>
          <a:p>
            <a:r>
              <a:rPr lang="en-US" dirty="0" smtClean="0"/>
              <a:t>This would’ve provided both more robust data, but also more possible selections</a:t>
            </a:r>
          </a:p>
          <a:p>
            <a:r>
              <a:rPr lang="en-US" dirty="0" smtClean="0"/>
              <a:t>For example, we can customize our output by carefully selecting our input. Say we want our program to line a comedy, we would want to populate our vector with Training Sets of comedies</a:t>
            </a:r>
          </a:p>
          <a:p>
            <a:r>
              <a:rPr lang="en-US" dirty="0" smtClean="0"/>
              <a:t>With more scripts, we could even go finer grain than that</a:t>
            </a:r>
            <a:endParaRPr lang="en-US" dirty="0"/>
          </a:p>
        </p:txBody>
      </p:sp>
    </p:spTree>
    <p:extLst>
      <p:ext uri="{BB962C8B-B14F-4D97-AF65-F5344CB8AC3E}">
        <p14:creationId xmlns:p14="http://schemas.microsoft.com/office/powerpoint/2010/main" val="1761878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pPr marL="0" indent="0">
              <a:buNone/>
            </a:pPr>
            <a:r>
              <a:rPr lang="en-US" dirty="0" smtClean="0"/>
              <a:t>Create a tool which will take a raw but properly formatted motion picture script and output a shot list for the movie.</a:t>
            </a:r>
          </a:p>
          <a:p>
            <a:pPr marL="0" indent="0">
              <a:buNone/>
            </a:pPr>
            <a:endParaRPr lang="en-US" dirty="0"/>
          </a:p>
          <a:p>
            <a:r>
              <a:rPr lang="en-US" dirty="0" smtClean="0"/>
              <a:t>The ultimate program is called the Lister Tool</a:t>
            </a:r>
          </a:p>
          <a:p>
            <a:r>
              <a:rPr lang="en-US" dirty="0" smtClean="0"/>
              <a:t>The Lister tool will use Training Sets and Naïve Bayes in order to calculate the shot list</a:t>
            </a:r>
          </a:p>
          <a:p>
            <a:pPr marL="0" indent="0">
              <a:buNone/>
            </a:pPr>
            <a:endParaRPr lang="en-US" dirty="0"/>
          </a:p>
        </p:txBody>
      </p:sp>
    </p:spTree>
    <p:extLst>
      <p:ext uri="{BB962C8B-B14F-4D97-AF65-F5344CB8AC3E}">
        <p14:creationId xmlns:p14="http://schemas.microsoft.com/office/powerpoint/2010/main" val="4217704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Sets</a:t>
            </a:r>
            <a:endParaRPr lang="en-US" dirty="0"/>
          </a:p>
        </p:txBody>
      </p:sp>
      <p:sp>
        <p:nvSpPr>
          <p:cNvPr id="3" name="Content Placeholder 2"/>
          <p:cNvSpPr>
            <a:spLocks noGrp="1"/>
          </p:cNvSpPr>
          <p:nvPr>
            <p:ph idx="1"/>
          </p:nvPr>
        </p:nvSpPr>
        <p:spPr/>
        <p:txBody>
          <a:bodyPr>
            <a:normAutofit/>
          </a:bodyPr>
          <a:lstStyle/>
          <a:p>
            <a:r>
              <a:rPr lang="en-US" dirty="0" smtClean="0"/>
              <a:t>Unfortunately, lining scripts according to actual movies is both difficult and time consuming</a:t>
            </a:r>
          </a:p>
          <a:p>
            <a:r>
              <a:rPr lang="en-US" dirty="0" smtClean="0"/>
              <a:t>Lining a single standard script, in practice took  between 16 and 20 hours</a:t>
            </a:r>
          </a:p>
          <a:p>
            <a:r>
              <a:rPr lang="en-US" dirty="0" smtClean="0"/>
              <a:t>My time, combined with the time others graciously donated to me, I was able to get 11 different scripts lined, plus another lined for testing purposes, which is an adequate number for our experiments</a:t>
            </a:r>
            <a:endParaRPr lang="en-US" dirty="0"/>
          </a:p>
        </p:txBody>
      </p:sp>
    </p:spTree>
    <p:extLst>
      <p:ext uri="{BB962C8B-B14F-4D97-AF65-F5344CB8AC3E}">
        <p14:creationId xmlns:p14="http://schemas.microsoft.com/office/powerpoint/2010/main" val="3895953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Vector </a:t>
            </a:r>
            <a:r>
              <a:rPr lang="en-US" dirty="0" err="1" smtClean="0"/>
              <a:t>Populator</a:t>
            </a:r>
            <a:r>
              <a:rPr lang="en-US" dirty="0" smtClean="0"/>
              <a:t> Tool</a:t>
            </a:r>
            <a:endParaRPr lang="en-US" dirty="0"/>
          </a:p>
        </p:txBody>
      </p:sp>
      <p:sp>
        <p:nvSpPr>
          <p:cNvPr id="3" name="Content Placeholder 2"/>
          <p:cNvSpPr>
            <a:spLocks noGrp="1"/>
          </p:cNvSpPr>
          <p:nvPr>
            <p:ph idx="1"/>
          </p:nvPr>
        </p:nvSpPr>
        <p:spPr/>
        <p:txBody>
          <a:bodyPr/>
          <a:lstStyle/>
          <a:p>
            <a:r>
              <a:rPr lang="en-US" dirty="0" smtClean="0"/>
              <a:t>The Vector </a:t>
            </a:r>
            <a:r>
              <a:rPr lang="en-US" dirty="0" err="1" smtClean="0"/>
              <a:t>Populator</a:t>
            </a:r>
            <a:r>
              <a:rPr lang="en-US" dirty="0" smtClean="0"/>
              <a:t> tool actually takes the training sets, and pulls out the probability data</a:t>
            </a:r>
          </a:p>
          <a:p>
            <a:r>
              <a:rPr lang="en-US" dirty="0" smtClean="0"/>
              <a:t>This data is then stored in a vector file for use by the Lister tool</a:t>
            </a:r>
          </a:p>
          <a:p>
            <a:r>
              <a:rPr lang="en-US" dirty="0" smtClean="0"/>
              <a:t>The vector file is additive, so not only can it be created with any number of Training Sets, but more Training Sets can be added to the same file later</a:t>
            </a:r>
          </a:p>
          <a:p>
            <a:r>
              <a:rPr lang="en-US" dirty="0" smtClean="0"/>
              <a:t>Different vector files can be created from different training sets to change the kind of output the Lister Tool will deliver</a:t>
            </a:r>
            <a:endParaRPr lang="en-US" dirty="0"/>
          </a:p>
        </p:txBody>
      </p:sp>
    </p:spTree>
    <p:extLst>
      <p:ext uri="{BB962C8B-B14F-4D97-AF65-F5344CB8AC3E}">
        <p14:creationId xmlns:p14="http://schemas.microsoft.com/office/powerpoint/2010/main" val="2978974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Explaining the Vector </a:t>
            </a:r>
            <a:r>
              <a:rPr lang="en-US" dirty="0" err="1" smtClean="0"/>
              <a:t>Populator</a:t>
            </a:r>
            <a:r>
              <a:rPr lang="en-US" dirty="0" smtClean="0"/>
              <a:t> Tool…</a:t>
            </a:r>
            <a:endParaRPr lang="en-US" dirty="0"/>
          </a:p>
        </p:txBody>
      </p:sp>
      <p:sp>
        <p:nvSpPr>
          <p:cNvPr id="3" name="Content Placeholder 2"/>
          <p:cNvSpPr>
            <a:spLocks noGrp="1"/>
          </p:cNvSpPr>
          <p:nvPr>
            <p:ph idx="1"/>
          </p:nvPr>
        </p:nvSpPr>
        <p:spPr/>
        <p:txBody>
          <a:bodyPr/>
          <a:lstStyle/>
          <a:p>
            <a:r>
              <a:rPr lang="en-US" dirty="0" smtClean="0"/>
              <a:t>Let’s have a refresher course on the Naïve Bayes algorithm, which is critical to understand before understanding how the vectors become populated.</a:t>
            </a:r>
          </a:p>
          <a:p>
            <a:r>
              <a:rPr lang="en-US" dirty="0" smtClean="0"/>
              <a:t>The Naïve Bayes algorithm takes the probabilities from the vector and applies them to the inputted script.</a:t>
            </a:r>
          </a:p>
          <a:p>
            <a:r>
              <a:rPr lang="en-US" dirty="0" smtClean="0"/>
              <a:t>The very basic idea is that given the data from each line of the unlined script, along with the probabilities, we want to find which option has the highest probability. </a:t>
            </a:r>
          </a:p>
          <a:p>
            <a:r>
              <a:rPr lang="en-US" dirty="0" smtClean="0"/>
              <a:t>The option with the highest probability is the one that is picked.</a:t>
            </a:r>
            <a:endParaRPr lang="en-US" dirty="0"/>
          </a:p>
        </p:txBody>
      </p:sp>
    </p:spTree>
    <p:extLst>
      <p:ext uri="{BB962C8B-B14F-4D97-AF65-F5344CB8AC3E}">
        <p14:creationId xmlns:p14="http://schemas.microsoft.com/office/powerpoint/2010/main" val="1876481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Bayes Rule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The foundation for Naïve Bayes is understanding </a:t>
                </a:r>
                <a:r>
                  <a:rPr lang="en-US" b="1" dirty="0" smtClean="0"/>
                  <a:t>Bayes rule</a:t>
                </a:r>
                <a:r>
                  <a:rPr lang="en-US" dirty="0" smtClean="0"/>
                  <a:t>:</a:t>
                </a:r>
              </a:p>
              <a:p>
                <a:pPr marL="0" indent="0">
                  <a:lnSpc>
                    <a:spcPct val="150000"/>
                  </a:lnSpc>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d>
                          <m:r>
                            <a:rPr lang="en-US" i="1">
                              <a:effectLst/>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d>
                        </m:num>
                        <m:den>
                          <m:r>
                            <a:rPr lang="en-US" i="1">
                              <a:effectLst/>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d>
                        </m:den>
                      </m:f>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smtClean="0"/>
                  <a:t>What this says in English, is that the probability of A given B is equal to the probability of B given A times the probability of A divided by the probability of B</a:t>
                </a:r>
              </a:p>
              <a:p>
                <a:r>
                  <a:rPr lang="en-US" dirty="0" smtClean="0"/>
                  <a:t>Let’s let look at an example using Bayes Rule:</a:t>
                </a:r>
              </a:p>
              <a:p>
                <a:pPr lvl="1"/>
                <a:r>
                  <a:rPr lang="en-US" dirty="0" smtClean="0"/>
                  <a:t>Say we</a:t>
                </a:r>
                <a:r>
                  <a:rPr lang="en-US" dirty="0"/>
                  <a:t> </a:t>
                </a:r>
                <a:r>
                  <a:rPr lang="en-US" dirty="0" smtClean="0"/>
                  <a:t>know the line is a new scene and we want to use that information to decide if we should cut or not cut on that line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241" b="-2521"/>
                </a:stretch>
              </a:blipFill>
            </p:spPr>
            <p:txBody>
              <a:bodyPr/>
              <a:lstStyle/>
              <a:p>
                <a:r>
                  <a:rPr lang="en-US">
                    <a:noFill/>
                  </a:rPr>
                  <a:t> </a:t>
                </a:r>
              </a:p>
            </p:txBody>
          </p:sp>
        </mc:Fallback>
      </mc:AlternateContent>
    </p:spTree>
    <p:extLst>
      <p:ext uri="{BB962C8B-B14F-4D97-AF65-F5344CB8AC3E}">
        <p14:creationId xmlns:p14="http://schemas.microsoft.com/office/powerpoint/2010/main" val="36852107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𝐴</m:t>
                        </m:r>
                      </m:e>
                      <m:e>
                        <m:r>
                          <a:rPr lang="en-US" i="1">
                            <a:latin typeface="Cambria Math" panose="02040503050406030204" pitchFamily="18" charset="0"/>
                            <a:ea typeface="Calibri" panose="020F0502020204030204" pitchFamily="34" charset="0"/>
                            <a:cs typeface="Times New Roman" panose="02020603050405020304" pitchFamily="18" charset="0"/>
                          </a:rPr>
                          <m:t>𝐵</m:t>
                        </m:r>
                      </m:e>
                    </m:d>
                  </m:oMath>
                </a14:m>
                <a:r>
                  <a:rPr lang="en-US" dirty="0"/>
                  <a:t> = probability of a cut on a line given a new </a:t>
                </a:r>
                <a:r>
                  <a:rPr lang="en-US" dirty="0" smtClean="0"/>
                  <a:t>scene</a:t>
                </a:r>
              </a:p>
              <a:p>
                <a:pPr lvl="1"/>
                <a:r>
                  <a:rPr lang="en-US" dirty="0" smtClean="0"/>
                  <a:t>A: </a:t>
                </a:r>
                <a:r>
                  <a:rPr lang="en-US" dirty="0" err="1" smtClean="0"/>
                  <a:t>TargetFeature.Cut</a:t>
                </a:r>
                <a:r>
                  <a:rPr lang="en-US" dirty="0" smtClean="0"/>
                  <a:t> = </a:t>
                </a:r>
                <a:r>
                  <a:rPr lang="en-US" dirty="0" err="1" smtClean="0"/>
                  <a:t>CutOptions.Cut</a:t>
                </a:r>
                <a:endParaRPr lang="en-US" dirty="0" smtClean="0"/>
              </a:p>
              <a:p>
                <a:pPr lvl="1"/>
                <a:r>
                  <a:rPr lang="en-US" dirty="0" smtClean="0"/>
                  <a:t>B: </a:t>
                </a:r>
                <a:r>
                  <a:rPr lang="en-US" dirty="0" err="1" smtClean="0"/>
                  <a:t>Features.SceneObjectType</a:t>
                </a:r>
                <a:r>
                  <a:rPr lang="en-US" dirty="0" smtClean="0"/>
                  <a:t> = </a:t>
                </a:r>
                <a:r>
                  <a:rPr lang="en-US" dirty="0" err="1" smtClean="0"/>
                  <a:t>SceneObjectType.newScene</a:t>
                </a:r>
                <a:endParaRPr lang="en-US" dirty="0" smtClean="0"/>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𝐵</m:t>
                        </m:r>
                      </m:e>
                      <m:e>
                        <m:r>
                          <a:rPr lang="en-US" i="1">
                            <a:latin typeface="Cambria Math" panose="02040503050406030204" pitchFamily="18" charset="0"/>
                            <a:ea typeface="Calibri" panose="020F0502020204030204" pitchFamily="34" charset="0"/>
                            <a:cs typeface="Times New Roman" panose="02020603050405020304" pitchFamily="18" charset="0"/>
                          </a:rPr>
                          <m:t>𝐴</m:t>
                        </m:r>
                      </m:e>
                    </m:d>
                  </m:oMath>
                </a14:m>
                <a:r>
                  <a:rPr lang="en-US" dirty="0" smtClean="0"/>
                  <a:t> = number of times new scene given a cut, i.e. 79/800</a:t>
                </a:r>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𝐴</m:t>
                        </m:r>
                      </m:e>
                    </m:d>
                  </m:oMath>
                </a14:m>
                <a:r>
                  <a:rPr lang="en-US" dirty="0" smtClean="0"/>
                  <a:t> = number of times a cut over every line, i.e. 800/8000</a:t>
                </a:r>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𝐵</m:t>
                        </m:r>
                      </m:e>
                    </m:d>
                  </m:oMath>
                </a14:m>
                <a:r>
                  <a:rPr lang="en-US" dirty="0" smtClean="0"/>
                  <a:t> = number of times a new scene over every line 80/8000</a:t>
                </a:r>
              </a:p>
              <a:p>
                <a:pPr marL="0" marR="0">
                  <a:lnSpc>
                    <a:spcPct val="200000"/>
                  </a:lnSpc>
                  <a:spcBef>
                    <a:spcPts val="0"/>
                  </a:spcBef>
                  <a:spcAft>
                    <a:spcPts val="0"/>
                  </a:spcAft>
                </a:pPr>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b="0" i="1" smtClean="0">
                            <a:effectLst/>
                            <a:latin typeface="Cambria Math" panose="02040503050406030204" pitchFamily="18" charset="0"/>
                            <a:ea typeface="Calibri" panose="020F0502020204030204" pitchFamily="34" charset="0"/>
                            <a:cs typeface="Times New Roman" panose="02020603050405020304" pitchFamily="18" charset="0"/>
                          </a:rPr>
                          <m:t>0.09875 ∗0.1</m:t>
                        </m:r>
                      </m:num>
                      <m:den>
                        <m:r>
                          <a:rPr lang="en-US" b="0" i="1" smtClean="0">
                            <a:effectLst/>
                            <a:latin typeface="Cambria Math" panose="02040503050406030204" pitchFamily="18" charset="0"/>
                            <a:ea typeface="Calibri" panose="020F0502020204030204" pitchFamily="34" charset="0"/>
                            <a:cs typeface="Times New Roman" panose="02020603050405020304" pitchFamily="18" charset="0"/>
                          </a:rPr>
                          <m:t>0.01</m:t>
                        </m:r>
                      </m:den>
                    </m:f>
                    <m:r>
                      <a:rPr lang="en-US" i="1"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 0.9875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241"/>
                </a:stretch>
              </a:blipFill>
            </p:spPr>
            <p:txBody>
              <a:bodyPr/>
              <a:lstStyle/>
              <a:p>
                <a:r>
                  <a:rPr lang="en-US">
                    <a:noFill/>
                  </a:rPr>
                  <a:t> </a:t>
                </a:r>
              </a:p>
            </p:txBody>
          </p:sp>
        </mc:Fallback>
      </mc:AlternateContent>
    </p:spTree>
    <p:extLst>
      <p:ext uri="{BB962C8B-B14F-4D97-AF65-F5344CB8AC3E}">
        <p14:creationId xmlns:p14="http://schemas.microsoft.com/office/powerpoint/2010/main" val="2893835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14:m>
                  <m:oMath xmlns:m="http://schemas.openxmlformats.org/officeDocument/2006/math">
                    <m:r>
                      <a:rPr lang="en-US" i="1" smtClean="0">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𝐴</m:t>
                        </m:r>
                      </m:e>
                      <m:e>
                        <m:r>
                          <a:rPr lang="en-US" i="1">
                            <a:latin typeface="Cambria Math" panose="02040503050406030204" pitchFamily="18" charset="0"/>
                            <a:ea typeface="Calibri" panose="020F0502020204030204" pitchFamily="34" charset="0"/>
                            <a:cs typeface="Times New Roman" panose="02020603050405020304" pitchFamily="18" charset="0"/>
                          </a:rPr>
                          <m:t>𝐵</m:t>
                        </m:r>
                      </m:e>
                    </m:d>
                  </m:oMath>
                </a14:m>
                <a:r>
                  <a:rPr lang="en-US" dirty="0"/>
                  <a:t> = probability of </a:t>
                </a:r>
                <a:r>
                  <a:rPr lang="en-US" b="1" dirty="0" smtClean="0"/>
                  <a:t>no </a:t>
                </a:r>
                <a:r>
                  <a:rPr lang="en-US" b="1" dirty="0"/>
                  <a:t>cut </a:t>
                </a:r>
                <a:r>
                  <a:rPr lang="en-US" dirty="0"/>
                  <a:t>on a line given a new </a:t>
                </a:r>
                <a:r>
                  <a:rPr lang="en-US" dirty="0" smtClean="0"/>
                  <a:t>scene</a:t>
                </a:r>
              </a:p>
              <a:p>
                <a:pPr lvl="1"/>
                <a:r>
                  <a:rPr lang="en-US" dirty="0" smtClean="0"/>
                  <a:t>A: </a:t>
                </a:r>
                <a:r>
                  <a:rPr lang="en-US" dirty="0" err="1" smtClean="0"/>
                  <a:t>TargetFeature.Cut</a:t>
                </a:r>
                <a:r>
                  <a:rPr lang="en-US" dirty="0" smtClean="0"/>
                  <a:t> = </a:t>
                </a:r>
                <a:r>
                  <a:rPr lang="en-US" dirty="0" err="1" smtClean="0"/>
                  <a:t>CutOptions.NoCut</a:t>
                </a:r>
                <a:endParaRPr lang="en-US" dirty="0" smtClean="0"/>
              </a:p>
              <a:p>
                <a:pPr lvl="1"/>
                <a:r>
                  <a:rPr lang="en-US" dirty="0" smtClean="0"/>
                  <a:t>B: </a:t>
                </a:r>
                <a:r>
                  <a:rPr lang="en-US" dirty="0" err="1" smtClean="0"/>
                  <a:t>Features.SceneObjectType</a:t>
                </a:r>
                <a:r>
                  <a:rPr lang="en-US" dirty="0" smtClean="0"/>
                  <a:t> = </a:t>
                </a:r>
                <a:r>
                  <a:rPr lang="en-US" dirty="0" err="1" smtClean="0"/>
                  <a:t>SceneObjectType.newScene</a:t>
                </a:r>
                <a:endParaRPr lang="en-US" dirty="0" smtClean="0"/>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𝐵</m:t>
                        </m:r>
                      </m:e>
                      <m:e>
                        <m:r>
                          <a:rPr lang="en-US" i="1">
                            <a:latin typeface="Cambria Math" panose="02040503050406030204" pitchFamily="18" charset="0"/>
                            <a:ea typeface="Calibri" panose="020F0502020204030204" pitchFamily="34" charset="0"/>
                            <a:cs typeface="Times New Roman" panose="02020603050405020304" pitchFamily="18" charset="0"/>
                          </a:rPr>
                          <m:t>𝐴</m:t>
                        </m:r>
                      </m:e>
                    </m:d>
                  </m:oMath>
                </a14:m>
                <a:r>
                  <a:rPr lang="en-US" dirty="0" smtClean="0"/>
                  <a:t> = number of times new scene given </a:t>
                </a:r>
                <a:r>
                  <a:rPr lang="en-US" b="1" dirty="0" smtClean="0"/>
                  <a:t>no</a:t>
                </a:r>
                <a:r>
                  <a:rPr lang="en-US" dirty="0" smtClean="0"/>
                  <a:t> cut, i.e. 1/7200</a:t>
                </a:r>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𝐴</m:t>
                        </m:r>
                      </m:e>
                    </m:d>
                  </m:oMath>
                </a14:m>
                <a:r>
                  <a:rPr lang="en-US" dirty="0" smtClean="0"/>
                  <a:t> = number of times no cut over every line, i.e. 7200/8000</a:t>
                </a:r>
              </a:p>
              <a:p>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𝐵</m:t>
                        </m:r>
                      </m:e>
                    </m:d>
                  </m:oMath>
                </a14:m>
                <a:r>
                  <a:rPr lang="en-US" dirty="0" smtClean="0"/>
                  <a:t> = number of times a new scene over every line 80/8000</a:t>
                </a:r>
              </a:p>
              <a:p>
                <a:pPr marL="0" marR="0">
                  <a:lnSpc>
                    <a:spcPct val="200000"/>
                  </a:lnSpc>
                  <a:spcBef>
                    <a:spcPts val="0"/>
                  </a:spcBef>
                  <a:spcAft>
                    <a:spcPts val="0"/>
                  </a:spcAft>
                </a:pPr>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𝑃</m:t>
                    </m:r>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d>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b="0" i="1" smtClean="0">
                            <a:effectLst/>
                            <a:latin typeface="Cambria Math" panose="02040503050406030204" pitchFamily="18" charset="0"/>
                            <a:ea typeface="Calibri" panose="020F0502020204030204" pitchFamily="34" charset="0"/>
                            <a:cs typeface="Times New Roman" panose="02020603050405020304" pitchFamily="18" charset="0"/>
                          </a:rPr>
                          <m:t>0.000138 ∗0.9</m:t>
                        </m:r>
                      </m:num>
                      <m:den>
                        <m:r>
                          <a:rPr lang="en-US" b="0" i="1" smtClean="0">
                            <a:effectLst/>
                            <a:latin typeface="Cambria Math" panose="02040503050406030204" pitchFamily="18" charset="0"/>
                            <a:ea typeface="Calibri" panose="020F0502020204030204" pitchFamily="34" charset="0"/>
                            <a:cs typeface="Times New Roman" panose="02020603050405020304" pitchFamily="18" charset="0"/>
                          </a:rPr>
                          <m:t>0.01</m:t>
                        </m:r>
                      </m:den>
                    </m:f>
                    <m:r>
                      <a:rPr lang="en-US" i="1"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 0.0125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241"/>
                </a:stretch>
              </a:blipFill>
            </p:spPr>
            <p:txBody>
              <a:bodyPr/>
              <a:lstStyle/>
              <a:p>
                <a:r>
                  <a:rPr lang="en-US">
                    <a:noFill/>
                  </a:rPr>
                  <a:t> </a:t>
                </a:r>
              </a:p>
            </p:txBody>
          </p:sp>
        </mc:Fallback>
      </mc:AlternateContent>
    </p:spTree>
    <p:extLst>
      <p:ext uri="{BB962C8B-B14F-4D97-AF65-F5344CB8AC3E}">
        <p14:creationId xmlns:p14="http://schemas.microsoft.com/office/powerpoint/2010/main" val="2541523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Probability of cut given new scene = 0.9875</a:t>
            </a:r>
          </a:p>
          <a:p>
            <a:r>
              <a:rPr lang="en-US" dirty="0">
                <a:latin typeface="Calibri" panose="020F0502020204030204" pitchFamily="34" charset="0"/>
                <a:ea typeface="Calibri" panose="020F0502020204030204" pitchFamily="34" charset="0"/>
                <a:cs typeface="Times New Roman" panose="02020603050405020304" pitchFamily="18" charset="0"/>
              </a:rPr>
              <a:t>Probability of no cut given new scene = 0.0125</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0.9875 &gt; 0.0125 so we pick the cut option</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This is basically the Naïve Bayes algorithm, although instead of just applying one feature, like </a:t>
            </a:r>
            <a:r>
              <a:rPr lang="en-US" dirty="0" err="1" smtClean="0">
                <a:latin typeface="Calibri" panose="020F0502020204030204" pitchFamily="34" charset="0"/>
                <a:ea typeface="Calibri" panose="020F0502020204030204" pitchFamily="34" charset="0"/>
                <a:cs typeface="Times New Roman" panose="02020603050405020304" pitchFamily="18" charset="0"/>
              </a:rPr>
              <a:t>Features.SceneObjectType</a:t>
            </a:r>
            <a:r>
              <a:rPr lang="en-US" dirty="0" smtClean="0">
                <a:latin typeface="Calibri" panose="020F0502020204030204" pitchFamily="34" charset="0"/>
                <a:ea typeface="Calibri" panose="020F0502020204030204" pitchFamily="34" charset="0"/>
                <a:cs typeface="Times New Roman" panose="02020603050405020304" pitchFamily="18" charset="0"/>
              </a:rPr>
              <a:t>, we want to apply many features in the calculation for deciding cut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1589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Bayes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en-US" dirty="0" smtClean="0"/>
                  <a:t>The complete formula is:</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𝑂𝑝𝑡𝑖𝑜𝑛</m:t>
                      </m:r>
                      <m:r>
                        <a:rPr lang="en-US" i="1">
                          <a:latin typeface="Cambria Math" panose="02040503050406030204" pitchFamily="18" charset="0"/>
                        </a:rPr>
                        <m:t> = </m:t>
                      </m:r>
                      <m:func>
                        <m:funcPr>
                          <m:ctrlPr>
                            <a:rPr lang="en-US" i="1">
                              <a:latin typeface="Cambria Math" panose="02040503050406030204" pitchFamily="18" charset="0"/>
                            </a:rPr>
                          </m:ctrlPr>
                        </m:funcPr>
                        <m:fName>
                          <m:limLow>
                            <m:limLowPr>
                              <m:ctrlPr>
                                <a:rPr lang="en-US" i="1">
                                  <a:latin typeface="Cambria Math" panose="02040503050406030204" pitchFamily="18" charset="0"/>
                                </a:rPr>
                              </m:ctrlPr>
                            </m:limLowPr>
                            <m:e>
                              <m:r>
                                <m:rPr>
                                  <m:sty m:val="p"/>
                                </m:rPr>
                                <a:rPr lang="en-US">
                                  <a:latin typeface="Cambria Math" panose="02040503050406030204" pitchFamily="18" charset="0"/>
                                </a:rPr>
                                <m:t>argmax</m:t>
                              </m:r>
                            </m:e>
                            <m:lim>
                              <m:r>
                                <a:rPr lang="en-US" i="1">
                                  <a:latin typeface="Cambria Math" panose="02040503050406030204" pitchFamily="18" charset="0"/>
                                </a:rPr>
                                <m:t>𝑘</m:t>
                              </m:r>
                              <m:r>
                                <a:rPr lang="en-US" i="1">
                                  <a:latin typeface="Cambria Math" panose="02040503050406030204" pitchFamily="18" charset="0"/>
                                </a:rPr>
                                <m:t> ∈{1, …, </m:t>
                              </m:r>
                              <m:r>
                                <a:rPr lang="en-US" i="1">
                                  <a:latin typeface="Cambria Math" panose="02040503050406030204" pitchFamily="18" charset="0"/>
                                </a:rPr>
                                <m:t>𝐾</m:t>
                              </m:r>
                              <m:r>
                                <a:rPr lang="en-US" i="1">
                                  <a:latin typeface="Cambria Math" panose="02040503050406030204" pitchFamily="18" charset="0"/>
                                </a:rPr>
                                <m:t>}</m:t>
                              </m:r>
                            </m:lim>
                          </m:limLow>
                        </m:fName>
                        <m:e>
                          <m:r>
                            <a:rPr lang="en-US" i="1">
                              <a:latin typeface="Cambria Math" panose="02040503050406030204" pitchFamily="18" charset="0"/>
                            </a:rPr>
                            <m:t>𝑝</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𝑘</m:t>
                              </m:r>
                            </m:sub>
                          </m:sSub>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r>
                                <a:rPr lang="en-US" i="1">
                                  <a:latin typeface="Cambria Math" panose="02040503050406030204" pitchFamily="18" charset="0"/>
                                </a:rPr>
                                <m:t>𝑝</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e>
                                <m:e>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𝑘</m:t>
                                      </m:r>
                                    </m:sub>
                                  </m:sSub>
                                </m:e>
                              </m:d>
                            </m:e>
                          </m:nary>
                        </m:e>
                      </m:func>
                      <m:r>
                        <a:rPr lang="en-US" i="1">
                          <a:latin typeface="Cambria Math" panose="02040503050406030204" pitchFamily="18" charset="0"/>
                        </a:rPr>
                        <m:t> </m:t>
                      </m:r>
                    </m:oMath>
                  </m:oMathPara>
                </a14:m>
                <a:endParaRPr lang="en-US" dirty="0" smtClean="0"/>
              </a:p>
              <a:p>
                <a:r>
                  <a:rPr lang="en-US" dirty="0" smtClean="0"/>
                  <a:t>K represents all the options</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𝑘</m:t>
                        </m:r>
                      </m:sub>
                    </m:sSub>
                  </m:oMath>
                </a14:m>
                <a:r>
                  <a:rPr lang="en-US" dirty="0" smtClean="0"/>
                  <a:t> represents the probability of each option k</a:t>
                </a:r>
              </a:p>
              <a:p>
                <a14:m>
                  <m:oMath xmlns:m="http://schemas.openxmlformats.org/officeDocument/2006/math">
                    <m:r>
                      <a:rPr lang="en-US" i="1">
                        <a:latin typeface="Cambria Math" panose="02040503050406030204" pitchFamily="18" charset="0"/>
                      </a:rPr>
                      <m:t>𝑝</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e>
                      <m:e>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𝑘</m:t>
                            </m:r>
                          </m:sub>
                        </m:sSub>
                      </m:e>
                    </m:d>
                  </m:oMath>
                </a14:m>
                <a:r>
                  <a:rPr lang="en-US" dirty="0" smtClean="0"/>
                  <a:t> represents the probability of each x</a:t>
                </a:r>
                <a:r>
                  <a:rPr lang="en-US" baseline="-25000" dirty="0" smtClean="0"/>
                  <a:t>i</a:t>
                </a:r>
                <a:r>
                  <a:rPr lang="en-US" dirty="0" smtClean="0"/>
                  <a:t> given </a:t>
                </a:r>
                <a:r>
                  <a:rPr lang="en-US" dirty="0" err="1" smtClean="0"/>
                  <a:t>C</a:t>
                </a:r>
                <a:r>
                  <a:rPr lang="en-US" baseline="-25000" dirty="0" err="1" smtClean="0"/>
                  <a:t>k</a:t>
                </a:r>
                <a:endParaRPr lang="en-US" baseline="-25000" dirty="0" smtClean="0"/>
              </a:p>
              <a:p>
                <a:r>
                  <a:rPr lang="en-US" dirty="0" smtClean="0"/>
                  <a:t>The right half of this formula is actually a variation on Bayes Rule, except you’re multiplying all the probabilities together</a:t>
                </a:r>
              </a:p>
              <a:p>
                <a:r>
                  <a:rPr lang="en-US" dirty="0" smtClean="0"/>
                  <a:t>Notice we didn’t divide by p(x</a:t>
                </a:r>
                <a:r>
                  <a:rPr lang="en-US" baseline="-25000" dirty="0" smtClean="0"/>
                  <a:t>i</a:t>
                </a:r>
                <a:r>
                  <a:rPr lang="en-US" dirty="0" smtClean="0"/>
                  <a:t>) each iteration</a:t>
                </a:r>
              </a:p>
              <a:p>
                <a:pPr lvl="1"/>
                <a:r>
                  <a:rPr lang="en-US" dirty="0" smtClean="0"/>
                  <a:t>It would be the same value for each k, so it wouldn’t make a difference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2801" b="-700"/>
                </a:stretch>
              </a:blipFill>
            </p:spPr>
            <p:txBody>
              <a:bodyPr/>
              <a:lstStyle/>
              <a:p>
                <a:r>
                  <a:rPr lang="en-US">
                    <a:noFill/>
                  </a:rPr>
                  <a:t> </a:t>
                </a:r>
              </a:p>
            </p:txBody>
          </p:sp>
        </mc:Fallback>
      </mc:AlternateContent>
    </p:spTree>
    <p:extLst>
      <p:ext uri="{BB962C8B-B14F-4D97-AF65-F5344CB8AC3E}">
        <p14:creationId xmlns:p14="http://schemas.microsoft.com/office/powerpoint/2010/main" val="34189606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Bayes</a:t>
            </a:r>
            <a:endParaRPr lang="en-US" dirty="0"/>
          </a:p>
        </p:txBody>
      </p:sp>
      <p:sp>
        <p:nvSpPr>
          <p:cNvPr id="3" name="Content Placeholder 2"/>
          <p:cNvSpPr>
            <a:spLocks noGrp="1"/>
          </p:cNvSpPr>
          <p:nvPr>
            <p:ph idx="1"/>
          </p:nvPr>
        </p:nvSpPr>
        <p:spPr/>
        <p:txBody>
          <a:bodyPr>
            <a:normAutofit/>
          </a:bodyPr>
          <a:lstStyle/>
          <a:p>
            <a:r>
              <a:rPr lang="en-US" dirty="0" smtClean="0"/>
              <a:t>What Naïve Bayes does is calculate the probability of each option given all the selections of the features</a:t>
            </a:r>
          </a:p>
          <a:p>
            <a:r>
              <a:rPr lang="en-US" dirty="0" smtClean="0"/>
              <a:t>All the probabilities of each feature are multiplied together to come up with the final probability for each option</a:t>
            </a:r>
          </a:p>
          <a:p>
            <a:r>
              <a:rPr lang="en-US" dirty="0" smtClean="0"/>
              <a:t>Then the probabilities of all the options are compared and the one with the max probability is used</a:t>
            </a:r>
            <a:endParaRPr lang="en-US" dirty="0"/>
          </a:p>
        </p:txBody>
      </p:sp>
    </p:spTree>
    <p:extLst>
      <p:ext uri="{BB962C8B-B14F-4D97-AF65-F5344CB8AC3E}">
        <p14:creationId xmlns:p14="http://schemas.microsoft.com/office/powerpoint/2010/main" val="30562376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Vector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vector stores all of the probabilities. They are extracted from the training set by the Vector </a:t>
            </a:r>
            <a:r>
              <a:rPr lang="en-US" dirty="0" err="1" smtClean="0"/>
              <a:t>Populator</a:t>
            </a:r>
            <a:r>
              <a:rPr lang="en-US" dirty="0" smtClean="0"/>
              <a:t> tool</a:t>
            </a:r>
          </a:p>
          <a:p>
            <a:r>
              <a:rPr lang="en-US" dirty="0" smtClean="0"/>
              <a:t>Each target feature has its own vector, but the four vectors corresponding to the four target features are all stored in one JSON file</a:t>
            </a:r>
          </a:p>
          <a:p>
            <a:r>
              <a:rPr lang="en-US" dirty="0" smtClean="0"/>
              <a:t>A vector looks like this:</a:t>
            </a:r>
          </a:p>
          <a:p>
            <a:pPr lvl="1"/>
            <a:r>
              <a:rPr lang="en-US" dirty="0" err="1" smtClean="0"/>
              <a:t>CutVector.feature</a:t>
            </a:r>
            <a:r>
              <a:rPr lang="en-US" dirty="0" smtClean="0"/>
              <a:t>[f].selection[selected</a:t>
            </a:r>
            <a:r>
              <a:rPr lang="en-US" dirty="0" smtClean="0"/>
              <a:t>].option[picked].count</a:t>
            </a:r>
          </a:p>
          <a:p>
            <a:r>
              <a:rPr lang="en-US" dirty="0" smtClean="0"/>
              <a:t>Each selection represents a Feature (like </a:t>
            </a:r>
            <a:r>
              <a:rPr lang="en-US" dirty="0" err="1" smtClean="0"/>
              <a:t>SceneObjectType</a:t>
            </a:r>
            <a:r>
              <a:rPr lang="en-US" dirty="0" smtClean="0"/>
              <a:t>), one of which is selected (like </a:t>
            </a:r>
            <a:r>
              <a:rPr lang="en-US" dirty="0" err="1" smtClean="0"/>
              <a:t>SceneObjectType.NewScene</a:t>
            </a:r>
            <a:r>
              <a:rPr lang="en-US" dirty="0" smtClean="0"/>
              <a:t>)</a:t>
            </a:r>
          </a:p>
          <a:p>
            <a:r>
              <a:rPr lang="en-US" dirty="0" smtClean="0"/>
              <a:t>The option represents the Target Feature</a:t>
            </a:r>
          </a:p>
          <a:p>
            <a:r>
              <a:rPr lang="en-US" dirty="0" smtClean="0"/>
              <a:t>Example:</a:t>
            </a:r>
          </a:p>
          <a:p>
            <a:pPr lvl="1"/>
            <a:r>
              <a:rPr lang="en-US" dirty="0" err="1" smtClean="0"/>
              <a:t>CutVector.feature</a:t>
            </a:r>
            <a:r>
              <a:rPr lang="en-US" dirty="0" smtClean="0"/>
              <a:t>[</a:t>
            </a:r>
            <a:r>
              <a:rPr lang="en-US" smtClean="0"/>
              <a:t>Features.sceneObjectType].</a:t>
            </a:r>
            <a:r>
              <a:rPr lang="en-US" dirty="0" smtClean="0"/>
              <a:t>selection[</a:t>
            </a:r>
            <a:r>
              <a:rPr lang="en-US" dirty="0" err="1" smtClean="0"/>
              <a:t>SceneObjectType.NewScene</a:t>
            </a:r>
            <a:r>
              <a:rPr lang="en-US" dirty="0" smtClean="0"/>
              <a:t>].option[</a:t>
            </a:r>
            <a:r>
              <a:rPr lang="en-US" dirty="0" err="1" smtClean="0"/>
              <a:t>TargetFeature.Cut</a:t>
            </a:r>
            <a:r>
              <a:rPr lang="en-US" dirty="0" smtClean="0"/>
              <a:t>].count would represent the number of times there was a cut when there was a new scene</a:t>
            </a:r>
          </a:p>
          <a:p>
            <a:pPr lvl="1"/>
            <a:r>
              <a:rPr lang="en-US" dirty="0" smtClean="0"/>
              <a:t>That number divided by the total number of cuts would give the probability of a new scene given a cut</a:t>
            </a:r>
          </a:p>
        </p:txBody>
      </p:sp>
    </p:spTree>
    <p:extLst>
      <p:ext uri="{BB962C8B-B14F-4D97-AF65-F5344CB8AC3E}">
        <p14:creationId xmlns:p14="http://schemas.microsoft.com/office/powerpoint/2010/main" val="1626712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Components of This Project:</a:t>
            </a:r>
            <a:endParaRPr lang="en-US" dirty="0"/>
          </a:p>
        </p:txBody>
      </p:sp>
      <p:sp>
        <p:nvSpPr>
          <p:cNvPr id="3" name="Content Placeholder 2"/>
          <p:cNvSpPr>
            <a:spLocks noGrp="1"/>
          </p:cNvSpPr>
          <p:nvPr>
            <p:ph idx="1"/>
          </p:nvPr>
        </p:nvSpPr>
        <p:spPr/>
        <p:txBody>
          <a:bodyPr/>
          <a:lstStyle/>
          <a:p>
            <a:r>
              <a:rPr lang="en-US" dirty="0" smtClean="0"/>
              <a:t>The Parser</a:t>
            </a:r>
          </a:p>
          <a:p>
            <a:r>
              <a:rPr lang="en-US" dirty="0" smtClean="0"/>
              <a:t>The Liner Tool</a:t>
            </a:r>
          </a:p>
          <a:p>
            <a:r>
              <a:rPr lang="en-US" dirty="0" smtClean="0"/>
              <a:t>The Training Sets</a:t>
            </a:r>
          </a:p>
          <a:p>
            <a:r>
              <a:rPr lang="en-US" dirty="0" smtClean="0"/>
              <a:t>The Vector </a:t>
            </a:r>
            <a:r>
              <a:rPr lang="en-US" dirty="0" err="1" smtClean="0"/>
              <a:t>Populator</a:t>
            </a:r>
            <a:r>
              <a:rPr lang="en-US" dirty="0" smtClean="0"/>
              <a:t> Tool</a:t>
            </a:r>
          </a:p>
          <a:p>
            <a:r>
              <a:rPr lang="en-US" dirty="0" smtClean="0"/>
              <a:t>The Feature Set</a:t>
            </a:r>
          </a:p>
          <a:p>
            <a:r>
              <a:rPr lang="en-US" dirty="0" smtClean="0"/>
              <a:t>The Lister Tool</a:t>
            </a:r>
          </a:p>
          <a:p>
            <a:r>
              <a:rPr lang="en-US" dirty="0" smtClean="0"/>
              <a:t>The Comparer</a:t>
            </a:r>
          </a:p>
          <a:p>
            <a:r>
              <a:rPr lang="en-US" dirty="0" smtClean="0"/>
              <a:t>The Human Judge Tool</a:t>
            </a:r>
          </a:p>
          <a:p>
            <a:endParaRPr lang="en-US" dirty="0"/>
          </a:p>
        </p:txBody>
      </p:sp>
    </p:spTree>
    <p:extLst>
      <p:ext uri="{BB962C8B-B14F-4D97-AF65-F5344CB8AC3E}">
        <p14:creationId xmlns:p14="http://schemas.microsoft.com/office/powerpoint/2010/main" val="21483255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Vector </a:t>
            </a:r>
            <a:r>
              <a:rPr lang="en-US" dirty="0" err="1" smtClean="0"/>
              <a:t>Populator</a:t>
            </a:r>
            <a:r>
              <a:rPr lang="en-US" dirty="0" smtClean="0"/>
              <a:t> again</a:t>
            </a:r>
            <a:endParaRPr lang="en-US" dirty="0"/>
          </a:p>
        </p:txBody>
      </p:sp>
      <p:sp>
        <p:nvSpPr>
          <p:cNvPr id="3" name="Content Placeholder 2"/>
          <p:cNvSpPr>
            <a:spLocks noGrp="1"/>
          </p:cNvSpPr>
          <p:nvPr>
            <p:ph idx="1"/>
          </p:nvPr>
        </p:nvSpPr>
        <p:spPr/>
        <p:txBody>
          <a:bodyPr/>
          <a:lstStyle/>
          <a:p>
            <a:r>
              <a:rPr lang="en-US" dirty="0" smtClean="0"/>
              <a:t>The Vector </a:t>
            </a:r>
            <a:r>
              <a:rPr lang="en-US" dirty="0" err="1" smtClean="0"/>
              <a:t>Populator</a:t>
            </a:r>
            <a:r>
              <a:rPr lang="en-US" dirty="0" smtClean="0"/>
              <a:t> goes through a lined script (training set), line by line, uses the picks for the Target Features, extracts the selection for the Features given the content of the script and appropriately increases the counts within the vector</a:t>
            </a:r>
          </a:p>
          <a:p>
            <a:r>
              <a:rPr lang="en-US" dirty="0" smtClean="0"/>
              <a:t>Each line of script actually has many Features which can be extracted and used to create a stronger vector file. One of the goals of this project has been to come up with a well balanced Feature set</a:t>
            </a:r>
            <a:endParaRPr lang="en-US" dirty="0"/>
          </a:p>
        </p:txBody>
      </p:sp>
    </p:spTree>
    <p:extLst>
      <p:ext uri="{BB962C8B-B14F-4D97-AF65-F5344CB8AC3E}">
        <p14:creationId xmlns:p14="http://schemas.microsoft.com/office/powerpoint/2010/main" val="3597788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Feature Set</a:t>
            </a:r>
            <a:endParaRPr lang="en-US" dirty="0"/>
          </a:p>
        </p:txBody>
      </p:sp>
      <p:sp>
        <p:nvSpPr>
          <p:cNvPr id="3" name="Content Placeholder 2"/>
          <p:cNvSpPr>
            <a:spLocks noGrp="1"/>
          </p:cNvSpPr>
          <p:nvPr>
            <p:ph idx="1"/>
          </p:nvPr>
        </p:nvSpPr>
        <p:spPr/>
        <p:txBody>
          <a:bodyPr/>
          <a:lstStyle/>
          <a:p>
            <a:r>
              <a:rPr lang="en-US" dirty="0" smtClean="0"/>
              <a:t>Features can be anything that can be extracted from the script.</a:t>
            </a:r>
          </a:p>
          <a:p>
            <a:r>
              <a:rPr lang="en-US" dirty="0" smtClean="0"/>
              <a:t>I have come up with two main types of feature:</a:t>
            </a:r>
          </a:p>
          <a:p>
            <a:pPr lvl="1"/>
            <a:r>
              <a:rPr lang="en-US" dirty="0" smtClean="0"/>
              <a:t>pure:</a:t>
            </a:r>
          </a:p>
          <a:p>
            <a:pPr lvl="2"/>
            <a:r>
              <a:rPr lang="en-US" dirty="0" smtClean="0"/>
              <a:t>A feature that can be calculated regardless of options picked</a:t>
            </a:r>
          </a:p>
          <a:p>
            <a:pPr lvl="2"/>
            <a:r>
              <a:rPr lang="en-US" dirty="0" smtClean="0"/>
              <a:t>i.e., </a:t>
            </a:r>
            <a:r>
              <a:rPr lang="en-US" dirty="0" err="1" smtClean="0"/>
              <a:t>SceneObjectType</a:t>
            </a:r>
            <a:r>
              <a:rPr lang="en-US" dirty="0" smtClean="0"/>
              <a:t>, </a:t>
            </a:r>
            <a:r>
              <a:rPr lang="en-US" dirty="0" err="1" smtClean="0"/>
              <a:t>LengthOfScene</a:t>
            </a:r>
            <a:endParaRPr lang="en-US" dirty="0" smtClean="0"/>
          </a:p>
          <a:p>
            <a:pPr lvl="1"/>
            <a:r>
              <a:rPr lang="en-US" dirty="0" smtClean="0"/>
              <a:t>non-pure:</a:t>
            </a:r>
          </a:p>
          <a:p>
            <a:pPr lvl="2"/>
            <a:r>
              <a:rPr lang="en-US" dirty="0" smtClean="0"/>
              <a:t>A feature that is based on options picked on previous lines</a:t>
            </a:r>
          </a:p>
          <a:p>
            <a:pPr lvl="2"/>
            <a:r>
              <a:rPr lang="en-US" dirty="0" smtClean="0"/>
              <a:t>i.e., </a:t>
            </a:r>
            <a:r>
              <a:rPr lang="en-US" dirty="0" err="1" smtClean="0"/>
              <a:t>LinesSinceCut</a:t>
            </a:r>
            <a:r>
              <a:rPr lang="en-US" dirty="0" smtClean="0"/>
              <a:t>, </a:t>
            </a:r>
            <a:r>
              <a:rPr lang="en-US" dirty="0" err="1" smtClean="0"/>
              <a:t>LastShotType</a:t>
            </a:r>
            <a:endParaRPr lang="en-US" dirty="0"/>
          </a:p>
          <a:p>
            <a:r>
              <a:rPr lang="en-US" dirty="0" smtClean="0"/>
              <a:t>It’s fine to use pure features in any calculation of any option, but we must be careful how we use non-pure features</a:t>
            </a:r>
          </a:p>
          <a:p>
            <a:endParaRPr lang="en-US" dirty="0"/>
          </a:p>
        </p:txBody>
      </p:sp>
    </p:spTree>
    <p:extLst>
      <p:ext uri="{BB962C8B-B14F-4D97-AF65-F5344CB8AC3E}">
        <p14:creationId xmlns:p14="http://schemas.microsoft.com/office/powerpoint/2010/main" val="6364405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4395"/>
          </a:xfrm>
        </p:spPr>
        <p:txBody>
          <a:bodyPr/>
          <a:lstStyle/>
          <a:p>
            <a:pPr algn="ctr"/>
            <a:r>
              <a:rPr lang="en-US" dirty="0" smtClean="0"/>
              <a:t>Features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95358912"/>
              </p:ext>
            </p:extLst>
          </p:nvPr>
        </p:nvGraphicFramePr>
        <p:xfrm>
          <a:off x="688340" y="1520075"/>
          <a:ext cx="10815320" cy="4572000"/>
        </p:xfrm>
        <a:graphic>
          <a:graphicData uri="http://schemas.openxmlformats.org/drawingml/2006/table">
            <a:tbl>
              <a:tblPr firstRow="1" bandRow="1">
                <a:tableStyleId>{5C22544A-7EE6-4342-B048-85BDC9FD1C3A}</a:tableStyleId>
              </a:tblPr>
              <a:tblGrid>
                <a:gridCol w="3286760"/>
                <a:gridCol w="3688080"/>
                <a:gridCol w="3840480"/>
              </a:tblGrid>
              <a:tr h="291473">
                <a:tc>
                  <a:txBody>
                    <a:bodyPr/>
                    <a:lstStyle/>
                    <a:p>
                      <a:r>
                        <a:rPr lang="en-US" dirty="0" smtClean="0"/>
                        <a:t>Pure</a:t>
                      </a:r>
                      <a:endParaRPr lang="en-US" dirty="0"/>
                    </a:p>
                  </a:txBody>
                  <a:tcPr/>
                </a:tc>
                <a:tc gridSpan="2">
                  <a:txBody>
                    <a:bodyPr/>
                    <a:lstStyle/>
                    <a:p>
                      <a:r>
                        <a:rPr lang="en-US" dirty="0" smtClean="0"/>
                        <a:t>Non-Pure</a:t>
                      </a:r>
                      <a:endParaRPr lang="en-US" dirty="0"/>
                    </a:p>
                  </a:txBody>
                  <a:tcPr/>
                </a:tc>
                <a:tc hMerge="1">
                  <a:txBody>
                    <a:bodyPr/>
                    <a:lstStyle/>
                    <a:p>
                      <a:endParaRPr lang="en-US"/>
                    </a:p>
                  </a:txBody>
                  <a:tcPr/>
                </a:tc>
              </a:tr>
              <a:tr h="3789152">
                <a:tc>
                  <a:txBody>
                    <a:bodyPr/>
                    <a:lstStyle/>
                    <a:p>
                      <a:r>
                        <a:rPr lang="en-US" dirty="0" err="1" smtClean="0"/>
                        <a:t>sceneObjectType</a:t>
                      </a:r>
                      <a:endParaRPr lang="en-US" dirty="0" smtClean="0"/>
                    </a:p>
                    <a:p>
                      <a:r>
                        <a:rPr lang="en-US" dirty="0" err="1" smtClean="0"/>
                        <a:t>linesSinceObjectChange</a:t>
                      </a:r>
                      <a:endParaRPr lang="en-US" dirty="0" smtClean="0"/>
                    </a:p>
                    <a:p>
                      <a:r>
                        <a:rPr lang="en-US" dirty="0" err="1" smtClean="0"/>
                        <a:t>linesSinceNewScene</a:t>
                      </a:r>
                      <a:endParaRPr lang="en-US" dirty="0" smtClean="0"/>
                    </a:p>
                    <a:p>
                      <a:r>
                        <a:rPr lang="en-US" dirty="0" err="1" smtClean="0"/>
                        <a:t>intExt</a:t>
                      </a:r>
                      <a:endParaRPr lang="en-US" dirty="0" smtClean="0"/>
                    </a:p>
                    <a:p>
                      <a:r>
                        <a:rPr lang="en-US" dirty="0" err="1" smtClean="0"/>
                        <a:t>scriptObjectsInScene</a:t>
                      </a:r>
                      <a:endParaRPr lang="en-US" dirty="0" smtClean="0"/>
                    </a:p>
                    <a:p>
                      <a:r>
                        <a:rPr lang="en-US" dirty="0" err="1" smtClean="0"/>
                        <a:t>actionBlocksInScene</a:t>
                      </a:r>
                      <a:endParaRPr lang="en-US" dirty="0" smtClean="0"/>
                    </a:p>
                    <a:p>
                      <a:r>
                        <a:rPr lang="en-US" dirty="0" err="1" smtClean="0"/>
                        <a:t>dialogueBlocksInScene</a:t>
                      </a:r>
                      <a:endParaRPr lang="en-US" dirty="0" smtClean="0"/>
                    </a:p>
                    <a:p>
                      <a:r>
                        <a:rPr lang="en-US" dirty="0" err="1" smtClean="0"/>
                        <a:t>sceneLength</a:t>
                      </a:r>
                      <a:endParaRPr lang="en-US" dirty="0"/>
                    </a:p>
                  </a:txBody>
                  <a:tcPr/>
                </a:tc>
                <a:tc>
                  <a:txBody>
                    <a:bodyPr/>
                    <a:lstStyle/>
                    <a:p>
                      <a:r>
                        <a:rPr lang="en-US" dirty="0" smtClean="0"/>
                        <a:t>cut</a:t>
                      </a:r>
                    </a:p>
                    <a:p>
                      <a:r>
                        <a:rPr lang="en-US" dirty="0" err="1" smtClean="0"/>
                        <a:t>shotType</a:t>
                      </a:r>
                      <a:endParaRPr lang="en-US" dirty="0" smtClean="0"/>
                    </a:p>
                    <a:p>
                      <a:r>
                        <a:rPr lang="en-US" dirty="0" err="1" smtClean="0"/>
                        <a:t>cleanType</a:t>
                      </a:r>
                      <a:endParaRPr lang="en-US" dirty="0" smtClean="0"/>
                    </a:p>
                    <a:p>
                      <a:r>
                        <a:rPr lang="en-US" dirty="0" smtClean="0"/>
                        <a:t>Motions</a:t>
                      </a:r>
                    </a:p>
                    <a:p>
                      <a:r>
                        <a:rPr lang="en-US" dirty="0" err="1" smtClean="0"/>
                        <a:t>linesSinceCut</a:t>
                      </a:r>
                      <a:endParaRPr lang="en-US" dirty="0" smtClean="0"/>
                    </a:p>
                    <a:p>
                      <a:r>
                        <a:rPr lang="en-US" dirty="0" err="1" smtClean="0"/>
                        <a:t>linesSinceShotTypeChange</a:t>
                      </a:r>
                      <a:endParaRPr lang="en-US" dirty="0" smtClean="0"/>
                    </a:p>
                    <a:p>
                      <a:r>
                        <a:rPr lang="en-US" dirty="0" err="1" smtClean="0"/>
                        <a:t>lastShotTypeNoCut</a:t>
                      </a:r>
                      <a:endParaRPr lang="en-US" dirty="0" smtClean="0"/>
                    </a:p>
                    <a:p>
                      <a:r>
                        <a:rPr lang="en-US" dirty="0" err="1" smtClean="0"/>
                        <a:t>lastShotTypeWhenCut</a:t>
                      </a:r>
                      <a:endParaRPr lang="en-US" dirty="0" smtClean="0"/>
                    </a:p>
                    <a:p>
                      <a:r>
                        <a:rPr lang="en-US" dirty="0" err="1" smtClean="0"/>
                        <a:t>linesSinceCleanChange</a:t>
                      </a:r>
                      <a:endParaRPr lang="en-US" dirty="0" smtClean="0"/>
                    </a:p>
                    <a:p>
                      <a:r>
                        <a:rPr lang="en-US" dirty="0" err="1" smtClean="0"/>
                        <a:t>lastCleanType</a:t>
                      </a:r>
                      <a:endParaRPr lang="en-US" dirty="0" smtClean="0"/>
                    </a:p>
                    <a:p>
                      <a:r>
                        <a:rPr lang="en-US" dirty="0" err="1" smtClean="0"/>
                        <a:t>linesSinceMotionChange</a:t>
                      </a:r>
                      <a:endParaRPr lang="en-US" dirty="0" smtClean="0"/>
                    </a:p>
                    <a:p>
                      <a:r>
                        <a:rPr lang="en-US" dirty="0" err="1" smtClean="0"/>
                        <a:t>lastMotionType</a:t>
                      </a:r>
                      <a:endParaRPr lang="en-US" dirty="0" smtClean="0"/>
                    </a:p>
                    <a:p>
                      <a:r>
                        <a:rPr lang="en-US" dirty="0" err="1" smtClean="0"/>
                        <a:t>tiltCount</a:t>
                      </a:r>
                      <a:endParaRPr lang="en-US" dirty="0" smtClean="0"/>
                    </a:p>
                    <a:p>
                      <a:r>
                        <a:rPr lang="en-US" dirty="0" err="1" smtClean="0"/>
                        <a:t>zoomCount</a:t>
                      </a:r>
                      <a:endParaRPr lang="en-US" dirty="0" smtClean="0"/>
                    </a:p>
                    <a:p>
                      <a:r>
                        <a:rPr lang="en-US" dirty="0" err="1" smtClean="0"/>
                        <a:t>panCount</a:t>
                      </a:r>
                      <a:endParaRPr lang="en-US" dirty="0" smtClean="0"/>
                    </a:p>
                  </a:txBody>
                  <a:tcPr>
                    <a:lnR w="12700" cap="flat" cmpd="sng" algn="ctr">
                      <a:solidFill>
                        <a:schemeClr val="bg1"/>
                      </a:solidFill>
                      <a:prstDash val="solid"/>
                      <a:round/>
                      <a:headEnd type="none" w="med" len="med"/>
                      <a:tailEnd type="none" w="med" len="med"/>
                    </a:lnR>
                  </a:tcPr>
                </a:tc>
                <a:tc>
                  <a:txBody>
                    <a:bodyPr/>
                    <a:lstStyle/>
                    <a:p>
                      <a:r>
                        <a:rPr lang="en-US" dirty="0" err="1" smtClean="0"/>
                        <a:t>dialogueCountInShot</a:t>
                      </a:r>
                      <a:endParaRPr lang="en-US" dirty="0" smtClean="0"/>
                    </a:p>
                    <a:p>
                      <a:r>
                        <a:rPr lang="en-US" dirty="0" err="1" smtClean="0"/>
                        <a:t>uniqueDialogueCountInShot</a:t>
                      </a:r>
                      <a:endParaRPr lang="en-US" dirty="0" smtClean="0"/>
                    </a:p>
                    <a:p>
                      <a:r>
                        <a:rPr lang="en-US" dirty="0" err="1" smtClean="0"/>
                        <a:t>actionCountInShot</a:t>
                      </a:r>
                      <a:endParaRPr lang="en-US" dirty="0" smtClean="0"/>
                    </a:p>
                    <a:p>
                      <a:r>
                        <a:rPr lang="en-US" dirty="0" err="1" smtClean="0"/>
                        <a:t>lineCountInShot</a:t>
                      </a:r>
                      <a:endParaRPr lang="en-US" dirty="0"/>
                    </a:p>
                  </a:txBody>
                  <a:tcPr>
                    <a:lnL w="12700" cap="flat" cmpd="sng" algn="ctr">
                      <a:solidFill>
                        <a:schemeClr val="bg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1798885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Lister Tool</a:t>
            </a:r>
            <a:endParaRPr lang="en-US" dirty="0"/>
          </a:p>
        </p:txBody>
      </p:sp>
      <p:sp>
        <p:nvSpPr>
          <p:cNvPr id="3" name="Content Placeholder 2"/>
          <p:cNvSpPr>
            <a:spLocks noGrp="1"/>
          </p:cNvSpPr>
          <p:nvPr>
            <p:ph idx="1"/>
          </p:nvPr>
        </p:nvSpPr>
        <p:spPr>
          <a:xfrm>
            <a:off x="6096000" y="2339580"/>
            <a:ext cx="4845627" cy="2260887"/>
          </a:xfrm>
        </p:spPr>
        <p:txBody>
          <a:bodyPr>
            <a:normAutofit lnSpcReduction="10000"/>
          </a:bodyPr>
          <a:lstStyle/>
          <a:p>
            <a:r>
              <a:rPr lang="en-US" dirty="0" smtClean="0"/>
              <a:t>Takes a raw script as input</a:t>
            </a:r>
          </a:p>
          <a:p>
            <a:r>
              <a:rPr lang="en-US" dirty="0" smtClean="0"/>
              <a:t>Allows naming of output file</a:t>
            </a:r>
          </a:p>
          <a:p>
            <a:r>
              <a:rPr lang="en-US" dirty="0" smtClean="0"/>
              <a:t>Requires vector file</a:t>
            </a:r>
          </a:p>
          <a:p>
            <a:r>
              <a:rPr lang="en-US" dirty="0" smtClean="0"/>
              <a:t>Also allows changing of Feature Settings</a:t>
            </a:r>
          </a:p>
          <a:p>
            <a:pPr marL="0" indent="0">
              <a:buNone/>
            </a:pPr>
            <a:endParaRPr lang="en-US" dirty="0" smtClean="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0091" y="2339580"/>
            <a:ext cx="4191363" cy="2438611"/>
          </a:xfrm>
          <a:prstGeom prst="rect">
            <a:avLst/>
          </a:prstGeom>
        </p:spPr>
      </p:pic>
    </p:spTree>
    <p:extLst>
      <p:ext uri="{BB962C8B-B14F-4D97-AF65-F5344CB8AC3E}">
        <p14:creationId xmlns:p14="http://schemas.microsoft.com/office/powerpoint/2010/main" val="37666960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dirty="0" smtClean="0"/>
              <a:t>Feature Settings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7963" y="1898506"/>
            <a:ext cx="4834820" cy="4351338"/>
          </a:xfrm>
        </p:spPr>
      </p:pic>
      <p:sp>
        <p:nvSpPr>
          <p:cNvPr id="6" name="TextBox 5"/>
          <p:cNvSpPr txBox="1"/>
          <p:nvPr/>
        </p:nvSpPr>
        <p:spPr>
          <a:xfrm>
            <a:off x="6011568" y="2981568"/>
            <a:ext cx="5342232" cy="2185214"/>
          </a:xfrm>
          <a:prstGeom prst="rect">
            <a:avLst/>
          </a:prstGeom>
          <a:noFill/>
        </p:spPr>
        <p:txBody>
          <a:bodyPr wrap="none" rtlCol="0">
            <a:spAutoFit/>
          </a:bodyPr>
          <a:lstStyle/>
          <a:p>
            <a:pPr marL="457200" indent="-457200">
              <a:buFont typeface="Arial" panose="020B0604020202020204" pitchFamily="34" charset="0"/>
              <a:buChar char="•"/>
            </a:pPr>
            <a:r>
              <a:rPr lang="en-US" sz="2800" dirty="0" smtClean="0"/>
              <a:t>Features can be turned on/off</a:t>
            </a:r>
          </a:p>
          <a:p>
            <a:pPr marL="457200" indent="-457200">
              <a:buFont typeface="Arial" panose="020B0604020202020204" pitchFamily="34" charset="0"/>
              <a:buChar char="•"/>
            </a:pPr>
            <a:r>
              <a:rPr lang="en-US" sz="2800" dirty="0" smtClean="0"/>
              <a:t>Features can be weighted</a:t>
            </a:r>
          </a:p>
          <a:p>
            <a:pPr marL="914400" lvl="1" indent="-457200">
              <a:buFont typeface="Arial" panose="020B0604020202020204" pitchFamily="34" charset="0"/>
              <a:buChar char="•"/>
            </a:pPr>
            <a:r>
              <a:rPr lang="en-US" sz="2400" dirty="0" smtClean="0"/>
              <a:t>Weighting is done with exponents</a:t>
            </a:r>
          </a:p>
          <a:p>
            <a:pPr marL="457200" indent="-457200">
              <a:buFont typeface="Arial" panose="020B0604020202020204" pitchFamily="34" charset="0"/>
              <a:buChar char="•"/>
            </a:pPr>
            <a:r>
              <a:rPr lang="en-US" sz="2800" dirty="0" smtClean="0"/>
              <a:t>Settings can be saved/loaded</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788814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Lister</a:t>
            </a:r>
            <a:endParaRPr lang="en-US" dirty="0"/>
          </a:p>
        </p:txBody>
      </p:sp>
      <p:sp>
        <p:nvSpPr>
          <p:cNvPr id="3" name="Content Placeholder 2"/>
          <p:cNvSpPr>
            <a:spLocks noGrp="1"/>
          </p:cNvSpPr>
          <p:nvPr>
            <p:ph idx="1"/>
          </p:nvPr>
        </p:nvSpPr>
        <p:spPr/>
        <p:txBody>
          <a:bodyPr/>
          <a:lstStyle/>
          <a:p>
            <a:r>
              <a:rPr lang="en-US" dirty="0" smtClean="0"/>
              <a:t>Takes raw scripts and calls parser to convert to </a:t>
            </a:r>
            <a:r>
              <a:rPr lang="en-US" dirty="0" err="1" smtClean="0"/>
              <a:t>AllData</a:t>
            </a:r>
            <a:endParaRPr lang="en-US" dirty="0" smtClean="0"/>
          </a:p>
          <a:p>
            <a:r>
              <a:rPr lang="en-US" dirty="0" smtClean="0"/>
              <a:t>Goes through the converted script line by line and applies Naïve Bayes algorithm to each target feature using the inputted vector file</a:t>
            </a:r>
          </a:p>
          <a:p>
            <a:r>
              <a:rPr lang="en-US" dirty="0" smtClean="0"/>
              <a:t>The option picked for each target feature is applied to the </a:t>
            </a:r>
            <a:r>
              <a:rPr lang="en-US" dirty="0" err="1" smtClean="0"/>
              <a:t>AllData</a:t>
            </a:r>
            <a:endParaRPr lang="en-US" dirty="0" smtClean="0"/>
          </a:p>
          <a:p>
            <a:r>
              <a:rPr lang="en-US" dirty="0" smtClean="0"/>
              <a:t>The file is converted to JSON and outputted to a zip file</a:t>
            </a:r>
          </a:p>
          <a:p>
            <a:r>
              <a:rPr lang="en-US" dirty="0" smtClean="0"/>
              <a:t>The zip file can be opened in the Liner tool to display the results</a:t>
            </a:r>
          </a:p>
          <a:p>
            <a:r>
              <a:rPr lang="en-US" dirty="0" smtClean="0"/>
              <a:t>The output of the </a:t>
            </a:r>
            <a:r>
              <a:rPr lang="en-US" dirty="0" err="1" smtClean="0"/>
              <a:t>lister</a:t>
            </a:r>
            <a:r>
              <a:rPr lang="en-US" dirty="0" smtClean="0"/>
              <a:t> tool is the same file structure as the output of the liner tool. Thus, it is the same as a training set</a:t>
            </a:r>
            <a:endParaRPr lang="en-US" dirty="0"/>
          </a:p>
        </p:txBody>
      </p:sp>
    </p:spTree>
    <p:extLst>
      <p:ext uri="{BB962C8B-B14F-4D97-AF65-F5344CB8AC3E}">
        <p14:creationId xmlns:p14="http://schemas.microsoft.com/office/powerpoint/2010/main" val="11846081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lstStyle/>
          <a:p>
            <a:r>
              <a:rPr lang="en-US" dirty="0" smtClean="0"/>
              <a:t>Comparing the output of the </a:t>
            </a:r>
            <a:r>
              <a:rPr lang="en-US" dirty="0" err="1" smtClean="0"/>
              <a:t>lister</a:t>
            </a:r>
            <a:r>
              <a:rPr lang="en-US" dirty="0" smtClean="0"/>
              <a:t> tool to a training set can be done in one of two ways:</a:t>
            </a:r>
          </a:p>
          <a:p>
            <a:pPr lvl="1"/>
            <a:r>
              <a:rPr lang="en-US" dirty="0" smtClean="0"/>
              <a:t>The Comparer Tool</a:t>
            </a:r>
          </a:p>
          <a:p>
            <a:pPr lvl="2"/>
            <a:r>
              <a:rPr lang="en-US" dirty="0" smtClean="0"/>
              <a:t>Programmatically compares two files and gives their difference</a:t>
            </a:r>
          </a:p>
          <a:p>
            <a:pPr lvl="2"/>
            <a:r>
              <a:rPr lang="en-US" dirty="0" smtClean="0"/>
              <a:t>Ultimately doesn’t provide very good data</a:t>
            </a:r>
          </a:p>
          <a:p>
            <a:pPr lvl="1"/>
            <a:r>
              <a:rPr lang="en-US" dirty="0" smtClean="0"/>
              <a:t>The Human Judge Tool</a:t>
            </a:r>
          </a:p>
          <a:p>
            <a:pPr lvl="2"/>
            <a:r>
              <a:rPr lang="en-US" dirty="0" smtClean="0"/>
              <a:t>Outputs samples from two or more files into a convenient to look at file which humans can judge</a:t>
            </a:r>
          </a:p>
          <a:p>
            <a:pPr lvl="2"/>
            <a:r>
              <a:rPr lang="en-US" dirty="0" smtClean="0"/>
              <a:t>If humans prefer the </a:t>
            </a:r>
            <a:r>
              <a:rPr lang="en-US" dirty="0" err="1" smtClean="0"/>
              <a:t>lister</a:t>
            </a:r>
            <a:r>
              <a:rPr lang="en-US" dirty="0" smtClean="0"/>
              <a:t> output as much as the training set or even more, the output is considered good</a:t>
            </a:r>
            <a:endParaRPr lang="en-US" dirty="0"/>
          </a:p>
        </p:txBody>
      </p:sp>
    </p:spTree>
    <p:extLst>
      <p:ext uri="{BB962C8B-B14F-4D97-AF65-F5344CB8AC3E}">
        <p14:creationId xmlns:p14="http://schemas.microsoft.com/office/powerpoint/2010/main" val="5077821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4447" y="513993"/>
            <a:ext cx="10783107" cy="5830014"/>
          </a:xfrm>
        </p:spPr>
      </p:pic>
    </p:spTree>
    <p:extLst>
      <p:ext uri="{BB962C8B-B14F-4D97-AF65-F5344CB8AC3E}">
        <p14:creationId xmlns:p14="http://schemas.microsoft.com/office/powerpoint/2010/main" val="38747680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p:txBody>
          <a:bodyPr/>
          <a:lstStyle/>
          <a:p>
            <a:r>
              <a:rPr lang="en-US" dirty="0" smtClean="0"/>
              <a:t>Basic: Lister output vs. Training Set</a:t>
            </a:r>
          </a:p>
          <a:p>
            <a:r>
              <a:rPr lang="en-US" dirty="0" smtClean="0"/>
              <a:t>Control Sample: Training Set vs. Human lined vs. Lister output</a:t>
            </a:r>
          </a:p>
          <a:p>
            <a:r>
              <a:rPr lang="en-US" dirty="0" smtClean="0"/>
              <a:t>Training Set used as input of same script</a:t>
            </a:r>
          </a:p>
          <a:p>
            <a:r>
              <a:rPr lang="en-US" dirty="0" smtClean="0"/>
              <a:t>Feed Lister output in as input</a:t>
            </a:r>
            <a:endParaRPr lang="en-US" dirty="0"/>
          </a:p>
          <a:p>
            <a:r>
              <a:rPr lang="en-US" dirty="0" smtClean="0"/>
              <a:t>Many training sets vs. few training sets</a:t>
            </a:r>
          </a:p>
          <a:p>
            <a:r>
              <a:rPr lang="en-US" dirty="0" smtClean="0"/>
              <a:t>Comparing different scripts by same director</a:t>
            </a:r>
            <a:endParaRPr lang="en-US" dirty="0"/>
          </a:p>
        </p:txBody>
      </p:sp>
    </p:spTree>
    <p:extLst>
      <p:ext uri="{BB962C8B-B14F-4D97-AF65-F5344CB8AC3E}">
        <p14:creationId xmlns:p14="http://schemas.microsoft.com/office/powerpoint/2010/main" val="10093086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Experiments Round 1</a:t>
            </a:r>
          </a:p>
          <a:p>
            <a:pPr lvl="1"/>
            <a:r>
              <a:rPr lang="en-US" dirty="0" smtClean="0"/>
              <a:t>13 people participated</a:t>
            </a:r>
          </a:p>
          <a:p>
            <a:pPr lvl="1"/>
            <a:r>
              <a:rPr lang="en-US" dirty="0"/>
              <a:t>Fleiss Kappa </a:t>
            </a:r>
            <a:r>
              <a:rPr lang="en-US" dirty="0" smtClean="0"/>
              <a:t>score: 0.2647 “fair agreement”</a:t>
            </a:r>
          </a:p>
          <a:p>
            <a:pPr lvl="1"/>
            <a:r>
              <a:rPr lang="en-US" dirty="0" smtClean="0"/>
              <a:t>Human lined script preferred: 111/156 = 71.1538462%</a:t>
            </a:r>
            <a:endParaRPr lang="en-US" dirty="0"/>
          </a:p>
          <a:p>
            <a:r>
              <a:rPr lang="en-US" dirty="0"/>
              <a:t>Experiments Round </a:t>
            </a:r>
            <a:r>
              <a:rPr lang="en-US" dirty="0" smtClean="0"/>
              <a:t>2</a:t>
            </a:r>
            <a:endParaRPr lang="en-US" dirty="0"/>
          </a:p>
          <a:p>
            <a:pPr lvl="1"/>
            <a:r>
              <a:rPr lang="en-US" dirty="0" smtClean="0"/>
              <a:t>9 </a:t>
            </a:r>
            <a:r>
              <a:rPr lang="en-US" dirty="0"/>
              <a:t>people participated</a:t>
            </a:r>
          </a:p>
          <a:p>
            <a:pPr lvl="1"/>
            <a:r>
              <a:rPr lang="en-US" dirty="0"/>
              <a:t>Fleiss Kappa score: 0.1915 </a:t>
            </a:r>
            <a:r>
              <a:rPr lang="en-US" dirty="0" smtClean="0"/>
              <a:t>“slight agreement”</a:t>
            </a:r>
          </a:p>
          <a:p>
            <a:pPr lvl="1"/>
            <a:r>
              <a:rPr lang="en-US" dirty="0" smtClean="0"/>
              <a:t>Human lined script preferred: 72/108 = 66.6667%</a:t>
            </a:r>
          </a:p>
          <a:p>
            <a:r>
              <a:rPr lang="en-US" dirty="0" smtClean="0"/>
              <a:t>Some refinements were done between the experiments</a:t>
            </a:r>
          </a:p>
          <a:p>
            <a:pPr lvl="1"/>
            <a:endParaRPr lang="en-US" dirty="0" smtClean="0"/>
          </a:p>
        </p:txBody>
      </p:sp>
    </p:spTree>
    <p:extLst>
      <p:ext uri="{BB962C8B-B14F-4D97-AF65-F5344CB8AC3E}">
        <p14:creationId xmlns:p14="http://schemas.microsoft.com/office/powerpoint/2010/main" val="3860735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Motion Picture Script Sample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97283" y="1570981"/>
            <a:ext cx="7597434" cy="4873133"/>
          </a:xfrm>
        </p:spPr>
      </p:pic>
    </p:spTree>
    <p:extLst>
      <p:ext uri="{BB962C8B-B14F-4D97-AF65-F5344CB8AC3E}">
        <p14:creationId xmlns:p14="http://schemas.microsoft.com/office/powerpoint/2010/main" val="1067768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a:t>
            </a:r>
            <a:endParaRPr lang="en-US" dirty="0"/>
          </a:p>
        </p:txBody>
      </p:sp>
      <p:sp>
        <p:nvSpPr>
          <p:cNvPr id="3" name="Content Placeholder 2"/>
          <p:cNvSpPr>
            <a:spLocks noGrp="1"/>
          </p:cNvSpPr>
          <p:nvPr>
            <p:ph idx="1"/>
          </p:nvPr>
        </p:nvSpPr>
        <p:spPr/>
        <p:txBody>
          <a:bodyPr/>
          <a:lstStyle/>
          <a:p>
            <a:r>
              <a:rPr lang="en-US" dirty="0" smtClean="0"/>
              <a:t>The feature settings were tweaked some, disabling certain features from certain target features</a:t>
            </a:r>
          </a:p>
          <a:p>
            <a:r>
              <a:rPr lang="en-US" dirty="0" smtClean="0"/>
              <a:t>Some features were given heavier weight</a:t>
            </a:r>
          </a:p>
          <a:p>
            <a:r>
              <a:rPr lang="en-US" dirty="0" smtClean="0"/>
              <a:t>The biggest refinement came from separating the target features and doing a complete line by line pass of the script for each target feature</a:t>
            </a:r>
          </a:p>
          <a:p>
            <a:pPr lvl="1"/>
            <a:r>
              <a:rPr lang="en-US" dirty="0" smtClean="0"/>
              <a:t>The biggest benefit this provided was being able to see where a shot began and ended, thus provide more data to the next target features</a:t>
            </a:r>
            <a:endParaRPr lang="en-US" dirty="0"/>
          </a:p>
        </p:txBody>
      </p:sp>
    </p:spTree>
    <p:extLst>
      <p:ext uri="{BB962C8B-B14F-4D97-AF65-F5344CB8AC3E}">
        <p14:creationId xmlns:p14="http://schemas.microsoft.com/office/powerpoint/2010/main" val="22046550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project output doesn’t pick perfect output but it does do reasonable output, providing a good starting place for would-be human shot list creators</a:t>
            </a:r>
          </a:p>
          <a:p>
            <a:r>
              <a:rPr lang="en-US" dirty="0" smtClean="0"/>
              <a:t>Having more training sets would’ve definitely provided more customization</a:t>
            </a:r>
          </a:p>
          <a:p>
            <a:r>
              <a:rPr lang="en-US" dirty="0" smtClean="0"/>
              <a:t>Having many training sets in a vector doesn’t necessarily provide better output than a few or </a:t>
            </a:r>
            <a:r>
              <a:rPr lang="en-US" smtClean="0"/>
              <a:t>just one </a:t>
            </a:r>
            <a:r>
              <a:rPr lang="en-US" dirty="0" smtClean="0"/>
              <a:t>training set</a:t>
            </a:r>
          </a:p>
          <a:p>
            <a:r>
              <a:rPr lang="en-US" dirty="0" smtClean="0"/>
              <a:t>The Liner tool is a great tool for humans to create shot lists</a:t>
            </a:r>
            <a:endParaRPr lang="en-US" dirty="0"/>
          </a:p>
        </p:txBody>
      </p:sp>
    </p:spTree>
    <p:extLst>
      <p:ext uri="{BB962C8B-B14F-4D97-AF65-F5344CB8AC3E}">
        <p14:creationId xmlns:p14="http://schemas.microsoft.com/office/powerpoint/2010/main" val="32004811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91" y="1341871"/>
            <a:ext cx="10515600" cy="1325563"/>
          </a:xfrm>
        </p:spPr>
        <p:txBody>
          <a:bodyPr/>
          <a:lstStyle/>
          <a:p>
            <a:pPr algn="ctr"/>
            <a:r>
              <a:rPr lang="en-US" dirty="0" smtClean="0"/>
              <a:t>Time to demo the software!</a:t>
            </a:r>
            <a:endParaRPr lang="en-US" dirty="0"/>
          </a:p>
        </p:txBody>
      </p:sp>
    </p:spTree>
    <p:extLst>
      <p:ext uri="{BB962C8B-B14F-4D97-AF65-F5344CB8AC3E}">
        <p14:creationId xmlns:p14="http://schemas.microsoft.com/office/powerpoint/2010/main" val="132765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835"/>
            <a:ext cx="10515600" cy="1325563"/>
          </a:xfrm>
        </p:spPr>
        <p:txBody>
          <a:bodyPr/>
          <a:lstStyle/>
          <a:p>
            <a:pPr algn="ctr"/>
            <a:r>
              <a:rPr lang="en-US" dirty="0" smtClean="0"/>
              <a:t>Script Breakdown</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0811" y="1228777"/>
            <a:ext cx="8830378" cy="5254800"/>
          </a:xfrm>
        </p:spPr>
      </p:pic>
    </p:spTree>
    <p:extLst>
      <p:ext uri="{BB962C8B-B14F-4D97-AF65-F5344CB8AC3E}">
        <p14:creationId xmlns:p14="http://schemas.microsoft.com/office/powerpoint/2010/main" val="368007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835"/>
            <a:ext cx="10515600" cy="1325563"/>
          </a:xfrm>
        </p:spPr>
        <p:txBody>
          <a:bodyPr/>
          <a:lstStyle/>
          <a:p>
            <a:pPr algn="ctr"/>
            <a:r>
              <a:rPr lang="en-US" dirty="0" smtClean="0"/>
              <a:t>Lined Script</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2961" y="1039091"/>
            <a:ext cx="8586078" cy="5728744"/>
          </a:xfrm>
        </p:spPr>
      </p:pic>
    </p:spTree>
    <p:extLst>
      <p:ext uri="{BB962C8B-B14F-4D97-AF65-F5344CB8AC3E}">
        <p14:creationId xmlns:p14="http://schemas.microsoft.com/office/powerpoint/2010/main" val="1046441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Target Features</a:t>
            </a:r>
            <a:endParaRPr lang="en-US" dirty="0"/>
          </a:p>
        </p:txBody>
      </p:sp>
      <p:sp>
        <p:nvSpPr>
          <p:cNvPr id="3" name="Content Placeholder 2"/>
          <p:cNvSpPr>
            <a:spLocks noGrp="1"/>
          </p:cNvSpPr>
          <p:nvPr>
            <p:ph idx="1"/>
          </p:nvPr>
        </p:nvSpPr>
        <p:spPr/>
        <p:txBody>
          <a:bodyPr/>
          <a:lstStyle/>
          <a:p>
            <a:r>
              <a:rPr lang="en-US" dirty="0" smtClean="0"/>
              <a:t>Our output will be similar to the lined script on the previous slide, except done with variables instead of drawn lines</a:t>
            </a:r>
          </a:p>
          <a:p>
            <a:r>
              <a:rPr lang="en-US" dirty="0" smtClean="0"/>
              <a:t>Each line will have four </a:t>
            </a:r>
            <a:r>
              <a:rPr lang="en-US" b="1" dirty="0" smtClean="0"/>
              <a:t>target features</a:t>
            </a:r>
            <a:r>
              <a:rPr lang="en-US" dirty="0" smtClean="0"/>
              <a:t>:</a:t>
            </a:r>
          </a:p>
          <a:p>
            <a:pPr lvl="1"/>
            <a:r>
              <a:rPr lang="en-US" dirty="0" smtClean="0"/>
              <a:t>Cut</a:t>
            </a:r>
          </a:p>
          <a:p>
            <a:pPr lvl="1"/>
            <a:r>
              <a:rPr lang="en-US" dirty="0" err="1" smtClean="0"/>
              <a:t>ShotType</a:t>
            </a:r>
            <a:endParaRPr lang="en-US" dirty="0" smtClean="0"/>
          </a:p>
          <a:p>
            <a:pPr lvl="1"/>
            <a:r>
              <a:rPr lang="en-US" dirty="0" err="1" smtClean="0"/>
              <a:t>CleanType</a:t>
            </a:r>
            <a:endParaRPr lang="en-US" dirty="0" smtClean="0"/>
          </a:p>
          <a:p>
            <a:pPr lvl="1"/>
            <a:r>
              <a:rPr lang="en-US" dirty="0" smtClean="0"/>
              <a:t>Motion</a:t>
            </a:r>
          </a:p>
          <a:p>
            <a:r>
              <a:rPr lang="en-US" dirty="0" smtClean="0"/>
              <a:t>Think of a cut on a line as the beginning and/or end of one the vertical lines</a:t>
            </a:r>
            <a:endParaRPr lang="en-US" dirty="0"/>
          </a:p>
        </p:txBody>
      </p:sp>
    </p:spTree>
    <p:extLst>
      <p:ext uri="{BB962C8B-B14F-4D97-AF65-F5344CB8AC3E}">
        <p14:creationId xmlns:p14="http://schemas.microsoft.com/office/powerpoint/2010/main" val="841475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88496342"/>
              </p:ext>
            </p:extLst>
          </p:nvPr>
        </p:nvGraphicFramePr>
        <p:xfrm>
          <a:off x="609600" y="1686210"/>
          <a:ext cx="10972800" cy="4572000"/>
        </p:xfrm>
        <a:graphic>
          <a:graphicData uri="http://schemas.openxmlformats.org/drawingml/2006/table">
            <a:tbl>
              <a:tblPr firstRow="1" bandRow="1">
                <a:tableStyleId>{5C22544A-7EE6-4342-B048-85BDC9FD1C3A}</a:tableStyleId>
              </a:tblPr>
              <a:tblGrid>
                <a:gridCol w="930075"/>
                <a:gridCol w="2818965"/>
                <a:gridCol w="3850640"/>
                <a:gridCol w="3373120"/>
              </a:tblGrid>
              <a:tr h="338666">
                <a:tc>
                  <a:txBody>
                    <a:bodyPr/>
                    <a:lstStyle/>
                    <a:p>
                      <a:r>
                        <a:rPr lang="en-US" dirty="0" smtClean="0"/>
                        <a:t>Cut</a:t>
                      </a:r>
                      <a:endParaRPr lang="en-US" dirty="0"/>
                    </a:p>
                  </a:txBody>
                  <a:tcPr/>
                </a:tc>
                <a:tc>
                  <a:txBody>
                    <a:bodyPr/>
                    <a:lstStyle/>
                    <a:p>
                      <a:r>
                        <a:rPr lang="en-US" dirty="0" err="1" smtClean="0"/>
                        <a:t>ShotType</a:t>
                      </a:r>
                      <a:endParaRPr lang="en-US" dirty="0"/>
                    </a:p>
                  </a:txBody>
                  <a:tcPr/>
                </a:tc>
                <a:tc>
                  <a:txBody>
                    <a:bodyPr/>
                    <a:lstStyle/>
                    <a:p>
                      <a:r>
                        <a:rPr lang="en-US" dirty="0" err="1" smtClean="0"/>
                        <a:t>CleanType</a:t>
                      </a:r>
                      <a:endParaRPr lang="en-US" dirty="0"/>
                    </a:p>
                  </a:txBody>
                  <a:tcPr/>
                </a:tc>
                <a:tc>
                  <a:txBody>
                    <a:bodyPr/>
                    <a:lstStyle/>
                    <a:p>
                      <a:r>
                        <a:rPr lang="en-US" dirty="0" smtClean="0"/>
                        <a:t>Motion</a:t>
                      </a:r>
                      <a:endParaRPr lang="en-US" dirty="0"/>
                    </a:p>
                  </a:txBody>
                  <a:tcPr/>
                </a:tc>
              </a:tr>
              <a:tr h="370840">
                <a:tc>
                  <a:txBody>
                    <a:bodyPr/>
                    <a:lstStyle/>
                    <a:p>
                      <a:r>
                        <a:rPr lang="en-US" dirty="0" err="1" smtClean="0"/>
                        <a:t>NoCut</a:t>
                      </a:r>
                      <a:endParaRPr lang="en-US" dirty="0" smtClean="0"/>
                    </a:p>
                    <a:p>
                      <a:r>
                        <a:rPr lang="en-US" dirty="0" smtClean="0"/>
                        <a:t>Cut</a:t>
                      </a:r>
                      <a:endParaRPr lang="en-US" dirty="0"/>
                    </a:p>
                  </a:txBody>
                  <a:tcPr/>
                </a:tc>
                <a:tc>
                  <a:txBody>
                    <a:bodyPr/>
                    <a:lstStyle/>
                    <a:p>
                      <a:r>
                        <a:rPr lang="en-US" dirty="0" smtClean="0"/>
                        <a:t>ECU – Extreme Close Up</a:t>
                      </a:r>
                    </a:p>
                    <a:p>
                      <a:r>
                        <a:rPr lang="en-US" dirty="0" smtClean="0"/>
                        <a:t>CU –</a:t>
                      </a:r>
                      <a:r>
                        <a:rPr lang="en-US" baseline="0" dirty="0" smtClean="0"/>
                        <a:t> Close Up</a:t>
                      </a:r>
                    </a:p>
                    <a:p>
                      <a:r>
                        <a:rPr lang="en-US" baseline="0" dirty="0" smtClean="0"/>
                        <a:t>MCU – Medium Close Up</a:t>
                      </a:r>
                    </a:p>
                    <a:p>
                      <a:r>
                        <a:rPr lang="en-US" baseline="0" dirty="0" smtClean="0"/>
                        <a:t>MS – Medium Shot</a:t>
                      </a:r>
                    </a:p>
                    <a:p>
                      <a:r>
                        <a:rPr lang="en-US" baseline="0" dirty="0" smtClean="0"/>
                        <a:t>MWS – Medium Wide Shot</a:t>
                      </a:r>
                    </a:p>
                    <a:p>
                      <a:r>
                        <a:rPr lang="en-US" baseline="0" dirty="0" smtClean="0"/>
                        <a:t>WS – Wide Shot</a:t>
                      </a:r>
                    </a:p>
                    <a:p>
                      <a:r>
                        <a:rPr lang="en-US" baseline="0" dirty="0" smtClean="0"/>
                        <a:t>VWS – Very Wide Shot</a:t>
                      </a:r>
                    </a:p>
                    <a:p>
                      <a:r>
                        <a:rPr lang="en-US" baseline="0" dirty="0" smtClean="0"/>
                        <a:t>EWS – Extreme Wide Shot</a:t>
                      </a:r>
                    </a:p>
                    <a:p>
                      <a:r>
                        <a:rPr lang="en-US" baseline="0" dirty="0" smtClean="0"/>
                        <a:t>None</a:t>
                      </a:r>
                    </a:p>
                    <a:p>
                      <a:r>
                        <a:rPr lang="en-US" dirty="0" smtClean="0"/>
                        <a:t>Other</a:t>
                      </a:r>
                      <a:endParaRPr lang="en-US" dirty="0"/>
                    </a:p>
                  </a:txBody>
                  <a:tcPr/>
                </a:tc>
                <a:tc>
                  <a:txBody>
                    <a:bodyPr/>
                    <a:lstStyle/>
                    <a:p>
                      <a:r>
                        <a:rPr lang="en-US" dirty="0" smtClean="0"/>
                        <a:t>Single – 1 person</a:t>
                      </a:r>
                    </a:p>
                    <a:p>
                      <a:r>
                        <a:rPr lang="en-US" dirty="0" err="1" smtClean="0"/>
                        <a:t>SingleOTS</a:t>
                      </a:r>
                      <a:r>
                        <a:rPr lang="en-US" dirty="0" smtClean="0"/>
                        <a:t> – Single over the shoulder</a:t>
                      </a:r>
                    </a:p>
                    <a:p>
                      <a:r>
                        <a:rPr lang="en-US" dirty="0" smtClean="0"/>
                        <a:t>Two shot – 2 people</a:t>
                      </a:r>
                    </a:p>
                    <a:p>
                      <a:r>
                        <a:rPr lang="en-US" dirty="0" smtClean="0"/>
                        <a:t>Multi – more than 2 people</a:t>
                      </a:r>
                    </a:p>
                    <a:p>
                      <a:r>
                        <a:rPr lang="en-US" dirty="0" err="1" smtClean="0"/>
                        <a:t>MultiOTS</a:t>
                      </a:r>
                      <a:r>
                        <a:rPr lang="en-US" baseline="0" dirty="0" smtClean="0"/>
                        <a:t> – multiple over the shoulder</a:t>
                      </a:r>
                    </a:p>
                    <a:p>
                      <a:r>
                        <a:rPr lang="en-US" baseline="0" dirty="0" smtClean="0"/>
                        <a:t>Empty – nobody there</a:t>
                      </a:r>
                      <a:endParaRPr lang="en-US" dirty="0"/>
                    </a:p>
                  </a:txBody>
                  <a:tcPr/>
                </a:tc>
                <a:tc>
                  <a:txBody>
                    <a:bodyPr/>
                    <a:lstStyle/>
                    <a:p>
                      <a:r>
                        <a:rPr lang="en-US" dirty="0" smtClean="0"/>
                        <a:t>Static – camera</a:t>
                      </a:r>
                      <a:r>
                        <a:rPr lang="en-US" baseline="0" dirty="0" smtClean="0"/>
                        <a:t> doesn’t move</a:t>
                      </a:r>
                      <a:endParaRPr lang="en-US" dirty="0" smtClean="0"/>
                    </a:p>
                    <a:p>
                      <a:r>
                        <a:rPr lang="en-US" dirty="0" smtClean="0"/>
                        <a:t>Loose – camera</a:t>
                      </a:r>
                      <a:r>
                        <a:rPr lang="en-US" baseline="0" dirty="0" smtClean="0"/>
                        <a:t> moving a little</a:t>
                      </a:r>
                      <a:endParaRPr lang="en-US" dirty="0" smtClean="0"/>
                    </a:p>
                    <a:p>
                      <a:r>
                        <a:rPr lang="en-US" dirty="0" smtClean="0"/>
                        <a:t>Tilt – tilting</a:t>
                      </a:r>
                      <a:r>
                        <a:rPr lang="en-US" baseline="0" dirty="0" smtClean="0"/>
                        <a:t> up and down</a:t>
                      </a:r>
                      <a:endParaRPr lang="en-US" dirty="0" smtClean="0"/>
                    </a:p>
                    <a:p>
                      <a:r>
                        <a:rPr lang="en-US" dirty="0" smtClean="0"/>
                        <a:t>Pan – panning side to side</a:t>
                      </a:r>
                    </a:p>
                    <a:p>
                      <a:r>
                        <a:rPr lang="en-US" dirty="0" smtClean="0"/>
                        <a:t>Zoom – lens in</a:t>
                      </a:r>
                      <a:r>
                        <a:rPr lang="en-US" baseline="0" dirty="0" smtClean="0"/>
                        <a:t> and out</a:t>
                      </a:r>
                      <a:endParaRPr lang="en-US" dirty="0" smtClean="0"/>
                    </a:p>
                    <a:p>
                      <a:r>
                        <a:rPr lang="en-US" dirty="0" smtClean="0"/>
                        <a:t>Dolly – camera moves</a:t>
                      </a:r>
                    </a:p>
                    <a:p>
                      <a:r>
                        <a:rPr lang="en-US" dirty="0" smtClean="0"/>
                        <a:t>Steadicam –</a:t>
                      </a:r>
                      <a:r>
                        <a:rPr lang="en-US" baseline="0" dirty="0" smtClean="0"/>
                        <a:t> camera carried</a:t>
                      </a:r>
                      <a:endParaRPr lang="en-US" dirty="0" smtClean="0"/>
                    </a:p>
                    <a:p>
                      <a:r>
                        <a:rPr lang="en-US" dirty="0" smtClean="0"/>
                        <a:t>Crane – camera booms up/down</a:t>
                      </a:r>
                    </a:p>
                    <a:p>
                      <a:r>
                        <a:rPr lang="en-US" dirty="0" smtClean="0"/>
                        <a:t>Aerial – camera in air</a:t>
                      </a:r>
                    </a:p>
                    <a:p>
                      <a:r>
                        <a:rPr lang="en-US" dirty="0" smtClean="0"/>
                        <a:t>Handheld – held in hands</a:t>
                      </a:r>
                    </a:p>
                    <a:p>
                      <a:r>
                        <a:rPr lang="en-US" dirty="0" err="1" smtClean="0"/>
                        <a:t>DutchTilt</a:t>
                      </a:r>
                      <a:r>
                        <a:rPr lang="en-US" dirty="0" smtClean="0"/>
                        <a:t> – side rotate</a:t>
                      </a:r>
                    </a:p>
                    <a:p>
                      <a:r>
                        <a:rPr lang="en-US" dirty="0" err="1" smtClean="0"/>
                        <a:t>DollyZoom</a:t>
                      </a:r>
                      <a:r>
                        <a:rPr lang="en-US" dirty="0" smtClean="0"/>
                        <a:t> – zoom and dolly</a:t>
                      </a:r>
                    </a:p>
                    <a:p>
                      <a:r>
                        <a:rPr lang="en-US" dirty="0" smtClean="0"/>
                        <a:t>Circle – circler around</a:t>
                      </a:r>
                    </a:p>
                    <a:p>
                      <a:r>
                        <a:rPr lang="en-US" dirty="0" smtClean="0"/>
                        <a:t>Other</a:t>
                      </a:r>
                    </a:p>
                    <a:p>
                      <a:endParaRPr lang="en-US" dirty="0"/>
                    </a:p>
                  </a:txBody>
                  <a:tcPr/>
                </a:tc>
              </a:tr>
            </a:tbl>
          </a:graphicData>
        </a:graphic>
      </p:graphicFrame>
      <p:sp>
        <p:nvSpPr>
          <p:cNvPr id="3" name="TextBox 2"/>
          <p:cNvSpPr txBox="1"/>
          <p:nvPr/>
        </p:nvSpPr>
        <p:spPr>
          <a:xfrm>
            <a:off x="3486376" y="503445"/>
            <a:ext cx="5219249" cy="769441"/>
          </a:xfrm>
          <a:prstGeom prst="rect">
            <a:avLst/>
          </a:prstGeom>
          <a:noFill/>
        </p:spPr>
        <p:txBody>
          <a:bodyPr wrap="none" rtlCol="0">
            <a:spAutoFit/>
          </a:bodyPr>
          <a:lstStyle/>
          <a:p>
            <a:r>
              <a:rPr lang="en-US" sz="4400" dirty="0" smtClean="0">
                <a:latin typeface="+mj-lt"/>
              </a:rPr>
              <a:t>Target Feature Legend</a:t>
            </a:r>
            <a:endParaRPr lang="en-US" sz="4400" dirty="0">
              <a:latin typeface="+mj-lt"/>
            </a:endParaRPr>
          </a:p>
        </p:txBody>
      </p:sp>
    </p:spTree>
    <p:extLst>
      <p:ext uri="{BB962C8B-B14F-4D97-AF65-F5344CB8AC3E}">
        <p14:creationId xmlns:p14="http://schemas.microsoft.com/office/powerpoint/2010/main" val="104163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Parser</a:t>
            </a:r>
            <a:endParaRPr lang="en-US" dirty="0"/>
          </a:p>
        </p:txBody>
      </p:sp>
      <p:sp>
        <p:nvSpPr>
          <p:cNvPr id="3" name="Content Placeholder 2"/>
          <p:cNvSpPr>
            <a:spLocks noGrp="1"/>
          </p:cNvSpPr>
          <p:nvPr>
            <p:ph idx="1"/>
          </p:nvPr>
        </p:nvSpPr>
        <p:spPr/>
        <p:txBody>
          <a:bodyPr/>
          <a:lstStyle/>
          <a:p>
            <a:r>
              <a:rPr lang="en-US" dirty="0" smtClean="0"/>
              <a:t>Reads a raw but properly formatted script and translates it into a data structure usable by the other programs</a:t>
            </a:r>
          </a:p>
          <a:p>
            <a:r>
              <a:rPr lang="en-US" dirty="0" smtClean="0"/>
              <a:t>Who uses the Parser:</a:t>
            </a:r>
          </a:p>
          <a:p>
            <a:pPr lvl="1"/>
            <a:r>
              <a:rPr lang="en-US" dirty="0" smtClean="0"/>
              <a:t>The Liner Tool</a:t>
            </a:r>
          </a:p>
          <a:p>
            <a:pPr lvl="1"/>
            <a:r>
              <a:rPr lang="en-US" dirty="0" smtClean="0"/>
              <a:t>The Lister Tool</a:t>
            </a:r>
          </a:p>
          <a:p>
            <a:r>
              <a:rPr lang="en-US" dirty="0" smtClean="0"/>
              <a:t>Creates a data structure called </a:t>
            </a:r>
            <a:r>
              <a:rPr lang="en-US" b="1" dirty="0" err="1" smtClean="0"/>
              <a:t>AllData</a:t>
            </a:r>
            <a:r>
              <a:rPr lang="en-US" dirty="0" smtClean="0"/>
              <a:t> which contains:</a:t>
            </a:r>
          </a:p>
          <a:p>
            <a:pPr lvl="1"/>
            <a:r>
              <a:rPr lang="en-US" b="1" dirty="0" smtClean="0"/>
              <a:t>Script</a:t>
            </a:r>
            <a:r>
              <a:rPr lang="en-US" dirty="0" smtClean="0"/>
              <a:t> data structure</a:t>
            </a:r>
          </a:p>
          <a:p>
            <a:pPr lvl="1"/>
            <a:r>
              <a:rPr lang="en-US" b="1" dirty="0" err="1" smtClean="0"/>
              <a:t>Dataline</a:t>
            </a:r>
            <a:r>
              <a:rPr lang="en-US" dirty="0" smtClean="0"/>
              <a:t> structure for storing shot list information</a:t>
            </a:r>
          </a:p>
        </p:txBody>
      </p:sp>
    </p:spTree>
    <p:extLst>
      <p:ext uri="{BB962C8B-B14F-4D97-AF65-F5344CB8AC3E}">
        <p14:creationId xmlns:p14="http://schemas.microsoft.com/office/powerpoint/2010/main" val="2716796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6755</TotalTime>
  <Words>2410</Words>
  <Application>Microsoft Office PowerPoint</Application>
  <PresentationFormat>Widescreen</PresentationFormat>
  <Paragraphs>311</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Cambria Math</vt:lpstr>
      <vt:lpstr>Times New Roman</vt:lpstr>
      <vt:lpstr>Office Theme</vt:lpstr>
      <vt:lpstr>Movie Script Shot Lister</vt:lpstr>
      <vt:lpstr>Goal:</vt:lpstr>
      <vt:lpstr>Basic Components of This Project:</vt:lpstr>
      <vt:lpstr>A Motion Picture Script Sample</vt:lpstr>
      <vt:lpstr>Script Breakdown</vt:lpstr>
      <vt:lpstr>Lined Script</vt:lpstr>
      <vt:lpstr>The Four Target Features</vt:lpstr>
      <vt:lpstr>PowerPoint Presentation</vt:lpstr>
      <vt:lpstr>The Parser</vt:lpstr>
      <vt:lpstr>The First Program: The Parser</vt:lpstr>
      <vt:lpstr>The Parser</vt:lpstr>
      <vt:lpstr>The Parser</vt:lpstr>
      <vt:lpstr>The Liner Tool</vt:lpstr>
      <vt:lpstr>The Liner Tool</vt:lpstr>
      <vt:lpstr>The Liner Tool</vt:lpstr>
      <vt:lpstr>The Liner Tool</vt:lpstr>
      <vt:lpstr>The Liner Tool</vt:lpstr>
      <vt:lpstr>Training Sets</vt:lpstr>
      <vt:lpstr>Training Sets</vt:lpstr>
      <vt:lpstr>Training Sets</vt:lpstr>
      <vt:lpstr>The Vector Populator Tool</vt:lpstr>
      <vt:lpstr>Before Explaining the Vector Populator Tool…</vt:lpstr>
      <vt:lpstr>Bayes Rule</vt:lpstr>
      <vt:lpstr>Example</vt:lpstr>
      <vt:lpstr>Example</vt:lpstr>
      <vt:lpstr>Example</vt:lpstr>
      <vt:lpstr>Naïve Bayes</vt:lpstr>
      <vt:lpstr>Naïve Bayes</vt:lpstr>
      <vt:lpstr>The Vector</vt:lpstr>
      <vt:lpstr>The Vector Populator again</vt:lpstr>
      <vt:lpstr>The Feature Set</vt:lpstr>
      <vt:lpstr>Features</vt:lpstr>
      <vt:lpstr>The Lister Tool</vt:lpstr>
      <vt:lpstr>Feature Settings</vt:lpstr>
      <vt:lpstr>The Lister</vt:lpstr>
      <vt:lpstr>Comparison</vt:lpstr>
      <vt:lpstr>PowerPoint Presentation</vt:lpstr>
      <vt:lpstr>Experiments</vt:lpstr>
      <vt:lpstr>Results</vt:lpstr>
      <vt:lpstr>Refinement</vt:lpstr>
      <vt:lpstr>Conclusion</vt:lpstr>
      <vt:lpstr>Time to demo the software!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Movie Script Shot Lister</dc:title>
  <dc:creator>David</dc:creator>
  <cp:lastModifiedBy>David</cp:lastModifiedBy>
  <cp:revision>65</cp:revision>
  <cp:lastPrinted>2016-05-20T18:06:10Z</cp:lastPrinted>
  <dcterms:created xsi:type="dcterms:W3CDTF">2016-05-08T19:39:57Z</dcterms:created>
  <dcterms:modified xsi:type="dcterms:W3CDTF">2016-05-23T23:57:09Z</dcterms:modified>
</cp:coreProperties>
</file>