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826" r:id="rId3"/>
    <p:sldId id="827" r:id="rId4"/>
    <p:sldId id="828" r:id="rId5"/>
    <p:sldId id="829" r:id="rId6"/>
    <p:sldId id="833" r:id="rId7"/>
    <p:sldId id="835" r:id="rId8"/>
    <p:sldId id="834" r:id="rId9"/>
    <p:sldId id="831" r:id="rId10"/>
    <p:sldId id="832" r:id="rId11"/>
    <p:sldId id="83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E1F5FF"/>
    <a:srgbClr val="B23C00"/>
    <a:srgbClr val="C6DEFF"/>
    <a:srgbClr val="A12A03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80" autoAdjust="0"/>
    <p:restoredTop sz="98450" autoAdjust="0"/>
  </p:normalViewPr>
  <p:slideViewPr>
    <p:cSldViewPr>
      <p:cViewPr varScale="1">
        <p:scale>
          <a:sx n="143" d="100"/>
          <a:sy n="143" d="100"/>
        </p:scale>
        <p:origin x="1840" y="1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 dirty="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Fall 2023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388367" y="6263609"/>
            <a:ext cx="2645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225: </a:t>
            </a:r>
            <a:r>
              <a:rPr lang="en-US" sz="1000" baseline="0" dirty="0"/>
              <a:t>Database Systems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it/services/network/internet-access/vpn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225</a:t>
            </a:r>
            <a:br>
              <a:rPr lang="en-US" sz="3200" dirty="0"/>
            </a:br>
            <a:r>
              <a:rPr lang="en-US" dirty="0"/>
              <a:t>Database Systems for Analytics</a:t>
            </a:r>
            <a:br>
              <a:rPr lang="en-US" sz="3600" dirty="0"/>
            </a:br>
            <a:r>
              <a:rPr lang="en-US" sz="2800" dirty="0"/>
              <a:t>Access the Remote School Database Server</a:t>
            </a:r>
            <a:br>
              <a:rPr lang="en-US" sz="2800" dirty="0"/>
            </a:br>
            <a:r>
              <a:rPr lang="en-US" sz="2400" dirty="0"/>
              <a:t>Fall Semester 2023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BF35D59C-0C3A-5F11-212B-21B8B9015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172188"/>
            <a:ext cx="7213600" cy="5270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6F7DBA-10B5-95B2-49C6-D460EDD36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Workbench Connection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06B02-1E30-EC77-1414-DF5D8C6A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85E0A8A-E8F0-DE54-C421-A15DBCAAE24B}"/>
              </a:ext>
            </a:extLst>
          </p:cNvPr>
          <p:cNvSpPr/>
          <p:nvPr/>
        </p:nvSpPr>
        <p:spPr bwMode="auto">
          <a:xfrm>
            <a:off x="1737391" y="1508781"/>
            <a:ext cx="822951" cy="274317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85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3276A-82A9-2470-28DD-B925E9F2C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Project Databases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AE2A4-BD97-3B3C-9FE7-5C8B45AB6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3"/>
          </a:xfrm>
        </p:spPr>
        <p:txBody>
          <a:bodyPr/>
          <a:lstStyle/>
          <a:p>
            <a:r>
              <a:rPr lang="en-US" dirty="0"/>
              <a:t>You should only be able to see </a:t>
            </a:r>
            <a:br>
              <a:rPr lang="en-US" dirty="0"/>
            </a:br>
            <a:r>
              <a:rPr lang="en-US" dirty="0"/>
              <a:t>your team’s database on the server.</a:t>
            </a:r>
          </a:p>
          <a:p>
            <a:pPr lvl="1"/>
            <a:r>
              <a:rPr lang="en-US" dirty="0"/>
              <a:t>You can create new users for your database.</a:t>
            </a:r>
          </a:p>
          <a:p>
            <a:pPr lvl="1"/>
            <a:r>
              <a:rPr lang="en-US" dirty="0"/>
              <a:t>But you can’t create new databases.</a:t>
            </a:r>
          </a:p>
          <a:p>
            <a:pPr lvl="1"/>
            <a:r>
              <a:rPr lang="en-US" dirty="0"/>
              <a:t>Let me know if your team needs a new database </a:t>
            </a:r>
            <a:br>
              <a:rPr lang="en-US" dirty="0"/>
            </a:br>
            <a:r>
              <a:rPr lang="en-US" dirty="0"/>
              <a:t>on the server.</a:t>
            </a:r>
          </a:p>
          <a:p>
            <a:pPr lvl="4"/>
            <a:endParaRPr lang="en-US" dirty="0"/>
          </a:p>
          <a:p>
            <a:r>
              <a:rPr lang="en-US" dirty="0"/>
              <a:t>Later, each team will also get a data warehouse on the server for data analysis.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60F89-6B66-87AB-D914-A71A6954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2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B9BC-B2C4-599C-E48B-2E286DCB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a Shared Database Server!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52422-BA28-B681-3508-C2F3C6018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F97DF3-A6C1-8B1A-4A3E-807D7DD42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server’s hostname is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IES-ADS-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ClassDB.sjsu.edu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dirty="0"/>
              <a:t>This is an </a:t>
            </a:r>
            <a:r>
              <a:rPr lang="en-US" u="sng" dirty="0"/>
              <a:t>internal SJSU server</a:t>
            </a:r>
            <a:r>
              <a:rPr lang="en-US" dirty="0"/>
              <a:t>, so it is accessible only if you are on campus.</a:t>
            </a:r>
          </a:p>
          <a:p>
            <a:pPr lvl="4"/>
            <a:endParaRPr lang="en-US" dirty="0"/>
          </a:p>
          <a:p>
            <a:r>
              <a:rPr lang="en-US" dirty="0"/>
              <a:t>Therefore, to access it off campus (such as from your home), you need to be on SJSU’s </a:t>
            </a:r>
            <a:r>
              <a:rPr lang="en-US" u="sng" dirty="0"/>
              <a:t>virtual private network</a:t>
            </a:r>
            <a:r>
              <a:rPr lang="en-US" dirty="0"/>
              <a:t> (VPN) which will put you virtually on campus.</a:t>
            </a:r>
          </a:p>
          <a:p>
            <a:pPr lvl="1"/>
            <a:r>
              <a:rPr lang="en-US" dirty="0"/>
              <a:t>See the next slide!</a:t>
            </a:r>
          </a:p>
        </p:txBody>
      </p:sp>
    </p:spTree>
    <p:extLst>
      <p:ext uri="{BB962C8B-B14F-4D97-AF65-F5344CB8AC3E}">
        <p14:creationId xmlns:p14="http://schemas.microsoft.com/office/powerpoint/2010/main" val="156775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93D6E-B5A1-D246-6268-D1B932CF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VPN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EEE93-7F69-B7FA-F936-F8A8F721E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For instructions on how to download and install Cisco’s VPN client software: </a:t>
            </a:r>
            <a:r>
              <a:rPr lang="en-US" sz="2000" b="0" i="0" dirty="0">
                <a:effectLst/>
                <a:hlinkClick r:id="rId2"/>
              </a:rPr>
              <a:t>https://www.sjsu.edu/it/services/network/internet-access/vpn.php</a:t>
            </a:r>
            <a:endParaRPr lang="en-US" sz="2000" dirty="0"/>
          </a:p>
          <a:p>
            <a:pPr lvl="4"/>
            <a:endParaRPr lang="en-US" dirty="0"/>
          </a:p>
          <a:p>
            <a:pPr lvl="1"/>
            <a:r>
              <a:rPr lang="en-US" dirty="0"/>
              <a:t>For GROUP, you should select “Student-SSO” (single sign-on)</a:t>
            </a:r>
          </a:p>
          <a:p>
            <a:pPr lvl="1"/>
            <a:r>
              <a:rPr lang="en-US" dirty="0"/>
              <a:t>You will be prompted for two-factor identification.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8B18A-01DD-4F46-E1D3-135C601B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7BC89-D453-7E39-DC11-121226490C5F}"/>
              </a:ext>
            </a:extLst>
          </p:cNvPr>
          <p:cNvSpPr txBox="1"/>
          <p:nvPr/>
        </p:nvSpPr>
        <p:spPr>
          <a:xfrm>
            <a:off x="2301186" y="4974421"/>
            <a:ext cx="454162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I installed VPN years ago as a faculty member.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I hope the installation as a student goes well.</a:t>
            </a:r>
          </a:p>
        </p:txBody>
      </p:sp>
    </p:spTree>
    <p:extLst>
      <p:ext uri="{BB962C8B-B14F-4D97-AF65-F5344CB8AC3E}">
        <p14:creationId xmlns:p14="http://schemas.microsoft.com/office/powerpoint/2010/main" val="338564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00C7-82BC-D77E-4098-FDC7E525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 to VPN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59847-2FEA-ACE2-E945-1A14015DA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After you’ve successfully installed the VPN client, start it and connect: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69D7EA-CB9D-D8E1-9664-A3C76A4EC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D69F32CD-3C20-0D8F-EFC8-7CD247AF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394" y="2331733"/>
            <a:ext cx="4173212" cy="246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65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B80E1-9B3C-3D26-E88E-A2B6C191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You’re Connected via VPN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44C7-B0C0-23B7-9655-E880FE9F9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 access the internal SJSU server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IES-ADS-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ClassDB.sjsu.edu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(and other internal university servers).</a:t>
            </a:r>
          </a:p>
          <a:p>
            <a:pPr lvl="4"/>
            <a:endParaRPr lang="en-US" dirty="0"/>
          </a:p>
          <a:p>
            <a:r>
              <a:rPr lang="en-US" dirty="0"/>
              <a:t>Because now your local machine is </a:t>
            </a:r>
            <a:r>
              <a:rPr lang="en-US" u="sng" dirty="0"/>
              <a:t>virtually on campus</a:t>
            </a:r>
            <a:r>
              <a:rPr lang="en-US" dirty="0"/>
              <a:t>, you might no longer be able to access devices on your home network, such as printers, until you disconnect from VPN.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AAD4D4-FF3C-28D9-0FDE-EB667F066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8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6B20D-34EF-219B-579F-A7807F10F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Project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55681-FAEE-6BA5-9627-FB7667E63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 created a </a:t>
            </a:r>
            <a:r>
              <a:rPr lang="en-US" sz="2400" u="sng" dirty="0"/>
              <a:t>database</a:t>
            </a:r>
            <a:r>
              <a:rPr lang="en-US" sz="2400" dirty="0"/>
              <a:t> and a </a:t>
            </a:r>
            <a:r>
              <a:rPr lang="en-US" sz="2400" u="sng" dirty="0"/>
              <a:t>user</a:t>
            </a:r>
            <a:r>
              <a:rPr lang="en-US" sz="2400" dirty="0"/>
              <a:t> for each team: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datadynamos_db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datadynamos_user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dbwizards_db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dbwizards_user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dfks_db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dfks_user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invictus_db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invictus_user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nobug_db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nobug_user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rairdata_db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rairdata_user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sqlweavers_db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sqlweavers_user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starspartans_db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starspartans_user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techorcas_db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techorcas_user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28687" lvl="1" indent="-457200">
              <a:buFont typeface="+mj-lt"/>
              <a:buAutoNum type="arabicPeriod"/>
            </a:pP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visionary_db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visionary_user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0" lvl="4" indent="-457200"/>
            <a:endParaRPr lang="en-US" sz="800" dirty="0"/>
          </a:p>
          <a:p>
            <a:pPr marL="490537" indent="-457200"/>
            <a:r>
              <a:rPr lang="en-US" sz="2400" dirty="0"/>
              <a:t>I will email each team its </a:t>
            </a:r>
            <a:r>
              <a:rPr lang="en-US" sz="2400" u="sng" dirty="0"/>
              <a:t>user password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80918-8204-05ED-A663-7AFD1F6B6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1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E4361-72C0-C3AF-F83E-B699900A2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Project Databases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C0DF-DD25-A3FC-CD94-F1683ADDB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</a:t>
            </a:r>
            <a:r>
              <a:rPr lang="en-US" u="sng" dirty="0"/>
              <a:t>placeholder</a:t>
            </a:r>
            <a:r>
              <a:rPr lang="en-US" dirty="0"/>
              <a:t>, I loaded the school database tables into each team’s database.</a:t>
            </a:r>
          </a:p>
          <a:p>
            <a:pPr lvl="4"/>
            <a:endParaRPr lang="en-US" dirty="0"/>
          </a:p>
          <a:p>
            <a:r>
              <a:rPr lang="en-US" dirty="0"/>
              <a:t>After you confirm that you can connect and see the tables, you can </a:t>
            </a:r>
            <a:r>
              <a:rPr lang="en-US" u="sng" dirty="0"/>
              <a:t>drop</a:t>
            </a:r>
            <a:r>
              <a:rPr lang="en-US" dirty="0"/>
              <a:t> them.</a:t>
            </a:r>
          </a:p>
          <a:p>
            <a:pPr lvl="4"/>
            <a:endParaRPr lang="en-US" dirty="0"/>
          </a:p>
          <a:p>
            <a:r>
              <a:rPr lang="en-US" dirty="0"/>
              <a:t>You can use MySQL Workbench or Python code to create and load your own tables.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29D23-132F-BD4F-0864-3D9C9A0E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5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D6F84-5ADF-1509-9B86-96C0C079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Connection to Your Team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85C70-B5BA-E18F-8395-5517EC575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Example (Team Invictus):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77A75-A984-7FA1-2B21-25472B85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9541C-0179-1CA2-F79E-0C4D6B08EB95}"/>
              </a:ext>
            </a:extLst>
          </p:cNvPr>
          <p:cNvSpPr txBox="1"/>
          <p:nvPr/>
        </p:nvSpPr>
        <p:spPr>
          <a:xfrm>
            <a:off x="3003665" y="2014922"/>
            <a:ext cx="4011034" cy="1323439"/>
          </a:xfrm>
          <a:prstGeom prst="rect">
            <a:avLst/>
          </a:prstGeom>
          <a:solidFill>
            <a:srgbClr val="E1F5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[mysql]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host = IES-ADS-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ClassDB.sjsu.edu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database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invictus_db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invictus_user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password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Invictus team’s user password</a:t>
            </a:r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D053FF49-5DAC-F6F1-037C-D0EB23438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882" y="3588992"/>
            <a:ext cx="4292600" cy="2400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521E3F0-5ABD-6DED-5662-7B46CF074E8C}"/>
              </a:ext>
            </a:extLst>
          </p:cNvPr>
          <p:cNvSpPr txBox="1"/>
          <p:nvPr/>
        </p:nvSpPr>
        <p:spPr>
          <a:xfrm>
            <a:off x="5669268" y="1845645"/>
            <a:ext cx="114165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Invictus.ini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668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8F9A9-0F04-8021-5F30-C7651E4D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MySQL Workbench Connection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C640BA-045D-6945-6980-0432B8323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/>
              <a:t>You should also be able create a new connection in MySQL Workbench.</a:t>
            </a:r>
          </a:p>
          <a:p>
            <a:pPr lvl="1"/>
            <a:r>
              <a:rPr lang="en-US" dirty="0"/>
              <a:t>Example: Team Invictus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F25D92-0E24-F42D-2790-35B89DD86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33E535B-FD1E-CFA3-C312-AA646AC8ED0D}"/>
              </a:ext>
            </a:extLst>
          </p:cNvPr>
          <p:cNvGrpSpPr/>
          <p:nvPr/>
        </p:nvGrpSpPr>
        <p:grpSpPr>
          <a:xfrm>
            <a:off x="182928" y="2560287"/>
            <a:ext cx="5791200" cy="3886200"/>
            <a:chOff x="182928" y="2560287"/>
            <a:chExt cx="5791200" cy="3886200"/>
          </a:xfrm>
        </p:grpSpPr>
        <p:pic>
          <p:nvPicPr>
            <p:cNvPr id="8" name="Picture 7" descr="A screenshot of a computer&#10;&#10;Description automatically generated">
              <a:extLst>
                <a:ext uri="{FF2B5EF4-FFF2-40B4-BE49-F238E27FC236}">
                  <a16:creationId xmlns:a16="http://schemas.microsoft.com/office/drawing/2014/main" id="{D4D7BFC2-1E76-9084-BDA8-473643AD6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928" y="2560287"/>
              <a:ext cx="5791200" cy="3886200"/>
            </a:xfrm>
            <a:prstGeom prst="rect">
              <a:avLst/>
            </a:prstGeom>
          </p:spPr>
        </p:pic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98F31C67-0DAF-50B1-F0B1-DA3804D76057}"/>
                </a:ext>
              </a:extLst>
            </p:cNvPr>
            <p:cNvSpPr/>
            <p:nvPr/>
          </p:nvSpPr>
          <p:spPr bwMode="auto">
            <a:xfrm>
              <a:off x="731562" y="3680431"/>
              <a:ext cx="1981211" cy="510544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7CF6A5A-1124-2F1A-72D1-89F137EBD3BC}"/>
                </a:ext>
              </a:extLst>
            </p:cNvPr>
            <p:cNvSpPr/>
            <p:nvPr/>
          </p:nvSpPr>
          <p:spPr bwMode="auto">
            <a:xfrm>
              <a:off x="609676" y="3040358"/>
              <a:ext cx="1280146" cy="274317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12" name="Picture 11" descr="A close-up of a white card&#10;&#10;Description automatically generated">
            <a:extLst>
              <a:ext uri="{FF2B5EF4-FFF2-40B4-BE49-F238E27FC236}">
                <a16:creationId xmlns:a16="http://schemas.microsoft.com/office/drawing/2014/main" id="{0CB61090-FA39-AC22-4D06-AE395F800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097" y="4166837"/>
            <a:ext cx="1625600" cy="673100"/>
          </a:xfrm>
          <a:prstGeom prst="rect">
            <a:avLst/>
          </a:prstGeom>
        </p:spPr>
      </p:pic>
      <p:sp>
        <p:nvSpPr>
          <p:cNvPr id="13" name="Right Arrow 12">
            <a:extLst>
              <a:ext uri="{FF2B5EF4-FFF2-40B4-BE49-F238E27FC236}">
                <a16:creationId xmlns:a16="http://schemas.microsoft.com/office/drawing/2014/main" id="{AA1B3CF2-A2E1-331B-6A6C-B50B54ECE356}"/>
              </a:ext>
            </a:extLst>
          </p:cNvPr>
          <p:cNvSpPr/>
          <p:nvPr/>
        </p:nvSpPr>
        <p:spPr bwMode="auto">
          <a:xfrm>
            <a:off x="5954516" y="4273704"/>
            <a:ext cx="548634" cy="457195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0474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45102</TotalTime>
  <Words>569</Words>
  <Application>Microsoft Macintosh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Times New Roman</vt:lpstr>
      <vt:lpstr>Wingdings</vt:lpstr>
      <vt:lpstr>Quadrant</vt:lpstr>
      <vt:lpstr>DATA 225 Database Systems for Analytics Access the Remote School Database Server Fall Semester 2023</vt:lpstr>
      <vt:lpstr>We Have a Shared Database Server!</vt:lpstr>
      <vt:lpstr>Install VPN</vt:lpstr>
      <vt:lpstr>Connect to VPN</vt:lpstr>
      <vt:lpstr>When You’re Connected via VPN</vt:lpstr>
      <vt:lpstr>Team Project Databases</vt:lpstr>
      <vt:lpstr>Team Project Databases, cont’d</vt:lpstr>
      <vt:lpstr>Python Connection to Your Team Database</vt:lpstr>
      <vt:lpstr>Create a MySQL Workbench Connection</vt:lpstr>
      <vt:lpstr>MySQL Workbench Connection, cont’d</vt:lpstr>
      <vt:lpstr>Team Project Databases,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600</cp:revision>
  <dcterms:created xsi:type="dcterms:W3CDTF">2008-01-12T03:52:55Z</dcterms:created>
  <dcterms:modified xsi:type="dcterms:W3CDTF">2023-10-24T18:25:36Z</dcterms:modified>
  <cp:category/>
</cp:coreProperties>
</file>