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52"/>
  </p:notesMasterIdLst>
  <p:handoutMasterIdLst>
    <p:handoutMasterId r:id="rId53"/>
  </p:handoutMasterIdLst>
  <p:sldIdLst>
    <p:sldId id="256" r:id="rId2"/>
    <p:sldId id="333" r:id="rId3"/>
    <p:sldId id="441" r:id="rId4"/>
    <p:sldId id="442" r:id="rId5"/>
    <p:sldId id="443" r:id="rId6"/>
    <p:sldId id="444" r:id="rId7"/>
    <p:sldId id="270" r:id="rId8"/>
    <p:sldId id="445" r:id="rId9"/>
    <p:sldId id="271" r:id="rId10"/>
    <p:sldId id="272" r:id="rId11"/>
    <p:sldId id="273" r:id="rId12"/>
    <p:sldId id="446" r:id="rId13"/>
    <p:sldId id="447" r:id="rId14"/>
    <p:sldId id="448" r:id="rId15"/>
    <p:sldId id="449" r:id="rId16"/>
    <p:sldId id="450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435" r:id="rId27"/>
    <p:sldId id="436" r:id="rId28"/>
    <p:sldId id="437" r:id="rId29"/>
    <p:sldId id="438" r:id="rId30"/>
    <p:sldId id="439" r:id="rId31"/>
    <p:sldId id="284" r:id="rId32"/>
    <p:sldId id="285" r:id="rId33"/>
    <p:sldId id="295" r:id="rId34"/>
    <p:sldId id="286" r:id="rId35"/>
    <p:sldId id="287" r:id="rId36"/>
    <p:sldId id="296" r:id="rId37"/>
    <p:sldId id="297" r:id="rId38"/>
    <p:sldId id="288" r:id="rId39"/>
    <p:sldId id="289" r:id="rId40"/>
    <p:sldId id="290" r:id="rId41"/>
    <p:sldId id="291" r:id="rId42"/>
    <p:sldId id="298" r:id="rId43"/>
    <p:sldId id="299" r:id="rId44"/>
    <p:sldId id="300" r:id="rId45"/>
    <p:sldId id="301" r:id="rId46"/>
    <p:sldId id="303" r:id="rId47"/>
    <p:sldId id="302" r:id="rId48"/>
    <p:sldId id="304" r:id="rId49"/>
    <p:sldId id="305" r:id="rId50"/>
    <p:sldId id="306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E1F5FF"/>
    <a:srgbClr val="945200"/>
    <a:srgbClr val="A40000"/>
    <a:srgbClr val="B23C00"/>
    <a:srgbClr val="CC99FF"/>
    <a:srgbClr val="C6DEFF"/>
    <a:srgbClr val="A12A03"/>
    <a:srgbClr val="66CC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84" autoAdjust="0"/>
    <p:restoredTop sz="98450" autoAdjust="0"/>
  </p:normalViewPr>
  <p:slideViewPr>
    <p:cSldViewPr>
      <p:cViewPr varScale="1">
        <p:scale>
          <a:sx n="209" d="100"/>
          <a:sy n="209" d="100"/>
        </p:scale>
        <p:origin x="240" y="184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4504C-A0F5-524D-82C6-1B8158989AE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21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sp>
        <p:nvSpPr>
          <p:cNvPr id="2" name="TextBox 1"/>
          <p:cNvSpPr txBox="1"/>
          <p:nvPr userDrawn="1"/>
        </p:nvSpPr>
        <p:spPr>
          <a:xfrm>
            <a:off x="1000435" y="6263609"/>
            <a:ext cx="1742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Applied Data Science </a:t>
            </a:r>
            <a:r>
              <a:rPr lang="en-US" sz="1000" baseline="0" dirty="0"/>
              <a:t>Dept.</a:t>
            </a:r>
          </a:p>
          <a:p>
            <a:r>
              <a:rPr lang="en-US" sz="1000" baseline="0" dirty="0"/>
              <a:t>Fall 2023: November 27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388367" y="6263609"/>
            <a:ext cx="2645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DATA 225: </a:t>
            </a:r>
            <a:r>
              <a:rPr lang="en-US" sz="1000" baseline="0" dirty="0"/>
              <a:t>Database Systems for Analytics</a:t>
            </a:r>
            <a:br>
              <a:rPr lang="en-US" sz="1000" baseline="0" dirty="0"/>
            </a:br>
            <a:r>
              <a:rPr lang="en-US" sz="1000" baseline="0" dirty="0"/>
              <a:t>© Ronald Mak</a:t>
            </a:r>
            <a:endParaRPr lang="en-US" sz="1000" dirty="0"/>
          </a:p>
        </p:txBody>
      </p:sp>
      <p:pic>
        <p:nvPicPr>
          <p:cNvPr id="4" name="Picture 13" descr="SJSU-logo">
            <a:extLst>
              <a:ext uri="{FF2B5EF4-FFF2-40B4-BE49-F238E27FC236}">
                <a16:creationId xmlns:a16="http://schemas.microsoft.com/office/drawing/2014/main" id="{20218B9F-E2F0-72D3-2BBA-F5C4828A69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ositesw.com/data-virtualization/" TargetMode="External"/><Relationship Id="rId2" Type="http://schemas.openxmlformats.org/officeDocument/2006/relationships/hyperlink" Target="https://en.wikipedia.org/wiki/Data_virtualization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Data_virtualization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Data_virtualizatio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ositesw.com/data-virtualization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DATA 225</a:t>
            </a:r>
            <a:br>
              <a:rPr lang="en-US" sz="3200" dirty="0"/>
            </a:br>
            <a:r>
              <a:rPr lang="en-US" dirty="0"/>
              <a:t>Database Systems for Analytics</a:t>
            </a:r>
            <a:br>
              <a:rPr lang="en-US" sz="3600" dirty="0"/>
            </a:br>
            <a:r>
              <a:rPr lang="en-US" sz="2400" dirty="0"/>
              <a:t>November 27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Applied Data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Fall 2023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3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62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29A7643-0D99-37CC-DA97-13489E8FBD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097" y="4783963"/>
            <a:ext cx="1828780" cy="6460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394951" y="1286797"/>
            <a:ext cx="1874166" cy="1371585"/>
            <a:chOff x="5394951" y="2331732"/>
            <a:chExt cx="1874166" cy="1371585"/>
          </a:xfrm>
        </p:grpSpPr>
        <p:pic>
          <p:nvPicPr>
            <p:cNvPr id="9" name="Picture 8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sp>
        <p:nvSpPr>
          <p:cNvPr id="17" name="Right Arrow 16"/>
          <p:cNvSpPr/>
          <p:nvPr/>
        </p:nvSpPr>
        <p:spPr bwMode="auto">
          <a:xfrm>
            <a:off x="3291854" y="2057415"/>
            <a:ext cx="2194536" cy="274317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Shared Secret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6" y="4709146"/>
            <a:ext cx="8503827" cy="1421779"/>
          </a:xfrm>
        </p:spPr>
        <p:txBody>
          <a:bodyPr/>
          <a:lstStyle/>
          <a:p>
            <a:r>
              <a:rPr lang="en-US" dirty="0"/>
              <a:t>Because Bart </a:t>
            </a:r>
            <a:r>
              <a:rPr lang="en-US" u="sng" dirty="0"/>
              <a:t>doesn’t know</a:t>
            </a:r>
            <a:r>
              <a:rPr lang="en-US" dirty="0"/>
              <a:t> the shared secret 12, he </a:t>
            </a:r>
            <a:r>
              <a:rPr lang="en-US" u="sng" dirty="0"/>
              <a:t>won’t</a:t>
            </a:r>
            <a:r>
              <a:rPr lang="en-US" dirty="0"/>
              <a:t> be able to decrypt the message and obtain the confidential data 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463074" y="1378236"/>
            <a:ext cx="1737340" cy="1319252"/>
            <a:chOff x="1463074" y="2423171"/>
            <a:chExt cx="1737340" cy="1319252"/>
          </a:xfrm>
        </p:grpSpPr>
        <p:pic>
          <p:nvPicPr>
            <p:cNvPr id="6" name="Picture 5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66170" y="3246122"/>
            <a:ext cx="1645903" cy="1137171"/>
            <a:chOff x="3566170" y="3246122"/>
            <a:chExt cx="1645903" cy="1137171"/>
          </a:xfrm>
        </p:grpSpPr>
        <p:pic>
          <p:nvPicPr>
            <p:cNvPr id="13" name="Picture 12" descr="hacker2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6170" y="3246122"/>
              <a:ext cx="1645903" cy="113717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389122" y="3520439"/>
              <a:ext cx="5609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Bart</a:t>
              </a:r>
            </a:p>
          </p:txBody>
        </p:sp>
      </p:grpSp>
      <p:sp>
        <p:nvSpPr>
          <p:cNvPr id="15" name="Down Arrow 14"/>
          <p:cNvSpPr/>
          <p:nvPr/>
        </p:nvSpPr>
        <p:spPr bwMode="auto">
          <a:xfrm>
            <a:off x="4297683" y="2606049"/>
            <a:ext cx="274317" cy="731512"/>
          </a:xfrm>
          <a:prstGeom prst="downArrow">
            <a:avLst/>
          </a:prstGeom>
          <a:solidFill>
            <a:srgbClr val="B23C00"/>
          </a:solidFill>
          <a:ln w="952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Folded Corner 15"/>
          <p:cNvSpPr/>
          <p:nvPr/>
        </p:nvSpPr>
        <p:spPr bwMode="auto">
          <a:xfrm>
            <a:off x="4066694" y="1874537"/>
            <a:ext cx="688184" cy="62038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19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5406" y="2057415"/>
            <a:ext cx="1029448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Shared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secret 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14770" y="2057415"/>
            <a:ext cx="1029448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Shared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secret 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1C9757-D4D3-D241-94A7-2C465A55A953}"/>
              </a:ext>
            </a:extLst>
          </p:cNvPr>
          <p:cNvSpPr txBox="1"/>
          <p:nvPr/>
        </p:nvSpPr>
        <p:spPr>
          <a:xfrm>
            <a:off x="3781476" y="3529232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23C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25336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Shared Secret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97489"/>
            <a:ext cx="8229600" cy="2637982"/>
          </a:xfrm>
        </p:spPr>
        <p:txBody>
          <a:bodyPr/>
          <a:lstStyle/>
          <a:p>
            <a:r>
              <a:rPr lang="en-US" dirty="0"/>
              <a:t>But this shared secret solution has problems.</a:t>
            </a:r>
          </a:p>
          <a:p>
            <a:pPr lvl="1"/>
            <a:r>
              <a:rPr lang="en-US" dirty="0"/>
              <a:t>Jill and John must </a:t>
            </a:r>
            <a:r>
              <a:rPr lang="en-US" u="sng" dirty="0"/>
              <a:t>arrange beforehand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share the secret 12.</a:t>
            </a:r>
          </a:p>
          <a:p>
            <a:pPr lvl="1"/>
            <a:r>
              <a:rPr lang="en-US" dirty="0"/>
              <a:t>What if Jill doesn’t already know John?</a:t>
            </a:r>
          </a:p>
          <a:p>
            <a:pPr lvl="1"/>
            <a:r>
              <a:rPr lang="en-US" dirty="0"/>
              <a:t>What if Jill wants to send the confidential data </a:t>
            </a:r>
            <a:br>
              <a:rPr lang="en-US" dirty="0"/>
            </a:br>
            <a:r>
              <a:rPr lang="en-US" dirty="0"/>
              <a:t>to all her vice presidents at the same time?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1195358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sp>
        <p:nvSpPr>
          <p:cNvPr id="8" name="Right Arrow 7"/>
          <p:cNvSpPr/>
          <p:nvPr/>
        </p:nvSpPr>
        <p:spPr bwMode="auto">
          <a:xfrm>
            <a:off x="3291854" y="1965976"/>
            <a:ext cx="2194536" cy="274317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63074" y="1286797"/>
            <a:ext cx="1737340" cy="1319252"/>
            <a:chOff x="1463074" y="2423171"/>
            <a:chExt cx="1737340" cy="1319252"/>
          </a:xfrm>
        </p:grpSpPr>
        <p:pic>
          <p:nvPicPr>
            <p:cNvPr id="10" name="Picture 9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2" name="Folded Corner 11"/>
          <p:cNvSpPr/>
          <p:nvPr/>
        </p:nvSpPr>
        <p:spPr bwMode="auto">
          <a:xfrm>
            <a:off x="4023366" y="1783098"/>
            <a:ext cx="688184" cy="62038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19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406" y="1965976"/>
            <a:ext cx="1029448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Shared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secret 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14770" y="1965976"/>
            <a:ext cx="1029448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Shared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secret 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16" y="5532097"/>
            <a:ext cx="6965368" cy="461665"/>
          </a:xfrm>
          <a:prstGeom prst="rect">
            <a:avLst/>
          </a:prstGeom>
          <a:solidFill>
            <a:srgbClr val="A12A03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How can Jill and </a:t>
            </a:r>
            <a:r>
              <a:rPr lang="en-US" sz="2400" u="sng" dirty="0">
                <a:solidFill>
                  <a:srgbClr val="FFFF00"/>
                </a:solidFill>
              </a:rPr>
              <a:t>all</a:t>
            </a:r>
            <a:r>
              <a:rPr lang="en-US" sz="2400" dirty="0">
                <a:solidFill>
                  <a:srgbClr val="FFFF00"/>
                </a:solidFill>
              </a:rPr>
              <a:t> her recipients share a secret?</a:t>
            </a:r>
          </a:p>
        </p:txBody>
      </p:sp>
    </p:spTree>
    <p:extLst>
      <p:ext uri="{BB962C8B-B14F-4D97-AF65-F5344CB8AC3E}">
        <p14:creationId xmlns:p14="http://schemas.microsoft.com/office/powerpoint/2010/main" val="120939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67" y="1295400"/>
            <a:ext cx="8503872" cy="4835525"/>
          </a:xfrm>
        </p:spPr>
        <p:txBody>
          <a:bodyPr/>
          <a:lstStyle/>
          <a:p>
            <a:r>
              <a:rPr lang="en-US" dirty="0"/>
              <a:t>How can Jill and her recipients share a secret number in order to encrypt the confidential data?</a:t>
            </a:r>
          </a:p>
          <a:p>
            <a:pPr lvl="5"/>
            <a:endParaRPr lang="en-US" dirty="0"/>
          </a:p>
          <a:p>
            <a:r>
              <a:rPr lang="en-US" dirty="0"/>
              <a:t>A security scheme called </a:t>
            </a:r>
            <a:r>
              <a:rPr lang="en-US" dirty="0">
                <a:solidFill>
                  <a:srgbClr val="B23C00"/>
                </a:solidFill>
              </a:rPr>
              <a:t>public key cryptography </a:t>
            </a:r>
            <a:r>
              <a:rPr lang="en-US" dirty="0"/>
              <a:t>was invented just for this purpose.</a:t>
            </a:r>
          </a:p>
          <a:p>
            <a:pPr lvl="5"/>
            <a:endParaRPr lang="en-US" dirty="0"/>
          </a:p>
          <a:p>
            <a:r>
              <a:rPr lang="en-US" dirty="0"/>
              <a:t>In this simplified introduction, let’s </a:t>
            </a:r>
            <a:r>
              <a:rPr lang="en-US" u="sng" dirty="0"/>
              <a:t>pretend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that multiplication is a </a:t>
            </a:r>
            <a:r>
              <a:rPr lang="en-US" u="sng" dirty="0"/>
              <a:t>one-way operation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Once you’ve multiplied two numbers, say </a:t>
            </a:r>
            <a:r>
              <a:rPr lang="en-US" dirty="0">
                <a:solidFill>
                  <a:srgbClr val="B23C00"/>
                </a:solidFill>
              </a:rPr>
              <a:t>4</a:t>
            </a:r>
            <a:r>
              <a:rPr lang="en-US" dirty="0"/>
              <a:t>x</a:t>
            </a:r>
            <a:r>
              <a:rPr lang="en-US" dirty="0">
                <a:solidFill>
                  <a:srgbClr val="B23C00"/>
                </a:solidFill>
              </a:rPr>
              <a:t>5</a:t>
            </a:r>
            <a:r>
              <a:rPr lang="en-US" dirty="0"/>
              <a:t>=20,</a:t>
            </a:r>
            <a:br>
              <a:rPr lang="en-US" dirty="0"/>
            </a:br>
            <a:r>
              <a:rPr lang="en-US" dirty="0"/>
              <a:t>you </a:t>
            </a:r>
            <a:r>
              <a:rPr lang="en-US" u="sng" dirty="0"/>
              <a:t>can’t recover</a:t>
            </a:r>
            <a:r>
              <a:rPr lang="en-US" dirty="0"/>
              <a:t> the original numbers by dividing.</a:t>
            </a:r>
          </a:p>
          <a:p>
            <a:pPr lvl="1"/>
            <a:r>
              <a:rPr lang="en-US" dirty="0"/>
              <a:t>In other words, you can’t do 20÷4=</a:t>
            </a:r>
            <a:r>
              <a:rPr lang="en-US" dirty="0">
                <a:solidFill>
                  <a:srgbClr val="B23C00"/>
                </a:solidFill>
              </a:rPr>
              <a:t>5</a:t>
            </a:r>
            <a:r>
              <a:rPr lang="en-US" dirty="0"/>
              <a:t> or 20÷5=</a:t>
            </a:r>
            <a:r>
              <a:rPr lang="en-US" dirty="0">
                <a:solidFill>
                  <a:srgbClr val="B23C00"/>
                </a:solidFill>
              </a:rPr>
              <a:t>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5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/>
              <a:t>Jill chooses a </a:t>
            </a:r>
            <a:r>
              <a:rPr lang="en-US" dirty="0">
                <a:solidFill>
                  <a:srgbClr val="B23C00"/>
                </a:solidFill>
              </a:rPr>
              <a:t>private key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Let’s suppose Jill chooses 10.</a:t>
            </a:r>
          </a:p>
          <a:p>
            <a:pPr lvl="6"/>
            <a:endParaRPr lang="en-US" dirty="0"/>
          </a:p>
          <a:p>
            <a:r>
              <a:rPr lang="en-US" u="sng" dirty="0"/>
              <a:t>Each person</a:t>
            </a:r>
            <a:r>
              <a:rPr lang="en-US" dirty="0"/>
              <a:t> to whom she wants to send confidential data </a:t>
            </a:r>
            <a:r>
              <a:rPr lang="en-US" u="sng" dirty="0"/>
              <a:t>also chooses</a:t>
            </a:r>
            <a:r>
              <a:rPr lang="en-US" dirty="0"/>
              <a:t> a private key.</a:t>
            </a:r>
          </a:p>
          <a:p>
            <a:pPr lvl="1"/>
            <a:r>
              <a:rPr lang="en-US" dirty="0"/>
              <a:t>Let’s suppose John chooses 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4085264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3074" y="4176703"/>
            <a:ext cx="1737340" cy="1319252"/>
            <a:chOff x="1463074" y="2423171"/>
            <a:chExt cx="1737340" cy="1319252"/>
          </a:xfrm>
        </p:grpSpPr>
        <p:pic>
          <p:nvPicPr>
            <p:cNvPr id="9" name="Picture 8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1569" y="4855882"/>
            <a:ext cx="88037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6305" y="4855882"/>
            <a:ext cx="880370" cy="584775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8</a:t>
            </a:r>
          </a:p>
        </p:txBody>
      </p:sp>
    </p:spTree>
    <p:extLst>
      <p:ext uri="{BB962C8B-B14F-4D97-AF65-F5344CB8AC3E}">
        <p14:creationId xmlns:p14="http://schemas.microsoft.com/office/powerpoint/2010/main" val="202572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69074"/>
            <a:ext cx="8229600" cy="2061852"/>
          </a:xfrm>
        </p:spPr>
        <p:txBody>
          <a:bodyPr/>
          <a:lstStyle/>
          <a:p>
            <a:r>
              <a:rPr lang="en-US" dirty="0"/>
              <a:t>Now Jill </a:t>
            </a:r>
            <a:r>
              <a:rPr lang="en-US" u="sng" dirty="0"/>
              <a:t>announces</a:t>
            </a:r>
            <a:r>
              <a:rPr lang="en-US" dirty="0"/>
              <a:t> a </a:t>
            </a:r>
            <a:r>
              <a:rPr lang="en-US" dirty="0">
                <a:solidFill>
                  <a:srgbClr val="B23C00"/>
                </a:solidFill>
              </a:rPr>
              <a:t>public key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Let’s suppose the public key is </a:t>
            </a:r>
            <a:r>
              <a:rPr lang="en-US" dirty="0">
                <a:solidFill>
                  <a:srgbClr val="008F00"/>
                </a:solidFill>
              </a:rPr>
              <a:t>5</a:t>
            </a:r>
            <a:r>
              <a:rPr lang="en-US" dirty="0"/>
              <a:t>.</a:t>
            </a:r>
          </a:p>
          <a:p>
            <a:pPr lvl="5"/>
            <a:endParaRPr lang="en-US" dirty="0"/>
          </a:p>
          <a:p>
            <a:r>
              <a:rPr lang="en-US" u="sng" dirty="0"/>
              <a:t>Everyone</a:t>
            </a:r>
            <a:r>
              <a:rPr lang="en-US" dirty="0"/>
              <a:t> can see the public key.</a:t>
            </a:r>
          </a:p>
          <a:p>
            <a:pPr lvl="1"/>
            <a:r>
              <a:rPr lang="en-US" dirty="0"/>
              <a:t>Including the nefarious Bart.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1286797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63074" y="1378236"/>
            <a:ext cx="1737340" cy="1319252"/>
            <a:chOff x="1463074" y="2423171"/>
            <a:chExt cx="1737340" cy="1319252"/>
          </a:xfrm>
        </p:grpSpPr>
        <p:pic>
          <p:nvPicPr>
            <p:cNvPr id="10" name="Picture 9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11569" y="2057415"/>
            <a:ext cx="88037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86305" y="2057415"/>
            <a:ext cx="880370" cy="584775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8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566170" y="2840463"/>
            <a:ext cx="1645903" cy="1137171"/>
            <a:chOff x="3566170" y="3246122"/>
            <a:chExt cx="1645903" cy="1137171"/>
          </a:xfrm>
        </p:grpSpPr>
        <p:pic>
          <p:nvPicPr>
            <p:cNvPr id="16" name="Picture 15" descr="hacker2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6170" y="3246122"/>
              <a:ext cx="1645903" cy="113717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389122" y="3520439"/>
              <a:ext cx="5609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Bart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012668" y="2148854"/>
            <a:ext cx="740908" cy="584775"/>
          </a:xfrm>
          <a:prstGeom prst="rect">
            <a:avLst/>
          </a:prstGeom>
          <a:solidFill>
            <a:srgbClr val="99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Public</a:t>
            </a:r>
          </a:p>
          <a:p>
            <a:pPr algn="ctr"/>
            <a:r>
              <a:rPr lang="en-US" sz="1600" dirty="0"/>
              <a:t>key 5</a:t>
            </a:r>
          </a:p>
        </p:txBody>
      </p:sp>
    </p:spTree>
    <p:extLst>
      <p:ext uri="{BB962C8B-B14F-4D97-AF65-F5344CB8AC3E}">
        <p14:creationId xmlns:p14="http://schemas.microsoft.com/office/powerpoint/2010/main" val="113749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54683"/>
            <a:ext cx="8229600" cy="2976242"/>
          </a:xfrm>
        </p:spPr>
        <p:txBody>
          <a:bodyPr/>
          <a:lstStyle/>
          <a:p>
            <a:r>
              <a:rPr lang="en-US" dirty="0"/>
              <a:t>Now Jill can create her </a:t>
            </a:r>
            <a:r>
              <a:rPr lang="en-US" dirty="0">
                <a:solidFill>
                  <a:srgbClr val="B23C00"/>
                </a:solidFill>
              </a:rPr>
              <a:t>public-private key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Multiply the public key by her private key: </a:t>
            </a:r>
            <a:r>
              <a:rPr lang="en-US" dirty="0">
                <a:solidFill>
                  <a:srgbClr val="008000"/>
                </a:solidFill>
              </a:rPr>
              <a:t>5</a:t>
            </a:r>
            <a:r>
              <a:rPr lang="en-US" dirty="0"/>
              <a:t>x10=50.</a:t>
            </a:r>
          </a:p>
          <a:p>
            <a:pPr lvl="5"/>
            <a:endParaRPr lang="en-US" dirty="0"/>
          </a:p>
          <a:p>
            <a:r>
              <a:rPr lang="en-US" dirty="0"/>
              <a:t>John creates his </a:t>
            </a:r>
            <a:r>
              <a:rPr lang="en-US" dirty="0">
                <a:solidFill>
                  <a:srgbClr val="B23C00"/>
                </a:solidFill>
              </a:rPr>
              <a:t>public-private key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Multiply the public key by his private key: </a:t>
            </a:r>
            <a:r>
              <a:rPr lang="en-US" dirty="0">
                <a:solidFill>
                  <a:srgbClr val="008000"/>
                </a:solidFill>
              </a:rPr>
              <a:t>5</a:t>
            </a:r>
            <a:r>
              <a:rPr lang="en-US" dirty="0"/>
              <a:t>x8=40.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1286797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3074" y="1378236"/>
            <a:ext cx="1737340" cy="1319252"/>
            <a:chOff x="1463074" y="2423171"/>
            <a:chExt cx="1737340" cy="1319252"/>
          </a:xfrm>
        </p:grpSpPr>
        <p:pic>
          <p:nvPicPr>
            <p:cNvPr id="9" name="Picture 8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1569" y="2057415"/>
            <a:ext cx="88037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6305" y="2057415"/>
            <a:ext cx="880370" cy="584775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12668" y="2148854"/>
            <a:ext cx="740908" cy="584775"/>
          </a:xfrm>
          <a:prstGeom prst="rect">
            <a:avLst/>
          </a:prstGeom>
          <a:solidFill>
            <a:srgbClr val="99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Public</a:t>
            </a:r>
          </a:p>
          <a:p>
            <a:pPr algn="ctr"/>
            <a:r>
              <a:rPr lang="en-US" sz="1600" dirty="0"/>
              <a:t>key 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5172" y="1234464"/>
            <a:ext cx="1402948" cy="861774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Jill’s</a:t>
            </a:r>
          </a:p>
          <a:p>
            <a:pPr algn="ctr"/>
            <a:r>
              <a:rPr lang="en-US" sz="1600" dirty="0"/>
              <a:t>public-private</a:t>
            </a:r>
          </a:p>
          <a:p>
            <a:pPr algn="ctr"/>
            <a:r>
              <a:rPr lang="en-US" sz="1600" dirty="0"/>
              <a:t>key 50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39635" y="1234464"/>
            <a:ext cx="1402948" cy="861774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John’s</a:t>
            </a:r>
          </a:p>
          <a:p>
            <a:pPr algn="ctr"/>
            <a:r>
              <a:rPr lang="en-US" sz="1600" dirty="0"/>
              <a:t>public-private</a:t>
            </a:r>
          </a:p>
          <a:p>
            <a:pPr algn="ctr"/>
            <a:r>
              <a:rPr lang="en-US" sz="1600" dirty="0"/>
              <a:t>key 40</a:t>
            </a:r>
          </a:p>
        </p:txBody>
      </p:sp>
    </p:spTree>
    <p:extLst>
      <p:ext uri="{BB962C8B-B14F-4D97-AF65-F5344CB8AC3E}">
        <p14:creationId xmlns:p14="http://schemas.microsoft.com/office/powerpoint/2010/main" val="307300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54683"/>
            <a:ext cx="8229600" cy="2976242"/>
          </a:xfrm>
        </p:spPr>
        <p:txBody>
          <a:bodyPr/>
          <a:lstStyle/>
          <a:p>
            <a:r>
              <a:rPr lang="en-US" dirty="0"/>
              <a:t>Remember that we’re pretending that multiplication is a one-way operation.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We </a:t>
            </a:r>
            <a:r>
              <a:rPr lang="en-US" u="sng" dirty="0"/>
              <a:t>cannot</a:t>
            </a:r>
            <a:r>
              <a:rPr lang="en-US" dirty="0"/>
              <a:t> discover Jill’s private key 10 by dividing her public-private key 50 by the public key 5.</a:t>
            </a:r>
          </a:p>
          <a:p>
            <a:pPr marL="2286000" lvl="5" indent="0">
              <a:buNone/>
            </a:pPr>
            <a:endParaRPr lang="en-US" dirty="0"/>
          </a:p>
          <a:p>
            <a:pPr lvl="1"/>
            <a:r>
              <a:rPr lang="en-US" dirty="0"/>
              <a:t>We </a:t>
            </a:r>
            <a:r>
              <a:rPr lang="en-US" u="sng" dirty="0"/>
              <a:t>cannot</a:t>
            </a:r>
            <a:r>
              <a:rPr lang="en-US" dirty="0"/>
              <a:t> discover John’s private key 8 by dividing his public-private key 40 by the public key 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1286797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3074" y="1378236"/>
            <a:ext cx="1737340" cy="1319252"/>
            <a:chOff x="1463074" y="2423171"/>
            <a:chExt cx="1737340" cy="1319252"/>
          </a:xfrm>
        </p:grpSpPr>
        <p:pic>
          <p:nvPicPr>
            <p:cNvPr id="9" name="Picture 8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1569" y="2057415"/>
            <a:ext cx="88037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6305" y="2057415"/>
            <a:ext cx="880370" cy="584775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12668" y="2148854"/>
            <a:ext cx="740908" cy="584775"/>
          </a:xfrm>
          <a:prstGeom prst="rect">
            <a:avLst/>
          </a:prstGeom>
          <a:solidFill>
            <a:srgbClr val="99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Public</a:t>
            </a:r>
          </a:p>
          <a:p>
            <a:pPr algn="ctr"/>
            <a:r>
              <a:rPr lang="en-US" sz="1600" dirty="0"/>
              <a:t>key 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5172" y="1234464"/>
            <a:ext cx="1402948" cy="861774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Jill’s</a:t>
            </a:r>
          </a:p>
          <a:p>
            <a:pPr algn="ctr"/>
            <a:r>
              <a:rPr lang="en-US" sz="1600" dirty="0"/>
              <a:t>public-private</a:t>
            </a:r>
          </a:p>
          <a:p>
            <a:pPr algn="ctr"/>
            <a:r>
              <a:rPr lang="en-US" sz="1600" dirty="0"/>
              <a:t>key 50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39635" y="1234464"/>
            <a:ext cx="1402948" cy="861774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John’s</a:t>
            </a:r>
          </a:p>
          <a:p>
            <a:pPr algn="ctr"/>
            <a:r>
              <a:rPr lang="en-US" sz="1600" dirty="0"/>
              <a:t>public-private</a:t>
            </a:r>
          </a:p>
          <a:p>
            <a:pPr algn="ctr"/>
            <a:r>
              <a:rPr lang="en-US" sz="1600" dirty="0"/>
              <a:t>key 40</a:t>
            </a:r>
          </a:p>
        </p:txBody>
      </p:sp>
    </p:spTree>
    <p:extLst>
      <p:ext uri="{BB962C8B-B14F-4D97-AF65-F5344CB8AC3E}">
        <p14:creationId xmlns:p14="http://schemas.microsoft.com/office/powerpoint/2010/main" val="11585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54683"/>
            <a:ext cx="8229600" cy="2976242"/>
          </a:xfrm>
        </p:spPr>
        <p:txBody>
          <a:bodyPr/>
          <a:lstStyle/>
          <a:p>
            <a:r>
              <a:rPr lang="en-US" dirty="0"/>
              <a:t>What is the goal of all this?</a:t>
            </a:r>
          </a:p>
          <a:p>
            <a:pPr lvl="1"/>
            <a:r>
              <a:rPr lang="en-US" dirty="0"/>
              <a:t>To create a </a:t>
            </a:r>
            <a:r>
              <a:rPr lang="en-US" u="sng" dirty="0"/>
              <a:t>shared secret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between Jill and John.</a:t>
            </a:r>
          </a:p>
          <a:p>
            <a:r>
              <a:rPr lang="en-US" dirty="0"/>
              <a:t>Jill multiplies John’s public-private key by her private key: </a:t>
            </a:r>
            <a:r>
              <a:rPr lang="en-US" dirty="0">
                <a:solidFill>
                  <a:srgbClr val="0033CC"/>
                </a:solidFill>
              </a:rPr>
              <a:t>40</a:t>
            </a:r>
            <a:r>
              <a:rPr lang="en-US" dirty="0"/>
              <a:t>x10=</a:t>
            </a:r>
            <a:r>
              <a:rPr lang="en-US" dirty="0">
                <a:solidFill>
                  <a:srgbClr val="B23C00"/>
                </a:solidFill>
              </a:rPr>
              <a:t>400</a:t>
            </a:r>
          </a:p>
          <a:p>
            <a:r>
              <a:rPr lang="en-US" dirty="0"/>
              <a:t>John multiplies Jill’s public-private key by his private key: </a:t>
            </a:r>
            <a:r>
              <a:rPr lang="en-US" dirty="0">
                <a:solidFill>
                  <a:srgbClr val="0033CC"/>
                </a:solidFill>
              </a:rPr>
              <a:t>50</a:t>
            </a:r>
            <a:r>
              <a:rPr lang="en-US" dirty="0"/>
              <a:t>x8=</a:t>
            </a:r>
            <a:r>
              <a:rPr lang="en-US" dirty="0">
                <a:solidFill>
                  <a:srgbClr val="B23C00"/>
                </a:solidFill>
              </a:rPr>
              <a:t>400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1286797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3074" y="1378236"/>
            <a:ext cx="1737340" cy="1319252"/>
            <a:chOff x="1463074" y="2423171"/>
            <a:chExt cx="1737340" cy="1319252"/>
          </a:xfrm>
        </p:grpSpPr>
        <p:pic>
          <p:nvPicPr>
            <p:cNvPr id="9" name="Picture 8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1569" y="2057415"/>
            <a:ext cx="88037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6305" y="2057415"/>
            <a:ext cx="880370" cy="584775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12668" y="2148854"/>
            <a:ext cx="740908" cy="584775"/>
          </a:xfrm>
          <a:prstGeom prst="rect">
            <a:avLst/>
          </a:prstGeom>
          <a:solidFill>
            <a:srgbClr val="99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Public</a:t>
            </a:r>
          </a:p>
          <a:p>
            <a:pPr algn="ctr"/>
            <a:r>
              <a:rPr lang="en-US" sz="1600" dirty="0"/>
              <a:t>key 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5172" y="1234464"/>
            <a:ext cx="1402948" cy="861774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Jill’s</a:t>
            </a:r>
          </a:p>
          <a:p>
            <a:pPr algn="ctr"/>
            <a:r>
              <a:rPr lang="en-US" sz="1600" dirty="0"/>
              <a:t>public-private</a:t>
            </a:r>
          </a:p>
          <a:p>
            <a:pPr algn="ctr"/>
            <a:r>
              <a:rPr lang="en-US" sz="1600" dirty="0"/>
              <a:t>key 50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39635" y="1234464"/>
            <a:ext cx="1402948" cy="861774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John’s</a:t>
            </a:r>
          </a:p>
          <a:p>
            <a:pPr algn="ctr"/>
            <a:r>
              <a:rPr lang="en-US" sz="1600" dirty="0"/>
              <a:t>public-private</a:t>
            </a:r>
          </a:p>
          <a:p>
            <a:pPr algn="ctr"/>
            <a:r>
              <a:rPr lang="en-US" sz="1600" dirty="0"/>
              <a:t>key 40</a:t>
            </a:r>
          </a:p>
        </p:txBody>
      </p:sp>
    </p:spTree>
    <p:extLst>
      <p:ext uri="{BB962C8B-B14F-4D97-AF65-F5344CB8AC3E}">
        <p14:creationId xmlns:p14="http://schemas.microsoft.com/office/powerpoint/2010/main" val="195466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32870"/>
            <a:ext cx="8229600" cy="2830739"/>
          </a:xfrm>
        </p:spPr>
        <p:txBody>
          <a:bodyPr/>
          <a:lstStyle/>
          <a:p>
            <a:r>
              <a:rPr lang="en-US" dirty="0"/>
              <a:t>Now Jill and John have a </a:t>
            </a:r>
            <a:r>
              <a:rPr lang="en-US" u="sng" dirty="0"/>
              <a:t>shared secret</a:t>
            </a:r>
            <a:r>
              <a:rPr lang="en-US" dirty="0"/>
              <a:t> </a:t>
            </a:r>
            <a:r>
              <a:rPr lang="en-US" dirty="0">
                <a:solidFill>
                  <a:srgbClr val="B23C00"/>
                </a:solidFill>
              </a:rPr>
              <a:t>400</a:t>
            </a:r>
            <a:r>
              <a:rPr lang="en-US" dirty="0"/>
              <a:t>.</a:t>
            </a:r>
            <a:endParaRPr lang="en-US" dirty="0">
              <a:solidFill>
                <a:srgbClr val="B23C00"/>
              </a:solidFill>
            </a:endParaRPr>
          </a:p>
          <a:p>
            <a:pPr lvl="5"/>
            <a:endParaRPr lang="en-US" dirty="0"/>
          </a:p>
          <a:p>
            <a:r>
              <a:rPr lang="en-US" dirty="0"/>
              <a:t>Jill can </a:t>
            </a:r>
            <a:r>
              <a:rPr lang="en-US" u="sng" dirty="0"/>
              <a:t>encrypt</a:t>
            </a:r>
            <a:r>
              <a:rPr lang="en-US" dirty="0"/>
              <a:t> the confidential data 7 </a:t>
            </a:r>
            <a:br>
              <a:rPr lang="en-US" dirty="0"/>
            </a:br>
            <a:r>
              <a:rPr lang="en-US" dirty="0"/>
              <a:t>by </a:t>
            </a:r>
            <a:r>
              <a:rPr lang="en-US" u="sng" dirty="0"/>
              <a:t>adding</a:t>
            </a:r>
            <a:r>
              <a:rPr lang="en-US" dirty="0"/>
              <a:t> the shared secret 400 to obtain </a:t>
            </a:r>
            <a:r>
              <a:rPr lang="en-US" u="sng" dirty="0"/>
              <a:t>407</a:t>
            </a:r>
            <a:r>
              <a:rPr lang="en-US" dirty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John can </a:t>
            </a:r>
            <a:r>
              <a:rPr lang="en-US" u="sng" dirty="0"/>
              <a:t>decrypt</a:t>
            </a:r>
            <a:r>
              <a:rPr lang="en-US" dirty="0"/>
              <a:t> the confidential data 7</a:t>
            </a:r>
            <a:r>
              <a:rPr lang="en-US" dirty="0">
                <a:solidFill>
                  <a:srgbClr val="B23C00"/>
                </a:solidFill>
              </a:rPr>
              <a:t> </a:t>
            </a:r>
            <a:br>
              <a:rPr lang="en-US" dirty="0"/>
            </a:br>
            <a:r>
              <a:rPr lang="en-US" dirty="0"/>
              <a:t>by </a:t>
            </a:r>
            <a:r>
              <a:rPr lang="en-US" u="sng" dirty="0"/>
              <a:t>subtracting</a:t>
            </a:r>
            <a:r>
              <a:rPr lang="en-US" dirty="0"/>
              <a:t> the shared secret 400 from 407.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1286797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3074" y="1378236"/>
            <a:ext cx="1737340" cy="1319252"/>
            <a:chOff x="1463074" y="2423171"/>
            <a:chExt cx="1737340" cy="1319252"/>
          </a:xfrm>
        </p:grpSpPr>
        <p:pic>
          <p:nvPicPr>
            <p:cNvPr id="9" name="Picture 8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70464" y="2057415"/>
            <a:ext cx="88037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6305" y="2057415"/>
            <a:ext cx="880370" cy="584775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10106" y="2148854"/>
            <a:ext cx="740908" cy="584775"/>
          </a:xfrm>
          <a:prstGeom prst="rect">
            <a:avLst/>
          </a:prstGeom>
          <a:solidFill>
            <a:srgbClr val="99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Public</a:t>
            </a:r>
          </a:p>
          <a:p>
            <a:pPr algn="ctr"/>
            <a:r>
              <a:rPr lang="en-US" sz="1600" dirty="0"/>
              <a:t>key 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4067" y="1234464"/>
            <a:ext cx="1402948" cy="861774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Jill’s</a:t>
            </a:r>
          </a:p>
          <a:p>
            <a:pPr algn="ctr"/>
            <a:r>
              <a:rPr lang="en-US" sz="1600" dirty="0"/>
              <a:t>public-private</a:t>
            </a:r>
          </a:p>
          <a:p>
            <a:pPr algn="ctr"/>
            <a:r>
              <a:rPr lang="en-US" sz="1600" dirty="0"/>
              <a:t>key 50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40637" y="1234464"/>
            <a:ext cx="1402948" cy="861774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John’s</a:t>
            </a:r>
          </a:p>
          <a:p>
            <a:pPr algn="ctr"/>
            <a:r>
              <a:rPr lang="en-US" sz="1600" dirty="0"/>
              <a:t>public-private</a:t>
            </a:r>
          </a:p>
          <a:p>
            <a:pPr algn="ctr"/>
            <a:r>
              <a:rPr lang="en-US" sz="1600" dirty="0"/>
              <a:t>key 40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1054" y="1302603"/>
            <a:ext cx="1143262" cy="58477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Shared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</a:rPr>
              <a:t>secret 400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32042" y="1302603"/>
            <a:ext cx="1143262" cy="58477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Shared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</a:rPr>
              <a:t>secret 400</a:t>
            </a:r>
          </a:p>
        </p:txBody>
      </p:sp>
      <p:sp>
        <p:nvSpPr>
          <p:cNvPr id="18" name="Folded Corner 17">
            <a:extLst>
              <a:ext uri="{FF2B5EF4-FFF2-40B4-BE49-F238E27FC236}">
                <a16:creationId xmlns:a16="http://schemas.microsoft.com/office/drawing/2014/main" id="{23303A29-5535-1F4D-B6E3-A7503653A6BF}"/>
              </a:ext>
            </a:extLst>
          </p:cNvPr>
          <p:cNvSpPr/>
          <p:nvPr/>
        </p:nvSpPr>
        <p:spPr bwMode="auto">
          <a:xfrm>
            <a:off x="4023365" y="2808620"/>
            <a:ext cx="914391" cy="62038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407</a:t>
            </a:r>
          </a:p>
        </p:txBody>
      </p: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CC1629CA-B386-0047-BB46-121E2DA67AF0}"/>
              </a:ext>
            </a:extLst>
          </p:cNvPr>
          <p:cNvCxnSpPr>
            <a:stCxn id="18" idx="3"/>
            <a:endCxn id="6" idx="2"/>
          </p:cNvCxnSpPr>
          <p:nvPr/>
        </p:nvCxnSpPr>
        <p:spPr bwMode="auto">
          <a:xfrm flipV="1">
            <a:off x="4937756" y="2658382"/>
            <a:ext cx="1394278" cy="460428"/>
          </a:xfrm>
          <a:prstGeom prst="curvedConnector2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9AB28E19-C3FA-824D-AF14-4B403544AF97}"/>
              </a:ext>
            </a:extLst>
          </p:cNvPr>
          <p:cNvCxnSpPr>
            <a:stCxn id="9" idx="2"/>
            <a:endCxn id="18" idx="1"/>
          </p:cNvCxnSpPr>
          <p:nvPr/>
        </p:nvCxnSpPr>
        <p:spPr bwMode="auto">
          <a:xfrm rot="16200000" flipH="1">
            <a:off x="2966893" y="2062338"/>
            <a:ext cx="421322" cy="1691621"/>
          </a:xfrm>
          <a:prstGeom prst="curvedConnector2">
            <a:avLst/>
          </a:prstGeom>
          <a:solidFill>
            <a:schemeClr val="accent1"/>
          </a:solidFill>
          <a:ln w="762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3196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585"/>
            <a:ext cx="8229600" cy="1330340"/>
          </a:xfrm>
        </p:spPr>
        <p:txBody>
          <a:bodyPr/>
          <a:lstStyle/>
          <a:p>
            <a:r>
              <a:rPr lang="en-US" dirty="0"/>
              <a:t>Bart </a:t>
            </a:r>
            <a:r>
              <a:rPr lang="en-US" u="sng" dirty="0"/>
              <a:t>can’t decrypt</a:t>
            </a:r>
            <a:r>
              <a:rPr lang="en-US" dirty="0"/>
              <a:t> the 407 because he </a:t>
            </a:r>
            <a:br>
              <a:rPr lang="en-US" dirty="0"/>
            </a:br>
            <a:r>
              <a:rPr lang="en-US" u="sng" dirty="0"/>
              <a:t>doesn’t know</a:t>
            </a:r>
            <a:r>
              <a:rPr lang="en-US" dirty="0"/>
              <a:t> the shared secret 400.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1286797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sp>
        <p:nvSpPr>
          <p:cNvPr id="8" name="Right Arrow 7"/>
          <p:cNvSpPr/>
          <p:nvPr/>
        </p:nvSpPr>
        <p:spPr bwMode="auto">
          <a:xfrm>
            <a:off x="3291854" y="2057415"/>
            <a:ext cx="2194536" cy="274317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63074" y="1378236"/>
            <a:ext cx="1737340" cy="1319252"/>
            <a:chOff x="1463074" y="2423171"/>
            <a:chExt cx="1737340" cy="1319252"/>
          </a:xfrm>
        </p:grpSpPr>
        <p:pic>
          <p:nvPicPr>
            <p:cNvPr id="10" name="Picture 9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66170" y="3246122"/>
            <a:ext cx="1645903" cy="1137171"/>
            <a:chOff x="3566170" y="3246122"/>
            <a:chExt cx="1645903" cy="1137171"/>
          </a:xfrm>
        </p:grpSpPr>
        <p:pic>
          <p:nvPicPr>
            <p:cNvPr id="13" name="Picture 12" descr="hacker2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6170" y="3246122"/>
              <a:ext cx="1645903" cy="113717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389122" y="3520439"/>
              <a:ext cx="5609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Bart</a:t>
              </a:r>
            </a:p>
          </p:txBody>
        </p:sp>
      </p:grpSp>
      <p:sp>
        <p:nvSpPr>
          <p:cNvPr id="15" name="Down Arrow 14"/>
          <p:cNvSpPr/>
          <p:nvPr/>
        </p:nvSpPr>
        <p:spPr bwMode="auto">
          <a:xfrm>
            <a:off x="4297683" y="2606049"/>
            <a:ext cx="274317" cy="731512"/>
          </a:xfrm>
          <a:prstGeom prst="downArrow">
            <a:avLst/>
          </a:prstGeom>
          <a:solidFill>
            <a:srgbClr val="B23C00"/>
          </a:solidFill>
          <a:ln w="952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Folded Corner 15"/>
          <p:cNvSpPr/>
          <p:nvPr/>
        </p:nvSpPr>
        <p:spPr bwMode="auto">
          <a:xfrm>
            <a:off x="4023365" y="1874537"/>
            <a:ext cx="914391" cy="62038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407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8749" y="2057415"/>
            <a:ext cx="1142761" cy="58477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Shared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secret 400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58113" y="2057415"/>
            <a:ext cx="1142761" cy="58477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Shared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secret 400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6E88D8-592A-BD48-9038-9C013171404E}"/>
              </a:ext>
            </a:extLst>
          </p:cNvPr>
          <p:cNvSpPr txBox="1"/>
          <p:nvPr/>
        </p:nvSpPr>
        <p:spPr>
          <a:xfrm>
            <a:off x="3781476" y="3529232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23C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113468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27938-DD2C-C9A0-D054-FEC47086A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Evening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CA669-459A-21DA-5AB5-226C7E8E3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Checkpoint 3 exam</a:t>
            </a:r>
          </a:p>
          <a:p>
            <a:pPr lvl="4"/>
            <a:endParaRPr lang="en-US" dirty="0"/>
          </a:p>
          <a:p>
            <a:r>
              <a:rPr lang="en-US" i="1" dirty="0"/>
              <a:t>Break</a:t>
            </a:r>
          </a:p>
          <a:p>
            <a:pPr lvl="4"/>
            <a:endParaRPr lang="en-US" i="1" dirty="0"/>
          </a:p>
          <a:p>
            <a:r>
              <a:rPr lang="en-US" dirty="0"/>
              <a:t>Miscellaneous topics</a:t>
            </a:r>
          </a:p>
          <a:p>
            <a:pPr lvl="1"/>
            <a:r>
              <a:rPr lang="en-US" dirty="0"/>
              <a:t>Query optimization</a:t>
            </a:r>
          </a:p>
          <a:p>
            <a:pPr lvl="1"/>
            <a:r>
              <a:rPr lang="en-US" dirty="0"/>
              <a:t>Security and public key cryptography</a:t>
            </a:r>
          </a:p>
          <a:p>
            <a:pPr lvl="1"/>
            <a:r>
              <a:rPr lang="en-US" dirty="0"/>
              <a:t>Data virtualization</a:t>
            </a:r>
          </a:p>
          <a:p>
            <a:pPr lvl="1"/>
            <a:r>
              <a:rPr lang="en-US" dirty="0"/>
              <a:t>Distributed databases</a:t>
            </a:r>
          </a:p>
          <a:p>
            <a:pPr lvl="1"/>
            <a:r>
              <a:rPr lang="en-US" dirty="0"/>
              <a:t>Cloud computing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843EE-FD74-A092-0BFB-ADEB9B68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95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852146" y="2880366"/>
            <a:ext cx="1874166" cy="1371585"/>
            <a:chOff x="5394951" y="2331732"/>
            <a:chExt cx="1874166" cy="1371585"/>
          </a:xfrm>
        </p:grpSpPr>
        <p:pic>
          <p:nvPicPr>
            <p:cNvPr id="14" name="Picture 13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986982" y="2988589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Mark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322306"/>
          </a:xfrm>
        </p:spPr>
        <p:txBody>
          <a:bodyPr/>
          <a:lstStyle/>
          <a:p>
            <a:r>
              <a:rPr lang="en-US" dirty="0"/>
              <a:t>Public key encryption works </a:t>
            </a:r>
            <a:br>
              <a:rPr lang="en-US" dirty="0"/>
            </a:br>
            <a:r>
              <a:rPr lang="en-US" dirty="0"/>
              <a:t>with </a:t>
            </a:r>
            <a:r>
              <a:rPr lang="en-US" u="sng" dirty="0"/>
              <a:t>multiple recipients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Jill needs to send confidential data </a:t>
            </a:r>
            <a:br>
              <a:rPr lang="en-US" dirty="0"/>
            </a:br>
            <a:r>
              <a:rPr lang="en-US" dirty="0"/>
              <a:t>to both John and his </a:t>
            </a:r>
            <a:br>
              <a:rPr lang="en-US" dirty="0"/>
            </a:br>
            <a:r>
              <a:rPr lang="en-US" dirty="0"/>
              <a:t>twin brother Mark.</a:t>
            </a:r>
          </a:p>
          <a:p>
            <a:pPr lvl="4"/>
            <a:endParaRPr lang="en-US" dirty="0"/>
          </a:p>
          <a:p>
            <a:r>
              <a:rPr lang="en-US" dirty="0"/>
              <a:t>Each picks a private key.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4761479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3074" y="4852918"/>
            <a:ext cx="1737340" cy="1319252"/>
            <a:chOff x="1463074" y="2423171"/>
            <a:chExt cx="1737340" cy="1319252"/>
          </a:xfrm>
        </p:grpSpPr>
        <p:pic>
          <p:nvPicPr>
            <p:cNvPr id="9" name="Picture 8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1569" y="5532097"/>
            <a:ext cx="88037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6305" y="5532097"/>
            <a:ext cx="880370" cy="584775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43500" y="3650984"/>
            <a:ext cx="880370" cy="584775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2</a:t>
            </a:r>
          </a:p>
        </p:txBody>
      </p:sp>
    </p:spTree>
    <p:extLst>
      <p:ext uri="{BB962C8B-B14F-4D97-AF65-F5344CB8AC3E}">
        <p14:creationId xmlns:p14="http://schemas.microsoft.com/office/powerpoint/2010/main" val="39680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499355"/>
          </a:xfrm>
        </p:spPr>
        <p:txBody>
          <a:bodyPr/>
          <a:lstStyle/>
          <a:p>
            <a:r>
              <a:rPr lang="en-US" dirty="0"/>
              <a:t>Jill announces the </a:t>
            </a:r>
            <a:r>
              <a:rPr lang="en-US" dirty="0">
                <a:solidFill>
                  <a:srgbClr val="008000"/>
                </a:solidFill>
              </a:rPr>
              <a:t>public key 5</a:t>
            </a:r>
            <a:r>
              <a:rPr lang="en-US" dirty="0"/>
              <a:t>, and everyone generates his or her </a:t>
            </a:r>
            <a:r>
              <a:rPr lang="en-US" dirty="0">
                <a:solidFill>
                  <a:srgbClr val="0033CC"/>
                </a:solidFill>
              </a:rPr>
              <a:t>public-private key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Jill:     </a:t>
            </a:r>
            <a:r>
              <a:rPr lang="en-US" dirty="0">
                <a:solidFill>
                  <a:srgbClr val="008000"/>
                </a:solidFill>
              </a:rPr>
              <a:t>5</a:t>
            </a:r>
            <a:r>
              <a:rPr lang="en-US" dirty="0"/>
              <a:t>x10=</a:t>
            </a:r>
            <a:r>
              <a:rPr lang="en-US" dirty="0">
                <a:solidFill>
                  <a:srgbClr val="0432FF"/>
                </a:solidFill>
              </a:rPr>
              <a:t>50</a:t>
            </a:r>
          </a:p>
          <a:p>
            <a:pPr lvl="1"/>
            <a:r>
              <a:rPr lang="en-US" dirty="0"/>
              <a:t>John: </a:t>
            </a:r>
            <a:r>
              <a:rPr lang="en-US" dirty="0">
                <a:solidFill>
                  <a:srgbClr val="008000"/>
                </a:solidFill>
              </a:rPr>
              <a:t>5</a:t>
            </a:r>
            <a:r>
              <a:rPr lang="en-US" dirty="0"/>
              <a:t>x8=</a:t>
            </a:r>
            <a:r>
              <a:rPr lang="en-US" dirty="0">
                <a:solidFill>
                  <a:srgbClr val="0432FF"/>
                </a:solidFill>
              </a:rPr>
              <a:t>40</a:t>
            </a:r>
          </a:p>
          <a:p>
            <a:pPr lvl="1"/>
            <a:r>
              <a:rPr lang="en-US" dirty="0"/>
              <a:t>Mark: </a:t>
            </a:r>
            <a:r>
              <a:rPr lang="en-US" dirty="0">
                <a:solidFill>
                  <a:srgbClr val="008000"/>
                </a:solidFill>
              </a:rPr>
              <a:t>5</a:t>
            </a:r>
            <a:r>
              <a:rPr lang="en-US" dirty="0"/>
              <a:t>x2=</a:t>
            </a:r>
            <a:r>
              <a:rPr lang="en-US" dirty="0">
                <a:solidFill>
                  <a:srgbClr val="0432FF"/>
                </a:solidFill>
              </a:rPr>
              <a:t>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4761479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3074" y="4852918"/>
            <a:ext cx="1737340" cy="1319252"/>
            <a:chOff x="1463074" y="2423171"/>
            <a:chExt cx="1737340" cy="1319252"/>
          </a:xfrm>
        </p:grpSpPr>
        <p:pic>
          <p:nvPicPr>
            <p:cNvPr id="9" name="Picture 8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1569" y="5532097"/>
            <a:ext cx="88037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6305" y="5532097"/>
            <a:ext cx="880370" cy="584775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8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852146" y="2880366"/>
            <a:ext cx="1874166" cy="1371585"/>
            <a:chOff x="5394951" y="2331732"/>
            <a:chExt cx="1874166" cy="1371585"/>
          </a:xfrm>
        </p:grpSpPr>
        <p:pic>
          <p:nvPicPr>
            <p:cNvPr id="14" name="Picture 13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986982" y="2988589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Mark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743500" y="3650984"/>
            <a:ext cx="880370" cy="584775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18539" y="4709146"/>
            <a:ext cx="1402948" cy="861774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Jill’s</a:t>
            </a:r>
          </a:p>
          <a:p>
            <a:pPr algn="ctr"/>
            <a:r>
              <a:rPr lang="en-US" sz="1600" dirty="0"/>
              <a:t>public-private</a:t>
            </a:r>
          </a:p>
          <a:p>
            <a:pPr algn="ctr"/>
            <a:r>
              <a:rPr lang="en-US" sz="1600" dirty="0"/>
              <a:t>key 50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81563" y="4709146"/>
            <a:ext cx="1402948" cy="861774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John’s</a:t>
            </a:r>
          </a:p>
          <a:p>
            <a:pPr algn="ctr"/>
            <a:r>
              <a:rPr lang="en-US" sz="1600" dirty="0"/>
              <a:t>public-private</a:t>
            </a:r>
          </a:p>
          <a:p>
            <a:pPr algn="ctr"/>
            <a:r>
              <a:rPr lang="en-US" sz="1600" dirty="0"/>
              <a:t>key 40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38758" y="2788927"/>
            <a:ext cx="1402948" cy="861774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Mark’s</a:t>
            </a:r>
          </a:p>
          <a:p>
            <a:pPr algn="ctr"/>
            <a:r>
              <a:rPr lang="en-US" sz="1600" dirty="0"/>
              <a:t>public-private</a:t>
            </a:r>
          </a:p>
          <a:p>
            <a:pPr algn="ctr"/>
            <a:r>
              <a:rPr lang="en-US" sz="1600" dirty="0"/>
              <a:t>key 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04107" y="3850053"/>
            <a:ext cx="740908" cy="584775"/>
          </a:xfrm>
          <a:prstGeom prst="rect">
            <a:avLst/>
          </a:prstGeom>
          <a:solidFill>
            <a:srgbClr val="99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Public</a:t>
            </a:r>
          </a:p>
          <a:p>
            <a:pPr algn="ctr"/>
            <a:r>
              <a:rPr lang="en-US" sz="1600" dirty="0"/>
              <a:t>key 5</a:t>
            </a:r>
          </a:p>
        </p:txBody>
      </p:sp>
    </p:spTree>
    <p:extLst>
      <p:ext uri="{BB962C8B-B14F-4D97-AF65-F5344CB8AC3E}">
        <p14:creationId xmlns:p14="http://schemas.microsoft.com/office/powerpoint/2010/main" val="155968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320994" cy="4896461"/>
          </a:xfrm>
        </p:spPr>
        <p:txBody>
          <a:bodyPr/>
          <a:lstStyle/>
          <a:p>
            <a:r>
              <a:rPr lang="en-US" dirty="0"/>
              <a:t>Jill will have a </a:t>
            </a:r>
            <a:r>
              <a:rPr lang="en-US" u="sng" dirty="0"/>
              <a:t>shared secret</a:t>
            </a:r>
            <a:r>
              <a:rPr lang="en-US" dirty="0"/>
              <a:t> with </a:t>
            </a:r>
            <a:r>
              <a:rPr lang="en-US" u="sng" dirty="0"/>
              <a:t>each</a:t>
            </a:r>
            <a:r>
              <a:rPr lang="en-US" dirty="0"/>
              <a:t> recipient.</a:t>
            </a:r>
          </a:p>
          <a:p>
            <a:pPr lvl="1"/>
            <a:r>
              <a:rPr lang="en-US" sz="2000" u="sng" dirty="0"/>
              <a:t>Jill and John</a:t>
            </a:r>
            <a:r>
              <a:rPr lang="en-US" sz="2000" dirty="0"/>
              <a:t> will share 400 between them, as before.</a:t>
            </a:r>
          </a:p>
          <a:p>
            <a:pPr lvl="1"/>
            <a:r>
              <a:rPr lang="en-US" sz="2000" u="sng" dirty="0"/>
              <a:t>Jill and Mark</a:t>
            </a:r>
            <a:r>
              <a:rPr lang="en-US" sz="2000" dirty="0"/>
              <a:t> will have a different shared secret.</a:t>
            </a:r>
          </a:p>
          <a:p>
            <a:pPr lvl="5"/>
            <a:endParaRPr lang="en-US" sz="800" dirty="0"/>
          </a:p>
          <a:p>
            <a:pPr lvl="2"/>
            <a:r>
              <a:rPr lang="en-US" sz="1600" dirty="0"/>
              <a:t>Jill: Multiply Mark’s </a:t>
            </a:r>
            <a:br>
              <a:rPr lang="en-US" sz="1600" dirty="0"/>
            </a:br>
            <a:r>
              <a:rPr lang="en-US" sz="1600" dirty="0"/>
              <a:t>public-private key by</a:t>
            </a:r>
            <a:br>
              <a:rPr lang="en-US" sz="1600" dirty="0"/>
            </a:br>
            <a:r>
              <a:rPr lang="en-US" sz="1600" dirty="0"/>
              <a:t>her private key:</a:t>
            </a:r>
            <a:br>
              <a:rPr lang="en-US" sz="1600" dirty="0"/>
            </a:br>
            <a:r>
              <a:rPr lang="en-US" sz="1600" dirty="0">
                <a:solidFill>
                  <a:srgbClr val="0033CC"/>
                </a:solidFill>
              </a:rPr>
              <a:t>10</a:t>
            </a:r>
            <a:r>
              <a:rPr lang="en-US" sz="1600" dirty="0"/>
              <a:t>x10=</a:t>
            </a:r>
            <a:r>
              <a:rPr lang="en-US" sz="1600" dirty="0">
                <a:solidFill>
                  <a:srgbClr val="B23C00"/>
                </a:solidFill>
              </a:rPr>
              <a:t>100</a:t>
            </a:r>
            <a:r>
              <a:rPr lang="en-US" sz="1600" dirty="0"/>
              <a:t>.</a:t>
            </a:r>
          </a:p>
          <a:p>
            <a:pPr lvl="6"/>
            <a:endParaRPr lang="en-US" sz="800" dirty="0"/>
          </a:p>
          <a:p>
            <a:pPr lvl="2"/>
            <a:r>
              <a:rPr lang="en-US" sz="1600" dirty="0"/>
              <a:t>Mark: Multiply Jill’s</a:t>
            </a:r>
            <a:br>
              <a:rPr lang="en-US" sz="1600" dirty="0"/>
            </a:br>
            <a:r>
              <a:rPr lang="en-US" sz="1600" dirty="0"/>
              <a:t>public-private key by</a:t>
            </a:r>
            <a:br>
              <a:rPr lang="en-US" sz="1600" dirty="0"/>
            </a:br>
            <a:r>
              <a:rPr lang="en-US" sz="1600" dirty="0"/>
              <a:t>his private key:</a:t>
            </a:r>
            <a:br>
              <a:rPr lang="en-US" sz="1600" dirty="0"/>
            </a:br>
            <a:r>
              <a:rPr lang="en-US" sz="1600" dirty="0">
                <a:solidFill>
                  <a:srgbClr val="0033CC"/>
                </a:solidFill>
              </a:rPr>
              <a:t>50</a:t>
            </a:r>
            <a:r>
              <a:rPr lang="en-US" sz="1600" dirty="0"/>
              <a:t>x2=</a:t>
            </a:r>
            <a:r>
              <a:rPr lang="en-US" sz="1600" dirty="0">
                <a:solidFill>
                  <a:srgbClr val="B23C00"/>
                </a:solidFill>
              </a:rPr>
              <a:t>100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4761479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3074" y="4852918"/>
            <a:ext cx="1737340" cy="1319252"/>
            <a:chOff x="1463074" y="2423171"/>
            <a:chExt cx="1737340" cy="1319252"/>
          </a:xfrm>
        </p:grpSpPr>
        <p:pic>
          <p:nvPicPr>
            <p:cNvPr id="9" name="Picture 8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1569" y="5532097"/>
            <a:ext cx="88037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58574" y="5486676"/>
            <a:ext cx="880370" cy="584775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8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852146" y="2880366"/>
            <a:ext cx="1874166" cy="1371585"/>
            <a:chOff x="5394951" y="2331732"/>
            <a:chExt cx="1874166" cy="1371585"/>
          </a:xfrm>
        </p:grpSpPr>
        <p:pic>
          <p:nvPicPr>
            <p:cNvPr id="14" name="Picture 13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986982" y="2988589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Mark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715769" y="3605563"/>
            <a:ext cx="880370" cy="584775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Private </a:t>
            </a:r>
            <a:br>
              <a:rPr lang="en-US" sz="1600" dirty="0"/>
            </a:br>
            <a:r>
              <a:rPr lang="en-US" sz="1600" dirty="0"/>
              <a:t>key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90808" y="4663725"/>
            <a:ext cx="1402948" cy="861774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Jill’s</a:t>
            </a:r>
          </a:p>
          <a:p>
            <a:pPr algn="ctr"/>
            <a:r>
              <a:rPr lang="en-US" sz="1600" dirty="0"/>
              <a:t>public-private</a:t>
            </a:r>
          </a:p>
          <a:p>
            <a:pPr algn="ctr"/>
            <a:r>
              <a:rPr lang="en-US" sz="1600" dirty="0"/>
              <a:t>key 50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53832" y="4663725"/>
            <a:ext cx="1402948" cy="861774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John’s</a:t>
            </a:r>
          </a:p>
          <a:p>
            <a:pPr algn="ctr"/>
            <a:r>
              <a:rPr lang="en-US" sz="1600" dirty="0"/>
              <a:t>public-private</a:t>
            </a:r>
          </a:p>
          <a:p>
            <a:pPr algn="ctr"/>
            <a:r>
              <a:rPr lang="en-US" sz="1600" dirty="0"/>
              <a:t>key 40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11027" y="2743506"/>
            <a:ext cx="1402948" cy="861774"/>
          </a:xfrm>
          <a:prstGeom prst="rect">
            <a:avLst/>
          </a:prstGeom>
          <a:solidFill>
            <a:srgbClr val="E1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Mark’s</a:t>
            </a:r>
          </a:p>
          <a:p>
            <a:pPr algn="ctr"/>
            <a:r>
              <a:rPr lang="en-US" sz="1600" dirty="0"/>
              <a:t>public-private</a:t>
            </a:r>
          </a:p>
          <a:p>
            <a:pPr algn="ctr"/>
            <a:r>
              <a:rPr lang="en-US" sz="1600" dirty="0"/>
              <a:t>key 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76376" y="3794756"/>
            <a:ext cx="740908" cy="584775"/>
          </a:xfrm>
          <a:prstGeom prst="rect">
            <a:avLst/>
          </a:prstGeom>
          <a:solidFill>
            <a:srgbClr val="99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Public</a:t>
            </a:r>
          </a:p>
          <a:p>
            <a:pPr algn="ctr"/>
            <a:r>
              <a:rPr lang="en-US" sz="1600" dirty="0"/>
              <a:t>key 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1761" y="4892024"/>
            <a:ext cx="1507845" cy="58477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Shared secret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with John: 400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30210" y="2926384"/>
            <a:ext cx="1519968" cy="584775"/>
          </a:xfrm>
          <a:prstGeom prst="rect">
            <a:avLst/>
          </a:prstGeom>
          <a:solidFill>
            <a:srgbClr val="400080"/>
          </a:solidFill>
          <a:ln>
            <a:solidFill>
              <a:srgbClr val="0000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Shared secret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with Jill: 100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73015" y="4755164"/>
            <a:ext cx="1519968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Shared secret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with Jill: 400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1761" y="4212845"/>
            <a:ext cx="1507845" cy="584776"/>
          </a:xfrm>
          <a:prstGeom prst="rect">
            <a:avLst/>
          </a:prstGeom>
          <a:solidFill>
            <a:srgbClr val="40008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Shared secret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with Mark: 100</a:t>
            </a:r>
          </a:p>
        </p:txBody>
      </p:sp>
    </p:spTree>
    <p:extLst>
      <p:ext uri="{BB962C8B-B14F-4D97-AF65-F5344CB8AC3E}">
        <p14:creationId xmlns:p14="http://schemas.microsoft.com/office/powerpoint/2010/main" val="427891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852146" y="1468878"/>
            <a:ext cx="1874166" cy="1371585"/>
            <a:chOff x="5394951" y="2331732"/>
            <a:chExt cx="1874166" cy="1371585"/>
          </a:xfrm>
        </p:grpSpPr>
        <p:pic>
          <p:nvPicPr>
            <p:cNvPr id="14" name="Picture 13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986982" y="2988589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Mark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67" y="1234464"/>
            <a:ext cx="6034974" cy="2042161"/>
          </a:xfrm>
        </p:spPr>
        <p:txBody>
          <a:bodyPr/>
          <a:lstStyle/>
          <a:p>
            <a:r>
              <a:rPr lang="en-US" dirty="0"/>
              <a:t>Jill sends to each recipient.</a:t>
            </a:r>
          </a:p>
          <a:p>
            <a:pPr lvl="1"/>
            <a:r>
              <a:rPr lang="en-US" dirty="0"/>
              <a:t>Bart </a:t>
            </a:r>
            <a:r>
              <a:rPr lang="en-US" u="sng" dirty="0"/>
              <a:t>can’t decrypt</a:t>
            </a:r>
            <a:r>
              <a:rPr lang="en-US" dirty="0"/>
              <a:t> the messages to recover the confidential data 7 because he </a:t>
            </a:r>
            <a:r>
              <a:rPr lang="en-US" u="sng" dirty="0"/>
              <a:t>doesn’t know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the shared secrets.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51" y="3349991"/>
            <a:ext cx="1874166" cy="1371585"/>
            <a:chOff x="5394951" y="2331732"/>
            <a:chExt cx="1874166" cy="1371585"/>
          </a:xfrm>
        </p:grpSpPr>
        <p:pic>
          <p:nvPicPr>
            <p:cNvPr id="6" name="Picture 5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3074" y="3441430"/>
            <a:ext cx="1737340" cy="1319252"/>
            <a:chOff x="1463074" y="2423171"/>
            <a:chExt cx="1737340" cy="1319252"/>
          </a:xfrm>
        </p:grpSpPr>
        <p:pic>
          <p:nvPicPr>
            <p:cNvPr id="9" name="Picture 8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31761" y="3663414"/>
            <a:ext cx="1507845" cy="58477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Shared secret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with John: 400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57941" y="1743195"/>
            <a:ext cx="1519968" cy="584775"/>
          </a:xfrm>
          <a:prstGeom prst="rect">
            <a:avLst/>
          </a:prstGeom>
          <a:solidFill>
            <a:srgbClr val="40008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Shared secret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with Jill: 100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00746" y="3571975"/>
            <a:ext cx="1519968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Shared secret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with Jill: 400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3017537" y="3846292"/>
            <a:ext cx="2926048" cy="365756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Folded Corner 20"/>
          <p:cNvSpPr/>
          <p:nvPr/>
        </p:nvSpPr>
        <p:spPr bwMode="auto">
          <a:xfrm>
            <a:off x="4572000" y="3683107"/>
            <a:ext cx="914390" cy="62038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407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566170" y="5034999"/>
            <a:ext cx="1645903" cy="1137171"/>
            <a:chOff x="3566170" y="3246122"/>
            <a:chExt cx="1645903" cy="1137171"/>
          </a:xfrm>
        </p:grpSpPr>
        <p:pic>
          <p:nvPicPr>
            <p:cNvPr id="23" name="Picture 22" descr="hacker2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6170" y="3246122"/>
              <a:ext cx="1645903" cy="113717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389122" y="3520439"/>
              <a:ext cx="5609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Bart</a:t>
              </a:r>
            </a:p>
          </p:txBody>
        </p:sp>
      </p:grpSp>
      <p:sp>
        <p:nvSpPr>
          <p:cNvPr id="25" name="Down Arrow 24"/>
          <p:cNvSpPr/>
          <p:nvPr/>
        </p:nvSpPr>
        <p:spPr bwMode="auto">
          <a:xfrm>
            <a:off x="4297683" y="4394926"/>
            <a:ext cx="274317" cy="731512"/>
          </a:xfrm>
          <a:prstGeom prst="downArrow">
            <a:avLst/>
          </a:prstGeom>
          <a:solidFill>
            <a:srgbClr val="B23C00"/>
          </a:solidFill>
          <a:ln w="952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 rot="20063240">
            <a:off x="3318691" y="3220071"/>
            <a:ext cx="2923958" cy="365756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5302" y="4852121"/>
            <a:ext cx="1507845" cy="584776"/>
          </a:xfrm>
          <a:prstGeom prst="rect">
            <a:avLst/>
          </a:prstGeom>
          <a:solidFill>
            <a:srgbClr val="40008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Shared secret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with Mark: 100</a:t>
            </a:r>
          </a:p>
        </p:txBody>
      </p:sp>
      <p:sp>
        <p:nvSpPr>
          <p:cNvPr id="28" name="Folded Corner 27"/>
          <p:cNvSpPr/>
          <p:nvPr/>
        </p:nvSpPr>
        <p:spPr bwMode="auto">
          <a:xfrm>
            <a:off x="4846317" y="2749024"/>
            <a:ext cx="914390" cy="62038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107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D01900-E897-4745-978A-E4260B2FD6C4}"/>
              </a:ext>
            </a:extLst>
          </p:cNvPr>
          <p:cNvSpPr txBox="1"/>
          <p:nvPr/>
        </p:nvSpPr>
        <p:spPr>
          <a:xfrm>
            <a:off x="3783425" y="5349219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23C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2491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 in the Real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 course, in the real world, we </a:t>
            </a:r>
            <a:r>
              <a:rPr lang="en-US" u="sng" dirty="0"/>
              <a:t>can’t</a:t>
            </a:r>
            <a:r>
              <a:rPr lang="en-US" dirty="0"/>
              <a:t> use simple operations like multiplication and addition to generate keys and to encrypt data.</a:t>
            </a:r>
          </a:p>
          <a:p>
            <a:pPr lvl="1"/>
            <a:r>
              <a:rPr lang="en-US" dirty="0"/>
              <a:t>Multiplication and addition are </a:t>
            </a:r>
            <a:br>
              <a:rPr lang="en-US" dirty="0"/>
            </a:br>
            <a:r>
              <a:rPr lang="en-US" u="sng" dirty="0"/>
              <a:t>not</a:t>
            </a:r>
            <a:r>
              <a:rPr lang="en-US" dirty="0"/>
              <a:t> one-way operations.</a:t>
            </a:r>
          </a:p>
          <a:p>
            <a:pPr lvl="5"/>
            <a:endParaRPr lang="en-US" dirty="0"/>
          </a:p>
          <a:p>
            <a:r>
              <a:rPr lang="en-US" dirty="0"/>
              <a:t>Real-world encryption uses very large </a:t>
            </a:r>
            <a:br>
              <a:rPr lang="en-US" dirty="0"/>
            </a:br>
            <a:r>
              <a:rPr lang="en-US" u="sng" dirty="0"/>
              <a:t>prime numbers</a:t>
            </a:r>
            <a:r>
              <a:rPr lang="en-US" dirty="0"/>
              <a:t> and </a:t>
            </a:r>
            <a:r>
              <a:rPr lang="en-US" u="sng" dirty="0"/>
              <a:t>modulo arithmetic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Not even the most powerful supercomputer </a:t>
            </a:r>
            <a:br>
              <a:rPr lang="en-US" dirty="0"/>
            </a:br>
            <a:r>
              <a:rPr lang="en-US" dirty="0"/>
              <a:t>can undo such operations.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8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Diffie-Hellman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key cryptography is a key exchange protocol first published by Whitfield </a:t>
            </a:r>
            <a:r>
              <a:rPr lang="en-US" dirty="0" err="1"/>
              <a:t>Diffie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Martin Hellman in 1976.</a:t>
            </a:r>
          </a:p>
          <a:p>
            <a:pPr lvl="1"/>
            <a:r>
              <a:rPr lang="en-US" dirty="0"/>
              <a:t>It was actually invented earlier in 1970 by the </a:t>
            </a:r>
            <a:br>
              <a:rPr lang="en-US" dirty="0"/>
            </a:br>
            <a:r>
              <a:rPr lang="en-US" dirty="0"/>
              <a:t>British government, but it was classified.</a:t>
            </a:r>
          </a:p>
          <a:p>
            <a:pPr lvl="5"/>
            <a:endParaRPr lang="en-US" dirty="0"/>
          </a:p>
          <a:p>
            <a:r>
              <a:rPr lang="en-US" dirty="0"/>
              <a:t>Whenever you visit a secure website, you are using the </a:t>
            </a:r>
            <a:r>
              <a:rPr lang="en-US" dirty="0" err="1">
                <a:solidFill>
                  <a:srgbClr val="B23C00"/>
                </a:solidFill>
              </a:rPr>
              <a:t>Diffie</a:t>
            </a:r>
            <a:r>
              <a:rPr lang="en-US" dirty="0">
                <a:solidFill>
                  <a:srgbClr val="B23C00"/>
                </a:solidFill>
              </a:rPr>
              <a:t>-Hellman protocol</a:t>
            </a:r>
            <a:r>
              <a:rPr lang="en-US" dirty="0"/>
              <a:t> or a variant.</a:t>
            </a:r>
          </a:p>
          <a:p>
            <a:pPr lvl="1"/>
            <a:r>
              <a:rPr lang="en-US" dirty="0"/>
              <a:t>A secure website has a URL that </a:t>
            </a:r>
            <a:br>
              <a:rPr lang="en-US" dirty="0"/>
            </a:br>
            <a:r>
              <a:rPr lang="en-US" dirty="0"/>
              <a:t>starts with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https: </a:t>
            </a:r>
            <a:r>
              <a:rPr lang="en-US" dirty="0"/>
              <a:t>instead of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http: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3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Virtualization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602452"/>
          </a:xfrm>
        </p:spPr>
        <p:txBody>
          <a:bodyPr/>
          <a:lstStyle/>
          <a:p>
            <a:r>
              <a:rPr lang="en-US" dirty="0"/>
              <a:t>An approach to data management that allows an application to retrieve and manipulate data </a:t>
            </a:r>
            <a:r>
              <a:rPr lang="en-US" u="sng" dirty="0"/>
              <a:t>without requiring technical details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about the data, such as how it is formatted or where it is physically located.</a:t>
            </a:r>
          </a:p>
          <a:p>
            <a:pPr lvl="5"/>
            <a:endParaRPr lang="en-US" dirty="0"/>
          </a:p>
          <a:p>
            <a:r>
              <a:rPr lang="en-US" dirty="0"/>
              <a:t>An agile data integration approach that organizations use to gain more insight from their data, respond faster to ever changing analytics and BI needs and save 50-75% over data replication and consolidation.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31927" y="3088796"/>
            <a:ext cx="4427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https://en.wikipedia.org/wiki/Data_virtualization</a:t>
            </a:r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07247" y="5897853"/>
            <a:ext cx="4529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http://www.compositesw.com/data-virtualization/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874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Virtualization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320994" cy="5029145"/>
          </a:xfrm>
        </p:spPr>
        <p:txBody>
          <a:bodyPr/>
          <a:lstStyle/>
          <a:p>
            <a:r>
              <a:rPr lang="en-US" dirty="0"/>
              <a:t>Differs from traditional ETL.</a:t>
            </a:r>
          </a:p>
          <a:p>
            <a:pPr lvl="1"/>
            <a:r>
              <a:rPr lang="en-US" dirty="0"/>
              <a:t>The original data remains in place.</a:t>
            </a:r>
          </a:p>
          <a:p>
            <a:pPr lvl="1"/>
            <a:r>
              <a:rPr lang="en-US" dirty="0"/>
              <a:t>A real-time process accesses the data sources.</a:t>
            </a:r>
          </a:p>
          <a:p>
            <a:pPr lvl="6"/>
            <a:endParaRPr lang="en-US" dirty="0"/>
          </a:p>
          <a:p>
            <a:r>
              <a:rPr lang="en-US" dirty="0"/>
              <a:t>Reduces the risk of data errors.</a:t>
            </a:r>
          </a:p>
          <a:p>
            <a:r>
              <a:rPr lang="en-US" dirty="0"/>
              <a:t>Reduces the workload of extracting, transforming, and loading data that may never be used by an application.</a:t>
            </a:r>
          </a:p>
          <a:p>
            <a:pPr lvl="5"/>
            <a:endParaRPr lang="en-US" dirty="0"/>
          </a:p>
          <a:p>
            <a:r>
              <a:rPr lang="en-US" dirty="0"/>
              <a:t>Provides applications a “virtual view” of the data.</a:t>
            </a:r>
          </a:p>
          <a:p>
            <a:pPr lvl="1"/>
            <a:r>
              <a:rPr lang="en-US" dirty="0"/>
              <a:t>Applications can treat the </a:t>
            </a:r>
            <a:r>
              <a:rPr lang="en-US" u="sng" dirty="0"/>
              <a:t>disparate and heterogeneous</a:t>
            </a:r>
            <a:r>
              <a:rPr lang="en-US" dirty="0"/>
              <a:t> data as a </a:t>
            </a:r>
            <a:r>
              <a:rPr lang="en-US" u="sng" dirty="0"/>
              <a:t>single relational database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6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Virtualization Functionality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Abstraction</a:t>
            </a:r>
          </a:p>
          <a:p>
            <a:pPr lvl="1"/>
            <a:r>
              <a:rPr lang="en-US" dirty="0"/>
              <a:t>Abstract away the technical aspects of stored data, </a:t>
            </a:r>
            <a:br>
              <a:rPr lang="en-US" dirty="0"/>
            </a:br>
            <a:r>
              <a:rPr lang="en-US" dirty="0"/>
              <a:t>such as location, storage structure, API, </a:t>
            </a:r>
            <a:br>
              <a:rPr lang="en-US" dirty="0"/>
            </a:br>
            <a:r>
              <a:rPr lang="en-US" dirty="0"/>
              <a:t>access language, and storage technology.</a:t>
            </a:r>
          </a:p>
          <a:p>
            <a:pPr lvl="5"/>
            <a:endParaRPr lang="en-US" dirty="0"/>
          </a:p>
          <a:p>
            <a:r>
              <a:rPr lang="en-US" dirty="0"/>
              <a:t>Virtualized data access</a:t>
            </a:r>
          </a:p>
          <a:p>
            <a:pPr lvl="1"/>
            <a:r>
              <a:rPr lang="en-US" dirty="0"/>
              <a:t>Connect to different data sources and make them accessible from a common logical data access point.</a:t>
            </a:r>
          </a:p>
          <a:p>
            <a:pPr lvl="5"/>
            <a:endParaRPr lang="en-US" dirty="0"/>
          </a:p>
          <a:p>
            <a:r>
              <a:rPr lang="en-US" dirty="0"/>
              <a:t>Transformation</a:t>
            </a:r>
          </a:p>
          <a:p>
            <a:pPr lvl="1"/>
            <a:r>
              <a:rPr lang="en-US" dirty="0"/>
              <a:t>Transform, improve quality, reformat, etc. </a:t>
            </a:r>
            <a:br>
              <a:rPr lang="en-US" dirty="0"/>
            </a:br>
            <a:r>
              <a:rPr lang="en-US" dirty="0"/>
              <a:t>source data for consumer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0" y="5989292"/>
            <a:ext cx="4427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https://en.wikipedia.org/wiki/Data_virtualization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49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Virtualization Functionality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federation</a:t>
            </a:r>
          </a:p>
          <a:p>
            <a:pPr lvl="1"/>
            <a:r>
              <a:rPr lang="en-US" dirty="0"/>
              <a:t>Combine result sets from across </a:t>
            </a:r>
            <a:br>
              <a:rPr lang="en-US" dirty="0"/>
            </a:br>
            <a:r>
              <a:rPr lang="en-US" dirty="0"/>
              <a:t>multiple source systems.</a:t>
            </a:r>
          </a:p>
          <a:p>
            <a:pPr lvl="5"/>
            <a:endParaRPr lang="en-US" dirty="0"/>
          </a:p>
          <a:p>
            <a:r>
              <a:rPr lang="en-US" dirty="0"/>
              <a:t>Data delivery</a:t>
            </a:r>
          </a:p>
          <a:p>
            <a:pPr lvl="1"/>
            <a:r>
              <a:rPr lang="en-US" dirty="0"/>
              <a:t>Publish result sets as views and/or data services executed by client applications or users when requested.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0" y="5989292"/>
            <a:ext cx="4427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https://en.wikipedia.org/wiki/Data_virtualization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114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9DF2D-8AD0-EEB0-69C5-17A414760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04DE8-FF81-45D9-00D2-E9B647FCB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Query parser</a:t>
            </a:r>
          </a:p>
          <a:p>
            <a:pPr lvl="1"/>
            <a:r>
              <a:rPr lang="en-US" dirty="0"/>
              <a:t>Checks the SQL query for syntactic and semantic correctness.</a:t>
            </a:r>
          </a:p>
          <a:p>
            <a:pPr lvl="1"/>
            <a:r>
              <a:rPr lang="en-US" dirty="0"/>
              <a:t>Translates the query into an internal format.</a:t>
            </a:r>
          </a:p>
          <a:p>
            <a:pPr lvl="1"/>
            <a:r>
              <a:rPr lang="en-US" dirty="0"/>
              <a:t>Verifies that all integrity rules are obeyed.</a:t>
            </a:r>
          </a:p>
          <a:p>
            <a:pPr lvl="4"/>
            <a:endParaRPr lang="en-US" dirty="0"/>
          </a:p>
          <a:p>
            <a:r>
              <a:rPr lang="en-US" dirty="0"/>
              <a:t>Query rewriter</a:t>
            </a:r>
          </a:p>
          <a:p>
            <a:pPr lvl="1"/>
            <a:r>
              <a:rPr lang="en-US" dirty="0"/>
              <a:t>Automatically optimizes the query based upon </a:t>
            </a:r>
            <a:br>
              <a:rPr lang="en-US" dirty="0"/>
            </a:br>
            <a:r>
              <a:rPr lang="en-US" dirty="0"/>
              <a:t>the current state of the database.</a:t>
            </a:r>
          </a:p>
          <a:p>
            <a:pPr lvl="1"/>
            <a:r>
              <a:rPr lang="en-US" dirty="0"/>
              <a:t>Evaluates </a:t>
            </a:r>
            <a:r>
              <a:rPr lang="en-US" dirty="0">
                <a:solidFill>
                  <a:srgbClr val="C00000"/>
                </a:solidFill>
              </a:rPr>
              <a:t>execution plans</a:t>
            </a:r>
            <a:r>
              <a:rPr lang="en-US" dirty="0"/>
              <a:t> based on their costs.</a:t>
            </a:r>
          </a:p>
          <a:p>
            <a:pPr lvl="4"/>
            <a:endParaRPr lang="en-US" dirty="0"/>
          </a:p>
          <a:p>
            <a:r>
              <a:rPr lang="en-US" dirty="0"/>
              <a:t>Query executor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48CA6-5C64-8419-DA8F-FF41BBCD9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24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Cisco Information Server (CIS)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961"/>
            <a:ext cx="8229600" cy="94489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B23C00"/>
                </a:solidFill>
              </a:rPr>
              <a:t>Cisco Information Server </a:t>
            </a:r>
            <a:r>
              <a:rPr lang="en-US" dirty="0"/>
              <a:t>(CIS) forms the core of the Cisco Data Virtualization Platform.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 descr="Screen Shot 2015-10-27 at 2.41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757" y="2183142"/>
            <a:ext cx="6126413" cy="46748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69268" y="6535244"/>
            <a:ext cx="3474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http://www.compositesw.com/data-virtualization/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1326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BA6F6-4C48-D84F-B454-1A50D3DFF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1EA31-59D8-644B-AB8B-793B789D4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Distributed database system (DDBS)</a:t>
            </a:r>
          </a:p>
          <a:p>
            <a:pPr lvl="1"/>
            <a:r>
              <a:rPr lang="en-US" dirty="0"/>
              <a:t>Distribute the database among separate computers.</a:t>
            </a:r>
          </a:p>
          <a:p>
            <a:pPr lvl="5"/>
            <a:endParaRPr lang="en-US" dirty="0"/>
          </a:p>
          <a:p>
            <a:r>
              <a:rPr lang="en-US" dirty="0"/>
              <a:t>Shared data.</a:t>
            </a:r>
          </a:p>
          <a:p>
            <a:pPr marL="1828800" lvl="4" indent="0">
              <a:buNone/>
            </a:pPr>
            <a:endParaRPr lang="en-US" dirty="0"/>
          </a:p>
          <a:p>
            <a:r>
              <a:rPr lang="en-US" dirty="0"/>
              <a:t>Reflect the organizational structures </a:t>
            </a:r>
            <a:br>
              <a:rPr lang="en-US" dirty="0"/>
            </a:br>
            <a:r>
              <a:rPr lang="en-US" dirty="0"/>
              <a:t>that are naturally distributed.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97251-12FC-B64E-8732-26AE7345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9110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2DD65-D349-E44D-99C4-5A59AECF6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Databases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1CA89-FC5C-1546-A992-3E07D1657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770"/>
          </a:xfrm>
        </p:spPr>
        <p:txBody>
          <a:bodyPr/>
          <a:lstStyle/>
          <a:p>
            <a:r>
              <a:rPr lang="en-US" dirty="0"/>
              <a:t>Example: Bank headquarters and branches.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Each branch maintains data about its customers.</a:t>
            </a:r>
          </a:p>
          <a:p>
            <a:pPr lvl="1"/>
            <a:r>
              <a:rPr lang="en-US" dirty="0"/>
              <a:t>Each branch can access data from other branches.</a:t>
            </a:r>
          </a:p>
          <a:p>
            <a:pPr lvl="1"/>
            <a:r>
              <a:rPr lang="en-US" dirty="0"/>
              <a:t>Each branch can access administrative HQ data.</a:t>
            </a:r>
          </a:p>
          <a:p>
            <a:pPr lvl="1"/>
            <a:r>
              <a:rPr lang="en-US" dirty="0"/>
              <a:t>HQ can access branch data.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229CA-517E-244E-ACB6-8DD1B1C99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32</a:t>
            </a:fld>
            <a:endParaRPr lang="en-US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8875DE8-CFB3-544C-A49B-2AF180BA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1744" y="1849762"/>
            <a:ext cx="4480511" cy="258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7A94A0-D5D5-D64B-BE59-1C1F8ECD3467}"/>
              </a:ext>
            </a:extLst>
          </p:cNvPr>
          <p:cNvSpPr txBox="1"/>
          <p:nvPr/>
        </p:nvSpPr>
        <p:spPr>
          <a:xfrm>
            <a:off x="6491516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647637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5F3BB-44A5-8342-A111-38E49F11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Databases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E3E18-933E-F64E-8B4E-B99F9D21C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Computers that run the DDBS </a:t>
            </a:r>
            <a:r>
              <a:rPr lang="en-US" u="sng" dirty="0"/>
              <a:t>do not share</a:t>
            </a:r>
            <a:r>
              <a:rPr lang="en-US" dirty="0"/>
              <a:t> processing or storage devices.</a:t>
            </a:r>
          </a:p>
          <a:p>
            <a:pPr lvl="4"/>
            <a:endParaRPr lang="en-US" dirty="0"/>
          </a:p>
          <a:p>
            <a:r>
              <a:rPr lang="en-US" dirty="0"/>
              <a:t>The computers are connected by a network.</a:t>
            </a:r>
          </a:p>
          <a:p>
            <a:pPr lvl="1"/>
            <a:r>
              <a:rPr lang="en-US" dirty="0"/>
              <a:t>The computers can reside in the same building </a:t>
            </a:r>
            <a:br>
              <a:rPr lang="en-US" dirty="0"/>
            </a:br>
            <a:r>
              <a:rPr lang="en-US" dirty="0"/>
              <a:t>or they may be located in different continents.</a:t>
            </a:r>
          </a:p>
          <a:p>
            <a:pPr lvl="5"/>
            <a:endParaRPr lang="en-US" dirty="0"/>
          </a:p>
          <a:p>
            <a:r>
              <a:rPr lang="en-US" dirty="0"/>
              <a:t>Key property: </a:t>
            </a:r>
            <a:r>
              <a:rPr lang="en-US" u="sng" dirty="0"/>
              <a:t>distribution transparency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A4104-E0FB-494F-A077-056F105EB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693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2E38-8352-0F45-8EA5-AF370C13A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Transparency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71830-4005-C045-A6DA-C2BABF4F1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 users of the DDBS should </a:t>
            </a:r>
            <a:br>
              <a:rPr lang="en-US" dirty="0"/>
            </a:br>
            <a:r>
              <a:rPr lang="en-US" u="sng" dirty="0"/>
              <a:t>not</a:t>
            </a:r>
            <a:r>
              <a:rPr lang="en-US" dirty="0"/>
              <a:t> be concerned about the </a:t>
            </a:r>
            <a:br>
              <a:rPr lang="en-US" dirty="0"/>
            </a:br>
            <a:r>
              <a:rPr lang="en-US" dirty="0"/>
              <a:t>distributed nature of the system.</a:t>
            </a:r>
          </a:p>
          <a:p>
            <a:pPr lvl="4"/>
            <a:endParaRPr lang="en-US" dirty="0"/>
          </a:p>
          <a:p>
            <a:r>
              <a:rPr lang="en-US" dirty="0"/>
              <a:t>End users of the DDBS should </a:t>
            </a:r>
            <a:r>
              <a:rPr lang="en-US" u="sng" dirty="0"/>
              <a:t>not</a:t>
            </a:r>
            <a:r>
              <a:rPr lang="en-US" dirty="0"/>
              <a:t> know </a:t>
            </a:r>
            <a:br>
              <a:rPr lang="en-US" dirty="0"/>
            </a:br>
            <a:r>
              <a:rPr lang="en-US" dirty="0"/>
              <a:t>if the data they are accessing is stored locally </a:t>
            </a:r>
            <a:br>
              <a:rPr lang="en-US" dirty="0"/>
            </a:br>
            <a:r>
              <a:rPr lang="en-US" dirty="0"/>
              <a:t>or remotely at a different geographic location.</a:t>
            </a:r>
          </a:p>
          <a:p>
            <a:pPr lvl="5"/>
            <a:endParaRPr lang="en-US" dirty="0"/>
          </a:p>
          <a:p>
            <a:r>
              <a:rPr lang="en-US" dirty="0"/>
              <a:t>End users can use the DDBS in the </a:t>
            </a:r>
            <a:r>
              <a:rPr lang="en-US" u="sng" dirty="0"/>
              <a:t>same way</a:t>
            </a:r>
            <a:r>
              <a:rPr lang="en-US" dirty="0"/>
              <a:t> as if the data were not distributed.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B008B-9131-BD42-B6EC-47955719D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5290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64D24-65F8-F343-8CF3-92DCE7ADD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Homogeneous vs. Heterogeneous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A9CB2-734F-574B-AF92-E86CC27AF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Homogeneous DDBS</a:t>
            </a:r>
          </a:p>
          <a:p>
            <a:pPr lvl="1"/>
            <a:r>
              <a:rPr lang="en-US" dirty="0"/>
              <a:t>The </a:t>
            </a:r>
            <a:r>
              <a:rPr lang="en-US" u="sng" dirty="0"/>
              <a:t>same</a:t>
            </a:r>
            <a:r>
              <a:rPr lang="en-US" dirty="0"/>
              <a:t> database management system</a:t>
            </a:r>
            <a:br>
              <a:rPr lang="en-US" dirty="0"/>
            </a:br>
            <a:r>
              <a:rPr lang="en-US" dirty="0"/>
              <a:t>runs on all computers.</a:t>
            </a:r>
          </a:p>
          <a:p>
            <a:pPr lvl="1"/>
            <a:r>
              <a:rPr lang="en-US" dirty="0"/>
              <a:t>Example: All Oracle or all DB2</a:t>
            </a:r>
          </a:p>
          <a:p>
            <a:pPr lvl="5"/>
            <a:endParaRPr lang="en-US" dirty="0"/>
          </a:p>
          <a:p>
            <a:r>
              <a:rPr lang="en-US" dirty="0"/>
              <a:t>Heterogeneous DDBS</a:t>
            </a:r>
          </a:p>
          <a:p>
            <a:pPr lvl="1"/>
            <a:r>
              <a:rPr lang="en-US" u="sng" dirty="0"/>
              <a:t>Different</a:t>
            </a:r>
            <a:r>
              <a:rPr lang="en-US" dirty="0"/>
              <a:t> DBMS’s run on different computers.</a:t>
            </a:r>
          </a:p>
          <a:p>
            <a:pPr lvl="1"/>
            <a:r>
              <a:rPr lang="en-US" dirty="0"/>
              <a:t>Legacy systems</a:t>
            </a:r>
          </a:p>
          <a:p>
            <a:pPr lvl="1"/>
            <a:r>
              <a:rPr lang="en-US" dirty="0"/>
              <a:t>Company merger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8C5C3-8BB8-DD4C-A8FD-B951E736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8656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9C8AD-31A5-DF48-B536-0CC542B78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DDBS Performance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C392F-5B18-5841-8992-CB1B249CE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Users can access different parts of the database simultaneously.</a:t>
            </a:r>
          </a:p>
          <a:p>
            <a:pPr lvl="1"/>
            <a:r>
              <a:rPr lang="en-US" dirty="0"/>
              <a:t>Without interfering with each other.</a:t>
            </a:r>
          </a:p>
          <a:p>
            <a:pPr lvl="5"/>
            <a:endParaRPr lang="en-US" dirty="0"/>
          </a:p>
          <a:p>
            <a:r>
              <a:rPr lang="en-US" dirty="0"/>
              <a:t>Most frequently accessed data at a particular location can be stored locally.</a:t>
            </a:r>
          </a:p>
          <a:p>
            <a:pPr lvl="1"/>
            <a:r>
              <a:rPr lang="en-US" dirty="0"/>
              <a:t>Decreased access time.</a:t>
            </a:r>
          </a:p>
          <a:p>
            <a:pPr lvl="1"/>
            <a:r>
              <a:rPr lang="en-US" dirty="0"/>
              <a:t>Fewer queries per computer.</a:t>
            </a:r>
          </a:p>
          <a:p>
            <a:pPr lvl="5"/>
            <a:endParaRPr lang="en-US" dirty="0"/>
          </a:p>
          <a:p>
            <a:r>
              <a:rPr lang="en-US" dirty="0"/>
              <a:t>Increased reliability.</a:t>
            </a:r>
          </a:p>
          <a:p>
            <a:pPr lvl="1"/>
            <a:r>
              <a:rPr lang="en-US" dirty="0"/>
              <a:t>Replicated data.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2A923-0EF9-7943-B837-95B4B1590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7865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70E95-7883-014E-8C52-2316D3D64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DDBS Complexities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C8E11-1D29-AB4B-B7F3-1D6BF120D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DDBS is more complex </a:t>
            </a:r>
            <a:br>
              <a:rPr lang="en-US" dirty="0"/>
            </a:br>
            <a:r>
              <a:rPr lang="en-US" dirty="0"/>
              <a:t>than a non-distributed database.</a:t>
            </a:r>
          </a:p>
          <a:p>
            <a:pPr lvl="4"/>
            <a:endParaRPr lang="en-US" dirty="0"/>
          </a:p>
          <a:p>
            <a:r>
              <a:rPr lang="en-US" dirty="0"/>
              <a:t>Additional functions required:</a:t>
            </a:r>
          </a:p>
          <a:p>
            <a:pPr lvl="1"/>
            <a:r>
              <a:rPr lang="en-US" dirty="0"/>
              <a:t>Keep track of the locations of data and replicas.</a:t>
            </a:r>
          </a:p>
          <a:p>
            <a:pPr lvl="1"/>
            <a:r>
              <a:rPr lang="en-US" dirty="0"/>
              <a:t>Determine which copy to use for queries.</a:t>
            </a:r>
          </a:p>
          <a:p>
            <a:pPr lvl="1"/>
            <a:r>
              <a:rPr lang="en-US" dirty="0"/>
              <a:t>Know which queries are local and which are remote.</a:t>
            </a:r>
          </a:p>
          <a:p>
            <a:pPr lvl="1"/>
            <a:r>
              <a:rPr lang="en-US" dirty="0"/>
              <a:t>Combine results of local and remote queries.</a:t>
            </a:r>
          </a:p>
          <a:p>
            <a:pPr lvl="1"/>
            <a:r>
              <a:rPr lang="en-US" dirty="0"/>
              <a:t>Make sure data remains consistent after updates.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FF8C6-B891-2342-83F9-F897C58C5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6403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95277-6F5A-6A4F-BA54-F2F7CDD67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Fragmentation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7D800-387B-DA46-AB89-33B52E89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strategies to </a:t>
            </a:r>
            <a:r>
              <a:rPr lang="en-US" u="sng" dirty="0"/>
              <a:t>distribute data</a:t>
            </a:r>
            <a:r>
              <a:rPr lang="en-US" dirty="0"/>
              <a:t> in a DDBS:</a:t>
            </a:r>
          </a:p>
          <a:p>
            <a:pPr lvl="1"/>
            <a:r>
              <a:rPr lang="en-US" dirty="0"/>
              <a:t>horizontal fragmentation</a:t>
            </a:r>
          </a:p>
          <a:p>
            <a:pPr lvl="1"/>
            <a:r>
              <a:rPr lang="en-US" dirty="0"/>
              <a:t>vertical fragmentation</a:t>
            </a:r>
          </a:p>
          <a:p>
            <a:pPr lvl="1"/>
            <a:r>
              <a:rPr lang="en-US" dirty="0"/>
              <a:t>mixed fragmentation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FDBFB-D159-6D48-A2AD-C12FD7CBA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5111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C0434-1CD1-C143-9F8E-BC97F3E46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Fragmentation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4BB4-6C43-A847-8AEA-2A10C46ED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/>
              <a:t>Store </a:t>
            </a:r>
            <a:r>
              <a:rPr lang="en-US" u="sng" dirty="0"/>
              <a:t>subsets of the rows</a:t>
            </a:r>
            <a:r>
              <a:rPr lang="en-US" dirty="0"/>
              <a:t> of a table</a:t>
            </a:r>
            <a:br>
              <a:rPr lang="en-US" dirty="0"/>
            </a:br>
            <a:r>
              <a:rPr lang="en-US" dirty="0"/>
              <a:t>at different locations.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99432-A780-C541-A028-C4BA2FC57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39</a:t>
            </a:fld>
            <a:endParaRPr lang="en-US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1EFE682-2D76-CA47-92D8-DC3890FDB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27" y="2240293"/>
            <a:ext cx="3484778" cy="381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C6BA9F-564F-0545-B950-0E0CCEB8922E}"/>
              </a:ext>
            </a:extLst>
          </p:cNvPr>
          <p:cNvSpPr txBox="1"/>
          <p:nvPr/>
        </p:nvSpPr>
        <p:spPr>
          <a:xfrm>
            <a:off x="4297683" y="2403335"/>
            <a:ext cx="237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Standard query: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018BD7-B553-DB41-B179-05070660936F}"/>
              </a:ext>
            </a:extLst>
          </p:cNvPr>
          <p:cNvSpPr txBox="1"/>
          <p:nvPr/>
        </p:nvSpPr>
        <p:spPr>
          <a:xfrm>
            <a:off x="4330793" y="4064603"/>
            <a:ext cx="3715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Transparent DDBS query: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29763D-F039-1249-A824-1455E9B5C7B5}"/>
              </a:ext>
            </a:extLst>
          </p:cNvPr>
          <p:cNvSpPr txBox="1"/>
          <p:nvPr/>
        </p:nvSpPr>
        <p:spPr>
          <a:xfrm>
            <a:off x="4318406" y="2860155"/>
            <a:ext cx="4381328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alt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employee_location_A</a:t>
            </a:r>
            <a:endParaRPr lang="en-US" alt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sz="16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</a:p>
          <a:p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alt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employee_location_B</a:t>
            </a: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altLang="en-US" sz="1600" b="1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765B3B-2A2F-3844-AFF2-335CDE755487}"/>
              </a:ext>
            </a:extLst>
          </p:cNvPr>
          <p:cNvSpPr txBox="1"/>
          <p:nvPr/>
        </p:nvSpPr>
        <p:spPr>
          <a:xfrm>
            <a:off x="4330793" y="4555051"/>
            <a:ext cx="290015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employee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7F873F-0B29-774A-A268-FB1B895572D4}"/>
              </a:ext>
            </a:extLst>
          </p:cNvPr>
          <p:cNvSpPr txBox="1"/>
          <p:nvPr/>
        </p:nvSpPr>
        <p:spPr>
          <a:xfrm>
            <a:off x="6491516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436064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F6AAA-E168-1B54-D913-8A8CEB1B9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Optimization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E3627-545C-559B-8AC3-5EA53033A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053819"/>
          </a:xfrm>
        </p:spPr>
        <p:txBody>
          <a:bodyPr/>
          <a:lstStyle/>
          <a:p>
            <a:r>
              <a:rPr lang="en-US" dirty="0"/>
              <a:t>Filter factor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FF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Associated with a query predicate</a:t>
            </a:r>
          </a:p>
          <a:p>
            <a:pPr lvl="2"/>
            <a:r>
              <a:rPr lang="en-US" dirty="0"/>
              <a:t>Examples: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country = 'US'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gender = 'M'</a:t>
            </a:r>
            <a:endParaRPr lang="en-US" dirty="0"/>
          </a:p>
          <a:p>
            <a:pPr lvl="1"/>
            <a:r>
              <a:rPr lang="en-US" dirty="0"/>
              <a:t>Fraction of rows </a:t>
            </a:r>
            <a:r>
              <a:rPr lang="en-US" u="sng" dirty="0"/>
              <a:t>expected</a:t>
            </a:r>
            <a:r>
              <a:rPr lang="en-US" dirty="0"/>
              <a:t> to satisfy the predicate</a:t>
            </a:r>
          </a:p>
          <a:p>
            <a:pPr lvl="2"/>
            <a:r>
              <a:rPr lang="en-US" dirty="0"/>
              <a:t>Chance that a particular row will be selected</a:t>
            </a:r>
          </a:p>
          <a:p>
            <a:r>
              <a:rPr lang="en-US" dirty="0"/>
              <a:t>Table cardinality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Number of rows in the table</a:t>
            </a:r>
          </a:p>
          <a:p>
            <a:r>
              <a:rPr lang="en-US" dirty="0"/>
              <a:t>Query cardinality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QC</a:t>
            </a:r>
            <a:r>
              <a:rPr lang="en-US" dirty="0"/>
              <a:t>)</a:t>
            </a:r>
          </a:p>
          <a:p>
            <a:pPr lvl="1"/>
            <a:r>
              <a:rPr lang="en-US" u="sng" dirty="0"/>
              <a:t>Expected</a:t>
            </a:r>
            <a:r>
              <a:rPr lang="en-US" dirty="0"/>
              <a:t> number of rows selected by the query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6D6C1-1E06-978B-40D7-A24AB3AD3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8EB60A-4266-FBAF-CEFE-E684974E19CB}"/>
                  </a:ext>
                </a:extLst>
              </p:cNvPr>
              <p:cNvSpPr txBox="1"/>
              <p:nvPr/>
            </p:nvSpPr>
            <p:spPr>
              <a:xfrm>
                <a:off x="2301282" y="5562600"/>
                <a:ext cx="4541436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𝑄𝐶</m:t>
                      </m:r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𝑇𝐶</m:t>
                      </m:r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×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×⋯ ×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8EB60A-4266-FBAF-CEFE-E684974E1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282" y="5562600"/>
                <a:ext cx="4541436" cy="461665"/>
              </a:xfrm>
              <a:prstGeom prst="rect">
                <a:avLst/>
              </a:prstGeom>
              <a:blipFill>
                <a:blip r:embed="rId2"/>
                <a:stretch>
                  <a:fillRect b="-21053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46216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5B601-BA5C-564D-89DA-E68965103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Fragmentation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9AB69-65BA-3148-86EB-745D91E7A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/>
              <a:t>Store </a:t>
            </a:r>
            <a:r>
              <a:rPr lang="en-US" u="sng" dirty="0"/>
              <a:t>subsets of the columns</a:t>
            </a:r>
            <a:r>
              <a:rPr lang="en-US" dirty="0"/>
              <a:t> of a table</a:t>
            </a:r>
            <a:br>
              <a:rPr lang="en-US" dirty="0"/>
            </a:br>
            <a:r>
              <a:rPr lang="en-US" dirty="0"/>
              <a:t>at different locations.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C0842-8C98-8F40-B5FB-C5378A5F3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40</a:t>
            </a:fld>
            <a:endParaRPr lang="en-US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00C233F-4234-4F4F-BEF4-D2E04E1AD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577" y="2196730"/>
            <a:ext cx="3226228" cy="404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E4FD00-8ECF-9F43-88D3-16FB7DF91D41}"/>
              </a:ext>
            </a:extLst>
          </p:cNvPr>
          <p:cNvSpPr txBox="1"/>
          <p:nvPr/>
        </p:nvSpPr>
        <p:spPr>
          <a:xfrm>
            <a:off x="4297683" y="2403335"/>
            <a:ext cx="237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Standard query: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59EDE1-E148-5249-8C4E-12BBA24AE5C1}"/>
              </a:ext>
            </a:extLst>
          </p:cNvPr>
          <p:cNvSpPr txBox="1"/>
          <p:nvPr/>
        </p:nvSpPr>
        <p:spPr>
          <a:xfrm>
            <a:off x="4330793" y="4613237"/>
            <a:ext cx="3715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Transparent DDBS query: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1B032B-A286-F142-8285-DE0F79971388}"/>
              </a:ext>
            </a:extLst>
          </p:cNvPr>
          <p:cNvSpPr txBox="1"/>
          <p:nvPr/>
        </p:nvSpPr>
        <p:spPr>
          <a:xfrm>
            <a:off x="4318406" y="2865169"/>
            <a:ext cx="4134465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alt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a.empid</a:t>
            </a: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a.empname</a:t>
            </a: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alt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b.empgender</a:t>
            </a: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a.empphone</a:t>
            </a: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alt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b.empbdate</a:t>
            </a:r>
            <a:endParaRPr lang="en-US" alt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  </a:t>
            </a:r>
            <a:r>
              <a:rPr lang="en-US" alt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employee_location_a</a:t>
            </a: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</a:p>
          <a:p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alt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employee_location_b</a:t>
            </a: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</a:t>
            </a:r>
          </a:p>
          <a:p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 </a:t>
            </a:r>
            <a:r>
              <a:rPr lang="en-US" altLang="en-US" sz="16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a.empid</a:t>
            </a:r>
            <a:r>
              <a:rPr lang="en-US" altLang="en-US" sz="16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16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b.empid</a:t>
            </a: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678311-DDFD-7246-967B-2F415C48F211}"/>
              </a:ext>
            </a:extLst>
          </p:cNvPr>
          <p:cNvSpPr txBox="1"/>
          <p:nvPr/>
        </p:nvSpPr>
        <p:spPr>
          <a:xfrm>
            <a:off x="4330793" y="5102104"/>
            <a:ext cx="290015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employee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95BC2F-FFF0-7045-9B52-B5B377C1249E}"/>
              </a:ext>
            </a:extLst>
          </p:cNvPr>
          <p:cNvSpPr txBox="1"/>
          <p:nvPr/>
        </p:nvSpPr>
        <p:spPr>
          <a:xfrm>
            <a:off x="6491516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8415354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4A712-118D-2746-BF5F-BADCF6973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Fragmentation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28920-2166-4148-BC19-4A52D5E8E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8" y="1234464"/>
            <a:ext cx="5029147" cy="103633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u="sng" dirty="0"/>
              <a:t>combination</a:t>
            </a:r>
            <a:r>
              <a:rPr lang="en-US" dirty="0"/>
              <a:t> of horizontal </a:t>
            </a:r>
            <a:br>
              <a:rPr lang="en-US" dirty="0"/>
            </a:br>
            <a:r>
              <a:rPr lang="en-US" dirty="0"/>
              <a:t>and vertical fragmentation.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C9CAB-C570-F34E-80F5-3BCD470A2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5242" y="6248400"/>
            <a:ext cx="731557" cy="457200"/>
          </a:xfrm>
        </p:spPr>
        <p:txBody>
          <a:bodyPr/>
          <a:lstStyle/>
          <a:p>
            <a:fld id="{9F646A8E-C89D-6A49-A5A6-08508A988103}" type="slidenum">
              <a:rPr lang="en-US" altLang="en-US" smtClean="0"/>
              <a:pPr/>
              <a:t>41</a:t>
            </a:fld>
            <a:endParaRPr lang="en-US" alt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02DBD8D-11F4-7246-BCEA-93B0F16AC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805" y="1234464"/>
            <a:ext cx="3429068" cy="495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0F2216-5B7E-B54E-B7D0-C3EEF12AAFEE}"/>
              </a:ext>
            </a:extLst>
          </p:cNvPr>
          <p:cNvSpPr txBox="1"/>
          <p:nvPr/>
        </p:nvSpPr>
        <p:spPr>
          <a:xfrm>
            <a:off x="4297683" y="2179356"/>
            <a:ext cx="237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Standard query: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60AE17-9B78-1741-BBC0-0E9DBD11A279}"/>
              </a:ext>
            </a:extLst>
          </p:cNvPr>
          <p:cNvSpPr txBox="1"/>
          <p:nvPr/>
        </p:nvSpPr>
        <p:spPr>
          <a:xfrm>
            <a:off x="4330793" y="5303648"/>
            <a:ext cx="3715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Transparent DDBS query: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1C8EB8-D862-4E41-B92A-C369A8407E2F}"/>
              </a:ext>
            </a:extLst>
          </p:cNvPr>
          <p:cNvSpPr txBox="1"/>
          <p:nvPr/>
        </p:nvSpPr>
        <p:spPr>
          <a:xfrm>
            <a:off x="4318406" y="2641190"/>
            <a:ext cx="3159839" cy="2492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alt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a.empid</a:t>
            </a:r>
            <a:r>
              <a:rPr lang="en-US" alt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a.empname</a:t>
            </a:r>
            <a:r>
              <a:rPr lang="en-US" alt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alt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alt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c.empgender</a:t>
            </a:r>
            <a:r>
              <a:rPr lang="en-US" alt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a.empphone</a:t>
            </a:r>
            <a:r>
              <a:rPr lang="en-US" alt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alt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alt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c.empbdate</a:t>
            </a:r>
            <a:endParaRPr lang="en-US" alt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  </a:t>
            </a:r>
            <a:r>
              <a:rPr lang="en-US" alt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employee_location_a</a:t>
            </a:r>
            <a:r>
              <a:rPr lang="en-US" alt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</a:p>
          <a:p>
            <a:r>
              <a:rPr lang="en-US" alt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alt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employee_location_c</a:t>
            </a:r>
            <a:r>
              <a:rPr lang="en-US" alt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</a:t>
            </a:r>
          </a:p>
          <a:p>
            <a:r>
              <a:rPr lang="en-US" alt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 </a:t>
            </a:r>
            <a:r>
              <a:rPr lang="en-US" altLang="en-US" sz="12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a.empid</a:t>
            </a:r>
            <a:r>
              <a:rPr lang="en-US" altLang="en-US" sz="12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12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c.empid</a:t>
            </a:r>
            <a:endParaRPr lang="en-US" altLang="en-US" sz="1200" b="1" dirty="0">
              <a:solidFill>
                <a:srgbClr val="B23C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sz="12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</a:p>
          <a:p>
            <a:r>
              <a:rPr lang="en-US" alt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alt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b.empid</a:t>
            </a:r>
            <a:r>
              <a:rPr lang="en-US" alt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b.empname</a:t>
            </a:r>
            <a:r>
              <a:rPr lang="en-US" alt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alt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alt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c.empgender</a:t>
            </a:r>
            <a:r>
              <a:rPr lang="en-US" alt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b.empphone</a:t>
            </a:r>
            <a:r>
              <a:rPr lang="en-US" alt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alt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alt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c.empbdate</a:t>
            </a:r>
            <a:endParaRPr lang="en-US" alt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  </a:t>
            </a:r>
            <a:r>
              <a:rPr lang="en-US" alt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employee_location_b</a:t>
            </a:r>
            <a:r>
              <a:rPr lang="en-US" alt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b, </a:t>
            </a:r>
          </a:p>
          <a:p>
            <a:r>
              <a:rPr lang="en-US" alt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alt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employee_location_c</a:t>
            </a:r>
            <a:r>
              <a:rPr lang="en-US" alt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</a:t>
            </a:r>
          </a:p>
          <a:p>
            <a:r>
              <a:rPr lang="en-US" alt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 </a:t>
            </a:r>
            <a:r>
              <a:rPr lang="en-US" altLang="en-US" sz="12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b.empid</a:t>
            </a:r>
            <a:r>
              <a:rPr lang="en-US" altLang="en-US" sz="12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12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c.empid</a:t>
            </a:r>
            <a:r>
              <a:rPr lang="en-US" alt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altLang="en-US" sz="1200" b="1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1A2807-401C-1A4E-A336-C229AC567B1F}"/>
              </a:ext>
            </a:extLst>
          </p:cNvPr>
          <p:cNvSpPr txBox="1"/>
          <p:nvPr/>
        </p:nvSpPr>
        <p:spPr>
          <a:xfrm>
            <a:off x="4330793" y="5772679"/>
            <a:ext cx="290015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employee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87F42D-AFFF-424B-BFAE-3F4E6D7DABE3}"/>
              </a:ext>
            </a:extLst>
          </p:cNvPr>
          <p:cNvSpPr txBox="1"/>
          <p:nvPr/>
        </p:nvSpPr>
        <p:spPr>
          <a:xfrm>
            <a:off x="6491516" y="6227468"/>
            <a:ext cx="149592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5748066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3749A-0D6D-A144-96B8-E37D6325D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 and Cloud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C083E-CFC0-6D40-A940-909633E96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storage, management, and </a:t>
            </a:r>
            <a:br>
              <a:rPr lang="en-US" dirty="0"/>
            </a:br>
            <a:r>
              <a:rPr lang="en-US" dirty="0"/>
              <a:t>processing services delivered in the “cloud”.</a:t>
            </a:r>
          </a:p>
          <a:p>
            <a:pPr lvl="1"/>
            <a:r>
              <a:rPr lang="en-US" dirty="0"/>
              <a:t>Hosted by an Internet Service Provider (ISP).</a:t>
            </a:r>
          </a:p>
          <a:p>
            <a:pPr lvl="5"/>
            <a:endParaRPr lang="en-US" dirty="0"/>
          </a:p>
          <a:p>
            <a:r>
              <a:rPr lang="en-US" dirty="0"/>
              <a:t>Create databases in the ISP’s storage.</a:t>
            </a:r>
          </a:p>
          <a:p>
            <a:pPr lvl="1"/>
            <a:r>
              <a:rPr lang="en-US" dirty="0"/>
              <a:t>The ISP provides backup and recovery services.</a:t>
            </a:r>
          </a:p>
          <a:p>
            <a:pPr marL="1828800" lvl="4" indent="0">
              <a:buNone/>
            </a:pPr>
            <a:endParaRPr lang="en-US" dirty="0"/>
          </a:p>
          <a:p>
            <a:r>
              <a:rPr lang="en-US" dirty="0"/>
              <a:t>Connect to and access database data </a:t>
            </a:r>
            <a:br>
              <a:rPr lang="en-US" dirty="0"/>
            </a:br>
            <a:r>
              <a:rPr lang="en-US" dirty="0"/>
              <a:t>via the Internet.</a:t>
            </a:r>
          </a:p>
          <a:p>
            <a:pPr lvl="4"/>
            <a:endParaRPr lang="en-US" dirty="0"/>
          </a:p>
          <a:p>
            <a:r>
              <a:rPr lang="en-US" dirty="0"/>
              <a:t>Computing resources on demand.</a:t>
            </a:r>
          </a:p>
          <a:p>
            <a:pPr lvl="1"/>
            <a:r>
              <a:rPr lang="en-US" dirty="0"/>
              <a:t>Users increase or decrease resources as needed.</a:t>
            </a:r>
          </a:p>
          <a:p>
            <a:pPr lvl="4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316B8-461E-3F4A-BE20-3555B99CF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9437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B1170-6D4F-DE48-B8AB-BFACE13D1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Cloud Computing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6B739-5B5A-F542-8A07-BCF47F743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dirty="0"/>
              <a:t>Can be cost-effective for an organization.</a:t>
            </a:r>
          </a:p>
          <a:p>
            <a:pPr lvl="1"/>
            <a:r>
              <a:rPr lang="en-US" dirty="0"/>
              <a:t>No computer hardware and software investment.</a:t>
            </a:r>
          </a:p>
          <a:p>
            <a:pPr lvl="1"/>
            <a:r>
              <a:rPr lang="en-US" dirty="0"/>
              <a:t>Reduced or no IT support staff.</a:t>
            </a:r>
          </a:p>
          <a:p>
            <a:pPr lvl="5"/>
            <a:endParaRPr lang="en-US" dirty="0"/>
          </a:p>
          <a:p>
            <a:r>
              <a:rPr lang="en-US" dirty="0"/>
              <a:t>Elasticity</a:t>
            </a:r>
          </a:p>
          <a:p>
            <a:pPr lvl="1"/>
            <a:r>
              <a:rPr lang="en-US" dirty="0"/>
              <a:t>On-demand access to computing resources</a:t>
            </a:r>
          </a:p>
          <a:p>
            <a:pPr lvl="1"/>
            <a:r>
              <a:rPr lang="en-US" dirty="0"/>
              <a:t>Scale up or down based on dynamic workloads</a:t>
            </a:r>
          </a:p>
          <a:p>
            <a:pPr lvl="1"/>
            <a:r>
              <a:rPr lang="en-US" dirty="0"/>
              <a:t>Pay-per-use model</a:t>
            </a:r>
          </a:p>
          <a:p>
            <a:pPr lvl="5"/>
            <a:endParaRPr lang="en-US" dirty="0"/>
          </a:p>
          <a:p>
            <a:r>
              <a:rPr lang="en-US" dirty="0"/>
              <a:t>Distributed computing</a:t>
            </a:r>
          </a:p>
          <a:p>
            <a:pPr lvl="1"/>
            <a:r>
              <a:rPr lang="en-US" dirty="0"/>
              <a:t>Multiple data centers geographically distributed</a:t>
            </a:r>
          </a:p>
          <a:p>
            <a:pPr lvl="1"/>
            <a:r>
              <a:rPr lang="en-US" dirty="0"/>
              <a:t>Highly parallelized computing.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2D323-20C3-1F41-A23B-B769F93AE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306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2FBF0-9B46-5E4F-A707-0C9EFE99A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Cloud Computing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32484-7EFB-8843-AD9F-F96606A74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Virtualization</a:t>
            </a:r>
          </a:p>
          <a:p>
            <a:pPr lvl="1"/>
            <a:r>
              <a:rPr lang="en-US" dirty="0"/>
              <a:t>Multiple users can use the same computing resource simultaneously.</a:t>
            </a:r>
          </a:p>
          <a:p>
            <a:pPr lvl="1"/>
            <a:r>
              <a:rPr lang="en-US" dirty="0"/>
              <a:t>A single server can emulate different physical machines and run different operating systems.</a:t>
            </a:r>
          </a:p>
          <a:p>
            <a:pPr lvl="4"/>
            <a:endParaRPr lang="en-US" dirty="0"/>
          </a:p>
          <a:p>
            <a:r>
              <a:rPr lang="en-US" dirty="0"/>
              <a:t>Reliability and availability</a:t>
            </a:r>
          </a:p>
          <a:p>
            <a:pPr lvl="1"/>
            <a:r>
              <a:rPr lang="en-US" dirty="0"/>
              <a:t>Replicated processes and data can transparently and quickly take over from a failed machine.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01772-45EB-DB42-9795-33A7E8305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1138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7F359-A741-7C40-B9F3-1744E3234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of Cloud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4CFD9-E2E7-4641-9AE9-34B33E812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 and privacy risks</a:t>
            </a:r>
          </a:p>
          <a:p>
            <a:pPr lvl="1"/>
            <a:r>
              <a:rPr lang="en-US" dirty="0"/>
              <a:t>Store an organization’s data </a:t>
            </a:r>
            <a:r>
              <a:rPr lang="en-US" u="sng" dirty="0"/>
              <a:t>off premises</a:t>
            </a:r>
            <a:br>
              <a:rPr lang="en-US" dirty="0"/>
            </a:br>
            <a:r>
              <a:rPr lang="en-US" dirty="0"/>
              <a:t>in a </a:t>
            </a:r>
            <a:r>
              <a:rPr lang="en-US" u="sng" dirty="0"/>
              <a:t>third-party</a:t>
            </a:r>
            <a:r>
              <a:rPr lang="en-US" dirty="0"/>
              <a:t> vendor’s servers.</a:t>
            </a:r>
          </a:p>
          <a:p>
            <a:pPr lvl="1"/>
            <a:r>
              <a:rPr lang="en-US" dirty="0"/>
              <a:t>Must </a:t>
            </a:r>
            <a:r>
              <a:rPr lang="en-US" u="sng" dirty="0"/>
              <a:t>trust</a:t>
            </a:r>
            <a:r>
              <a:rPr lang="en-US" dirty="0"/>
              <a:t> the cloud host.</a:t>
            </a:r>
          </a:p>
          <a:p>
            <a:pPr lvl="5"/>
            <a:endParaRPr lang="en-US" dirty="0"/>
          </a:p>
          <a:p>
            <a:r>
              <a:rPr lang="en-US" dirty="0"/>
              <a:t>Government regulations</a:t>
            </a:r>
          </a:p>
          <a:p>
            <a:pPr lvl="1"/>
            <a:r>
              <a:rPr lang="en-US" dirty="0"/>
              <a:t>Distributed data can be stored on servers </a:t>
            </a:r>
            <a:br>
              <a:rPr lang="en-US" dirty="0"/>
            </a:br>
            <a:r>
              <a:rPr lang="en-US" dirty="0"/>
              <a:t>that are located in foreign countries.</a:t>
            </a:r>
          </a:p>
          <a:p>
            <a:pPr lvl="1"/>
            <a:r>
              <a:rPr lang="en-US" u="sng" dirty="0"/>
              <a:t>Different laws</a:t>
            </a:r>
            <a:r>
              <a:rPr lang="en-US" dirty="0"/>
              <a:t> regarding government access to data.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C8166-B459-E847-96A3-99654F273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6302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F7577-88D4-304C-A530-5E6B08F87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of Cloud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B6853-D6EB-D545-8A40-0B4914897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Infrastructure as a Service (IaaS)</a:t>
            </a:r>
          </a:p>
          <a:p>
            <a:r>
              <a:rPr lang="en-US" dirty="0"/>
              <a:t>Platform as a Service (PaaS)</a:t>
            </a:r>
          </a:p>
          <a:p>
            <a:r>
              <a:rPr lang="en-US" dirty="0"/>
              <a:t>Software as a Service (SaaS)</a:t>
            </a:r>
          </a:p>
          <a:p>
            <a:r>
              <a:rPr lang="en-US" dirty="0"/>
              <a:t>Database as a Service (</a:t>
            </a:r>
            <a:r>
              <a:rPr lang="en-US" dirty="0" err="1"/>
              <a:t>DaaS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29BB99-7E44-AB42-AF88-120F573A7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5749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F7577-88D4-304C-A530-5E6B08F87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as a Service (IaaS)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B6853-D6EB-D545-8A40-0B4914897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u="sng" dirty="0"/>
              <a:t>hardware</a:t>
            </a:r>
            <a:r>
              <a:rPr lang="en-US" dirty="0"/>
              <a:t> as standardized services </a:t>
            </a:r>
            <a:br>
              <a:rPr lang="en-US" dirty="0"/>
            </a:br>
            <a:r>
              <a:rPr lang="en-US" dirty="0"/>
              <a:t>over the network.</a:t>
            </a:r>
          </a:p>
          <a:p>
            <a:pPr lvl="4"/>
            <a:endParaRPr lang="en-US" dirty="0"/>
          </a:p>
          <a:p>
            <a:r>
              <a:rPr lang="en-US" dirty="0"/>
              <a:t>Customer rent resources.</a:t>
            </a:r>
          </a:p>
          <a:p>
            <a:pPr lvl="1"/>
            <a:r>
              <a:rPr lang="en-US" dirty="0"/>
              <a:t>server space</a:t>
            </a:r>
          </a:p>
          <a:p>
            <a:pPr lvl="1"/>
            <a:r>
              <a:rPr lang="en-US" dirty="0"/>
              <a:t>network equipment</a:t>
            </a:r>
          </a:p>
          <a:p>
            <a:pPr lvl="1"/>
            <a:r>
              <a:rPr lang="en-US" dirty="0"/>
              <a:t>processing cycles</a:t>
            </a:r>
          </a:p>
          <a:p>
            <a:pPr lvl="1"/>
            <a:r>
              <a:rPr lang="en-US" dirty="0"/>
              <a:t>storage space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29BB99-7E44-AB42-AF88-120F573A7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4276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C8B39-F29D-4B48-8913-6D908CDFB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 as a Service (PaaS)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52D98-346A-3A4B-9440-EF57C6C2B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all the resources a customer needs </a:t>
            </a:r>
            <a:br>
              <a:rPr lang="en-US" dirty="0"/>
            </a:br>
            <a:r>
              <a:rPr lang="en-US" dirty="0"/>
              <a:t>to </a:t>
            </a:r>
            <a:r>
              <a:rPr lang="en-US" u="sng" dirty="0"/>
              <a:t>build applications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Platform consists of:</a:t>
            </a:r>
          </a:p>
          <a:p>
            <a:pPr lvl="1"/>
            <a:r>
              <a:rPr lang="en-US" dirty="0"/>
              <a:t>operating system</a:t>
            </a:r>
          </a:p>
          <a:p>
            <a:pPr lvl="1"/>
            <a:r>
              <a:rPr lang="en-US" dirty="0"/>
              <a:t>middleware</a:t>
            </a:r>
          </a:p>
          <a:p>
            <a:pPr lvl="1"/>
            <a:r>
              <a:rPr lang="en-US" dirty="0"/>
              <a:t>application software</a:t>
            </a:r>
          </a:p>
          <a:p>
            <a:pPr lvl="1"/>
            <a:r>
              <a:rPr lang="en-US" dirty="0"/>
              <a:t>development environment</a:t>
            </a:r>
          </a:p>
          <a:p>
            <a:pPr lvl="5"/>
            <a:endParaRPr lang="en-US" dirty="0"/>
          </a:p>
          <a:p>
            <a:r>
              <a:rPr lang="en-US" dirty="0"/>
              <a:t>Interact with the platform via an interface.</a:t>
            </a:r>
          </a:p>
          <a:p>
            <a:pPr lvl="1"/>
            <a:r>
              <a:rPr lang="en-US" dirty="0"/>
              <a:t>The platform scales itself according to </a:t>
            </a:r>
            <a:br>
              <a:rPr lang="en-US" dirty="0"/>
            </a:br>
            <a:r>
              <a:rPr lang="en-US" dirty="0"/>
              <a:t>the customer’s needs.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BBA95-8D04-B24E-A8FB-B734268C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78988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CA461-DD66-8244-BBA2-F16CDA3F8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as a Service (SaaS)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4665A-431D-0343-905F-925A75CFD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u="sng" dirty="0"/>
              <a:t>software application</a:t>
            </a:r>
            <a:r>
              <a:rPr lang="en-US" dirty="0"/>
              <a:t> offered </a:t>
            </a:r>
            <a:br>
              <a:rPr lang="en-US" dirty="0"/>
            </a:br>
            <a:r>
              <a:rPr lang="en-US" dirty="0"/>
              <a:t>as an on-demand service.</a:t>
            </a:r>
          </a:p>
          <a:p>
            <a:pPr lvl="4"/>
            <a:endParaRPr lang="en-US" dirty="0"/>
          </a:p>
          <a:p>
            <a:r>
              <a:rPr lang="en-US" dirty="0"/>
              <a:t>The application is hosted by the ISP and operated by customers over the Internet.</a:t>
            </a:r>
          </a:p>
          <a:p>
            <a:pPr lvl="5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Multitenant</a:t>
            </a:r>
          </a:p>
          <a:p>
            <a:pPr lvl="1"/>
            <a:r>
              <a:rPr lang="en-US" u="sng" dirty="0"/>
              <a:t>Multiple clients</a:t>
            </a:r>
            <a:r>
              <a:rPr lang="en-US" dirty="0"/>
              <a:t> simultaneously use a </a:t>
            </a:r>
            <a:r>
              <a:rPr lang="en-US" u="sng" dirty="0"/>
              <a:t>single instance</a:t>
            </a:r>
            <a:r>
              <a:rPr lang="en-US" dirty="0"/>
              <a:t> of the application that is running in the cloud.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33F2-287B-8F41-90C4-978905804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1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BFAC4-B980-CF6D-5A34-3F11A7945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Optimization Basics</a:t>
            </a:r>
            <a:r>
              <a:rPr lang="en-US" i="1" dirty="0"/>
              <a:t>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743F50-AC89-129A-A712-379CD79DBB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63793"/>
                <a:ext cx="8229600" cy="4267132"/>
              </a:xfrm>
            </p:spPr>
            <p:txBody>
              <a:bodyPr/>
              <a:lstStyle/>
              <a:p>
                <a:r>
                  <a:rPr lang="en-US" dirty="0"/>
                  <a:t>Example: </a:t>
                </a:r>
                <a:r>
                  <a:rPr lang="en-US" b="1" dirty="0" err="1">
                    <a:solidFill>
                      <a:srgbClr val="0033CC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customer_table</a:t>
                </a:r>
                <a:r>
                  <a:rPr lang="en-US" dirty="0"/>
                  <a:t> with 10,000 rows</a:t>
                </a:r>
              </a:p>
              <a:p>
                <a:pPr lvl="1"/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10,000</a:t>
                </a:r>
              </a:p>
              <a:p>
                <a:r>
                  <a:rPr lang="en-US" dirty="0"/>
                  <a:t>Query: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Assume: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FF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country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0.05</a:t>
                </a:r>
                <a:r>
                  <a:rPr lang="en-US" dirty="0"/>
                  <a:t> and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FF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gender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0.5</a:t>
                </a:r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=10,000 × 0.05 × 0.5=250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743F50-AC89-129A-A712-379CD79DB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63793"/>
                <a:ext cx="8229600" cy="4267132"/>
              </a:xfrm>
              <a:blipFill>
                <a:blip r:embed="rId2"/>
                <a:stretch>
                  <a:fillRect l="-617" t="-2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14904-67D3-A54B-1013-6B32A5194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14F4A5-825A-5F5B-C26F-6D9C0032C0B5}"/>
                  </a:ext>
                </a:extLst>
              </p:cNvPr>
              <p:cNvSpPr txBox="1"/>
              <p:nvPr/>
            </p:nvSpPr>
            <p:spPr>
              <a:xfrm>
                <a:off x="2301282" y="1234464"/>
                <a:ext cx="4541436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𝑄𝐶</m:t>
                      </m:r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𝑇𝐶</m:t>
                      </m:r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×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×⋯ ×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14F4A5-825A-5F5B-C26F-6D9C0032C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282" y="1234464"/>
                <a:ext cx="4541436" cy="461665"/>
              </a:xfrm>
              <a:prstGeom prst="rect">
                <a:avLst/>
              </a:prstGeom>
              <a:blipFill>
                <a:blip r:embed="rId3"/>
                <a:stretch>
                  <a:fillRect b="-23684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87E670F-8DEC-5DBB-5787-E454E92B585F}"/>
              </a:ext>
            </a:extLst>
          </p:cNvPr>
          <p:cNvSpPr txBox="1"/>
          <p:nvPr/>
        </p:nvSpPr>
        <p:spPr>
          <a:xfrm>
            <a:off x="2301282" y="2933015"/>
            <a:ext cx="2941831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customer_id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customer_table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country = 'US'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AND gender = 'M'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BCBC4D-A28C-9545-6FC4-53864F6E3459}"/>
              </a:ext>
            </a:extLst>
          </p:cNvPr>
          <p:cNvSpPr txBox="1"/>
          <p:nvPr/>
        </p:nvSpPr>
        <p:spPr>
          <a:xfrm>
            <a:off x="5709441" y="2809905"/>
            <a:ext cx="2442785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Lacking statistical data,</a:t>
            </a:r>
          </a:p>
          <a:p>
            <a:r>
              <a:rPr lang="en-US" dirty="0">
                <a:solidFill>
                  <a:srgbClr val="0033CC"/>
                </a:solidFill>
              </a:rPr>
              <a:t>estimate </a:t>
            </a:r>
            <a:r>
              <a:rPr lang="en-US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</a:t>
            </a:r>
            <a:r>
              <a:rPr lang="en-US" i="1" baseline="-25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1/</a:t>
            </a:r>
            <a:r>
              <a:rPr lang="en-US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</a:t>
            </a:r>
            <a:r>
              <a:rPr lang="en-US" i="1" baseline="-25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i="1" baseline="-25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33CC"/>
                </a:solidFill>
              </a:rPr>
              <a:t>where </a:t>
            </a:r>
            <a:r>
              <a:rPr lang="en-US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NVi</a:t>
            </a:r>
            <a:r>
              <a:rPr lang="en-US" dirty="0">
                <a:solidFill>
                  <a:srgbClr val="0033CC"/>
                </a:solidFill>
              </a:rPr>
              <a:t> = the number</a:t>
            </a:r>
          </a:p>
          <a:p>
            <a:r>
              <a:rPr lang="en-US" dirty="0">
                <a:solidFill>
                  <a:srgbClr val="0033CC"/>
                </a:solidFill>
              </a:rPr>
              <a:t>of different values for the</a:t>
            </a:r>
          </a:p>
          <a:p>
            <a:r>
              <a:rPr lang="en-US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33CC"/>
                </a:solidFill>
              </a:rPr>
              <a:t>th</a:t>
            </a:r>
            <a:r>
              <a:rPr lang="en-US" dirty="0">
                <a:solidFill>
                  <a:srgbClr val="0033CC"/>
                </a:solidFill>
              </a:rPr>
              <a:t> attribute.</a:t>
            </a:r>
          </a:p>
        </p:txBody>
      </p:sp>
    </p:spTree>
    <p:extLst>
      <p:ext uri="{BB962C8B-B14F-4D97-AF65-F5344CB8AC3E}">
        <p14:creationId xmlns:p14="http://schemas.microsoft.com/office/powerpoint/2010/main" val="10698171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338FD-F030-B941-A4BF-E86218005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as a Service (</a:t>
            </a:r>
            <a:r>
              <a:rPr lang="en-US" dirty="0" err="1"/>
              <a:t>DaaS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6A86E-8B82-C04B-A68E-A4961A121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Database management</a:t>
            </a:r>
            <a:r>
              <a:rPr lang="en-US" dirty="0"/>
              <a:t> in the cloud.</a:t>
            </a:r>
          </a:p>
          <a:p>
            <a:pPr lvl="1"/>
            <a:r>
              <a:rPr lang="en-US" dirty="0"/>
              <a:t>A specialized version of SaaS.</a:t>
            </a:r>
          </a:p>
          <a:p>
            <a:pPr lvl="5"/>
            <a:endParaRPr lang="en-US" dirty="0"/>
          </a:p>
          <a:p>
            <a:r>
              <a:rPr lang="en-US" dirty="0"/>
              <a:t>Cloud-based databases solve some key difficulties of </a:t>
            </a:r>
            <a:r>
              <a:rPr lang="en-US" u="sng" dirty="0"/>
              <a:t>large-scale</a:t>
            </a:r>
            <a:r>
              <a:rPr lang="en-US" dirty="0"/>
              <a:t> data processing.</a:t>
            </a:r>
          </a:p>
          <a:p>
            <a:pPr lvl="1"/>
            <a:r>
              <a:rPr lang="en-US" dirty="0"/>
              <a:t>Automatically scale up and down </a:t>
            </a:r>
            <a:br>
              <a:rPr lang="en-US" dirty="0"/>
            </a:br>
            <a:r>
              <a:rPr lang="en-US" dirty="0"/>
              <a:t>based on dynamic workloads.</a:t>
            </a:r>
          </a:p>
          <a:p>
            <a:pPr lvl="5"/>
            <a:endParaRPr lang="en-US" dirty="0"/>
          </a:p>
          <a:p>
            <a:r>
              <a:rPr lang="en-US" dirty="0"/>
              <a:t>Well-suited for </a:t>
            </a:r>
            <a:r>
              <a:rPr lang="en-US" u="sng" dirty="0"/>
              <a:t>analytical databases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Few or no updates.</a:t>
            </a:r>
          </a:p>
          <a:p>
            <a:pPr lvl="1"/>
            <a:r>
              <a:rPr lang="en-US" dirty="0"/>
              <a:t>Harder for operational databases due to</a:t>
            </a:r>
            <a:br>
              <a:rPr lang="en-US" dirty="0"/>
            </a:br>
            <a:r>
              <a:rPr lang="en-US" dirty="0"/>
              <a:t>update complexities and performance penalties.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DA225-C9A1-4E4F-8015-F5D48B270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695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7480B-7569-58A6-3CD4-5534FC885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Optimization Basics</a:t>
            </a:r>
            <a:r>
              <a:rPr lang="en-US" i="1" dirty="0"/>
              <a:t>, cont’d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16244A-D853-88C3-8B3A-5EACEF3784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953000"/>
              </a:xfrm>
            </p:spPr>
            <p:txBody>
              <a:bodyPr/>
              <a:lstStyle/>
              <a:p>
                <a:r>
                  <a:rPr lang="en-US" dirty="0"/>
                  <a:t>Execution plan #1</a:t>
                </a:r>
              </a:p>
              <a:p>
                <a:pPr lvl="1"/>
                <a:r>
                  <a:rPr lang="en-US" dirty="0"/>
                  <a:t>Retrieve all rows where </a:t>
                </a:r>
                <a:r>
                  <a:rPr lang="en-US" b="1" dirty="0">
                    <a:solidFill>
                      <a:srgbClr val="0033CC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country = 'US' </a:t>
                </a:r>
              </a:p>
              <a:p>
                <a:pPr lvl="1"/>
                <a:r>
                  <a:rPr lang="en-US" dirty="0"/>
                  <a:t>Expected number of rows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10,000 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0.05=500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Expect half to be discarded with wrong gender: </a:t>
                </a:r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250</a:t>
                </a:r>
              </a:p>
              <a:p>
                <a:r>
                  <a:rPr lang="en-US" dirty="0"/>
                  <a:t>Execution plan #2</a:t>
                </a:r>
              </a:p>
              <a:p>
                <a:pPr lvl="1"/>
                <a:r>
                  <a:rPr lang="en-US" dirty="0"/>
                  <a:t>Retrieve all rows where </a:t>
                </a:r>
                <a:r>
                  <a:rPr lang="en-US" b="1" dirty="0">
                    <a:solidFill>
                      <a:srgbClr val="0033CC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gender = 'M'</a:t>
                </a:r>
              </a:p>
              <a:p>
                <a:pPr lvl="1"/>
                <a:r>
                  <a:rPr lang="en-US" dirty="0"/>
                  <a:t>Expected number of rows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10,000 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0.5=5,000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Expect to discard with wrong country: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5,000 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1 −0.05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4,750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Therefore, execution plan #1 is more efficient</a:t>
                </a:r>
              </a:p>
              <a:p>
                <a:pPr lvl="1"/>
                <a:r>
                  <a:rPr lang="en-US" dirty="0"/>
                  <a:t>Fewer discarded rows.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16244A-D853-88C3-8B3A-5EACEF3784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953000"/>
              </a:xfrm>
              <a:blipFill>
                <a:blip r:embed="rId2"/>
                <a:stretch>
                  <a:fillRect l="-617" t="-1535" b="-3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9E3C3-57C5-71D6-88A7-B0EC599F1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00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r>
              <a:rPr lang="en-US" dirty="0"/>
              <a:t>Sending data such as email messages </a:t>
            </a:r>
            <a:br>
              <a:rPr lang="en-US" dirty="0"/>
            </a:br>
            <a:r>
              <a:rPr lang="en-US" dirty="0"/>
              <a:t>to each other via the Internet …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… is like sending </a:t>
            </a:r>
            <a:r>
              <a:rPr lang="en-US" u="sng" dirty="0"/>
              <a:t>postcards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via the U.S. mail system.</a:t>
            </a:r>
          </a:p>
          <a:p>
            <a:pPr lvl="4"/>
            <a:endParaRPr lang="en-US" dirty="0"/>
          </a:p>
          <a:p>
            <a:r>
              <a:rPr lang="en-US" dirty="0"/>
              <a:t>Anyone can read the </a:t>
            </a:r>
            <a:br>
              <a:rPr lang="en-US" dirty="0"/>
            </a:br>
            <a:r>
              <a:rPr lang="en-US" dirty="0"/>
              <a:t>message along the way!</a:t>
            </a:r>
          </a:p>
        </p:txBody>
      </p:sp>
      <p:pic>
        <p:nvPicPr>
          <p:cNvPr id="19" name="Picture 18" descr="Screen Shot 2015-07-10 at 11.27.05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390" y="3977634"/>
            <a:ext cx="1554463" cy="221212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463074" y="2423171"/>
            <a:ext cx="1737340" cy="1319252"/>
            <a:chOff x="1463074" y="2423171"/>
            <a:chExt cx="1737340" cy="1319252"/>
          </a:xfrm>
        </p:grpSpPr>
        <p:pic>
          <p:nvPicPr>
            <p:cNvPr id="16" name="Picture 15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394951" y="2331732"/>
            <a:ext cx="1874166" cy="1371585"/>
            <a:chOff x="5394951" y="2331732"/>
            <a:chExt cx="1874166" cy="1371585"/>
          </a:xfrm>
        </p:grpSpPr>
        <p:pic>
          <p:nvPicPr>
            <p:cNvPr id="17" name="Picture 16" descr="Screen Shot 2015-07-10 at 11.15.40 AM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sp>
        <p:nvSpPr>
          <p:cNvPr id="3" name="Right Arrow 2"/>
          <p:cNvSpPr/>
          <p:nvPr/>
        </p:nvSpPr>
        <p:spPr bwMode="auto">
          <a:xfrm>
            <a:off x="3108976" y="3063244"/>
            <a:ext cx="2468853" cy="274317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Folded Corner 20"/>
          <p:cNvSpPr/>
          <p:nvPr/>
        </p:nvSpPr>
        <p:spPr bwMode="auto">
          <a:xfrm>
            <a:off x="3775130" y="2822776"/>
            <a:ext cx="1210668" cy="822952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dirty="0"/>
              <a:t>“We plan to manufacture 7 million widgets next quarter.”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F2C6F7-B73D-5855-CA78-4313843D27A0}"/>
              </a:ext>
            </a:extLst>
          </p:cNvPr>
          <p:cNvSpPr txBox="1"/>
          <p:nvPr/>
        </p:nvSpPr>
        <p:spPr>
          <a:xfrm>
            <a:off x="7223731" y="5285183"/>
            <a:ext cx="163378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Slides presented to </a:t>
            </a:r>
          </a:p>
          <a:p>
            <a:r>
              <a:rPr lang="en-US" sz="1200" dirty="0">
                <a:solidFill>
                  <a:srgbClr val="0033CC"/>
                </a:solidFill>
              </a:rPr>
              <a:t>high school teachers </a:t>
            </a:r>
            <a:br>
              <a:rPr lang="en-US" sz="1200" dirty="0">
                <a:solidFill>
                  <a:srgbClr val="0033CC"/>
                </a:solidFill>
              </a:rPr>
            </a:br>
            <a:r>
              <a:rPr lang="en-US" sz="1200" dirty="0">
                <a:solidFill>
                  <a:srgbClr val="0033CC"/>
                </a:solidFill>
              </a:rPr>
              <a:t>as an introduction </a:t>
            </a:r>
          </a:p>
          <a:p>
            <a:r>
              <a:rPr lang="en-US" sz="1200" dirty="0">
                <a:solidFill>
                  <a:srgbClr val="0033CC"/>
                </a:solidFill>
              </a:rPr>
              <a:t>to data security.</a:t>
            </a:r>
          </a:p>
        </p:txBody>
      </p:sp>
    </p:spTree>
    <p:extLst>
      <p:ext uri="{BB962C8B-B14F-4D97-AF65-F5344CB8AC3E}">
        <p14:creationId xmlns:p14="http://schemas.microsoft.com/office/powerpoint/2010/main" val="2515680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17707"/>
            <a:ext cx="8229600" cy="1513218"/>
          </a:xfrm>
        </p:spPr>
        <p:txBody>
          <a:bodyPr/>
          <a:lstStyle/>
          <a:p>
            <a:r>
              <a:rPr lang="en-US" dirty="0"/>
              <a:t>How can we keep the nefarious Bart</a:t>
            </a:r>
            <a:r>
              <a:rPr lang="en-US" dirty="0">
                <a:solidFill>
                  <a:srgbClr val="B23C00"/>
                </a:solidFill>
              </a:rPr>
              <a:t> </a:t>
            </a:r>
            <a:br>
              <a:rPr lang="en-US" dirty="0"/>
            </a:br>
            <a:r>
              <a:rPr lang="en-US" dirty="0"/>
              <a:t>from reading </a:t>
            </a:r>
            <a:r>
              <a:rPr lang="en-US" u="sng" dirty="0"/>
              <a:t>confidential messages</a:t>
            </a:r>
            <a:r>
              <a:rPr lang="en-US" dirty="0"/>
              <a:t> that </a:t>
            </a:r>
            <a:br>
              <a:rPr lang="en-US" dirty="0"/>
            </a:br>
            <a:r>
              <a:rPr lang="en-US" dirty="0"/>
              <a:t>Jill and John are sending each other?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463074" y="1378236"/>
            <a:ext cx="1737340" cy="1319252"/>
            <a:chOff x="1463074" y="2423171"/>
            <a:chExt cx="1737340" cy="1319252"/>
          </a:xfrm>
        </p:grpSpPr>
        <p:pic>
          <p:nvPicPr>
            <p:cNvPr id="6" name="Picture 5" descr="Screen Shot 2015-07-10 at 11.14.11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94951" y="1286797"/>
            <a:ext cx="1874166" cy="1371585"/>
            <a:chOff x="5394951" y="2331732"/>
            <a:chExt cx="1874166" cy="1371585"/>
          </a:xfrm>
        </p:grpSpPr>
        <p:pic>
          <p:nvPicPr>
            <p:cNvPr id="9" name="Picture 8" descr="Screen Shot 2015-07-10 at 11.15.40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66170" y="3246122"/>
            <a:ext cx="1645903" cy="1137171"/>
            <a:chOff x="3566170" y="3246122"/>
            <a:chExt cx="1645903" cy="1137171"/>
          </a:xfrm>
        </p:grpSpPr>
        <p:pic>
          <p:nvPicPr>
            <p:cNvPr id="14" name="Picture 13" descr="hacker2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6170" y="3246122"/>
              <a:ext cx="1645903" cy="113717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389122" y="3520439"/>
              <a:ext cx="5609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Bart</a:t>
              </a:r>
            </a:p>
          </p:txBody>
        </p:sp>
      </p:grpSp>
      <p:sp>
        <p:nvSpPr>
          <p:cNvPr id="16" name="Down Arrow 15"/>
          <p:cNvSpPr/>
          <p:nvPr/>
        </p:nvSpPr>
        <p:spPr bwMode="auto">
          <a:xfrm>
            <a:off x="4297683" y="2606049"/>
            <a:ext cx="274317" cy="731512"/>
          </a:xfrm>
          <a:prstGeom prst="downArrow">
            <a:avLst/>
          </a:prstGeom>
          <a:solidFill>
            <a:srgbClr val="B23C00"/>
          </a:solidFill>
          <a:ln w="952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3108976" y="2057415"/>
            <a:ext cx="2468853" cy="274317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Folded Corner 10">
            <a:extLst>
              <a:ext uri="{FF2B5EF4-FFF2-40B4-BE49-F238E27FC236}">
                <a16:creationId xmlns:a16="http://schemas.microsoft.com/office/drawing/2014/main" id="{CEF6227C-C69B-46BB-CB52-98A2E963A7F6}"/>
              </a:ext>
            </a:extLst>
          </p:cNvPr>
          <p:cNvSpPr/>
          <p:nvPr/>
        </p:nvSpPr>
        <p:spPr bwMode="auto">
          <a:xfrm>
            <a:off x="3840488" y="1783097"/>
            <a:ext cx="1210668" cy="822952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dirty="0"/>
              <a:t>“We plan to manufacture 7 million widgets next quarter.”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91734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394951" y="4670040"/>
            <a:ext cx="1874166" cy="1371585"/>
            <a:chOff x="5394951" y="2331732"/>
            <a:chExt cx="1874166" cy="1371585"/>
          </a:xfrm>
        </p:grpSpPr>
        <p:pic>
          <p:nvPicPr>
            <p:cNvPr id="9" name="Picture 8" descr="Screen Shot 2015-07-10 at 11.15.4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51" y="2331732"/>
              <a:ext cx="1874166" cy="137158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986982" y="2988589"/>
              <a:ext cx="62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  <p:sp>
        <p:nvSpPr>
          <p:cNvPr id="17" name="Right Arrow 16"/>
          <p:cNvSpPr/>
          <p:nvPr/>
        </p:nvSpPr>
        <p:spPr bwMode="auto">
          <a:xfrm>
            <a:off x="3291854" y="5401552"/>
            <a:ext cx="2194536" cy="274317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Shared Secret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413745"/>
          </a:xfrm>
        </p:spPr>
        <p:txBody>
          <a:bodyPr/>
          <a:lstStyle/>
          <a:p>
            <a:r>
              <a:rPr lang="en-US" dirty="0"/>
              <a:t>Jill needs to send a message containing the </a:t>
            </a:r>
            <a:r>
              <a:rPr lang="en-US" u="sng" dirty="0"/>
              <a:t>confidential data</a:t>
            </a:r>
            <a:r>
              <a:rPr lang="en-US" dirty="0"/>
              <a:t> 7 to John.</a:t>
            </a:r>
          </a:p>
          <a:p>
            <a:r>
              <a:rPr lang="en-US" dirty="0"/>
              <a:t>John and Jill can agree ahead of time to a </a:t>
            </a:r>
            <a:r>
              <a:rPr lang="en-US" u="sng" dirty="0"/>
              <a:t>shared secret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– the number 12.</a:t>
            </a:r>
          </a:p>
          <a:p>
            <a:r>
              <a:rPr lang="en-US" dirty="0"/>
              <a:t>Then Jill can </a:t>
            </a:r>
            <a:r>
              <a:rPr lang="en-US" u="sng" dirty="0"/>
              <a:t>encrypt</a:t>
            </a:r>
            <a:r>
              <a:rPr lang="en-US" dirty="0"/>
              <a:t> the data by </a:t>
            </a:r>
            <a:r>
              <a:rPr lang="en-US" u="sng" dirty="0"/>
              <a:t>adding</a:t>
            </a:r>
            <a:r>
              <a:rPr lang="en-US" dirty="0"/>
              <a:t> 12 </a:t>
            </a:r>
            <a:br>
              <a:rPr lang="en-US" dirty="0"/>
            </a:br>
            <a:r>
              <a:rPr lang="en-US" dirty="0"/>
              <a:t>to the confidential data 7.</a:t>
            </a:r>
          </a:p>
          <a:p>
            <a:r>
              <a:rPr lang="en-US" dirty="0"/>
              <a:t>John </a:t>
            </a:r>
            <a:r>
              <a:rPr lang="en-US" u="sng" dirty="0"/>
              <a:t>decrypts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the data by </a:t>
            </a:r>
            <a:r>
              <a:rPr lang="en-US" u="sng" dirty="0"/>
              <a:t>subtracting</a:t>
            </a:r>
            <a:r>
              <a:rPr lang="en-US" dirty="0"/>
              <a:t> 12.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463074" y="4761479"/>
            <a:ext cx="1737340" cy="1319252"/>
            <a:chOff x="1463074" y="2423171"/>
            <a:chExt cx="1737340" cy="1319252"/>
          </a:xfrm>
        </p:grpSpPr>
        <p:pic>
          <p:nvPicPr>
            <p:cNvPr id="6" name="Picture 5" descr="Screen Shot 2015-07-10 at 11.14.11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074" y="2423171"/>
              <a:ext cx="1737340" cy="131925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110246" y="3064975"/>
              <a:ext cx="42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Jill</a:t>
              </a:r>
            </a:p>
          </p:txBody>
        </p:sp>
      </p:grpSp>
      <p:sp>
        <p:nvSpPr>
          <p:cNvPr id="16" name="Folded Corner 15"/>
          <p:cNvSpPr/>
          <p:nvPr/>
        </p:nvSpPr>
        <p:spPr bwMode="auto">
          <a:xfrm>
            <a:off x="4023366" y="5257780"/>
            <a:ext cx="688184" cy="62038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19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406" y="5440658"/>
            <a:ext cx="1029448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Shared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secret 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14770" y="5440658"/>
            <a:ext cx="1029448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Shared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secret 12</a:t>
            </a:r>
          </a:p>
        </p:txBody>
      </p:sp>
    </p:spTree>
    <p:extLst>
      <p:ext uri="{BB962C8B-B14F-4D97-AF65-F5344CB8AC3E}">
        <p14:creationId xmlns:p14="http://schemas.microsoft.com/office/powerpoint/2010/main" val="293089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71130</TotalTime>
  <Words>3039</Words>
  <Application>Microsoft Macintosh PowerPoint</Application>
  <PresentationFormat>On-screen Show (4:3)</PresentationFormat>
  <Paragraphs>623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Cambria Math</vt:lpstr>
      <vt:lpstr>Courier New</vt:lpstr>
      <vt:lpstr>Times New Roman</vt:lpstr>
      <vt:lpstr>Wingdings</vt:lpstr>
      <vt:lpstr>Quadrant</vt:lpstr>
      <vt:lpstr>DATA 225 Database Systems for Analytics November 27 Class Meeting</vt:lpstr>
      <vt:lpstr>This Evening</vt:lpstr>
      <vt:lpstr>Query Processing</vt:lpstr>
      <vt:lpstr>Query Optimization Basics</vt:lpstr>
      <vt:lpstr>Query Optimization Basics, cont’d</vt:lpstr>
      <vt:lpstr>Query Optimization Basics, cont’d</vt:lpstr>
      <vt:lpstr>Security</vt:lpstr>
      <vt:lpstr>Security, cont’d</vt:lpstr>
      <vt:lpstr>The Shared Secret</vt:lpstr>
      <vt:lpstr>The Shared Secret, cont’d</vt:lpstr>
      <vt:lpstr>The Shared Secret, cont’d</vt:lpstr>
      <vt:lpstr>Public Key Cryptography, cont’d</vt:lpstr>
      <vt:lpstr>Public Key Cryptography, cont’d</vt:lpstr>
      <vt:lpstr>Public Key Cryptography, cont’d</vt:lpstr>
      <vt:lpstr>Public Key Cryptography, cont’d</vt:lpstr>
      <vt:lpstr>Public Key Cryptography, cont’d</vt:lpstr>
      <vt:lpstr>Public Key Cryptography, cont’d</vt:lpstr>
      <vt:lpstr>Public Key Cryptography, cont’d</vt:lpstr>
      <vt:lpstr>Public Key Cryptography, cont’d</vt:lpstr>
      <vt:lpstr>Public Key Cryptography, cont’d</vt:lpstr>
      <vt:lpstr>Public Key Cryptography, cont’d</vt:lpstr>
      <vt:lpstr>Public Key Cryptography, cont’d</vt:lpstr>
      <vt:lpstr>Public Key Cryptography, cont’d</vt:lpstr>
      <vt:lpstr>Cryptography in the Real World</vt:lpstr>
      <vt:lpstr>The Diffie-Hellman Protocol</vt:lpstr>
      <vt:lpstr>Data Virtualization</vt:lpstr>
      <vt:lpstr>Data Virtualization, cont’d</vt:lpstr>
      <vt:lpstr>Data Virtualization Functionality</vt:lpstr>
      <vt:lpstr>Data Virtualization Functionality, cont’d</vt:lpstr>
      <vt:lpstr>Cisco Information Server (CIS)</vt:lpstr>
      <vt:lpstr>Distributed Databases</vt:lpstr>
      <vt:lpstr>Distributed Databases, cont’d</vt:lpstr>
      <vt:lpstr>Distributed Databases, cont’d</vt:lpstr>
      <vt:lpstr>Distribution Transparency</vt:lpstr>
      <vt:lpstr>Homogeneous vs. Heterogeneous</vt:lpstr>
      <vt:lpstr>DDBS Performance Improvements</vt:lpstr>
      <vt:lpstr>DDBS Complexities</vt:lpstr>
      <vt:lpstr>Database Fragmentation</vt:lpstr>
      <vt:lpstr>Horizontal Fragmentation</vt:lpstr>
      <vt:lpstr>Vertical Fragmentation</vt:lpstr>
      <vt:lpstr>Mixed Fragmentation</vt:lpstr>
      <vt:lpstr>Databases and Cloud Computing</vt:lpstr>
      <vt:lpstr>Advantages of Cloud Computing</vt:lpstr>
      <vt:lpstr>Advantages of Cloud Computing, cont’d</vt:lpstr>
      <vt:lpstr>Problems of Cloud Computing</vt:lpstr>
      <vt:lpstr>Categories of Cloud Services</vt:lpstr>
      <vt:lpstr>Infrastructure as a Service (IaaS)</vt:lpstr>
      <vt:lpstr>Platform as a Service (PaaS)</vt:lpstr>
      <vt:lpstr>Software as a Service (SaaS)</vt:lpstr>
      <vt:lpstr>Database as a Service (DaaS)</vt:lpstr>
    </vt:vector>
  </TitlesOfParts>
  <Manager/>
  <Company>San Jose State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 Mak</cp:lastModifiedBy>
  <cp:revision>828</cp:revision>
  <dcterms:created xsi:type="dcterms:W3CDTF">2008-01-12T03:52:55Z</dcterms:created>
  <dcterms:modified xsi:type="dcterms:W3CDTF">2023-11-27T11:24:12Z</dcterms:modified>
  <cp:category/>
</cp:coreProperties>
</file>