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47"/>
  </p:notesMasterIdLst>
  <p:handoutMasterIdLst>
    <p:handoutMasterId r:id="rId48"/>
  </p:handoutMasterIdLst>
  <p:sldIdLst>
    <p:sldId id="256" r:id="rId2"/>
    <p:sldId id="316" r:id="rId3"/>
    <p:sldId id="380" r:id="rId4"/>
    <p:sldId id="257" r:id="rId5"/>
    <p:sldId id="258" r:id="rId6"/>
    <p:sldId id="259" r:id="rId7"/>
    <p:sldId id="260" r:id="rId8"/>
    <p:sldId id="264" r:id="rId9"/>
    <p:sldId id="354" r:id="rId10"/>
    <p:sldId id="355" r:id="rId11"/>
    <p:sldId id="383" r:id="rId12"/>
    <p:sldId id="356" r:id="rId13"/>
    <p:sldId id="357" r:id="rId14"/>
    <p:sldId id="358" r:id="rId15"/>
    <p:sldId id="359" r:id="rId16"/>
    <p:sldId id="360" r:id="rId17"/>
    <p:sldId id="361" r:id="rId18"/>
    <p:sldId id="261" r:id="rId19"/>
    <p:sldId id="265" r:id="rId20"/>
    <p:sldId id="266" r:id="rId21"/>
    <p:sldId id="263" r:id="rId22"/>
    <p:sldId id="267" r:id="rId23"/>
    <p:sldId id="268" r:id="rId24"/>
    <p:sldId id="269" r:id="rId25"/>
    <p:sldId id="384" r:id="rId26"/>
    <p:sldId id="368" r:id="rId27"/>
    <p:sldId id="362" r:id="rId28"/>
    <p:sldId id="363" r:id="rId29"/>
    <p:sldId id="364" r:id="rId30"/>
    <p:sldId id="385" r:id="rId31"/>
    <p:sldId id="386" r:id="rId32"/>
    <p:sldId id="324" r:id="rId33"/>
    <p:sldId id="325" r:id="rId34"/>
    <p:sldId id="326" r:id="rId35"/>
    <p:sldId id="328" r:id="rId36"/>
    <p:sldId id="335" r:id="rId37"/>
    <p:sldId id="329" r:id="rId38"/>
    <p:sldId id="330" r:id="rId39"/>
    <p:sldId id="332" r:id="rId40"/>
    <p:sldId id="338" r:id="rId41"/>
    <p:sldId id="287" r:id="rId42"/>
    <p:sldId id="288" r:id="rId43"/>
    <p:sldId id="312" r:id="rId44"/>
    <p:sldId id="365" r:id="rId45"/>
    <p:sldId id="387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9051"/>
    <a:srgbClr val="E1F5FF"/>
    <a:srgbClr val="B23C00"/>
    <a:srgbClr val="C6DEFF"/>
    <a:srgbClr val="A12A03"/>
    <a:srgbClr val="66CCFF"/>
    <a:srgbClr val="A40000"/>
    <a:srgbClr val="CC99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34" autoAdjust="0"/>
    <p:restoredTop sz="98450" autoAdjust="0"/>
  </p:normalViewPr>
  <p:slideViewPr>
    <p:cSldViewPr>
      <p:cViewPr varScale="1">
        <p:scale>
          <a:sx n="173" d="100"/>
          <a:sy n="173" d="100"/>
        </p:scale>
        <p:origin x="320" y="184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4504C-A0F5-524D-82C6-1B8158989AE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21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4504C-A0F5-524D-82C6-1B8158989A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1000435" y="6263609"/>
            <a:ext cx="1742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Applied Data Science </a:t>
            </a:r>
            <a:r>
              <a:rPr lang="en-US" sz="1000" baseline="0" dirty="0"/>
              <a:t>Dept.</a:t>
            </a:r>
          </a:p>
          <a:p>
            <a:r>
              <a:rPr lang="en-US" sz="1000" baseline="0" dirty="0"/>
              <a:t>Fall 2023: November 13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388367" y="6263609"/>
            <a:ext cx="2645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DATA 225: </a:t>
            </a:r>
            <a:r>
              <a:rPr lang="en-US" sz="1000" baseline="0" dirty="0"/>
              <a:t>Database Systems for Analytics</a:t>
            </a:r>
            <a:br>
              <a:rPr lang="en-US" sz="1000" baseline="0" dirty="0"/>
            </a:br>
            <a:r>
              <a:rPr lang="en-US" sz="1000" baseline="0" dirty="0"/>
              <a:t>© Ronald Mak</a:t>
            </a:r>
            <a:endParaRPr lang="en-US" sz="1000" dirty="0"/>
          </a:p>
        </p:txBody>
      </p:sp>
      <p:pic>
        <p:nvPicPr>
          <p:cNvPr id="4" name="Picture 13" descr="SJSU-logo">
            <a:extLst>
              <a:ext uri="{FF2B5EF4-FFF2-40B4-BE49-F238E27FC236}">
                <a16:creationId xmlns:a16="http://schemas.microsoft.com/office/drawing/2014/main" id="{650D295A-78DE-6A44-BC05-FD4D760FC2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orialspoint.com/dwh/dwh_olap.ht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orialspoint.com/dwh/dwh_olap.ht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orialspoint.com/dwh/dwh_olap.ht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orialspoint.com/dwh/dwh_olap.ht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orialspoint.com/dwh/dwh_olap.ht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demos.devexpress.com/aspxpivotgriddemos/OLAP/Browser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s.devexpress.com/aspxpivotgriddemos/OLAP/Browser.aspx" TargetMode="External"/><Relationship Id="rId2" Type="http://schemas.openxmlformats.org/officeDocument/2006/relationships/hyperlink" Target="http://demos.telerik.com/aspnet-ajax/pivotgrid/examples/olap/defaultcs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oftwareadvice.com/bi/?more=true#mor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s.webflow.com/54e3cc87305a0f0a0665f71f/5537351f5f1065d401cde83c_etl-elt-architecture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nebranch.com/common/images/etl-tipping-point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uperdevelop.com/wp-content/themes/shopperpress/thumbs/ETL.jpe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dpflager.com/wp-content/uploads/2014/05/ETL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DATA 225</a:t>
            </a:r>
            <a:br>
              <a:rPr lang="en-US" sz="3200" dirty="0"/>
            </a:br>
            <a:r>
              <a:rPr lang="en-US" dirty="0"/>
              <a:t>Database Systems for Analytics</a:t>
            </a:r>
            <a:br>
              <a:rPr lang="en-US" sz="3600" dirty="0"/>
            </a:br>
            <a:r>
              <a:rPr lang="en-US" sz="2400" dirty="0"/>
              <a:t>November 13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Applied Data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Fall 2023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3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2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29A7643-0D99-37CC-DA97-13489E8FB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097" y="4783963"/>
            <a:ext cx="1828780" cy="6460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Analytical Processing (OLAP)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OLAP</a:t>
            </a:r>
          </a:p>
          <a:p>
            <a:pPr lvl="1"/>
            <a:r>
              <a:rPr lang="en-US" dirty="0"/>
              <a:t>online </a:t>
            </a:r>
            <a:r>
              <a:rPr lang="en-US" u="sng" dirty="0"/>
              <a:t>analytical</a:t>
            </a:r>
            <a:r>
              <a:rPr lang="en-US" dirty="0"/>
              <a:t> processing</a:t>
            </a:r>
          </a:p>
          <a:p>
            <a:pPr lvl="1"/>
            <a:r>
              <a:rPr lang="en-US" dirty="0"/>
              <a:t>Query data from data warehouses and/or </a:t>
            </a:r>
            <a:br>
              <a:rPr lang="en-US" dirty="0"/>
            </a:br>
            <a:r>
              <a:rPr lang="en-US" dirty="0"/>
              <a:t>data marts to analyze and present data.</a:t>
            </a:r>
          </a:p>
          <a:p>
            <a:pPr lvl="4"/>
            <a:endParaRPr lang="en-US" dirty="0"/>
          </a:p>
          <a:p>
            <a:r>
              <a:rPr lang="en-US" dirty="0"/>
              <a:t>OLAP tools support decision making.</a:t>
            </a:r>
          </a:p>
          <a:p>
            <a:r>
              <a:rPr lang="en-US" dirty="0"/>
              <a:t>OLAP tools are </a:t>
            </a:r>
            <a:r>
              <a:rPr lang="en-US" u="sng" dirty="0"/>
              <a:t>read only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85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05AC-AA2D-2F41-EB99-A0E733F9A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OLAP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8DF81-9C42-AED1-660B-C1FF01445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drill up and drill down</a:t>
            </a:r>
          </a:p>
          <a:p>
            <a:r>
              <a:rPr lang="en-US" dirty="0"/>
              <a:t>slice and dice</a:t>
            </a:r>
          </a:p>
          <a:p>
            <a:r>
              <a:rPr lang="en-US" dirty="0"/>
              <a:t>pivot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96FD7-70F0-6A88-C701-398A90A1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25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OLAP Drill Up and Drill 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68209"/>
          </a:xfrm>
        </p:spPr>
        <p:txBody>
          <a:bodyPr/>
          <a:lstStyle/>
          <a:p>
            <a:r>
              <a:rPr lang="en-US" dirty="0"/>
              <a:t>Drill through </a:t>
            </a:r>
            <a:r>
              <a:rPr lang="en-US" u="sng" dirty="0"/>
              <a:t>dimension hierarchies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dirty="0"/>
              <a:t>Location: country </a:t>
            </a:r>
            <a:r>
              <a:rPr lang="en-US" dirty="0">
                <a:sym typeface="Wingdings"/>
              </a:rPr>
              <a:t> state  region  city  store</a:t>
            </a:r>
          </a:p>
          <a:p>
            <a:pPr lvl="2"/>
            <a:r>
              <a:rPr lang="en-US" dirty="0">
                <a:sym typeface="Wingdings"/>
              </a:rPr>
              <a:t>Time: year  quarter  month  week  day  hour</a:t>
            </a:r>
          </a:p>
          <a:p>
            <a:pPr lvl="6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Drill up </a:t>
            </a:r>
          </a:p>
          <a:p>
            <a:pPr lvl="1"/>
            <a:r>
              <a:rPr lang="en-US" dirty="0"/>
              <a:t>AKA </a:t>
            </a:r>
            <a:r>
              <a:rPr lang="en-US" dirty="0">
                <a:solidFill>
                  <a:srgbClr val="C00000"/>
                </a:solidFill>
              </a:rPr>
              <a:t>roll up</a:t>
            </a:r>
          </a:p>
          <a:p>
            <a:pPr lvl="1"/>
            <a:r>
              <a:rPr lang="en-US" dirty="0"/>
              <a:t>Make the data granularity coarser.</a:t>
            </a:r>
          </a:p>
          <a:p>
            <a:pPr lvl="1"/>
            <a:r>
              <a:rPr lang="en-US" u="sng" dirty="0"/>
              <a:t>Aggregate</a:t>
            </a:r>
            <a:r>
              <a:rPr lang="en-US" dirty="0"/>
              <a:t> the data.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Drill down</a:t>
            </a:r>
          </a:p>
          <a:p>
            <a:pPr lvl="1"/>
            <a:r>
              <a:rPr lang="en-US" dirty="0"/>
              <a:t>Make the data granularity finer.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1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OLAP Drill Up and Drill Down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Screen Shot 2015-10-20 at 9.22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740" y="1234464"/>
            <a:ext cx="5155552" cy="4966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34446" y="5986610"/>
            <a:ext cx="3469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http://www.tutorialspoint.com/dwh/dwh_olap.htm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8075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OLAP Drill Up and Drill Down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Screen Shot 2015-10-20 at 9.21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234" y="1412753"/>
            <a:ext cx="5654866" cy="46679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806" y="5895171"/>
            <a:ext cx="3469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http://www.tutorialspoint.com/dwh/dwh_olap.htm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7710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Slice and Dice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Slice</a:t>
            </a:r>
            <a:r>
              <a:rPr lang="en-US" dirty="0"/>
              <a:t>: Select one value of a dimension attribute.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Screen Shot 2015-10-20 at 9.25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289" y="1783098"/>
            <a:ext cx="3675369" cy="4479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806" y="5895171"/>
            <a:ext cx="3469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http://www.tutorialspoint.com/dwh/dwh_olap.htm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7251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Slice and Dice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6" y="1295400"/>
            <a:ext cx="4297678" cy="1402088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Dice: </a:t>
            </a:r>
            <a:r>
              <a:rPr lang="en-US" dirty="0"/>
              <a:t>Select attribute values from two or more dimensions.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Screen Shot 2015-10-20 at 9.29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14181"/>
            <a:ext cx="3383243" cy="4857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806" y="5895171"/>
            <a:ext cx="3469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http://www.tutorialspoint.com/dwh/dwh_olap.htm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6053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Pivot:</a:t>
            </a:r>
            <a:r>
              <a:rPr lang="en-US" dirty="0"/>
              <a:t> Reorganize query results by rotation.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Screen Shot 2015-10-20 at 9.35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42" y="1867137"/>
            <a:ext cx="4114755" cy="43050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806" y="5895171"/>
            <a:ext cx="3469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http://www.tutorialspoint.com/dwh/dwh_olap.htm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761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26C17-00A8-204B-5243-808A37647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63F5E-F253-99BB-2DB2-CEB425A7C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OLAP: Online Analytical Processing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ROLAP</a:t>
            </a:r>
            <a:r>
              <a:rPr lang="en-US" dirty="0"/>
              <a:t>: Relational OLAP</a:t>
            </a:r>
          </a:p>
          <a:p>
            <a:pPr lvl="1"/>
            <a:r>
              <a:rPr lang="en-US" dirty="0"/>
              <a:t>dimensional model</a:t>
            </a:r>
          </a:p>
          <a:p>
            <a:pPr lvl="1"/>
            <a:r>
              <a:rPr lang="en-US" dirty="0"/>
              <a:t>star schema</a:t>
            </a:r>
          </a:p>
          <a:p>
            <a:pPr lvl="2"/>
            <a:r>
              <a:rPr lang="en-US" dirty="0"/>
              <a:t>dimension tables</a:t>
            </a:r>
          </a:p>
          <a:p>
            <a:pPr lvl="2"/>
            <a:r>
              <a:rPr lang="en-US" dirty="0"/>
              <a:t>fact tables</a:t>
            </a:r>
          </a:p>
          <a:p>
            <a:pPr lvl="4"/>
            <a:endParaRPr lang="en-US" dirty="0"/>
          </a:p>
          <a:p>
            <a:r>
              <a:rPr lang="en-US" dirty="0"/>
              <a:t>ROLAP warehouses consist of multiple relational tables</a:t>
            </a:r>
          </a:p>
          <a:p>
            <a:pPr lvl="1"/>
            <a:r>
              <a:rPr lang="en-US" dirty="0"/>
              <a:t>Kimball approach: dimensional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140F8-164F-2D9B-495B-06933788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80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3E221-DC4C-2D44-D45D-66AB48579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63EEA-A241-5F10-49AF-5E1E2BF10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MOLAP</a:t>
            </a:r>
            <a:r>
              <a:rPr lang="en-US" dirty="0"/>
              <a:t>: multidimensional OLAP</a:t>
            </a:r>
          </a:p>
          <a:p>
            <a:pPr lvl="1"/>
            <a:r>
              <a:rPr lang="en-US" dirty="0"/>
              <a:t>Conceptually, a multidimensional </a:t>
            </a:r>
            <a:r>
              <a:rPr lang="en-US" dirty="0">
                <a:solidFill>
                  <a:srgbClr val="C00000"/>
                </a:solidFill>
              </a:rPr>
              <a:t>data cube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9EAF1-836A-2514-4EC6-E4782354D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D2E796-D93F-AE57-47BB-A88A67FDE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2499398"/>
            <a:ext cx="5524500" cy="33443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FDECD7-FB58-8EFF-520F-02404F5311D9}"/>
              </a:ext>
            </a:extLst>
          </p:cNvPr>
          <p:cNvSpPr txBox="1"/>
          <p:nvPr/>
        </p:nvSpPr>
        <p:spPr>
          <a:xfrm>
            <a:off x="6035024" y="6153834"/>
            <a:ext cx="225574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Principles of Database Management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Lemahieu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vanden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Broucke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Baesens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Cambridge University Press, 2018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978-1-107-18612-5</a:t>
            </a:r>
          </a:p>
        </p:txBody>
      </p:sp>
    </p:spTree>
    <p:extLst>
      <p:ext uri="{BB962C8B-B14F-4D97-AF65-F5344CB8AC3E}">
        <p14:creationId xmlns:p14="http://schemas.microsoft.com/office/powerpoint/2010/main" val="4071939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10398-751B-BA5F-5590-2C33C2B13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Evening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B9C2C-4CD9-659E-2870-4183D03FE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Factless fact table</a:t>
            </a:r>
          </a:p>
          <a:p>
            <a:r>
              <a:rPr lang="en-US" dirty="0"/>
              <a:t>OLAP operations</a:t>
            </a:r>
          </a:p>
          <a:p>
            <a:pPr lvl="1"/>
            <a:r>
              <a:rPr lang="en-US" dirty="0"/>
              <a:t>drill up, drill down</a:t>
            </a:r>
          </a:p>
          <a:p>
            <a:pPr lvl="1"/>
            <a:r>
              <a:rPr lang="en-US" dirty="0"/>
              <a:t>slice, dice</a:t>
            </a:r>
          </a:p>
          <a:p>
            <a:pPr lvl="1"/>
            <a:r>
              <a:rPr lang="en-US" dirty="0"/>
              <a:t>pivot</a:t>
            </a:r>
          </a:p>
          <a:p>
            <a:r>
              <a:rPr lang="en-US" dirty="0"/>
              <a:t>Conformed dimensions</a:t>
            </a:r>
          </a:p>
          <a:p>
            <a:r>
              <a:rPr lang="en-US" dirty="0"/>
              <a:t>BI tools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 BY ... WITH ROLLUP</a:t>
            </a:r>
          </a:p>
          <a:p>
            <a:pPr lvl="4"/>
            <a:endParaRPr lang="en-US" dirty="0"/>
          </a:p>
          <a:p>
            <a:r>
              <a:rPr lang="en-US" i="1" dirty="0"/>
              <a:t>Break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78A73-3F66-4E26-3B63-D8A51B0A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34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E9C54-4277-F78F-54BE-167A7A19A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Views of OLAP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2CA1C-0D3D-5CCD-C763-25724ADEE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95400"/>
            <a:ext cx="8351467" cy="4835525"/>
          </a:xfrm>
        </p:spPr>
        <p:txBody>
          <a:bodyPr/>
          <a:lstStyle/>
          <a:p>
            <a:r>
              <a:rPr lang="en-US" dirty="0"/>
              <a:t>Drill up (rollup) and drill down</a:t>
            </a:r>
          </a:p>
          <a:p>
            <a:pPr lvl="1"/>
            <a:r>
              <a:rPr lang="en-US" dirty="0"/>
              <a:t>Drill up/down along a dimension requires a hierarchy.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sz="1800" dirty="0"/>
              <a:t>calendar: decade </a:t>
            </a:r>
            <a:r>
              <a:rPr lang="en-US" sz="1800" dirty="0">
                <a:sym typeface="Wingdings" pitchFamily="2" charset="2"/>
              </a:rPr>
              <a:t> year  quarter  month  day  hour</a:t>
            </a:r>
          </a:p>
          <a:p>
            <a:pPr lvl="2"/>
            <a:r>
              <a:rPr lang="en-US" sz="1800" dirty="0">
                <a:sym typeface="Wingdings" pitchFamily="2" charset="2"/>
              </a:rPr>
              <a:t>location: continent  country  state  county  city  street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ED701-B2AF-4FA6-F722-24316437D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319846-2949-EFDD-F3AC-20C969776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33" y="3693950"/>
            <a:ext cx="3710918" cy="24539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38AE18-9D90-C96A-0ADD-C17229414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550" y="3945122"/>
            <a:ext cx="2285975" cy="19516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B9CCA5-4004-A83E-2A70-7FCD156D6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476" y="4343390"/>
            <a:ext cx="1611647" cy="836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86AF64-6E05-8A54-7E2E-20E9381A6B01}"/>
              </a:ext>
            </a:extLst>
          </p:cNvPr>
          <p:cNvSpPr txBox="1"/>
          <p:nvPr/>
        </p:nvSpPr>
        <p:spPr>
          <a:xfrm>
            <a:off x="6035024" y="6153834"/>
            <a:ext cx="225574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Principles of Database Management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Lemahieu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vanden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Broucke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Baesens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Cambridge University Press, 2018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978-1-107-18612-5</a:t>
            </a:r>
          </a:p>
        </p:txBody>
      </p:sp>
    </p:spTree>
    <p:extLst>
      <p:ext uri="{BB962C8B-B14F-4D97-AF65-F5344CB8AC3E}">
        <p14:creationId xmlns:p14="http://schemas.microsoft.com/office/powerpoint/2010/main" val="2218038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3943-6B5E-2C21-F242-6B7863A3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Views of OLAP Operations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7F9D8-29FB-904A-6B88-685F0AB2A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181"/>
            <a:ext cx="8229600" cy="579137"/>
          </a:xfrm>
        </p:spPr>
        <p:txBody>
          <a:bodyPr/>
          <a:lstStyle/>
          <a:p>
            <a:r>
              <a:rPr lang="en-US" dirty="0"/>
              <a:t>Slice and dice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90E86-8A20-99F1-E74E-46C2902D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C4E1BC-0CF5-C804-327C-3EF714B8F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84" y="2331732"/>
            <a:ext cx="3931877" cy="30279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896134-DC3A-4CBF-A2D0-68CBA742B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78" y="2324200"/>
            <a:ext cx="3931877" cy="30355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3E73FF-AAD5-816D-78CD-86B3E6E9F1A8}"/>
              </a:ext>
            </a:extLst>
          </p:cNvPr>
          <p:cNvSpPr txBox="1"/>
          <p:nvPr/>
        </p:nvSpPr>
        <p:spPr>
          <a:xfrm>
            <a:off x="6035024" y="6153834"/>
            <a:ext cx="225574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Principles of Database Management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Lemahieu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vanden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Broucke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Baesens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Cambridge University Press, 2018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978-1-107-18612-5</a:t>
            </a:r>
          </a:p>
        </p:txBody>
      </p:sp>
    </p:spTree>
    <p:extLst>
      <p:ext uri="{BB962C8B-B14F-4D97-AF65-F5344CB8AC3E}">
        <p14:creationId xmlns:p14="http://schemas.microsoft.com/office/powerpoint/2010/main" val="3645718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1528A-B2AE-EB93-13BB-A3EEE21D4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Views of OLAP Operations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80F42-92BA-B325-D77A-4BC533C16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Pivot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F6C47-9D80-49DF-8145-CD51A7495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5" descr="9781284079050_CH11_FIGF05A.jpg">
            <a:extLst>
              <a:ext uri="{FF2B5EF4-FFF2-40B4-BE49-F238E27FC236}">
                <a16:creationId xmlns:a16="http://schemas.microsoft.com/office/drawing/2014/main" id="{0D242E20-027E-DB16-4596-C70990BF3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7" y="2331732"/>
            <a:ext cx="3840483" cy="202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9781284079050_CH11_FIGF05B.jpg">
            <a:extLst>
              <a:ext uri="{FF2B5EF4-FFF2-40B4-BE49-F238E27FC236}">
                <a16:creationId xmlns:a16="http://schemas.microsoft.com/office/drawing/2014/main" id="{1AE0CD1A-8427-5710-235C-C69FD80E7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31732"/>
            <a:ext cx="4297678" cy="202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0BB034-72D1-CEA3-6757-757001653576}"/>
              </a:ext>
            </a:extLst>
          </p:cNvPr>
          <p:cNvSpPr txBox="1"/>
          <p:nvPr/>
        </p:nvSpPr>
        <p:spPr>
          <a:xfrm>
            <a:off x="6146939" y="6153834"/>
            <a:ext cx="208262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Illuminated, 3</a:t>
            </a:r>
            <a:r>
              <a:rPr lang="en-US" sz="900" b="1" baseline="30000" dirty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Catherine Ricardo &amp; Susan Urban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Jones &amp; Bartlett Learning,, 2017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978-1-284-05694-5</a:t>
            </a:r>
          </a:p>
        </p:txBody>
      </p:sp>
    </p:spTree>
    <p:extLst>
      <p:ext uri="{BB962C8B-B14F-4D97-AF65-F5344CB8AC3E}">
        <p14:creationId xmlns:p14="http://schemas.microsoft.com/office/powerpoint/2010/main" val="3303354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188B8-E662-0A85-53F1-6E8064D1D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Views of OLAP Operations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B8991-3AD7-15E9-D8CF-D32913E0E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95400"/>
            <a:ext cx="2926093" cy="2225039"/>
          </a:xfrm>
        </p:spPr>
        <p:txBody>
          <a:bodyPr/>
          <a:lstStyle/>
          <a:p>
            <a:r>
              <a:rPr lang="en-US" dirty="0"/>
              <a:t>Drill-down on </a:t>
            </a:r>
            <a:br>
              <a:rPr lang="en-US" dirty="0"/>
            </a:br>
            <a:r>
              <a:rPr lang="en-US" dirty="0"/>
              <a:t>sales of a </a:t>
            </a:r>
            <a:br>
              <a:rPr lang="en-US" dirty="0"/>
            </a:br>
            <a:r>
              <a:rPr lang="en-US" dirty="0"/>
              <a:t>department </a:t>
            </a:r>
            <a:br>
              <a:rPr lang="en-US" dirty="0"/>
            </a:br>
            <a:r>
              <a:rPr lang="en-US" dirty="0"/>
              <a:t>showing the month of June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ABBCD-4C05-589E-65DA-BD99C6B4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5" descr="9781284079050_CH11_FIGF06B.jpg">
            <a:extLst>
              <a:ext uri="{FF2B5EF4-FFF2-40B4-BE49-F238E27FC236}">
                <a16:creationId xmlns:a16="http://schemas.microsoft.com/office/drawing/2014/main" id="{9DDFEF44-F0DD-00CE-3024-79C0F419A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32" y="1417342"/>
            <a:ext cx="4991088" cy="477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145FC1-6FCD-2891-0C71-C8BED78CC3DE}"/>
              </a:ext>
            </a:extLst>
          </p:cNvPr>
          <p:cNvSpPr txBox="1"/>
          <p:nvPr/>
        </p:nvSpPr>
        <p:spPr>
          <a:xfrm>
            <a:off x="365806" y="5440658"/>
            <a:ext cx="208262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Illuminated, 3</a:t>
            </a:r>
            <a:r>
              <a:rPr lang="en-US" sz="900" b="1" baseline="30000" dirty="0">
                <a:solidFill>
                  <a:schemeClr val="bg1">
                    <a:lumMod val="65000"/>
                  </a:schemeClr>
                </a:solidFill>
              </a:rPr>
              <a:t>rd</a:t>
            </a:r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 edition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Catherine Ricardo &amp; Susan Urban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Jones &amp; Bartlett Learning,, 2017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978-1-284-05694-5</a:t>
            </a:r>
          </a:p>
        </p:txBody>
      </p:sp>
    </p:spTree>
    <p:extLst>
      <p:ext uri="{BB962C8B-B14F-4D97-AF65-F5344CB8AC3E}">
        <p14:creationId xmlns:p14="http://schemas.microsoft.com/office/powerpoint/2010/main" val="2457831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A3A9F-AC12-2667-2529-1622EC6BD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Views of OLAP Operations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2EF5D-3283-AD12-CFD2-0400EE222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205F58-14F7-B0D6-C31D-6521B3E6DD13}"/>
              </a:ext>
            </a:extLst>
          </p:cNvPr>
          <p:cNvSpPr txBox="1"/>
          <p:nvPr/>
        </p:nvSpPr>
        <p:spPr>
          <a:xfrm>
            <a:off x="1097318" y="5894577"/>
            <a:ext cx="6744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https://demos.devexpress.com/aspxpivotgriddemos/OLAP/Browser.aspx</a:t>
            </a:r>
            <a:endParaRPr lang="en-US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A60D8857-4634-C542-BEA2-1B7A53251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390" y="1229985"/>
            <a:ext cx="5212023" cy="1982835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F470D11F-A39C-B3BC-3005-91B6C8CF2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637" y="3353136"/>
            <a:ext cx="5173935" cy="253023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2B25E1C-1342-8322-BDBC-6A5C3FAC516D}"/>
              </a:ext>
            </a:extLst>
          </p:cNvPr>
          <p:cNvSpPr/>
          <p:nvPr/>
        </p:nvSpPr>
        <p:spPr bwMode="auto">
          <a:xfrm>
            <a:off x="3425110" y="2697488"/>
            <a:ext cx="152405" cy="18287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22A548-A430-4029-F5EB-D070DACE114F}"/>
              </a:ext>
            </a:extLst>
          </p:cNvPr>
          <p:cNvSpPr/>
          <p:nvPr/>
        </p:nvSpPr>
        <p:spPr bwMode="auto">
          <a:xfrm>
            <a:off x="3425110" y="4983463"/>
            <a:ext cx="152405" cy="18287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0B49956-6135-0721-96BA-35142B628466}"/>
              </a:ext>
            </a:extLst>
          </p:cNvPr>
          <p:cNvGrpSpPr/>
          <p:nvPr/>
        </p:nvGrpSpPr>
        <p:grpSpPr>
          <a:xfrm>
            <a:off x="457245" y="2788926"/>
            <a:ext cx="2967866" cy="2285975"/>
            <a:chOff x="457245" y="2788926"/>
            <a:chExt cx="2967866" cy="22859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62176B0-2EC2-9B36-DD5F-1B8366CC82BF}"/>
                </a:ext>
              </a:extLst>
            </p:cNvPr>
            <p:cNvSpPr txBox="1"/>
            <p:nvPr/>
          </p:nvSpPr>
          <p:spPr>
            <a:xfrm>
              <a:off x="457245" y="3794756"/>
              <a:ext cx="1367682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33CC"/>
                  </a:solidFill>
                </a:rPr>
                <a:t>Drill down on</a:t>
              </a:r>
            </a:p>
            <a:p>
              <a:pPr algn="ctr"/>
              <a:r>
                <a:rPr lang="en-US" b="1" dirty="0">
                  <a:solidFill>
                    <a:srgbClr val="0033CC"/>
                  </a:solidFill>
                </a:rPr>
                <a:t>Produce</a:t>
              </a:r>
            </a:p>
          </p:txBody>
        </p:sp>
        <p:cxnSp>
          <p:nvCxnSpPr>
            <p:cNvPr id="13" name="Curved Connector 12">
              <a:extLst>
                <a:ext uri="{FF2B5EF4-FFF2-40B4-BE49-F238E27FC236}">
                  <a16:creationId xmlns:a16="http://schemas.microsoft.com/office/drawing/2014/main" id="{625607CD-8280-BB55-D112-D3DAE850EE98}"/>
                </a:ext>
              </a:extLst>
            </p:cNvPr>
            <p:cNvCxnSpPr>
              <a:stCxn id="10" idx="2"/>
              <a:endCxn id="9" idx="0"/>
            </p:cNvCxnSpPr>
            <p:nvPr/>
          </p:nvCxnSpPr>
          <p:spPr bwMode="auto">
            <a:xfrm rot="10800000" flipV="1">
              <a:off x="1141086" y="2788926"/>
              <a:ext cx="2284024" cy="1005829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Curved Connector 14">
              <a:extLst>
                <a:ext uri="{FF2B5EF4-FFF2-40B4-BE49-F238E27FC236}">
                  <a16:creationId xmlns:a16="http://schemas.microsoft.com/office/drawing/2014/main" id="{2C75359B-9F5B-7861-9181-A2AC59487FCF}"/>
                </a:ext>
              </a:extLst>
            </p:cNvPr>
            <p:cNvCxnSpPr>
              <a:stCxn id="9" idx="2"/>
              <a:endCxn id="11" idx="2"/>
            </p:cNvCxnSpPr>
            <p:nvPr/>
          </p:nvCxnSpPr>
          <p:spPr bwMode="auto">
            <a:xfrm rot="16200000" flipH="1">
              <a:off x="1935413" y="3585204"/>
              <a:ext cx="695371" cy="2284024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B286004E-9518-FE7F-F2C7-7D508CFAF858}"/>
              </a:ext>
            </a:extLst>
          </p:cNvPr>
          <p:cNvSpPr/>
          <p:nvPr/>
        </p:nvSpPr>
        <p:spPr bwMode="auto">
          <a:xfrm>
            <a:off x="3394637" y="2841841"/>
            <a:ext cx="143358" cy="145939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528F15-B72B-8451-BD31-EF9568A0E9AF}"/>
              </a:ext>
            </a:extLst>
          </p:cNvPr>
          <p:cNvSpPr/>
          <p:nvPr/>
        </p:nvSpPr>
        <p:spPr bwMode="auto">
          <a:xfrm>
            <a:off x="3394637" y="4861141"/>
            <a:ext cx="143358" cy="145939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D3B5CDE-1116-9BE1-3BEB-32F34E2844EE}"/>
              </a:ext>
            </a:extLst>
          </p:cNvPr>
          <p:cNvGrpSpPr/>
          <p:nvPr/>
        </p:nvGrpSpPr>
        <p:grpSpPr>
          <a:xfrm>
            <a:off x="1945158" y="2914812"/>
            <a:ext cx="1449480" cy="2019299"/>
            <a:chOff x="1945158" y="2914812"/>
            <a:chExt cx="1449480" cy="201929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7118C38-DB28-8428-C7C6-A98D05F2479C}"/>
                </a:ext>
              </a:extLst>
            </p:cNvPr>
            <p:cNvSpPr txBox="1"/>
            <p:nvPr/>
          </p:nvSpPr>
          <p:spPr>
            <a:xfrm>
              <a:off x="1945158" y="3671644"/>
              <a:ext cx="1107996" cy="83099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33CC"/>
                  </a:solidFill>
                </a:rPr>
                <a:t>Drill up</a:t>
              </a:r>
            </a:p>
            <a:p>
              <a:pPr algn="ctr"/>
              <a:r>
                <a:rPr lang="en-US" dirty="0">
                  <a:solidFill>
                    <a:srgbClr val="0033CC"/>
                  </a:solidFill>
                </a:rPr>
                <a:t>(rollup) on</a:t>
              </a:r>
            </a:p>
            <a:p>
              <a:pPr algn="ctr"/>
              <a:r>
                <a:rPr lang="en-US" b="1" dirty="0">
                  <a:solidFill>
                    <a:srgbClr val="0033CC"/>
                  </a:solidFill>
                </a:rPr>
                <a:t>Produce</a:t>
              </a:r>
            </a:p>
          </p:txBody>
        </p: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1D7965C1-274D-BD5D-881B-0CBD7E256F5E}"/>
                </a:ext>
              </a:extLst>
            </p:cNvPr>
            <p:cNvCxnSpPr>
              <a:stCxn id="21" idx="2"/>
              <a:endCxn id="19" idx="2"/>
            </p:cNvCxnSpPr>
            <p:nvPr/>
          </p:nvCxnSpPr>
          <p:spPr bwMode="auto">
            <a:xfrm rot="10800000">
              <a:off x="2499157" y="4502641"/>
              <a:ext cx="895481" cy="431470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C0876FB2-E865-BB03-C1C2-06682E105213}"/>
                </a:ext>
              </a:extLst>
            </p:cNvPr>
            <p:cNvCxnSpPr>
              <a:stCxn id="19" idx="0"/>
              <a:endCxn id="20" idx="2"/>
            </p:cNvCxnSpPr>
            <p:nvPr/>
          </p:nvCxnSpPr>
          <p:spPr bwMode="auto">
            <a:xfrm rot="5400000" flipH="1" flipV="1">
              <a:off x="2568480" y="2845488"/>
              <a:ext cx="756833" cy="895481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783A47E-BABA-BC0F-ADFE-FC7E1F644677}"/>
              </a:ext>
            </a:extLst>
          </p:cNvPr>
          <p:cNvSpPr txBox="1"/>
          <p:nvPr/>
        </p:nvSpPr>
        <p:spPr>
          <a:xfrm>
            <a:off x="7368655" y="6307723"/>
            <a:ext cx="731290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71651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43946-1ABB-1996-0CCB-B5904937E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OLAP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149C3-6B69-18E4-B173-32473015C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Straightforward to do with SQL only:</a:t>
            </a:r>
          </a:p>
          <a:p>
            <a:pPr lvl="1"/>
            <a:r>
              <a:rPr lang="en-US" dirty="0"/>
              <a:t>drill up and down</a:t>
            </a:r>
          </a:p>
          <a:p>
            <a:pPr lvl="1"/>
            <a:r>
              <a:rPr lang="en-US" dirty="0"/>
              <a:t>slice and dice</a:t>
            </a:r>
          </a:p>
          <a:p>
            <a:pPr lvl="4"/>
            <a:endParaRPr lang="en-US" dirty="0"/>
          </a:p>
          <a:p>
            <a:r>
              <a:rPr lang="en-US" dirty="0"/>
              <a:t>May also need Python code:</a:t>
            </a:r>
          </a:p>
          <a:p>
            <a:pPr lvl="1"/>
            <a:r>
              <a:rPr lang="en-US" dirty="0"/>
              <a:t>pivot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69CCC-4941-C04C-0C35-5C185250C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3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Conformed 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multiple star schemas share a common set of dimensions, the dimensions are called </a:t>
            </a:r>
            <a:r>
              <a:rPr lang="en-US" dirty="0">
                <a:solidFill>
                  <a:srgbClr val="B23C00"/>
                </a:solidFill>
              </a:rPr>
              <a:t>conformed dimensions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Conformed dimensions enable analyses to span multiple star schemas, where the schemas share a </a:t>
            </a:r>
            <a:r>
              <a:rPr lang="en-US" u="sng" dirty="0"/>
              <a:t>common view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of the world.</a:t>
            </a:r>
          </a:p>
          <a:p>
            <a:pPr lvl="1"/>
            <a:r>
              <a:rPr lang="en-US" dirty="0"/>
              <a:t>For example, all the schemas must share </a:t>
            </a:r>
            <a:br>
              <a:rPr lang="en-US" dirty="0"/>
            </a:br>
            <a:r>
              <a:rPr lang="en-US" dirty="0"/>
              <a:t>a common view of what a customer is.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Drill across</a:t>
            </a:r>
            <a:r>
              <a:rPr lang="en-US" dirty="0"/>
              <a:t>: A OLAP operation that </a:t>
            </a:r>
            <a:br>
              <a:rPr lang="en-US" dirty="0"/>
            </a:br>
            <a:r>
              <a:rPr lang="en-US" dirty="0"/>
              <a:t>spans multiple star schemas.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96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OLAP/BI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770"/>
          </a:xfrm>
        </p:spPr>
        <p:txBody>
          <a:bodyPr/>
          <a:lstStyle/>
          <a:p>
            <a:pPr marL="469900" lvl="1" indent="-469900" eaLnBrk="1" hangingPunct="1"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>
                <a:cs typeface="+mn-cs"/>
              </a:rPr>
              <a:t>Users can query fact and dimension tables </a:t>
            </a:r>
            <a:br>
              <a:rPr lang="en-US" sz="2800" dirty="0">
                <a:cs typeface="+mn-cs"/>
              </a:rPr>
            </a:br>
            <a:r>
              <a:rPr lang="en-US" sz="2800" dirty="0">
                <a:cs typeface="+mn-cs"/>
              </a:rPr>
              <a:t>by using simple point-and-click query-building applications.</a:t>
            </a:r>
          </a:p>
          <a:p>
            <a:pPr marL="2316163" lvl="5" indent="-469900">
              <a:buSzPct val="70000"/>
            </a:pPr>
            <a:endParaRPr lang="en-US" dirty="0"/>
          </a:p>
          <a:p>
            <a:pPr marL="469900" lvl="1" indent="-469900" eaLnBrk="1" hangingPunct="1"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>
                <a:cs typeface="+mn-cs"/>
              </a:rPr>
              <a:t>Based on user actions, the tool generates and executes the SQL code on the data warehouse or data mart.</a:t>
            </a:r>
          </a:p>
          <a:p>
            <a:pPr lvl="1"/>
            <a:r>
              <a:rPr lang="en-US" dirty="0"/>
              <a:t>SQL code to drill up or down, slice or dice, or pivot.</a:t>
            </a:r>
          </a:p>
          <a:p>
            <a:pPr lvl="5"/>
            <a:endParaRPr lang="en-US" dirty="0"/>
          </a:p>
          <a:p>
            <a:r>
              <a:rPr lang="en-US" dirty="0"/>
              <a:t>Example OLAP/BI tools</a:t>
            </a:r>
          </a:p>
          <a:p>
            <a:pPr lvl="1"/>
            <a:r>
              <a:rPr lang="en-US" dirty="0"/>
              <a:t>IBM </a:t>
            </a:r>
            <a:r>
              <a:rPr lang="en-US" dirty="0" err="1"/>
              <a:t>Cognos</a:t>
            </a:r>
            <a:r>
              <a:rPr lang="en-US" dirty="0"/>
              <a:t>, Oracle BI, TIBCO </a:t>
            </a:r>
            <a:r>
              <a:rPr lang="en-US" dirty="0" err="1"/>
              <a:t>Spotfire</a:t>
            </a:r>
            <a:r>
              <a:rPr lang="en-US" dirty="0"/>
              <a:t>, Tableau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56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OLAP/BI Tools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8" y="1188707"/>
            <a:ext cx="5363679" cy="56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27091" y="3132667"/>
            <a:ext cx="157890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Typical OLAP</a:t>
            </a:r>
          </a:p>
          <a:p>
            <a:r>
              <a:rPr lang="en-US" sz="1800" dirty="0">
                <a:solidFill>
                  <a:srgbClr val="0033CC"/>
                </a:solidFill>
              </a:rPr>
              <a:t>tool layout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4394" y="616591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941687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OLAP/BI Tool Demos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Telerik OLAP and KPIs Support: </a:t>
            </a:r>
            <a:r>
              <a:rPr lang="en-US" dirty="0">
                <a:hlinkClick r:id="rId2"/>
              </a:rPr>
              <a:t>http://demos.telerik.com/aspnet-ajax/pivotgrid/examples/olap/defaultcs.aspx</a:t>
            </a:r>
            <a:r>
              <a:rPr lang="en-US" dirty="0"/>
              <a:t> </a:t>
            </a:r>
          </a:p>
          <a:p>
            <a:pPr lvl="4"/>
            <a:endParaRPr lang="en-US" dirty="0"/>
          </a:p>
          <a:p>
            <a:r>
              <a:rPr lang="en-US" dirty="0"/>
              <a:t>DevExpress OLAP Browser: </a:t>
            </a:r>
            <a:r>
              <a:rPr lang="en-US" dirty="0">
                <a:hlinkClick r:id="rId3"/>
              </a:rPr>
              <a:t>https://demos.devexpress.com/aspxpivotgriddemos/OLAP/Browser.aspx</a:t>
            </a:r>
            <a:r>
              <a:rPr lang="en-US" dirty="0"/>
              <a:t> </a:t>
            </a:r>
          </a:p>
          <a:p>
            <a:pPr lvl="4"/>
            <a:endParaRPr lang="en-US" dirty="0"/>
          </a:p>
          <a:p>
            <a:r>
              <a:rPr lang="en-US" dirty="0"/>
              <a:t>Business Intelligence Tools: </a:t>
            </a:r>
            <a:r>
              <a:rPr lang="en-US" dirty="0">
                <a:hlinkClick r:id="rId4"/>
              </a:rPr>
              <a:t>http://www.softwareadvice.com/bi/?more=true#more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6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19476-661E-9AC9-0D4E-E59F245E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Evening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60429-AE84-91D4-708E-F6E88177E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Time-series analysis</a:t>
            </a:r>
          </a:p>
          <a:p>
            <a:pPr lvl="1"/>
            <a:r>
              <a:rPr lang="en-US" dirty="0"/>
              <a:t>Moving averages</a:t>
            </a:r>
          </a:p>
          <a:p>
            <a:pPr lvl="1"/>
            <a:r>
              <a:rPr lang="en-US" dirty="0"/>
              <a:t>Exponential smoothing</a:t>
            </a:r>
          </a:p>
          <a:p>
            <a:pPr lvl="4"/>
            <a:endParaRPr lang="en-US" dirty="0"/>
          </a:p>
          <a:p>
            <a:r>
              <a:rPr lang="en-US" dirty="0"/>
              <a:t>Executive dashboard</a:t>
            </a:r>
          </a:p>
          <a:p>
            <a:r>
              <a:rPr lang="en-US" dirty="0"/>
              <a:t>Assignment #10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67867-D9D4-2ADC-D7CB-EB438DCE5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C83D0C5-27C7-80BD-BC5B-9A875BB3F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ROLLUP for Drill Up/Down Subtotals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70BBBAD-3A27-9C99-62B5-0429A1D5C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505184"/>
          </a:xfrm>
        </p:spPr>
        <p:txBody>
          <a:bodyPr/>
          <a:lstStyle/>
          <a:p>
            <a:r>
              <a:rPr lang="en-US" dirty="0"/>
              <a:t>MySQL has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 BY ... WITH ROLLUP </a:t>
            </a:r>
            <a:r>
              <a:rPr lang="en-US" dirty="0"/>
              <a:t>for drilling up and down hierarchical dimensions to calculate subtotals and a grand total.</a:t>
            </a:r>
          </a:p>
          <a:p>
            <a:pPr lvl="4"/>
            <a:endParaRPr lang="en-US" dirty="0"/>
          </a:p>
          <a:p>
            <a:r>
              <a:rPr lang="en-US" dirty="0"/>
              <a:t>In our example, the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counts</a:t>
            </a:r>
            <a:r>
              <a:rPr lang="en-US" dirty="0"/>
              <a:t> fact table has a measure which is a count of students, and the dimension tables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calendar</a:t>
            </a:r>
            <a:r>
              <a:rPr lang="en-US" dirty="0"/>
              <a:t> and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classes</a:t>
            </a:r>
            <a:r>
              <a:rPr lang="en-US" dirty="0"/>
              <a:t> are both hierarchical.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6FD9A-E56B-B6CB-6473-81D574C3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" name="Picture 9" descr="Table&#10;&#10;Description automatically generated with medium confidence">
            <a:extLst>
              <a:ext uri="{FF2B5EF4-FFF2-40B4-BE49-F238E27FC236}">
                <a16:creationId xmlns:a16="http://schemas.microsoft.com/office/drawing/2014/main" id="{91915046-49A1-39C8-9B7E-625C347EE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4677961"/>
            <a:ext cx="7772400" cy="14942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2AB6-1FCE-6949-C62B-8EEE2DDE53A6}"/>
              </a:ext>
            </a:extLst>
          </p:cNvPr>
          <p:cNvSpPr txBox="1"/>
          <p:nvPr/>
        </p:nvSpPr>
        <p:spPr>
          <a:xfrm>
            <a:off x="4023366" y="4263177"/>
            <a:ext cx="194142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Students-</a:t>
            </a:r>
            <a:r>
              <a:rPr lang="en-US" dirty="0" err="1">
                <a:solidFill>
                  <a:srgbClr val="FFFF00"/>
                </a:solidFill>
              </a:rPr>
              <a:t>star.ipynb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05AABC-412E-834E-D847-E1CCE52673E5}"/>
              </a:ext>
            </a:extLst>
          </p:cNvPr>
          <p:cNvSpPr txBox="1"/>
          <p:nvPr/>
        </p:nvSpPr>
        <p:spPr>
          <a:xfrm>
            <a:off x="6119687" y="4263177"/>
            <a:ext cx="2109873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Students-</a:t>
            </a:r>
            <a:r>
              <a:rPr lang="en-US" dirty="0" err="1">
                <a:solidFill>
                  <a:srgbClr val="FFFF00"/>
                </a:solidFill>
              </a:rPr>
              <a:t>rollup.ipynb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D2687E-8E48-E263-D59D-790C1DDEFD6F}"/>
              </a:ext>
            </a:extLst>
          </p:cNvPr>
          <p:cNvSpPr txBox="1"/>
          <p:nvPr/>
        </p:nvSpPr>
        <p:spPr>
          <a:xfrm>
            <a:off x="-770965" y="376517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17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4411B-1EE8-D085-0EF1-6E6379783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60A3-5C6F-7514-CE70-96CE7FE60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3F307-643A-FEA9-231B-DE41A20B9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616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A4A24-FEC0-7D4E-B72D-3D34C4FC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Time-Series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10059-6713-E343-B052-0AD2875E9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Time-series analysis</a:t>
            </a:r>
            <a:r>
              <a:rPr lang="en-US" dirty="0"/>
              <a:t> is a common application </a:t>
            </a:r>
            <a:br>
              <a:rPr lang="en-US" dirty="0"/>
            </a:br>
            <a:r>
              <a:rPr lang="en-US" dirty="0"/>
              <a:t>of regression.</a:t>
            </a:r>
          </a:p>
          <a:p>
            <a:pPr lvl="1"/>
            <a:r>
              <a:rPr lang="en-US" dirty="0"/>
              <a:t>Use the </a:t>
            </a:r>
            <a:r>
              <a:rPr lang="en-US" u="sng" dirty="0"/>
              <a:t>time dimension</a:t>
            </a:r>
            <a:r>
              <a:rPr lang="en-US" dirty="0"/>
              <a:t> of a dimensional model.</a:t>
            </a:r>
          </a:p>
          <a:p>
            <a:pPr lvl="1"/>
            <a:r>
              <a:rPr lang="en-US" dirty="0"/>
              <a:t>Record data at </a:t>
            </a:r>
            <a:r>
              <a:rPr lang="en-US" u="sng" dirty="0"/>
              <a:t>regular intervals of time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data values are a </a:t>
            </a:r>
            <a:r>
              <a:rPr lang="en-US" u="sng" dirty="0"/>
              <a:t>function of the time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Calculate and plot </a:t>
            </a:r>
            <a:r>
              <a:rPr lang="en-US" u="sng" dirty="0"/>
              <a:t>trends</a:t>
            </a:r>
            <a:r>
              <a:rPr lang="en-US" dirty="0"/>
              <a:t> of data values over time.</a:t>
            </a:r>
          </a:p>
          <a:p>
            <a:pPr lvl="4"/>
            <a:endParaRPr lang="en-US" dirty="0"/>
          </a:p>
          <a:p>
            <a:r>
              <a:rPr lang="en-US" dirty="0"/>
              <a:t>Different time-series trends:</a:t>
            </a:r>
          </a:p>
          <a:p>
            <a:pPr lvl="1"/>
            <a:r>
              <a:rPr lang="en-US" dirty="0"/>
              <a:t>Least-squares line</a:t>
            </a:r>
          </a:p>
          <a:p>
            <a:pPr lvl="1"/>
            <a:r>
              <a:rPr lang="en-US" dirty="0"/>
              <a:t>Moving average</a:t>
            </a:r>
          </a:p>
          <a:p>
            <a:pPr lvl="1"/>
            <a:r>
              <a:rPr lang="en-US" dirty="0"/>
              <a:t>Exponentially smoothed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BA396-A5CD-424F-A017-1066F80FA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72715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5F42D-BEEB-6748-A988-5B2B8A49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Trend Over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694D3-3FB0-3E4E-9C4D-D721372BF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682234"/>
          </a:xfrm>
        </p:spPr>
        <p:txBody>
          <a:bodyPr/>
          <a:lstStyle/>
          <a:p>
            <a:r>
              <a:rPr lang="en-US" dirty="0"/>
              <a:t>A straightforward application of the </a:t>
            </a:r>
            <a:br>
              <a:rPr lang="en-US" dirty="0"/>
            </a:br>
            <a:r>
              <a:rPr lang="en-US" dirty="0"/>
              <a:t>least squares regression line.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You already know</a:t>
            </a:r>
            <a:br>
              <a:rPr lang="en-US" dirty="0"/>
            </a:br>
            <a:r>
              <a:rPr lang="en-US" dirty="0"/>
              <a:t>how to compute the</a:t>
            </a:r>
            <a:br>
              <a:rPr lang="en-US" dirty="0"/>
            </a:br>
            <a:r>
              <a:rPr lang="en-US" dirty="0"/>
              <a:t>the slope and </a:t>
            </a:r>
            <a:br>
              <a:rPr lang="en-US" dirty="0"/>
            </a:br>
            <a:r>
              <a:rPr lang="en-US" dirty="0"/>
              <a:t>y-intercept in SQL.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7DB26-1AD5-5245-9634-AA0C07D9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33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8E1845-3707-4F42-8C85-12F28FAD7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804" y="2240293"/>
            <a:ext cx="4896475" cy="338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922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57F74-97DB-444A-9FD3-60407D9B9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Averages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94CE6-F7C2-5344-80B7-0C076F288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806" y="1325903"/>
            <a:ext cx="8503827" cy="4835525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B23C00"/>
                </a:solidFill>
              </a:rPr>
              <a:t>moving average</a:t>
            </a:r>
            <a:r>
              <a:rPr lang="en-US" dirty="0"/>
              <a:t>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data values over the </a:t>
            </a:r>
            <a:br>
              <a:rPr lang="en-US" dirty="0"/>
            </a:b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values that represent the time intervals:</a:t>
            </a:r>
          </a:p>
          <a:p>
            <a:pPr lvl="1"/>
            <a:r>
              <a:rPr lang="en-US" dirty="0"/>
              <a:t>Each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dirty="0"/>
              <a:t> value of the moving average corresponding to the current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time value is the </a:t>
            </a:r>
            <a:r>
              <a:rPr lang="en-US" u="sng" dirty="0"/>
              <a:t>average</a:t>
            </a:r>
            <a:r>
              <a:rPr lang="en-US" dirty="0"/>
              <a:t> of the current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value and the previous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en-US" dirty="0"/>
              <a:t>of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values.</a:t>
            </a:r>
          </a:p>
          <a:p>
            <a:pPr lvl="1"/>
            <a:r>
              <a:rPr lang="en-US" dirty="0"/>
              <a:t>There can be no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dirty="0"/>
              <a:t> moving average values corresponding to the first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en-US" dirty="0"/>
              <a:t>of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values.</a:t>
            </a:r>
          </a:p>
          <a:p>
            <a:pPr lvl="4"/>
            <a:endParaRPr lang="en-US" dirty="0"/>
          </a:p>
          <a:p>
            <a:r>
              <a:rPr lang="en-US" dirty="0"/>
              <a:t>Higher values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generate moving average plots that “smooth out” the data more.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26158-C6B9-D344-829E-6C8F8437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696705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BB0DA-F08E-9941-B3C8-D022F5ECF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Averages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AC758-C841-014D-802B-17B569DEA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35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66AE21-CA2E-4247-8DD9-A7883D003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29" y="1290039"/>
            <a:ext cx="7270235" cy="4882131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6C3035-BA38-7B4A-B693-31C5AEE55F5E}"/>
              </a:ext>
            </a:extLst>
          </p:cNvPr>
          <p:cNvSpPr txBox="1"/>
          <p:nvPr/>
        </p:nvSpPr>
        <p:spPr>
          <a:xfrm>
            <a:off x="7223731" y="2761725"/>
            <a:ext cx="761747" cy="33855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 =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CB927D-89FD-0449-AEF4-1490CFD527E6}"/>
              </a:ext>
            </a:extLst>
          </p:cNvPr>
          <p:cNvSpPr txBox="1"/>
          <p:nvPr/>
        </p:nvSpPr>
        <p:spPr>
          <a:xfrm>
            <a:off x="5029195" y="2761725"/>
            <a:ext cx="647934" cy="338554"/>
          </a:xfrm>
          <a:prstGeom prst="rect">
            <a:avLst/>
          </a:prstGeom>
          <a:solidFill>
            <a:srgbClr val="D5FC79"/>
          </a:solidFill>
          <a:ln>
            <a:solidFill>
              <a:srgbClr val="99FF6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 = 5</a:t>
            </a:r>
          </a:p>
        </p:txBody>
      </p:sp>
    </p:spTree>
    <p:extLst>
      <p:ext uri="{BB962C8B-B14F-4D97-AF65-F5344CB8AC3E}">
        <p14:creationId xmlns:p14="http://schemas.microsoft.com/office/powerpoint/2010/main" val="10523889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CF653-ABEE-7842-F91C-7D905C697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Support for Moving Averages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F4978-15A4-AA31-48C9-F236E32B1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93527"/>
          </a:xfrm>
        </p:spPr>
        <p:txBody>
          <a:bodyPr/>
          <a:lstStyle/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3-day moving average of stock prices</a:t>
            </a:r>
          </a:p>
          <a:p>
            <a:pPr lvl="1"/>
            <a:r>
              <a:rPr lang="en-US" dirty="0"/>
              <a:t>Uses SQL windowing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3CE24-7DF7-F186-D3A2-B2304055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61065-9C26-D66F-7C0E-09B871630BC3}"/>
              </a:ext>
            </a:extLst>
          </p:cNvPr>
          <p:cNvSpPr txBox="1"/>
          <p:nvPr/>
        </p:nvSpPr>
        <p:spPr>
          <a:xfrm>
            <a:off x="1311331" y="3073460"/>
            <a:ext cx="6521337" cy="2092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days_ago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price,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CASE WHEN </a:t>
            </a:r>
            <a:r>
              <a:rPr lang="en-US" sz="1400" b="1" dirty="0">
                <a:solidFill>
                  <a:srgbClr val="00905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ROW_NUMBER() OVER (ORDER BY </a:t>
            </a:r>
            <a:r>
              <a:rPr lang="en-US" sz="1400" b="1" dirty="0" err="1">
                <a:solidFill>
                  <a:srgbClr val="00905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days_ago</a:t>
            </a:r>
            <a:r>
              <a:rPr lang="en-US" sz="1400" b="1" dirty="0">
                <a:solidFill>
                  <a:srgbClr val="00905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&gt;= 3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THEN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AVG(price) OVER (ORDER BY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days_ago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ROWS BETWEEN 2 PRECEDING 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AND CURRENT ROW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ELSE NULL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END AS {header}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recent_prices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days_ago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B33E63-8348-35B9-F906-C43195C539F8}"/>
              </a:ext>
            </a:extLst>
          </p:cNvPr>
          <p:cNvSpPr txBox="1"/>
          <p:nvPr/>
        </p:nvSpPr>
        <p:spPr>
          <a:xfrm>
            <a:off x="6857975" y="2753433"/>
            <a:ext cx="139814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905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9051"/>
                </a:solidFill>
              </a:rPr>
              <a:t>No average for</a:t>
            </a:r>
          </a:p>
          <a:p>
            <a:r>
              <a:rPr lang="en-US" sz="1400" dirty="0">
                <a:solidFill>
                  <a:srgbClr val="009051"/>
                </a:solidFill>
              </a:rPr>
              <a:t>the first 2 days.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A89D2F-93B6-13B8-ED87-445B391AD992}"/>
              </a:ext>
            </a:extLst>
          </p:cNvPr>
          <p:cNvSpPr txBox="1"/>
          <p:nvPr/>
        </p:nvSpPr>
        <p:spPr>
          <a:xfrm>
            <a:off x="4846317" y="4247490"/>
            <a:ext cx="255069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Average of the preceding</a:t>
            </a:r>
          </a:p>
          <a:p>
            <a:r>
              <a:rPr lang="en-US" sz="1400" dirty="0">
                <a:solidFill>
                  <a:srgbClr val="C00000"/>
                </a:solidFill>
              </a:rPr>
              <a:t>2 prices and the current price.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B3CFA6-BD10-E07F-99DE-7EBE50D072AC}"/>
              </a:ext>
            </a:extLst>
          </p:cNvPr>
          <p:cNvSpPr txBox="1"/>
          <p:nvPr/>
        </p:nvSpPr>
        <p:spPr>
          <a:xfrm>
            <a:off x="3496480" y="5368816"/>
            <a:ext cx="215103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MovingAverage.ipynb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839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12336-A01D-6E40-AE7C-3F856329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Smoothing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9366D-6A5E-2A40-AE56-E1C8AD874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Exponential smoothing</a:t>
            </a:r>
            <a:r>
              <a:rPr lang="en-US" dirty="0"/>
              <a:t> is a special form of moving average that weighs the </a:t>
            </a:r>
            <a:r>
              <a:rPr lang="en-US" u="sng" dirty="0"/>
              <a:t>most recent</a:t>
            </a:r>
            <a:r>
              <a:rPr lang="en-US" dirty="0"/>
              <a:t> values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</a:t>
            </a:r>
            <a:r>
              <a:rPr lang="en-US" u="sng" dirty="0"/>
              <a:t>differently</a:t>
            </a:r>
            <a:r>
              <a:rPr lang="en-US" dirty="0"/>
              <a:t> than the </a:t>
            </a:r>
            <a:r>
              <a:rPr lang="en-US" u="sng" dirty="0"/>
              <a:t>earlier</a:t>
            </a:r>
            <a:r>
              <a:rPr lang="en-US" dirty="0"/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values.</a:t>
            </a:r>
          </a:p>
          <a:p>
            <a:pPr lvl="4"/>
            <a:endParaRPr lang="en-US" dirty="0"/>
          </a:p>
          <a:p>
            <a:r>
              <a:rPr lang="en-US" dirty="0"/>
              <a:t>The smoothing is based on the value of the </a:t>
            </a:r>
            <a:r>
              <a:rPr lang="en-US" dirty="0">
                <a:solidFill>
                  <a:srgbClr val="C00000"/>
                </a:solidFill>
              </a:rPr>
              <a:t>smoothing constant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/>
              <a:t>, a fraction between </a:t>
            </a:r>
            <a:br>
              <a:rPr lang="en-US" dirty="0"/>
            </a:br>
            <a:r>
              <a:rPr lang="en-US" dirty="0"/>
              <a:t>0 and 1.</a:t>
            </a:r>
          </a:p>
          <a:p>
            <a:pPr lvl="4"/>
            <a:endParaRPr lang="en-US" dirty="0"/>
          </a:p>
          <a:p>
            <a:r>
              <a:rPr lang="en-US" dirty="0"/>
              <a:t>The first value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dirty="0"/>
              <a:t> of the exponentially smoothed average is simply the value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calculated from the first value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, the first time interval.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B4639-BBBC-FE46-8BC2-561AA366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610554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6E93-1FF4-0D43-811B-8E4775B33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Smoothing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E7A0F-2B4D-E244-A71A-0DE539096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Moving forward in time, for each subsequent value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, the value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dirty="0"/>
              <a:t> is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/>
              <a:t> times the </a:t>
            </a:r>
            <a:r>
              <a:rPr lang="en-US" u="sng" dirty="0"/>
              <a:t>current</a:t>
            </a:r>
            <a:r>
              <a:rPr lang="en-US" dirty="0"/>
              <a:t> corresponding value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plus 1 –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/>
              <a:t> times the </a:t>
            </a:r>
            <a:r>
              <a:rPr lang="en-US" u="sng" dirty="0"/>
              <a:t>previous</a:t>
            </a:r>
            <a:r>
              <a:rPr lang="en-US" dirty="0"/>
              <a:t> value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Therefore, if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0.5</a:t>
            </a:r>
            <a:r>
              <a:rPr lang="en-US" dirty="0"/>
              <a:t>, the </a:t>
            </a:r>
            <a:r>
              <a:rPr lang="en-US" u="sng" dirty="0"/>
              <a:t>current value</a:t>
            </a:r>
            <a:r>
              <a:rPr lang="en-US" dirty="0"/>
              <a:t>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 has </a:t>
            </a:r>
            <a:r>
              <a:rPr lang="en-US" u="sng" dirty="0"/>
              <a:t>less influence</a:t>
            </a:r>
            <a:r>
              <a:rPr lang="en-US" dirty="0"/>
              <a:t> on the smoothed curve than earlier values. This </a:t>
            </a:r>
            <a:r>
              <a:rPr lang="en-US" u="sng" dirty="0"/>
              <a:t>dampens</a:t>
            </a:r>
            <a:r>
              <a:rPr lang="en-US" dirty="0"/>
              <a:t> current fluctuations.</a:t>
            </a:r>
          </a:p>
          <a:p>
            <a:pPr lvl="4"/>
            <a:endParaRPr lang="en-US" dirty="0"/>
          </a:p>
          <a:p>
            <a:r>
              <a:rPr lang="en-US" u="sng" dirty="0"/>
              <a:t>Smaller</a:t>
            </a:r>
            <a:r>
              <a:rPr lang="en-US" dirty="0"/>
              <a:t> values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en-US" dirty="0"/>
              <a:t>generate </a:t>
            </a:r>
            <a:r>
              <a:rPr lang="en-US" u="sng" dirty="0"/>
              <a:t>more stable</a:t>
            </a:r>
            <a:r>
              <a:rPr lang="en-US" dirty="0"/>
              <a:t> values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dirty="0"/>
              <a:t>. </a:t>
            </a:r>
            <a:r>
              <a:rPr lang="en-US" u="sng" dirty="0"/>
              <a:t>Larger</a:t>
            </a:r>
            <a:r>
              <a:rPr lang="en-US" dirty="0"/>
              <a:t> values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en-US" dirty="0"/>
              <a:t>enable </a:t>
            </a:r>
            <a:r>
              <a:rPr lang="en-US" u="sng" dirty="0"/>
              <a:t>quicker reaction</a:t>
            </a:r>
            <a:r>
              <a:rPr lang="en-US" dirty="0"/>
              <a:t> to current changes in values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219F4-182D-E740-8BC1-7AC8C355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531151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B088-4A1A-4345-ADC0-A47D93209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Smoothing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2DBDC-C542-FA46-9696-645373E04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75094-CFE5-6845-BA77-358456EEE977}" type="slidenum">
              <a:rPr lang="en-US" altLang="x-none" smtClean="0"/>
              <a:pPr/>
              <a:t>39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F6DE6-7B9E-3043-AF12-48288C7B9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82" y="1234464"/>
            <a:ext cx="7270436" cy="48822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56A8F6-1028-A244-9EAB-20054160D4E2}"/>
              </a:ext>
            </a:extLst>
          </p:cNvPr>
          <p:cNvSpPr txBox="1"/>
          <p:nvPr/>
        </p:nvSpPr>
        <p:spPr>
          <a:xfrm>
            <a:off x="5029195" y="2606049"/>
            <a:ext cx="649537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n-lt"/>
                <a:cs typeface="Times New Roman" panose="02020603050405020304" pitchFamily="18" charset="0"/>
              </a:rPr>
              <a:t>= 0.5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AA7B0D-4C88-9448-A6FB-49BF5AC2108B}"/>
              </a:ext>
            </a:extLst>
          </p:cNvPr>
          <p:cNvSpPr txBox="1"/>
          <p:nvPr/>
        </p:nvSpPr>
        <p:spPr>
          <a:xfrm>
            <a:off x="5303512" y="3407809"/>
            <a:ext cx="649537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en-US" sz="1200" dirty="0">
                <a:latin typeface="+mn-lt"/>
                <a:cs typeface="Times New Roman" panose="02020603050405020304" pitchFamily="18" charset="0"/>
              </a:rPr>
              <a:t>= 0.2</a:t>
            </a:r>
            <a:endParaRPr lang="en-US" sz="12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1E1410-DCF7-124C-B6A9-CBDF7FF10677}"/>
              </a:ext>
            </a:extLst>
          </p:cNvPr>
          <p:cNvSpPr txBox="1"/>
          <p:nvPr/>
        </p:nvSpPr>
        <p:spPr>
          <a:xfrm>
            <a:off x="4754878" y="4709146"/>
            <a:ext cx="261127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If </a:t>
            </a:r>
            <a:r>
              <a:rPr lang="en-US" sz="12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en-US" sz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0.5</a:t>
            </a:r>
            <a:r>
              <a:rPr lang="en-US" sz="1200" dirty="0">
                <a:solidFill>
                  <a:srgbClr val="0033CC"/>
                </a:solidFill>
              </a:rPr>
              <a:t>, the </a:t>
            </a:r>
            <a:r>
              <a:rPr lang="en-US" sz="1200" u="sng" dirty="0">
                <a:solidFill>
                  <a:srgbClr val="0033CC"/>
                </a:solidFill>
              </a:rPr>
              <a:t>current value</a:t>
            </a:r>
            <a:r>
              <a:rPr lang="en-US" sz="1200" dirty="0">
                <a:solidFill>
                  <a:srgbClr val="0033CC"/>
                </a:solidFill>
              </a:rPr>
              <a:t> of </a:t>
            </a:r>
            <a:r>
              <a:rPr lang="en-US" sz="12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200" dirty="0">
                <a:solidFill>
                  <a:srgbClr val="0033CC"/>
                </a:solidFill>
              </a:rPr>
              <a:t> </a:t>
            </a:r>
          </a:p>
          <a:p>
            <a:r>
              <a:rPr lang="en-US" sz="1200" dirty="0">
                <a:solidFill>
                  <a:srgbClr val="0033CC"/>
                </a:solidFill>
              </a:rPr>
              <a:t>has </a:t>
            </a:r>
            <a:r>
              <a:rPr lang="en-US" sz="1200" u="sng" dirty="0">
                <a:solidFill>
                  <a:srgbClr val="0033CC"/>
                </a:solidFill>
              </a:rPr>
              <a:t>less influence</a:t>
            </a:r>
            <a:r>
              <a:rPr lang="en-US" sz="1200" dirty="0">
                <a:solidFill>
                  <a:srgbClr val="0033CC"/>
                </a:solidFill>
              </a:rPr>
              <a:t> on the </a:t>
            </a:r>
          </a:p>
          <a:p>
            <a:r>
              <a:rPr lang="en-US" sz="1200" dirty="0">
                <a:solidFill>
                  <a:srgbClr val="0033CC"/>
                </a:solidFill>
              </a:rPr>
              <a:t>smoothed curve than earlier values. </a:t>
            </a:r>
          </a:p>
          <a:p>
            <a:r>
              <a:rPr lang="en-US" sz="1200" dirty="0">
                <a:solidFill>
                  <a:srgbClr val="0033CC"/>
                </a:solidFill>
              </a:rPr>
              <a:t>This </a:t>
            </a:r>
            <a:r>
              <a:rPr lang="en-US" sz="1200" u="sng" dirty="0">
                <a:solidFill>
                  <a:srgbClr val="0033CC"/>
                </a:solidFill>
              </a:rPr>
              <a:t>dampens</a:t>
            </a:r>
            <a:r>
              <a:rPr lang="en-US" sz="1200" dirty="0">
                <a:solidFill>
                  <a:srgbClr val="0033CC"/>
                </a:solidFill>
              </a:rPr>
              <a:t> current fluctuations.</a:t>
            </a:r>
          </a:p>
        </p:txBody>
      </p:sp>
    </p:spTree>
    <p:extLst>
      <p:ext uri="{BB962C8B-B14F-4D97-AF65-F5344CB8AC3E}">
        <p14:creationId xmlns:p14="http://schemas.microsoft.com/office/powerpoint/2010/main" val="8854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Extract, Transform, and Load (ETL)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656068"/>
            <a:ext cx="7378700" cy="287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677" y="4892024"/>
            <a:ext cx="8768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http://uploads.webflow.com/54e3cc87305a0f0a0665f71f/5537351f5f1065d401cde83c_etl-elt-architecture.jpg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5803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3AE85-74ED-3380-A6D0-C59561FA1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Support for Exponential Smoothing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4464D-B02E-9291-E061-78801EC5D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859283"/>
          </a:xfrm>
        </p:spPr>
        <p:txBody>
          <a:bodyPr/>
          <a:lstStyle/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Exponential smoothing of stock prices with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/>
              <a:t> = 0.2 </a:t>
            </a:r>
          </a:p>
          <a:p>
            <a:pPr lvl="1"/>
            <a:r>
              <a:rPr lang="en-US" dirty="0"/>
              <a:t>Uses user-defined variable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@smoothed</a:t>
            </a:r>
            <a:r>
              <a:rPr lang="en-US" dirty="0"/>
              <a:t> that is initially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521AE2-9574-DA93-2F45-B340C2A0C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58AE60-FF1F-3E26-BCE9-065801BE2483}"/>
              </a:ext>
            </a:extLst>
          </p:cNvPr>
          <p:cNvSpPr txBox="1"/>
          <p:nvPr/>
        </p:nvSpPr>
        <p:spPr>
          <a:xfrm>
            <a:off x="411514" y="3368043"/>
            <a:ext cx="8320972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days_ago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price, 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5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@smoothed 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:= (</a:t>
            </a:r>
            <a:r>
              <a:rPr lang="en-US" sz="15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0.2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*price 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+ </a:t>
            </a:r>
            <a:r>
              <a:rPr lang="en-US" sz="15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(1-0.2)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*(IF </a:t>
            </a:r>
            <a:r>
              <a:rPr lang="en-US" sz="15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(@smoothed 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IS NULL, price, </a:t>
            </a:r>
            <a:r>
              <a:rPr lang="en-US" sz="15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@smoothed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)))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AS </a:t>
            </a:r>
            <a:r>
              <a:rPr lang="en-US" sz="15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smoothed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recent_prices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days_ago</a:t>
            </a:r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2EC0D-CADB-2F04-94B0-701E32D8B238}"/>
              </a:ext>
            </a:extLst>
          </p:cNvPr>
          <p:cNvSpPr txBox="1"/>
          <p:nvPr/>
        </p:nvSpPr>
        <p:spPr>
          <a:xfrm>
            <a:off x="5760707" y="3197266"/>
            <a:ext cx="277992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ExponentialSmoothing.ipynb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978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FA715-3AF9-9FE7-4C9E-6CB575F94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3E28F-31B9-3BF0-1F9B-17C839135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executive dashboard is a good way to display important analysis results.</a:t>
            </a:r>
          </a:p>
          <a:p>
            <a:pPr lvl="1"/>
            <a:r>
              <a:rPr lang="en-US" dirty="0"/>
              <a:t>Situational awareness: A decision maker sees at a glance what’s current and important.</a:t>
            </a:r>
          </a:p>
          <a:p>
            <a:pPr lvl="4"/>
            <a:endParaRPr lang="en-US" dirty="0"/>
          </a:p>
          <a:p>
            <a:r>
              <a:rPr lang="en-US" dirty="0"/>
              <a:t>Therefore, a major window of a GUI-based application can be an executive dashboard.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76305-2DDD-5E22-2D7B-1EED36EE1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281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DBA9C-92D8-A997-AF50-C063BF1E5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Dashboard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82032-8B3E-6D6A-16D9-96C5CDF1B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6B8593E-7977-A9C2-7952-CF4EB1CF1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266" y="1231765"/>
            <a:ext cx="6627467" cy="494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95D365-E0B4-8FD6-7178-08D764E2026E}"/>
              </a:ext>
            </a:extLst>
          </p:cNvPr>
          <p:cNvSpPr txBox="1"/>
          <p:nvPr/>
        </p:nvSpPr>
        <p:spPr>
          <a:xfrm>
            <a:off x="6674394" y="616591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7537538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 assignment.</a:t>
            </a:r>
          </a:p>
          <a:p>
            <a:pPr lvl="4"/>
            <a:endParaRPr lang="en-US" dirty="0"/>
          </a:p>
          <a:p>
            <a:r>
              <a:rPr lang="en-US" dirty="0"/>
              <a:t>Perform OLAP and rollup operations on your </a:t>
            </a:r>
            <a:br>
              <a:rPr lang="en-US" dirty="0"/>
            </a:br>
            <a:r>
              <a:rPr lang="en-US" dirty="0"/>
              <a:t>dimensional model from Assignment #7.</a:t>
            </a:r>
          </a:p>
          <a:p>
            <a:pPr lvl="4"/>
            <a:endParaRPr lang="en-US" dirty="0">
              <a:solidFill>
                <a:srgbClr val="B23C00"/>
              </a:solidFill>
            </a:endParaRPr>
          </a:p>
          <a:p>
            <a:r>
              <a:rPr lang="en-US" dirty="0"/>
              <a:t>For each of the following operations, write and execute SQL queries using your sample data:</a:t>
            </a:r>
          </a:p>
          <a:p>
            <a:pPr lvl="1"/>
            <a:r>
              <a:rPr lang="en-US" dirty="0"/>
              <a:t>drill up</a:t>
            </a:r>
          </a:p>
          <a:p>
            <a:pPr lvl="1"/>
            <a:r>
              <a:rPr lang="en-US" dirty="0"/>
              <a:t>drill down</a:t>
            </a:r>
          </a:p>
          <a:p>
            <a:pPr lvl="1"/>
            <a:r>
              <a:rPr lang="en-US" dirty="0"/>
              <a:t>slice</a:t>
            </a:r>
          </a:p>
          <a:p>
            <a:pPr lvl="1"/>
            <a:r>
              <a:rPr lang="en-US" dirty="0"/>
              <a:t>dice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522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#10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OLAP operation, show the query, </a:t>
            </a:r>
            <a:br>
              <a:rPr lang="en-US" dirty="0"/>
            </a:br>
            <a:r>
              <a:rPr lang="en-US" dirty="0"/>
              <a:t>and “before” and “after” query output in a dataframe.</a:t>
            </a:r>
          </a:p>
          <a:p>
            <a:pPr lvl="1"/>
            <a:r>
              <a:rPr lang="en-US" dirty="0"/>
              <a:t>Example: Do a query that shows quarterly results. Then for a drill down, do a query that shows monthly results. For a drill up, do a query that aggregates and shows yearly results.</a:t>
            </a:r>
          </a:p>
          <a:p>
            <a:pPr lvl="5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639E99-501C-BA66-06F1-B5DC3CD69C61}"/>
              </a:ext>
            </a:extLst>
          </p:cNvPr>
          <p:cNvSpPr txBox="1"/>
          <p:nvPr/>
        </p:nvSpPr>
        <p:spPr>
          <a:xfrm>
            <a:off x="5120634" y="3821958"/>
            <a:ext cx="208743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Use any dimensions.</a:t>
            </a:r>
          </a:p>
        </p:txBody>
      </p:sp>
    </p:spTree>
    <p:extLst>
      <p:ext uri="{BB962C8B-B14F-4D97-AF65-F5344CB8AC3E}">
        <p14:creationId xmlns:p14="http://schemas.microsoft.com/office/powerpoint/2010/main" val="23099003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B73C4-7CFE-B4E1-4669-11CA7452E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#10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D969F-9F6A-4A30-842B-86FEE6684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 an SQL query using a </a:t>
            </a:r>
            <a:br>
              <a:rPr lang="en-US" dirty="0"/>
            </a:b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 BY ... WITH ROLLUP</a:t>
            </a:r>
            <a:r>
              <a:rPr lang="en-US" dirty="0"/>
              <a:t> operation and display the results in a dataframe.</a:t>
            </a:r>
          </a:p>
          <a:p>
            <a:pPr lvl="1"/>
            <a:r>
              <a:rPr lang="en-US" dirty="0"/>
              <a:t>You can simply display the dataframe with the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None</a:t>
            </a:r>
            <a:r>
              <a:rPr lang="en-US" dirty="0"/>
              <a:t> cells.</a:t>
            </a:r>
          </a:p>
          <a:p>
            <a:pPr lvl="4"/>
            <a:endParaRPr lang="en-US" dirty="0"/>
          </a:p>
          <a:p>
            <a:r>
              <a:rPr lang="en-US" dirty="0"/>
              <a:t>Submit a Python notebook into Canvas:</a:t>
            </a:r>
          </a:p>
          <a:p>
            <a:pPr lvl="1"/>
            <a:r>
              <a:rPr lang="en-US" dirty="0"/>
              <a:t>SQL queries and cells containing the results.</a:t>
            </a:r>
          </a:p>
          <a:p>
            <a:pPr lvl="1"/>
            <a:r>
              <a:rPr lang="en-US" dirty="0"/>
              <a:t>Please use your databases on the shared server.</a:t>
            </a:r>
          </a:p>
          <a:p>
            <a:pPr lvl="5"/>
            <a:endParaRPr lang="en-US" dirty="0"/>
          </a:p>
          <a:p>
            <a:r>
              <a:rPr lang="en-US" dirty="0"/>
              <a:t>Due Monday, May 1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51DE0-6054-2B39-0CDA-F8D6B999A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56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Extract, Transform, and Load (ETL)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79" y="1212140"/>
            <a:ext cx="7162765" cy="49473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3074" y="5623536"/>
            <a:ext cx="6115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http://www.stonebranch.com/common/images/etl-tipping-point.jpg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809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Extract, Transform, and Load (ETL)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79" y="1234465"/>
            <a:ext cx="7132242" cy="467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7318" y="5897853"/>
            <a:ext cx="7073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http://superdevelop.com/wp-content/themes/shopperpress/thumbs/ETL.jpeg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8477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Extract, Transform, and Load (ETL)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447800"/>
            <a:ext cx="7378700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5102" y="5565778"/>
            <a:ext cx="5454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http://edpflager.com/wp-content/uploads/2014/05/ETL.png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4212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2F6EF-C71F-60BE-A6CA-6FB70DB85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Factless Fact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29118-4F63-3D66-0F8C-9909364A0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r>
              <a:rPr lang="en-US" dirty="0"/>
              <a:t>Contains only foreign keys and no measures.</a:t>
            </a:r>
          </a:p>
          <a:p>
            <a:pPr lvl="1"/>
            <a:r>
              <a:rPr lang="en-US" dirty="0"/>
              <a:t>Example: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1"/>
            <a:r>
              <a:rPr lang="en-US" dirty="0"/>
              <a:t>Example queries:</a:t>
            </a:r>
          </a:p>
          <a:p>
            <a:pPr lvl="2"/>
            <a:r>
              <a:rPr lang="en-US" dirty="0"/>
              <a:t>Which professor teaches the highest number of courses?</a:t>
            </a:r>
          </a:p>
          <a:p>
            <a:pPr lvl="2"/>
            <a:r>
              <a:rPr lang="en-US" dirty="0"/>
              <a:t>What is the average number of students who attend a course?</a:t>
            </a:r>
          </a:p>
          <a:p>
            <a:pPr lvl="2"/>
            <a:r>
              <a:rPr lang="en-US" dirty="0"/>
              <a:t>Which course has the highest number of students?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87140-88C2-5852-DADE-FCCE045B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93DCB7-C202-1AA0-455F-C7622E841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98" y="1861358"/>
            <a:ext cx="4541079" cy="24820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8753F5-78B7-37AC-C0B3-D067942C9169}"/>
              </a:ext>
            </a:extLst>
          </p:cNvPr>
          <p:cNvSpPr txBox="1"/>
          <p:nvPr/>
        </p:nvSpPr>
        <p:spPr>
          <a:xfrm>
            <a:off x="6035024" y="6153834"/>
            <a:ext cx="225574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Principles of Database Management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Lemahieu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vanden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Broucke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Baesens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Cambridge University Press, 2018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978-1-107-18612-5</a:t>
            </a:r>
          </a:p>
        </p:txBody>
      </p:sp>
    </p:spTree>
    <p:extLst>
      <p:ext uri="{BB962C8B-B14F-4D97-AF65-F5344CB8AC3E}">
        <p14:creationId xmlns:p14="http://schemas.microsoft.com/office/powerpoint/2010/main" val="151080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Transaction Processing (OLTP)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Online: The computer responds immediately </a:t>
            </a:r>
            <a:br>
              <a:rPr lang="en-US" dirty="0"/>
            </a:br>
            <a:r>
              <a:rPr lang="en-US" dirty="0"/>
              <a:t>or very quickly.</a:t>
            </a:r>
          </a:p>
          <a:p>
            <a:pPr lvl="1"/>
            <a:r>
              <a:rPr lang="en-US" dirty="0"/>
              <a:t>online ≠ Internet</a:t>
            </a:r>
          </a:p>
          <a:p>
            <a:pPr lvl="5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OLTP</a:t>
            </a:r>
          </a:p>
          <a:p>
            <a:pPr lvl="1"/>
            <a:r>
              <a:rPr lang="en-US" dirty="0"/>
              <a:t>online </a:t>
            </a:r>
            <a:r>
              <a:rPr lang="en-US" u="sng" dirty="0"/>
              <a:t>transaction</a:t>
            </a:r>
            <a:r>
              <a:rPr lang="en-US" dirty="0"/>
              <a:t> processing</a:t>
            </a:r>
          </a:p>
          <a:p>
            <a:pPr lvl="1"/>
            <a:r>
              <a:rPr lang="en-US" dirty="0"/>
              <a:t>operational database = OLTP system</a:t>
            </a:r>
          </a:p>
          <a:p>
            <a:pPr lvl="5"/>
            <a:endParaRPr lang="en-US" dirty="0"/>
          </a:p>
          <a:p>
            <a:r>
              <a:rPr lang="en-US" dirty="0"/>
              <a:t>Update and query operational data.</a:t>
            </a:r>
          </a:p>
          <a:p>
            <a:r>
              <a:rPr lang="en-US" dirty="0"/>
              <a:t>Present data</a:t>
            </a:r>
          </a:p>
          <a:p>
            <a:pPr lvl="1"/>
            <a:r>
              <a:rPr lang="en-US" dirty="0"/>
              <a:t>Generate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7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58706</TotalTime>
  <Words>1960</Words>
  <Application>Microsoft Macintosh PowerPoint</Application>
  <PresentationFormat>On-screen Show (4:3)</PresentationFormat>
  <Paragraphs>344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Courier New</vt:lpstr>
      <vt:lpstr>Times New Roman</vt:lpstr>
      <vt:lpstr>Wingdings</vt:lpstr>
      <vt:lpstr>Quadrant</vt:lpstr>
      <vt:lpstr>DATA 225 Database Systems for Analytics November 13 Class Meeting</vt:lpstr>
      <vt:lpstr>This Evening</vt:lpstr>
      <vt:lpstr>This Evening, cont’d</vt:lpstr>
      <vt:lpstr>Extract, Transform, and Load (ETL)</vt:lpstr>
      <vt:lpstr>Extract, Transform, and Load (ETL), cont’d</vt:lpstr>
      <vt:lpstr>Extract, Transform, and Load (ETL), cont’d</vt:lpstr>
      <vt:lpstr>Extract, Transform, and Load (ETL), cont’d</vt:lpstr>
      <vt:lpstr>Factless Fact Table</vt:lpstr>
      <vt:lpstr>Online Transaction Processing (OLTP)</vt:lpstr>
      <vt:lpstr>Online Analytical Processing (OLAP)</vt:lpstr>
      <vt:lpstr>OLAP Operations</vt:lpstr>
      <vt:lpstr>OLAP Drill Up and Drill Down</vt:lpstr>
      <vt:lpstr>OLAP Drill Up and Drill Down, cont’d</vt:lpstr>
      <vt:lpstr>OLAP Drill Up and Drill Down, cont’d</vt:lpstr>
      <vt:lpstr>Slice and Dice</vt:lpstr>
      <vt:lpstr>Slice and Dice</vt:lpstr>
      <vt:lpstr>Pivot</vt:lpstr>
      <vt:lpstr>ROLAP</vt:lpstr>
      <vt:lpstr>MOLAP</vt:lpstr>
      <vt:lpstr>More Views of OLAP Operations</vt:lpstr>
      <vt:lpstr>More Views of OLAP Operations, cont’d</vt:lpstr>
      <vt:lpstr>More Views of OLAP Operations, cont’d</vt:lpstr>
      <vt:lpstr>More Views of OLAP Operations, cont’d</vt:lpstr>
      <vt:lpstr>More Views of OLAP Operations, cont’d</vt:lpstr>
      <vt:lpstr>Implementing OLAP Operations</vt:lpstr>
      <vt:lpstr>Conformed Dimensions</vt:lpstr>
      <vt:lpstr>OLAP/BI Tools</vt:lpstr>
      <vt:lpstr>OLAP/BI Tools, cont’d</vt:lpstr>
      <vt:lpstr>Online OLAP/BI Tool Demos</vt:lpstr>
      <vt:lpstr>SQL ROLLUP for Drill Up/Down Subtotals</vt:lpstr>
      <vt:lpstr>Break</vt:lpstr>
      <vt:lpstr>Time-Series Analysis</vt:lpstr>
      <vt:lpstr>Linear Trend Over Time</vt:lpstr>
      <vt:lpstr>Moving Averages</vt:lpstr>
      <vt:lpstr>Moving Averages, cont’d</vt:lpstr>
      <vt:lpstr>SQL Support for Moving Averages</vt:lpstr>
      <vt:lpstr>Exponential Smoothing</vt:lpstr>
      <vt:lpstr>Exponential Smoothing, cont’d</vt:lpstr>
      <vt:lpstr>Exponential Smoothing, cont’d</vt:lpstr>
      <vt:lpstr>SQL Support for Exponential Smoothing</vt:lpstr>
      <vt:lpstr>Executive Dashboard</vt:lpstr>
      <vt:lpstr>Executive Dashboard, cont’d</vt:lpstr>
      <vt:lpstr>Assignment #10</vt:lpstr>
      <vt:lpstr>Assignment #10, cont’d</vt:lpstr>
      <vt:lpstr>Assignment #10, cont’d</vt:lpstr>
    </vt:vector>
  </TitlesOfParts>
  <Manager/>
  <Company>San Jose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 Mak</cp:lastModifiedBy>
  <cp:revision>744</cp:revision>
  <dcterms:created xsi:type="dcterms:W3CDTF">2008-01-12T03:52:55Z</dcterms:created>
  <dcterms:modified xsi:type="dcterms:W3CDTF">2023-11-13T08:38:18Z</dcterms:modified>
  <cp:category/>
</cp:coreProperties>
</file>