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8"/>
  </p:notesMasterIdLst>
  <p:handoutMasterIdLst>
    <p:handoutMasterId r:id="rId49"/>
  </p:handoutMasterIdLst>
  <p:sldIdLst>
    <p:sldId id="256" r:id="rId2"/>
    <p:sldId id="316" r:id="rId3"/>
    <p:sldId id="313" r:id="rId4"/>
    <p:sldId id="314" r:id="rId5"/>
    <p:sldId id="257" r:id="rId6"/>
    <p:sldId id="258" r:id="rId7"/>
    <p:sldId id="259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63" r:id="rId17"/>
    <p:sldId id="270" r:id="rId18"/>
    <p:sldId id="26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2" r:id="rId29"/>
    <p:sldId id="280" r:id="rId30"/>
    <p:sldId id="281" r:id="rId31"/>
    <p:sldId id="283" r:id="rId32"/>
    <p:sldId id="284" r:id="rId33"/>
    <p:sldId id="285" r:id="rId34"/>
    <p:sldId id="345" r:id="rId35"/>
    <p:sldId id="286" r:id="rId36"/>
    <p:sldId id="287" r:id="rId37"/>
    <p:sldId id="288" r:id="rId38"/>
    <p:sldId id="289" r:id="rId39"/>
    <p:sldId id="291" r:id="rId40"/>
    <p:sldId id="294" r:id="rId41"/>
    <p:sldId id="293" r:id="rId42"/>
    <p:sldId id="295" r:id="rId43"/>
    <p:sldId id="296" r:id="rId44"/>
    <p:sldId id="300" r:id="rId45"/>
    <p:sldId id="301" r:id="rId46"/>
    <p:sldId id="305" r:id="rId4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E1F5FF"/>
    <a:srgbClr val="B23C00"/>
    <a:srgbClr val="C6DEFF"/>
    <a:srgbClr val="A12A03"/>
    <a:srgbClr val="66CCFF"/>
    <a:srgbClr val="A40000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174" autoAdjust="0"/>
    <p:restoredTop sz="98450" autoAdjust="0"/>
  </p:normalViewPr>
  <p:slideViewPr>
    <p:cSldViewPr>
      <p:cViewPr varScale="1">
        <p:scale>
          <a:sx n="210" d="100"/>
          <a:sy n="210" d="100"/>
        </p:scale>
        <p:origin x="464" y="184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1" d="100"/>
        <a:sy n="141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10/30/23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64504C-A0F5-524D-82C6-1B8158989AE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821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2" name="TextBox 1"/>
          <p:cNvSpPr txBox="1"/>
          <p:nvPr userDrawn="1"/>
        </p:nvSpPr>
        <p:spPr>
          <a:xfrm>
            <a:off x="1000435" y="6263609"/>
            <a:ext cx="1742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Applied Data Science </a:t>
            </a:r>
            <a:r>
              <a:rPr lang="en-US" sz="1000" baseline="0" dirty="0"/>
              <a:t>Dept.</a:t>
            </a:r>
          </a:p>
          <a:p>
            <a:r>
              <a:rPr lang="en-US" sz="1000" baseline="0" dirty="0"/>
              <a:t>Fall 2023: October 30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88367" y="6263609"/>
            <a:ext cx="26452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DATA 225: </a:t>
            </a:r>
            <a:r>
              <a:rPr lang="en-US" sz="1000" baseline="0" dirty="0"/>
              <a:t>Database Systems for Analytics</a:t>
            </a:r>
            <a:br>
              <a:rPr lang="en-US" sz="1000" baseline="0" dirty="0"/>
            </a:br>
            <a:r>
              <a:rPr lang="en-US" sz="1000" baseline="0" dirty="0"/>
              <a:t>© Ronald Mak</a:t>
            </a:r>
            <a:endParaRPr lang="en-US" sz="1000" dirty="0"/>
          </a:p>
        </p:txBody>
      </p:sp>
      <p:pic>
        <p:nvPicPr>
          <p:cNvPr id="4" name="Picture 13" descr="SJSU-logo">
            <a:extLst>
              <a:ext uri="{FF2B5EF4-FFF2-40B4-BE49-F238E27FC236}">
                <a16:creationId xmlns:a16="http://schemas.microsoft.com/office/drawing/2014/main" id="{650D295A-78DE-6A44-BC05-FD4D760FC2C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DATA 225</a:t>
            </a:r>
            <a:br>
              <a:rPr lang="en-US" sz="3200" dirty="0"/>
            </a:br>
            <a:r>
              <a:rPr lang="en-US" dirty="0"/>
              <a:t>Database Systems for Analytics</a:t>
            </a:r>
            <a:br>
              <a:rPr lang="en-US" sz="3600" dirty="0"/>
            </a:br>
            <a:r>
              <a:rPr lang="en-US" sz="2400" dirty="0"/>
              <a:t>October 30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Applied Data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2023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3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62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429A7643-0D99-37CC-DA97-13489E8FBD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5097" y="4783963"/>
            <a:ext cx="1828780" cy="64604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Time Representation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Operational data</a:t>
            </a:r>
          </a:p>
          <a:p>
            <a:pPr lvl="1"/>
            <a:r>
              <a:rPr lang="en-US" dirty="0"/>
              <a:t>Contains the current state of affairs.</a:t>
            </a:r>
          </a:p>
          <a:p>
            <a:pPr lvl="1"/>
            <a:r>
              <a:rPr lang="en-US" dirty="0"/>
              <a:t>Frequently updated.</a:t>
            </a:r>
          </a:p>
          <a:p>
            <a:pPr lvl="5"/>
            <a:endParaRPr lang="en-US" dirty="0"/>
          </a:p>
          <a:p>
            <a:r>
              <a:rPr lang="en-US" dirty="0"/>
              <a:t>Analytical data</a:t>
            </a:r>
          </a:p>
          <a:p>
            <a:pPr lvl="1"/>
            <a:r>
              <a:rPr lang="en-US" dirty="0"/>
              <a:t>Current situation plus </a:t>
            </a:r>
            <a:r>
              <a:rPr lang="en-US" u="sng" dirty="0"/>
              <a:t>snapshots of the past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Snapshots are calculated once </a:t>
            </a:r>
            <a:br>
              <a:rPr lang="en-US" dirty="0"/>
            </a:br>
            <a:r>
              <a:rPr lang="en-US" dirty="0"/>
              <a:t>and physically stored for repeated 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5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Amounts and Query Frequency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2"/>
            <a:ext cx="8229600" cy="4754829"/>
          </a:xfrm>
        </p:spPr>
        <p:txBody>
          <a:bodyPr/>
          <a:lstStyle/>
          <a:p>
            <a:r>
              <a:rPr lang="en-US" dirty="0"/>
              <a:t>Operational data</a:t>
            </a:r>
          </a:p>
          <a:p>
            <a:pPr lvl="1"/>
            <a:r>
              <a:rPr lang="en-US" dirty="0"/>
              <a:t>Frequent queries by more users.</a:t>
            </a:r>
          </a:p>
          <a:p>
            <a:pPr lvl="1"/>
            <a:r>
              <a:rPr lang="en-US" dirty="0"/>
              <a:t>Small amounts of data per query.</a:t>
            </a:r>
          </a:p>
          <a:p>
            <a:pPr lvl="5"/>
            <a:endParaRPr lang="en-US" dirty="0"/>
          </a:p>
          <a:p>
            <a:r>
              <a:rPr lang="en-US" dirty="0"/>
              <a:t>Analytical data</a:t>
            </a:r>
          </a:p>
          <a:p>
            <a:pPr lvl="1"/>
            <a:r>
              <a:rPr lang="en-US" dirty="0"/>
              <a:t>Fewer queries by fewer users.</a:t>
            </a:r>
          </a:p>
          <a:p>
            <a:pPr lvl="1"/>
            <a:r>
              <a:rPr lang="en-US" dirty="0"/>
              <a:t>Can have large amounts of data per query.</a:t>
            </a:r>
          </a:p>
          <a:p>
            <a:pPr lvl="5"/>
            <a:endParaRPr lang="en-US" dirty="0"/>
          </a:p>
          <a:p>
            <a:r>
              <a:rPr lang="en-US"/>
              <a:t>Difficult to optimize </a:t>
            </a:r>
            <a:r>
              <a:rPr lang="en-US" dirty="0"/>
              <a:t>for both:</a:t>
            </a:r>
          </a:p>
          <a:p>
            <a:pPr lvl="1"/>
            <a:r>
              <a:rPr lang="en-US" dirty="0"/>
              <a:t>Frequent queries + small amounts of data</a:t>
            </a:r>
          </a:p>
          <a:p>
            <a:pPr lvl="1"/>
            <a:r>
              <a:rPr lang="en-US" dirty="0"/>
              <a:t>Less frequent queries + large amounts of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276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Operational data</a:t>
            </a:r>
          </a:p>
          <a:p>
            <a:pPr lvl="1"/>
            <a:r>
              <a:rPr lang="en-US" dirty="0"/>
              <a:t>Regularly updated by end users.</a:t>
            </a:r>
          </a:p>
          <a:p>
            <a:pPr lvl="1"/>
            <a:r>
              <a:rPr lang="en-US" dirty="0"/>
              <a:t>Insert, modify, and delete data.</a:t>
            </a:r>
          </a:p>
          <a:p>
            <a:pPr lvl="5"/>
            <a:endParaRPr lang="en-US" dirty="0"/>
          </a:p>
          <a:p>
            <a:r>
              <a:rPr lang="en-US" dirty="0"/>
              <a:t>Analytical data</a:t>
            </a:r>
          </a:p>
          <a:p>
            <a:pPr lvl="1"/>
            <a:r>
              <a:rPr lang="en-US" dirty="0"/>
              <a:t>End users can </a:t>
            </a:r>
            <a:r>
              <a:rPr lang="en-US" u="sng" dirty="0"/>
              <a:t>only retrieve</a:t>
            </a:r>
            <a:r>
              <a:rPr lang="en-US" dirty="0"/>
              <a:t> data.</a:t>
            </a:r>
          </a:p>
          <a:p>
            <a:pPr lvl="1"/>
            <a:r>
              <a:rPr lang="en-US" dirty="0"/>
              <a:t>Updates by end users not allowed.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0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Redundancy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Operational data</a:t>
            </a:r>
          </a:p>
          <a:p>
            <a:pPr lvl="1"/>
            <a:r>
              <a:rPr lang="en-US" dirty="0"/>
              <a:t>Goal is to reduce data redundancy.</a:t>
            </a:r>
          </a:p>
          <a:p>
            <a:pPr lvl="1"/>
            <a:r>
              <a:rPr lang="en-US" dirty="0"/>
              <a:t>Eliminate update anomalies.</a:t>
            </a:r>
          </a:p>
          <a:p>
            <a:pPr lvl="5"/>
            <a:endParaRPr lang="en-US" dirty="0"/>
          </a:p>
          <a:p>
            <a:r>
              <a:rPr lang="en-US" dirty="0"/>
              <a:t>Analytical data</a:t>
            </a:r>
          </a:p>
          <a:p>
            <a:pPr lvl="1"/>
            <a:r>
              <a:rPr lang="en-US" dirty="0"/>
              <a:t>Updates by end users are not allowed.</a:t>
            </a:r>
          </a:p>
          <a:p>
            <a:pPr lvl="1"/>
            <a:r>
              <a:rPr lang="en-US" u="sng" dirty="0"/>
              <a:t>No danger of update anomalies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Eliminating data redundancies is not as critical.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131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Audience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Operational data</a:t>
            </a:r>
          </a:p>
          <a:p>
            <a:pPr lvl="1"/>
            <a:r>
              <a:rPr lang="en-US" dirty="0"/>
              <a:t>Support day-to-day operations.</a:t>
            </a:r>
          </a:p>
          <a:p>
            <a:pPr lvl="1"/>
            <a:r>
              <a:rPr lang="en-US" dirty="0"/>
              <a:t>Used by all types of employees, customers, etc. </a:t>
            </a:r>
            <a:br>
              <a:rPr lang="en-US" dirty="0"/>
            </a:br>
            <a:r>
              <a:rPr lang="en-US" dirty="0"/>
              <a:t>for various </a:t>
            </a:r>
            <a:r>
              <a:rPr lang="en-US" u="sng" dirty="0"/>
              <a:t>tactical purposes</a:t>
            </a:r>
            <a:r>
              <a:rPr lang="en-US" dirty="0">
                <a:solidFill>
                  <a:srgbClr val="B23C00"/>
                </a:solidFill>
              </a:rPr>
              <a:t>.</a:t>
            </a:r>
          </a:p>
          <a:p>
            <a:pPr lvl="5"/>
            <a:endParaRPr lang="en-US" dirty="0"/>
          </a:p>
          <a:p>
            <a:r>
              <a:rPr lang="en-US" dirty="0"/>
              <a:t>Analytical data</a:t>
            </a:r>
          </a:p>
          <a:p>
            <a:pPr lvl="1"/>
            <a:r>
              <a:rPr lang="en-US" dirty="0"/>
              <a:t>Used by a narrower set of users </a:t>
            </a:r>
            <a:br>
              <a:rPr lang="en-US" dirty="0"/>
            </a:br>
            <a:r>
              <a:rPr lang="en-US" dirty="0"/>
              <a:t>for </a:t>
            </a:r>
            <a:r>
              <a:rPr lang="en-US" u="sng" dirty="0"/>
              <a:t>decision-making purposes</a:t>
            </a:r>
            <a:r>
              <a:rPr lang="en-US" dirty="0">
                <a:solidFill>
                  <a:srgbClr val="B23C00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379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Orientation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937706"/>
          </a:xfrm>
        </p:spPr>
        <p:txBody>
          <a:bodyPr/>
          <a:lstStyle/>
          <a:p>
            <a:r>
              <a:rPr lang="en-US" dirty="0"/>
              <a:t>Operational data</a:t>
            </a:r>
          </a:p>
          <a:p>
            <a:pPr lvl="1"/>
            <a:r>
              <a:rPr lang="en-US" u="sng" dirty="0"/>
              <a:t>Application-oriented</a:t>
            </a:r>
          </a:p>
          <a:p>
            <a:pPr lvl="1"/>
            <a:r>
              <a:rPr lang="en-US" dirty="0"/>
              <a:t>Created to support an application that serves </a:t>
            </a:r>
            <a:br>
              <a:rPr lang="en-US" dirty="0"/>
            </a:br>
            <a:r>
              <a:rPr lang="en-US" dirty="0"/>
              <a:t>one or more </a:t>
            </a:r>
            <a:r>
              <a:rPr lang="en-US" u="sng" dirty="0"/>
              <a:t>business operations and processes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Enable the efficient functioning of the application </a:t>
            </a:r>
            <a:br>
              <a:rPr lang="en-US" dirty="0"/>
            </a:br>
            <a:r>
              <a:rPr lang="en-US" dirty="0"/>
              <a:t>that it supports.</a:t>
            </a:r>
          </a:p>
          <a:p>
            <a:pPr lvl="4"/>
            <a:endParaRPr lang="en-US" dirty="0"/>
          </a:p>
          <a:p>
            <a:r>
              <a:rPr lang="en-US" dirty="0"/>
              <a:t>Analytical data</a:t>
            </a:r>
          </a:p>
          <a:p>
            <a:pPr lvl="1"/>
            <a:r>
              <a:rPr lang="en-US" u="sng" dirty="0"/>
              <a:t>Subject-oriented</a:t>
            </a:r>
          </a:p>
          <a:p>
            <a:pPr lvl="1"/>
            <a:r>
              <a:rPr lang="en-US" dirty="0"/>
              <a:t>Created for the </a:t>
            </a:r>
            <a:r>
              <a:rPr lang="en-US" u="sng" dirty="0"/>
              <a:t>analysis of one or more business subject areas</a:t>
            </a:r>
            <a:r>
              <a:rPr lang="en-US" dirty="0"/>
              <a:t> such as sales, returns, cost, profit, etc.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05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67" y="411163"/>
            <a:ext cx="8595311" cy="655637"/>
          </a:xfrm>
        </p:spPr>
        <p:txBody>
          <a:bodyPr/>
          <a:lstStyle/>
          <a:p>
            <a:r>
              <a:rPr lang="en-US" dirty="0"/>
              <a:t>An Application-Oriented Operational Database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806" y="1234464"/>
            <a:ext cx="6211585" cy="5472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94951" y="4160512"/>
            <a:ext cx="3452362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Support the</a:t>
            </a:r>
          </a:p>
          <a:p>
            <a:r>
              <a:rPr lang="en-US" sz="1800" u="sng" dirty="0">
                <a:solidFill>
                  <a:srgbClr val="0033CC"/>
                </a:solidFill>
              </a:rPr>
              <a:t>Visits and Payments application </a:t>
            </a:r>
          </a:p>
          <a:p>
            <a:r>
              <a:rPr lang="en-US" sz="1800" dirty="0">
                <a:solidFill>
                  <a:srgbClr val="0033CC"/>
                </a:solidFill>
              </a:rPr>
              <a:t>of a health club.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23028" y="5440658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</a:p>
        </p:txBody>
      </p:sp>
    </p:spTree>
    <p:extLst>
      <p:ext uri="{BB962C8B-B14F-4D97-AF65-F5344CB8AC3E}">
        <p14:creationId xmlns:p14="http://schemas.microsoft.com/office/powerpoint/2010/main" val="284056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Subject-Oriented Analytical Database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696" y="1325903"/>
            <a:ext cx="7210425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053694" y="4251951"/>
            <a:ext cx="2993127" cy="16004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33CC"/>
                </a:solidFill>
              </a:rPr>
              <a:t>Support the </a:t>
            </a:r>
            <a:r>
              <a:rPr lang="en-US" sz="1800" u="sng" dirty="0">
                <a:solidFill>
                  <a:srgbClr val="0033CC"/>
                </a:solidFill>
              </a:rPr>
              <a:t>analysis</a:t>
            </a:r>
            <a:r>
              <a:rPr lang="en-US" sz="1800" dirty="0">
                <a:solidFill>
                  <a:srgbClr val="0033CC"/>
                </a:solidFill>
              </a:rPr>
              <a:t> of the</a:t>
            </a:r>
          </a:p>
          <a:p>
            <a:pPr algn="ctr"/>
            <a:r>
              <a:rPr lang="en-US" sz="1800" u="sng" dirty="0">
                <a:solidFill>
                  <a:srgbClr val="0033CC"/>
                </a:solidFill>
              </a:rPr>
              <a:t>subject of revenue</a:t>
            </a:r>
            <a:r>
              <a:rPr lang="en-US" sz="1800" dirty="0">
                <a:solidFill>
                  <a:srgbClr val="0033CC"/>
                </a:solidFill>
              </a:rPr>
              <a:t> </a:t>
            </a:r>
          </a:p>
          <a:p>
            <a:pPr algn="ctr"/>
            <a:r>
              <a:rPr lang="en-US" sz="1800" dirty="0">
                <a:solidFill>
                  <a:srgbClr val="0033CC"/>
                </a:solidFill>
              </a:rPr>
              <a:t>for a health club.</a:t>
            </a:r>
          </a:p>
          <a:p>
            <a:pPr algn="ctr"/>
            <a:endParaRPr lang="en-US" sz="800" dirty="0">
              <a:solidFill>
                <a:srgbClr val="0033CC"/>
              </a:solidFill>
            </a:endParaRPr>
          </a:p>
          <a:p>
            <a:pPr algn="ctr"/>
            <a:r>
              <a:rPr lang="en-US" sz="1800" dirty="0">
                <a:solidFill>
                  <a:srgbClr val="0033CC"/>
                </a:solidFill>
              </a:rPr>
              <a:t>The data comes from</a:t>
            </a:r>
          </a:p>
          <a:p>
            <a:pPr algn="ctr"/>
            <a:r>
              <a:rPr lang="en-US" sz="1800" dirty="0">
                <a:solidFill>
                  <a:srgbClr val="0033CC"/>
                </a:solidFill>
              </a:rPr>
              <a:t>the operational database.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585" y="6172170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</a:p>
        </p:txBody>
      </p:sp>
    </p:spTree>
    <p:extLst>
      <p:ext uri="{BB962C8B-B14F-4D97-AF65-F5344CB8AC3E}">
        <p14:creationId xmlns:p14="http://schemas.microsoft.com/office/powerpoint/2010/main" val="401132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Operational vs. Analytical Data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3002" y="1182465"/>
          <a:ext cx="722368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48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746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63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Operational Data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Analytical Data</a:t>
                      </a:r>
                    </a:p>
                  </a:txBody>
                  <a:tcP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63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Data Makeup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639">
                <a:tc>
                  <a:txBody>
                    <a:bodyPr/>
                    <a:lstStyle/>
                    <a:p>
                      <a:r>
                        <a:rPr lang="en-US" sz="1800" dirty="0"/>
                        <a:t>Typical time horizon: days/months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Typical time horizon: 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4639">
                <a:tc>
                  <a:txBody>
                    <a:bodyPr/>
                    <a:lstStyle/>
                    <a:p>
                      <a:r>
                        <a:rPr lang="en-US" sz="1800" dirty="0"/>
                        <a:t>Detailed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Summarized (and/or detailed)</a:t>
                      </a:r>
                      <a:endParaRPr lang="en-US" sz="1800" dirty="0">
                        <a:latin typeface="Franklin Gothic Book" charset="0"/>
                        <a:ea typeface="MS PGoth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4639">
                <a:tc>
                  <a:txBody>
                    <a:bodyPr/>
                    <a:lstStyle/>
                    <a:p>
                      <a:r>
                        <a:rPr lang="en-US" sz="1800" dirty="0"/>
                        <a:t>Current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Values over time (snapshots)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463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Technical</a:t>
                      </a:r>
                      <a:r>
                        <a:rPr lang="en-US" sz="1800" baseline="0" dirty="0"/>
                        <a:t> Differences</a:t>
                      </a:r>
                      <a:endParaRPr lang="en-US" sz="1800" dirty="0"/>
                    </a:p>
                  </a:txBody>
                  <a:tcP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4639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Franklin Gothic Book" charset="0"/>
                          <a:ea typeface="MS PGothic" charset="0"/>
                        </a:rPr>
                        <a:t>Small amounts used in a process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Franklin Gothic Book" charset="0"/>
                          <a:ea typeface="MS PGothic" charset="0"/>
                        </a:rPr>
                        <a:t>Large amounts used in a process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4639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Franklin Gothic Book" charset="0"/>
                          <a:ea typeface="MS PGothic" charset="0"/>
                        </a:rPr>
                        <a:t>High frequency of access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Franklin Gothic Book" charset="0"/>
                          <a:ea typeface="MS PGothic" charset="0"/>
                        </a:rPr>
                        <a:t>Low/Modest frequency of access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4639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Franklin Gothic Book" charset="0"/>
                          <a:ea typeface="MS PGothic" charset="0"/>
                        </a:rPr>
                        <a:t>Can be updated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Franklin Gothic Book" charset="0"/>
                          <a:ea typeface="MS PGothic" charset="0"/>
                        </a:rPr>
                        <a:t>Read (and append) only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4639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Franklin Gothic Book" charset="0"/>
                          <a:ea typeface="MS PGothic" charset="0"/>
                        </a:rPr>
                        <a:t>Non-redundant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Franklin Gothic Book" charset="0"/>
                          <a:ea typeface="MS PGothic" charset="0"/>
                        </a:rPr>
                        <a:t>Redundancy not an issue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463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Functional</a:t>
                      </a:r>
                      <a:r>
                        <a:rPr lang="en-US" sz="1800" baseline="0" dirty="0"/>
                        <a:t> Differences</a:t>
                      </a:r>
                      <a:endParaRPr lang="en-US" sz="1800" dirty="0"/>
                    </a:p>
                  </a:txBody>
                  <a:tcP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4639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Franklin Gothic Book" charset="0"/>
                          <a:ea typeface="MS PGothic" charset="0"/>
                        </a:rPr>
                        <a:t>Used by all types of employees</a:t>
                      </a:r>
                    </a:p>
                    <a:p>
                      <a:r>
                        <a:rPr lang="en-US" sz="1800" dirty="0">
                          <a:latin typeface="Franklin Gothic Book" charset="0"/>
                          <a:ea typeface="MS PGothic" charset="0"/>
                        </a:rPr>
                        <a:t>for tactical purposes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Franklin Gothic Book" charset="0"/>
                          <a:ea typeface="MS PGothic" charset="0"/>
                        </a:rPr>
                        <a:t>Used by fewer</a:t>
                      </a:r>
                      <a:r>
                        <a:rPr lang="en-US" sz="1800" baseline="0" dirty="0">
                          <a:latin typeface="Franklin Gothic Book" charset="0"/>
                          <a:ea typeface="MS PGothic" charset="0"/>
                        </a:rPr>
                        <a:t> </a:t>
                      </a:r>
                      <a:r>
                        <a:rPr lang="en-US" sz="1800" dirty="0">
                          <a:latin typeface="Franklin Gothic Book" charset="0"/>
                          <a:ea typeface="MS PGothic" charset="0"/>
                        </a:rPr>
                        <a:t>employees</a:t>
                      </a:r>
                    </a:p>
                    <a:p>
                      <a:r>
                        <a:rPr lang="en-US" sz="1800" dirty="0">
                          <a:latin typeface="Franklin Gothic Book" charset="0"/>
                          <a:ea typeface="MS PGothic" charset="0"/>
                        </a:rPr>
                        <a:t>for decision making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4639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Franklin Gothic Book" charset="0"/>
                          <a:ea typeface="MS PGothic" charset="0"/>
                        </a:rPr>
                        <a:t>Application oriented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Subject</a:t>
                      </a:r>
                      <a:r>
                        <a:rPr lang="en-US" sz="1800" baseline="0" dirty="0"/>
                        <a:t> oriented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2333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Data Warehouse?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data warehouse is a </a:t>
            </a:r>
            <a:r>
              <a:rPr lang="en-US" u="sng" dirty="0"/>
              <a:t>structured repository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of </a:t>
            </a:r>
            <a:r>
              <a:rPr lang="en-US" u="sng" dirty="0"/>
              <a:t>integrated</a:t>
            </a:r>
            <a:r>
              <a:rPr lang="en-US" dirty="0"/>
              <a:t>, </a:t>
            </a:r>
            <a:r>
              <a:rPr lang="en-US" u="sng" dirty="0"/>
              <a:t>subject-oriented</a:t>
            </a:r>
            <a:r>
              <a:rPr lang="en-US" dirty="0"/>
              <a:t>, </a:t>
            </a:r>
            <a:r>
              <a:rPr lang="en-US" u="sng" dirty="0"/>
              <a:t>enterprise-wide</a:t>
            </a:r>
            <a:r>
              <a:rPr lang="en-US" dirty="0"/>
              <a:t>, </a:t>
            </a:r>
            <a:r>
              <a:rPr lang="en-US" u="sng" dirty="0"/>
              <a:t>historical</a:t>
            </a:r>
            <a:r>
              <a:rPr lang="en-US" dirty="0"/>
              <a:t>, and </a:t>
            </a:r>
            <a:r>
              <a:rPr lang="en-US" u="sng" dirty="0"/>
              <a:t>time-variant</a:t>
            </a:r>
            <a:r>
              <a:rPr lang="en-US" dirty="0"/>
              <a:t> data.</a:t>
            </a:r>
          </a:p>
          <a:p>
            <a:pPr lvl="4"/>
            <a:endParaRPr lang="en-US" sz="1200" dirty="0">
              <a:cs typeface="+mn-cs"/>
            </a:endParaRPr>
          </a:p>
          <a:p>
            <a:r>
              <a:rPr lang="en-US" dirty="0"/>
              <a:t>The purpose of the data warehouse is </a:t>
            </a:r>
            <a:br>
              <a:rPr lang="en-US" dirty="0"/>
            </a:br>
            <a:r>
              <a:rPr lang="en-US" dirty="0"/>
              <a:t>the </a:t>
            </a:r>
            <a:r>
              <a:rPr lang="en-US" u="sng" dirty="0"/>
              <a:t>retrieval of analytical information</a:t>
            </a:r>
            <a:r>
              <a:rPr lang="en-US" dirty="0"/>
              <a:t>.</a:t>
            </a:r>
          </a:p>
          <a:p>
            <a:pPr lvl="4"/>
            <a:endParaRPr lang="en-US" sz="1200" dirty="0">
              <a:cs typeface="+mn-cs"/>
            </a:endParaRPr>
          </a:p>
          <a:p>
            <a:r>
              <a:rPr lang="en-US" dirty="0"/>
              <a:t>A data warehouse can store both detailed </a:t>
            </a:r>
            <a:br>
              <a:rPr lang="en-US" dirty="0"/>
            </a:br>
            <a:r>
              <a:rPr lang="en-US" dirty="0"/>
              <a:t>and summarized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32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10398-751B-BA5F-5590-2C33C2B13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Evening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B9C2C-4CD9-659E-2870-4183D03FE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Checkpoint Exam #2</a:t>
            </a:r>
          </a:p>
          <a:p>
            <a:pPr lvl="4"/>
            <a:endParaRPr lang="en-US" dirty="0"/>
          </a:p>
          <a:p>
            <a:r>
              <a:rPr lang="en-US" i="1" dirty="0"/>
              <a:t>Break</a:t>
            </a:r>
          </a:p>
          <a:p>
            <a:pPr lvl="4"/>
            <a:endParaRPr lang="en-US" dirty="0"/>
          </a:p>
          <a:p>
            <a:r>
              <a:rPr lang="en-US" dirty="0"/>
              <a:t>Operational vs. analytical databases</a:t>
            </a:r>
          </a:p>
          <a:p>
            <a:r>
              <a:rPr lang="en-US" dirty="0"/>
              <a:t>Application-oriented vs. subject-oriented</a:t>
            </a:r>
          </a:p>
          <a:p>
            <a:r>
              <a:rPr lang="en-US" dirty="0"/>
              <a:t>Data warehouse</a:t>
            </a:r>
          </a:p>
          <a:p>
            <a:pPr lvl="1"/>
            <a:r>
              <a:rPr lang="en-US" dirty="0"/>
              <a:t>data warehouse components</a:t>
            </a:r>
          </a:p>
          <a:p>
            <a:pPr lvl="1"/>
            <a:r>
              <a:rPr lang="en-US" dirty="0"/>
              <a:t>business intelligence (BI)</a:t>
            </a:r>
          </a:p>
          <a:p>
            <a:r>
              <a:rPr lang="en-US" dirty="0"/>
              <a:t>Dimensional modeling</a:t>
            </a:r>
          </a:p>
          <a:p>
            <a:pPr lvl="1"/>
            <a:r>
              <a:rPr lang="en-US" dirty="0"/>
              <a:t>star schema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78A73-3F66-4E26-3B63-D8A51B0AD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0344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Structured Repository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5336"/>
            <a:ext cx="8229600" cy="3345590"/>
          </a:xfrm>
        </p:spPr>
        <p:txBody>
          <a:bodyPr/>
          <a:lstStyle/>
          <a:p>
            <a:r>
              <a:rPr lang="en-US" dirty="0"/>
              <a:t>A data warehouse is a database that contains </a:t>
            </a:r>
            <a:r>
              <a:rPr lang="en-US" u="sng" dirty="0"/>
              <a:t>analytically useful information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Any database is a structured repository.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A97D4A-1FE8-007B-1643-1FE6B58A90C1}"/>
              </a:ext>
            </a:extLst>
          </p:cNvPr>
          <p:cNvSpPr txBox="1"/>
          <p:nvPr/>
        </p:nvSpPr>
        <p:spPr>
          <a:xfrm>
            <a:off x="1303881" y="1325903"/>
            <a:ext cx="6536237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</a:rPr>
              <a:t>The data warehouse is a </a:t>
            </a:r>
            <a:r>
              <a:rPr lang="en-US" sz="2400" u="sng" dirty="0">
                <a:solidFill>
                  <a:srgbClr val="0033CC"/>
                </a:solidFill>
              </a:rPr>
              <a:t>structured repository</a:t>
            </a:r>
            <a:r>
              <a:rPr lang="en-US" sz="2400" dirty="0">
                <a:solidFill>
                  <a:srgbClr val="0033CC"/>
                </a:solidFill>
              </a:rPr>
              <a:t> of </a:t>
            </a:r>
            <a:r>
              <a:rPr lang="en-US" sz="2400" u="sng" dirty="0">
                <a:solidFill>
                  <a:srgbClr val="0033CC"/>
                </a:solidFill>
              </a:rPr>
              <a:t>integrated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subject-oriented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enterprise-wide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historical</a:t>
            </a:r>
            <a:r>
              <a:rPr lang="en-US" sz="2400" dirty="0">
                <a:solidFill>
                  <a:srgbClr val="0033CC"/>
                </a:solidFill>
              </a:rPr>
              <a:t>, and </a:t>
            </a:r>
            <a:r>
              <a:rPr lang="en-US" sz="2400" u="sng" dirty="0">
                <a:solidFill>
                  <a:srgbClr val="0033CC"/>
                </a:solidFill>
              </a:rPr>
              <a:t>time-variant</a:t>
            </a:r>
            <a:r>
              <a:rPr lang="en-US" sz="2400" dirty="0">
                <a:solidFill>
                  <a:srgbClr val="0033CC"/>
                </a:solidFill>
              </a:rPr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19386025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5335"/>
            <a:ext cx="8229600" cy="3345590"/>
          </a:xfrm>
        </p:spPr>
        <p:txBody>
          <a:bodyPr/>
          <a:lstStyle/>
          <a:p>
            <a:r>
              <a:rPr lang="en-US" dirty="0"/>
              <a:t>The data warehouse integrates analytically useful data from existing operational databases in the organization.</a:t>
            </a:r>
          </a:p>
          <a:p>
            <a:pPr lvl="4"/>
            <a:endParaRPr lang="en-US" dirty="0"/>
          </a:p>
          <a:p>
            <a:r>
              <a:rPr lang="en-US" dirty="0"/>
              <a:t>Copy the data from the operational databases into the data warehouse.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0F9ADB-E6D9-B26E-6BA1-C24B9E7E796D}"/>
              </a:ext>
            </a:extLst>
          </p:cNvPr>
          <p:cNvSpPr txBox="1"/>
          <p:nvPr/>
        </p:nvSpPr>
        <p:spPr>
          <a:xfrm>
            <a:off x="1303881" y="1325903"/>
            <a:ext cx="6536237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</a:rPr>
              <a:t>The data warehouse is a </a:t>
            </a:r>
            <a:r>
              <a:rPr lang="en-US" sz="2400" u="sng" dirty="0">
                <a:solidFill>
                  <a:srgbClr val="0033CC"/>
                </a:solidFill>
              </a:rPr>
              <a:t>structured repository</a:t>
            </a:r>
            <a:r>
              <a:rPr lang="en-US" sz="2400" dirty="0">
                <a:solidFill>
                  <a:srgbClr val="0033CC"/>
                </a:solidFill>
              </a:rPr>
              <a:t> of </a:t>
            </a:r>
            <a:r>
              <a:rPr lang="en-US" sz="2400" u="sng" dirty="0">
                <a:solidFill>
                  <a:srgbClr val="0033CC"/>
                </a:solidFill>
              </a:rPr>
              <a:t>integrated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subject-oriented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enterprise-wide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historical</a:t>
            </a:r>
            <a:r>
              <a:rPr lang="en-US" sz="2400" dirty="0">
                <a:solidFill>
                  <a:srgbClr val="0033CC"/>
                </a:solidFill>
              </a:rPr>
              <a:t>, and </a:t>
            </a:r>
            <a:r>
              <a:rPr lang="en-US" sz="2400" u="sng" dirty="0">
                <a:solidFill>
                  <a:srgbClr val="0033CC"/>
                </a:solidFill>
              </a:rPr>
              <a:t>time-variant</a:t>
            </a:r>
            <a:r>
              <a:rPr lang="en-US" sz="2400" dirty="0">
                <a:solidFill>
                  <a:srgbClr val="0033CC"/>
                </a:solidFill>
              </a:rPr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423887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Subject-Oriented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7488"/>
            <a:ext cx="8229600" cy="3433437"/>
          </a:xfrm>
        </p:spPr>
        <p:txBody>
          <a:bodyPr/>
          <a:lstStyle/>
          <a:p>
            <a:r>
              <a:rPr lang="en-US" dirty="0"/>
              <a:t>Operational database</a:t>
            </a:r>
          </a:p>
          <a:p>
            <a:pPr lvl="1"/>
            <a:r>
              <a:rPr lang="en-US" dirty="0"/>
              <a:t>Support a specific </a:t>
            </a:r>
            <a:r>
              <a:rPr lang="en-US" u="sng" dirty="0"/>
              <a:t>business operation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Data warehouse</a:t>
            </a:r>
          </a:p>
          <a:p>
            <a:pPr lvl="1"/>
            <a:r>
              <a:rPr lang="en-US" dirty="0"/>
              <a:t>Analyze specific </a:t>
            </a:r>
            <a:r>
              <a:rPr lang="en-US" u="sng" dirty="0"/>
              <a:t>business subject areas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C21BAA-F98A-01A5-F4C3-96FBA675A072}"/>
              </a:ext>
            </a:extLst>
          </p:cNvPr>
          <p:cNvSpPr txBox="1"/>
          <p:nvPr/>
        </p:nvSpPr>
        <p:spPr>
          <a:xfrm>
            <a:off x="1303881" y="1325903"/>
            <a:ext cx="6536237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</a:rPr>
              <a:t>The data warehouse is a </a:t>
            </a:r>
            <a:r>
              <a:rPr lang="en-US" sz="2400" u="sng" dirty="0">
                <a:solidFill>
                  <a:srgbClr val="0033CC"/>
                </a:solidFill>
              </a:rPr>
              <a:t>structured repository</a:t>
            </a:r>
            <a:r>
              <a:rPr lang="en-US" sz="2400" dirty="0">
                <a:solidFill>
                  <a:srgbClr val="0033CC"/>
                </a:solidFill>
              </a:rPr>
              <a:t> of </a:t>
            </a:r>
            <a:r>
              <a:rPr lang="en-US" sz="2400" u="sng" dirty="0">
                <a:solidFill>
                  <a:srgbClr val="0033CC"/>
                </a:solidFill>
              </a:rPr>
              <a:t>integrated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subject-oriented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enterprise-wide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historical</a:t>
            </a:r>
            <a:r>
              <a:rPr lang="en-US" sz="2400" dirty="0">
                <a:solidFill>
                  <a:srgbClr val="0033CC"/>
                </a:solidFill>
              </a:rPr>
              <a:t>, and </a:t>
            </a:r>
            <a:r>
              <a:rPr lang="en-US" sz="2400" u="sng" dirty="0">
                <a:solidFill>
                  <a:srgbClr val="0033CC"/>
                </a:solidFill>
              </a:rPr>
              <a:t>time-variant</a:t>
            </a:r>
            <a:r>
              <a:rPr lang="en-US" sz="2400" dirty="0">
                <a:solidFill>
                  <a:srgbClr val="0033CC"/>
                </a:solidFill>
              </a:rPr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26095305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Enterprise-Wide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7488"/>
            <a:ext cx="8229600" cy="3433437"/>
          </a:xfrm>
        </p:spPr>
        <p:txBody>
          <a:bodyPr/>
          <a:lstStyle/>
          <a:p>
            <a:r>
              <a:rPr lang="en-US" dirty="0"/>
              <a:t>The data warehouse provides an </a:t>
            </a:r>
            <a:br>
              <a:rPr lang="en-US" dirty="0"/>
            </a:br>
            <a:r>
              <a:rPr lang="en-US" dirty="0"/>
              <a:t>enterprise-wide view of analytical data.</a:t>
            </a:r>
          </a:p>
          <a:p>
            <a:pPr lvl="5"/>
            <a:endParaRPr lang="en-US" dirty="0"/>
          </a:p>
          <a:p>
            <a:r>
              <a:rPr lang="en-US" dirty="0"/>
              <a:t>Example subject: Cost</a:t>
            </a:r>
          </a:p>
          <a:p>
            <a:pPr lvl="1"/>
            <a:r>
              <a:rPr lang="en-US" dirty="0"/>
              <a:t>Bring into the data warehouse all </a:t>
            </a:r>
            <a:br>
              <a:rPr lang="en-US" dirty="0"/>
            </a:br>
            <a:r>
              <a:rPr lang="en-US" dirty="0"/>
              <a:t>analytically useful cost data. </a:t>
            </a:r>
          </a:p>
          <a:p>
            <a:pPr lvl="1"/>
            <a:r>
              <a:rPr lang="en-US" dirty="0"/>
              <a:t>Possibly from individual operational databases at different business locations.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33F06F-B6AA-97D4-A764-D619D406B927}"/>
              </a:ext>
            </a:extLst>
          </p:cNvPr>
          <p:cNvSpPr txBox="1"/>
          <p:nvPr/>
        </p:nvSpPr>
        <p:spPr>
          <a:xfrm>
            <a:off x="1303881" y="1325903"/>
            <a:ext cx="6536237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</a:rPr>
              <a:t>The data warehouse is a </a:t>
            </a:r>
            <a:r>
              <a:rPr lang="en-US" sz="2400" u="sng" dirty="0">
                <a:solidFill>
                  <a:srgbClr val="0033CC"/>
                </a:solidFill>
              </a:rPr>
              <a:t>structured repository</a:t>
            </a:r>
            <a:r>
              <a:rPr lang="en-US" sz="2400" dirty="0">
                <a:solidFill>
                  <a:srgbClr val="0033CC"/>
                </a:solidFill>
              </a:rPr>
              <a:t> of </a:t>
            </a:r>
            <a:r>
              <a:rPr lang="en-US" sz="2400" u="sng" dirty="0">
                <a:solidFill>
                  <a:srgbClr val="0033CC"/>
                </a:solidFill>
              </a:rPr>
              <a:t>integrated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subject-oriented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enterprise-wide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historical</a:t>
            </a:r>
            <a:r>
              <a:rPr lang="en-US" sz="2400" dirty="0">
                <a:solidFill>
                  <a:srgbClr val="0033CC"/>
                </a:solidFill>
              </a:rPr>
              <a:t>, and </a:t>
            </a:r>
            <a:r>
              <a:rPr lang="en-US" sz="2400" u="sng" dirty="0">
                <a:solidFill>
                  <a:srgbClr val="0033CC"/>
                </a:solidFill>
              </a:rPr>
              <a:t>time-variant</a:t>
            </a:r>
            <a:r>
              <a:rPr lang="en-US" sz="2400" dirty="0">
                <a:solidFill>
                  <a:srgbClr val="0033CC"/>
                </a:solidFill>
              </a:rPr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21864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7488"/>
            <a:ext cx="8229600" cy="3433437"/>
          </a:xfrm>
        </p:spPr>
        <p:txBody>
          <a:bodyPr/>
          <a:lstStyle/>
          <a:p>
            <a:r>
              <a:rPr lang="en-US" dirty="0"/>
              <a:t>The data warehouse has a </a:t>
            </a:r>
            <a:r>
              <a:rPr lang="en-US" u="sng" dirty="0"/>
              <a:t>longer time horizon </a:t>
            </a:r>
            <a:r>
              <a:rPr lang="en-US" dirty="0"/>
              <a:t>than in operational databases.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Operational database: typically, 60-90 days</a:t>
            </a:r>
          </a:p>
          <a:p>
            <a:pPr lvl="1"/>
            <a:r>
              <a:rPr lang="en-US" dirty="0"/>
              <a:t>Data warehouse: typically, multiple years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766C22-7D33-2CAC-61E3-E7986BAE78A3}"/>
              </a:ext>
            </a:extLst>
          </p:cNvPr>
          <p:cNvSpPr txBox="1"/>
          <p:nvPr/>
        </p:nvSpPr>
        <p:spPr>
          <a:xfrm>
            <a:off x="1303881" y="1325903"/>
            <a:ext cx="6536237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</a:rPr>
              <a:t>The data warehouse is a </a:t>
            </a:r>
            <a:r>
              <a:rPr lang="en-US" sz="2400" u="sng" dirty="0">
                <a:solidFill>
                  <a:srgbClr val="0033CC"/>
                </a:solidFill>
              </a:rPr>
              <a:t>structured repository</a:t>
            </a:r>
            <a:r>
              <a:rPr lang="en-US" sz="2400" dirty="0">
                <a:solidFill>
                  <a:srgbClr val="0033CC"/>
                </a:solidFill>
              </a:rPr>
              <a:t> of </a:t>
            </a:r>
            <a:r>
              <a:rPr lang="en-US" sz="2400" u="sng" dirty="0">
                <a:solidFill>
                  <a:srgbClr val="0033CC"/>
                </a:solidFill>
              </a:rPr>
              <a:t>integrated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subject-oriented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enterprise-wide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historical</a:t>
            </a:r>
            <a:r>
              <a:rPr lang="en-US" sz="2400" dirty="0">
                <a:solidFill>
                  <a:srgbClr val="0033CC"/>
                </a:solidFill>
              </a:rPr>
              <a:t>, and </a:t>
            </a:r>
            <a:r>
              <a:rPr lang="en-US" sz="2400" u="sng" dirty="0">
                <a:solidFill>
                  <a:srgbClr val="0033CC"/>
                </a:solidFill>
              </a:rPr>
              <a:t>time-variant</a:t>
            </a:r>
            <a:r>
              <a:rPr lang="en-US" sz="2400" dirty="0">
                <a:solidFill>
                  <a:srgbClr val="0033CC"/>
                </a:solidFill>
              </a:rPr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1016280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Time-Variant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7488"/>
            <a:ext cx="8229600" cy="3433437"/>
          </a:xfrm>
        </p:spPr>
        <p:txBody>
          <a:bodyPr/>
          <a:lstStyle/>
          <a:p>
            <a:r>
              <a:rPr lang="en-US" dirty="0"/>
              <a:t>The data warehouse contains slices or snapshots of data from </a:t>
            </a:r>
            <a:r>
              <a:rPr lang="en-US" u="sng" dirty="0"/>
              <a:t>different periods of time </a:t>
            </a:r>
            <a:r>
              <a:rPr lang="en-US" dirty="0"/>
              <a:t>across its time horizon.</a:t>
            </a:r>
          </a:p>
          <a:p>
            <a:pPr lvl="4"/>
            <a:endParaRPr lang="en-US" dirty="0"/>
          </a:p>
          <a:p>
            <a:r>
              <a:rPr lang="en-US" dirty="0"/>
              <a:t>Example: Analyze and compare the cost for the first quarter of last year vs. the cost for the first quarter from two years ago.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112725-C8CF-FF1B-B9A0-598A0133A49C}"/>
              </a:ext>
            </a:extLst>
          </p:cNvPr>
          <p:cNvSpPr txBox="1"/>
          <p:nvPr/>
        </p:nvSpPr>
        <p:spPr>
          <a:xfrm>
            <a:off x="1303881" y="1325903"/>
            <a:ext cx="6536237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</a:rPr>
              <a:t>The data warehouse is a </a:t>
            </a:r>
            <a:r>
              <a:rPr lang="en-US" sz="2400" u="sng" dirty="0">
                <a:solidFill>
                  <a:srgbClr val="0033CC"/>
                </a:solidFill>
              </a:rPr>
              <a:t>structured repository</a:t>
            </a:r>
            <a:r>
              <a:rPr lang="en-US" sz="2400" dirty="0">
                <a:solidFill>
                  <a:srgbClr val="0033CC"/>
                </a:solidFill>
              </a:rPr>
              <a:t> of </a:t>
            </a:r>
            <a:r>
              <a:rPr lang="en-US" sz="2400" u="sng" dirty="0">
                <a:solidFill>
                  <a:srgbClr val="0033CC"/>
                </a:solidFill>
              </a:rPr>
              <a:t>integrated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subject-oriented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enterprise-wide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historical</a:t>
            </a:r>
            <a:r>
              <a:rPr lang="en-US" sz="2400" dirty="0">
                <a:solidFill>
                  <a:srgbClr val="0033CC"/>
                </a:solidFill>
              </a:rPr>
              <a:t>, and </a:t>
            </a:r>
            <a:r>
              <a:rPr lang="en-US" sz="2400" u="sng" dirty="0">
                <a:solidFill>
                  <a:srgbClr val="0033CC"/>
                </a:solidFill>
              </a:rPr>
              <a:t>time-variant</a:t>
            </a:r>
            <a:r>
              <a:rPr lang="en-US" sz="2400" dirty="0">
                <a:solidFill>
                  <a:srgbClr val="0033CC"/>
                </a:solidFill>
              </a:rPr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375778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Retrieval of Analytical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049"/>
            <a:ext cx="8229600" cy="3524876"/>
          </a:xfrm>
        </p:spPr>
        <p:txBody>
          <a:bodyPr/>
          <a:lstStyle/>
          <a:p>
            <a:r>
              <a:rPr lang="en-US" u="sng" dirty="0"/>
              <a:t>Periodically load data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from the operational databases into the data warehouse.</a:t>
            </a:r>
          </a:p>
          <a:p>
            <a:pPr lvl="1"/>
            <a:r>
              <a:rPr lang="en-US" dirty="0"/>
              <a:t>Automatically append the new data </a:t>
            </a:r>
            <a:br>
              <a:rPr lang="en-US" dirty="0"/>
            </a:br>
            <a:r>
              <a:rPr lang="en-US" dirty="0"/>
              <a:t>to the existing data.</a:t>
            </a:r>
          </a:p>
          <a:p>
            <a:r>
              <a:rPr lang="en-US" dirty="0"/>
              <a:t>Data that has been loaded into the </a:t>
            </a:r>
            <a:br>
              <a:rPr lang="en-US" dirty="0"/>
            </a:br>
            <a:r>
              <a:rPr lang="en-US" dirty="0"/>
              <a:t>data warehouse is </a:t>
            </a:r>
            <a:r>
              <a:rPr lang="en-US" u="sng" dirty="0"/>
              <a:t>not subject to changes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Users can </a:t>
            </a:r>
            <a:r>
              <a:rPr lang="en-US" u="sng" dirty="0"/>
              <a:t>only retrieve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from a data warehouse.</a:t>
            </a:r>
          </a:p>
          <a:p>
            <a:pPr lvl="1"/>
            <a:r>
              <a:rPr lang="en-US" u="sng" dirty="0"/>
              <a:t>Nonvolatile, static, read-only data warehouse.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3EB862-AC7E-83D9-C377-A9AEDC926815}"/>
              </a:ext>
            </a:extLst>
          </p:cNvPr>
          <p:cNvSpPr txBox="1"/>
          <p:nvPr/>
        </p:nvSpPr>
        <p:spPr>
          <a:xfrm>
            <a:off x="1303881" y="1325903"/>
            <a:ext cx="6536237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</a:rPr>
              <a:t>The data warehouse is a </a:t>
            </a:r>
            <a:r>
              <a:rPr lang="en-US" sz="2400" u="sng" dirty="0">
                <a:solidFill>
                  <a:srgbClr val="0033CC"/>
                </a:solidFill>
              </a:rPr>
              <a:t>structured repository</a:t>
            </a:r>
            <a:r>
              <a:rPr lang="en-US" sz="2400" dirty="0">
                <a:solidFill>
                  <a:srgbClr val="0033CC"/>
                </a:solidFill>
              </a:rPr>
              <a:t> of </a:t>
            </a:r>
            <a:r>
              <a:rPr lang="en-US" sz="2400" u="sng" dirty="0">
                <a:solidFill>
                  <a:srgbClr val="0033CC"/>
                </a:solidFill>
              </a:rPr>
              <a:t>integrated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subject-oriented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enterprise-wide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u="sng" dirty="0">
                <a:solidFill>
                  <a:srgbClr val="0033CC"/>
                </a:solidFill>
              </a:rPr>
              <a:t>historical</a:t>
            </a:r>
            <a:r>
              <a:rPr lang="en-US" sz="2400" dirty="0">
                <a:solidFill>
                  <a:srgbClr val="0033CC"/>
                </a:solidFill>
              </a:rPr>
              <a:t>, and </a:t>
            </a:r>
            <a:r>
              <a:rPr lang="en-US" sz="2400" u="sng" dirty="0">
                <a:solidFill>
                  <a:srgbClr val="0033CC"/>
                </a:solidFill>
              </a:rPr>
              <a:t>time-variant</a:t>
            </a:r>
            <a:r>
              <a:rPr lang="en-US" sz="2400" dirty="0">
                <a:solidFill>
                  <a:srgbClr val="0033CC"/>
                </a:solidFill>
              </a:rPr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43665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5949"/>
            <a:ext cx="8229600" cy="655637"/>
          </a:xfrm>
        </p:spPr>
        <p:txBody>
          <a:bodyPr/>
          <a:lstStyle/>
          <a:p>
            <a:r>
              <a:rPr lang="en-US" dirty="0"/>
              <a:t>Detailed and/or Summarized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Detailed data</a:t>
            </a:r>
          </a:p>
          <a:p>
            <a:pPr lvl="1"/>
            <a:r>
              <a:rPr lang="en-US" dirty="0"/>
              <a:t>AKA atomic data, transaction-level data</a:t>
            </a:r>
          </a:p>
          <a:p>
            <a:pPr lvl="2"/>
            <a:r>
              <a:rPr lang="en-US" dirty="0"/>
              <a:t>Example: An ATM transaction</a:t>
            </a:r>
          </a:p>
          <a:p>
            <a:pPr lvl="6"/>
            <a:endParaRPr lang="en-US" dirty="0"/>
          </a:p>
          <a:p>
            <a:r>
              <a:rPr lang="en-US" dirty="0"/>
              <a:t>Summarized data</a:t>
            </a:r>
          </a:p>
          <a:p>
            <a:pPr lvl="1"/>
            <a:r>
              <a:rPr lang="en-US" dirty="0"/>
              <a:t>Each record represents calculations based on </a:t>
            </a:r>
            <a:r>
              <a:rPr lang="en-US" u="sng" dirty="0"/>
              <a:t>multiple instances</a:t>
            </a:r>
            <a:r>
              <a:rPr lang="en-US" dirty="0"/>
              <a:t> of transaction-level data.</a:t>
            </a:r>
          </a:p>
          <a:p>
            <a:pPr lvl="2"/>
            <a:r>
              <a:rPr lang="en-US" dirty="0"/>
              <a:t>Example: The total amount of ATM withdrawals </a:t>
            </a:r>
            <a:br>
              <a:rPr lang="en-US" dirty="0"/>
            </a:br>
            <a:r>
              <a:rPr lang="en-US" dirty="0"/>
              <a:t>during one month for one account.</a:t>
            </a:r>
          </a:p>
          <a:p>
            <a:pPr lvl="1"/>
            <a:r>
              <a:rPr lang="en-US" u="sng" dirty="0"/>
              <a:t>Coarser level of detail</a:t>
            </a:r>
            <a:r>
              <a:rPr lang="en-US" dirty="0"/>
              <a:t> than transaction data.</a:t>
            </a:r>
          </a:p>
          <a:p>
            <a:pPr lvl="1"/>
            <a:r>
              <a:rPr lang="en-US" dirty="0"/>
              <a:t>A data warehouse that contains the data at the </a:t>
            </a:r>
            <a:br>
              <a:rPr lang="en-US" dirty="0"/>
            </a:br>
            <a:r>
              <a:rPr lang="en-US" dirty="0"/>
              <a:t>finest level of detail is the most powerful.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40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Data Warehouse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Source systems</a:t>
            </a:r>
          </a:p>
          <a:p>
            <a:pPr lvl="4"/>
            <a:endParaRPr lang="en-US" dirty="0"/>
          </a:p>
          <a:p>
            <a:r>
              <a:rPr lang="en-US" dirty="0"/>
              <a:t>Extract-transform-load (ETL) infrastructure</a:t>
            </a:r>
          </a:p>
          <a:p>
            <a:pPr lvl="4"/>
            <a:endParaRPr lang="en-US" dirty="0"/>
          </a:p>
          <a:p>
            <a:r>
              <a:rPr lang="en-US" dirty="0"/>
              <a:t>Data warehouse</a:t>
            </a:r>
          </a:p>
          <a:p>
            <a:pPr lvl="4"/>
            <a:endParaRPr lang="en-US" dirty="0"/>
          </a:p>
          <a:p>
            <a:r>
              <a:rPr lang="en-US" dirty="0"/>
              <a:t>Front-end applications</a:t>
            </a:r>
          </a:p>
          <a:p>
            <a:pPr lvl="1"/>
            <a:r>
              <a:rPr lang="en-US" dirty="0"/>
              <a:t>Business Intelligence (BI) applications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3037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tx1"/>
                </a:solidFill>
              </a:rPr>
              <a:t>Data Warehouse Components</a:t>
            </a:r>
            <a:r>
              <a:rPr lang="en-US" sz="2800" i="1" dirty="0">
                <a:solidFill>
                  <a:schemeClr val="tx1"/>
                </a:solidFill>
              </a:rPr>
              <a:t>, cont’d</a:t>
            </a:r>
            <a:endParaRPr lang="en-US" sz="2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/>
              <a:t>Example: An organization where users use multiple operational data stores for daily operational purposes.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098" y="2663154"/>
            <a:ext cx="4933950" cy="405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45" y="5440658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</a:p>
        </p:txBody>
      </p:sp>
    </p:spTree>
    <p:extLst>
      <p:ext uri="{BB962C8B-B14F-4D97-AF65-F5344CB8AC3E}">
        <p14:creationId xmlns:p14="http://schemas.microsoft.com/office/powerpoint/2010/main" val="606427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Data Deluge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90% of all the data ever created</a:t>
            </a:r>
            <a:br>
              <a:rPr lang="en-US" dirty="0"/>
            </a:br>
            <a:r>
              <a:rPr lang="en-US" dirty="0"/>
              <a:t>was created in the </a:t>
            </a:r>
            <a:r>
              <a:rPr lang="en-US" u="sng" dirty="0"/>
              <a:t>past two years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2.5 </a:t>
            </a:r>
            <a:r>
              <a:rPr lang="en-US" u="sng" dirty="0"/>
              <a:t>quintillion</a:t>
            </a:r>
            <a:r>
              <a:rPr lang="en-US" dirty="0"/>
              <a:t> bytes of data per day</a:t>
            </a:r>
            <a:br>
              <a:rPr lang="en-US" dirty="0"/>
            </a:br>
            <a:r>
              <a:rPr lang="en-US" dirty="0"/>
              <a:t>is being created.</a:t>
            </a:r>
          </a:p>
          <a:p>
            <a:pPr lvl="1"/>
            <a:r>
              <a:rPr lang="en-US" dirty="0"/>
              <a:t>2.5 x 10</a:t>
            </a:r>
            <a:r>
              <a:rPr lang="en-US" baseline="30000" dirty="0"/>
              <a:t>18</a:t>
            </a:r>
          </a:p>
          <a:p>
            <a:pPr lvl="1"/>
            <a:r>
              <a:rPr lang="en-US" dirty="0"/>
              <a:t>That’s </a:t>
            </a:r>
            <a:r>
              <a:rPr lang="en-US" u="sng" dirty="0"/>
              <a:t>a lot</a:t>
            </a:r>
            <a:r>
              <a:rPr lang="en-US" dirty="0"/>
              <a:t> of data!</a:t>
            </a:r>
          </a:p>
          <a:p>
            <a:pPr lvl="4"/>
            <a:endParaRPr lang="en-US" dirty="0"/>
          </a:p>
          <a:p>
            <a:r>
              <a:rPr lang="en-US" dirty="0"/>
              <a:t>80% of the data is “dark data”</a:t>
            </a:r>
          </a:p>
          <a:p>
            <a:pPr lvl="1"/>
            <a:r>
              <a:rPr lang="en-US" dirty="0"/>
              <a:t>i.e., unstructured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066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Data Warehouse Components</a:t>
            </a:r>
            <a:r>
              <a:rPr lang="en-US" i="1" dirty="0">
                <a:solidFill>
                  <a:schemeClr val="tx1"/>
                </a:solidFill>
              </a:rPr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944892"/>
          </a:xfrm>
        </p:spPr>
        <p:txBody>
          <a:bodyPr/>
          <a:lstStyle/>
          <a:p>
            <a:r>
              <a:rPr lang="en-US" dirty="0"/>
              <a:t>Example: A data warehouse with multiple internal and external data sources.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18" y="2240293"/>
            <a:ext cx="6427476" cy="45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452571" y="6080731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</a:p>
        </p:txBody>
      </p:sp>
    </p:spTree>
    <p:extLst>
      <p:ext uri="{BB962C8B-B14F-4D97-AF65-F5344CB8AC3E}">
        <p14:creationId xmlns:p14="http://schemas.microsoft.com/office/powerpoint/2010/main" val="33183412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Operational databases and other operational data repositories that provide analytically useful information for the data warehouse.</a:t>
            </a:r>
          </a:p>
          <a:p>
            <a:pPr lvl="4"/>
            <a:endParaRPr lang="en-US" dirty="0"/>
          </a:p>
          <a:p>
            <a:r>
              <a:rPr lang="en-US" dirty="0"/>
              <a:t>Therefore, each such operational data store </a:t>
            </a:r>
            <a:br>
              <a:rPr lang="en-US" dirty="0"/>
            </a:br>
            <a:r>
              <a:rPr lang="en-US" dirty="0"/>
              <a:t>has two purposes: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The original operational purpose.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A source for the data warehouse.</a:t>
            </a:r>
          </a:p>
          <a:p>
            <a:pPr lvl="5"/>
            <a:endParaRPr lang="en-US" dirty="0"/>
          </a:p>
          <a:p>
            <a:r>
              <a:rPr lang="en-US" dirty="0"/>
              <a:t>Both internal and external data sources.</a:t>
            </a:r>
          </a:p>
          <a:p>
            <a:pPr lvl="1"/>
            <a:r>
              <a:rPr lang="en-US" dirty="0"/>
              <a:t>Example external: third-party market research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30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Extract-Transform-Load (ETL)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Extract</a:t>
            </a:r>
            <a:r>
              <a:rPr lang="en-US" dirty="0"/>
              <a:t> analytically useful data from the operational data sources.</a:t>
            </a:r>
          </a:p>
          <a:p>
            <a:pPr lvl="4"/>
            <a:endParaRPr lang="en-US" dirty="0"/>
          </a:p>
          <a:p>
            <a:r>
              <a:rPr lang="en-US" u="sng" dirty="0"/>
              <a:t>Transform</a:t>
            </a:r>
            <a:r>
              <a:rPr lang="en-US" dirty="0"/>
              <a:t> the source data</a:t>
            </a:r>
          </a:p>
          <a:p>
            <a:pPr lvl="1"/>
            <a:r>
              <a:rPr lang="en-US" dirty="0"/>
              <a:t>Make it conform to the structure of the </a:t>
            </a:r>
            <a:br>
              <a:rPr lang="en-US" dirty="0"/>
            </a:br>
            <a:r>
              <a:rPr lang="en-US" dirty="0"/>
              <a:t>subject-oriented data warehouse.</a:t>
            </a:r>
          </a:p>
          <a:p>
            <a:pPr lvl="1"/>
            <a:r>
              <a:rPr lang="en-US" dirty="0"/>
              <a:t>Ensure data quality through processes such as </a:t>
            </a:r>
            <a:br>
              <a:rPr lang="en-US" dirty="0"/>
            </a:br>
            <a:r>
              <a:rPr lang="en-US" dirty="0"/>
              <a:t>data cleansing and scrubbing.</a:t>
            </a:r>
          </a:p>
          <a:p>
            <a:pPr lvl="5"/>
            <a:endParaRPr lang="en-US" dirty="0"/>
          </a:p>
          <a:p>
            <a:r>
              <a:rPr lang="en-US" u="sng" dirty="0"/>
              <a:t>Load</a:t>
            </a:r>
            <a:r>
              <a:rPr lang="en-US" dirty="0"/>
              <a:t> the transformed and quality-assured data into the target data warehouse.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672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Warehouse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Typically, an ETL operation occurs periodically for the target data warehouse.</a:t>
            </a:r>
          </a:p>
          <a:p>
            <a:pPr lvl="1"/>
            <a:r>
              <a:rPr lang="en-US" dirty="0"/>
              <a:t>Common: Perform ETL nightly.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Active data warehouse</a:t>
            </a:r>
            <a:r>
              <a:rPr lang="en-US" dirty="0"/>
              <a:t>: retrieval of data from the operational data sources is continuous.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83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Intelligence (BI)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325902"/>
            <a:ext cx="8320994" cy="4754829"/>
          </a:xfrm>
        </p:spPr>
        <p:txBody>
          <a:bodyPr/>
          <a:lstStyle/>
          <a:p>
            <a:r>
              <a:rPr lang="en-US" dirty="0"/>
              <a:t>A technology-driven process to analyze data and present </a:t>
            </a:r>
            <a:r>
              <a:rPr lang="en-US" u="sng" dirty="0"/>
              <a:t>actionable knowledge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to help corporate executives, business managers and other end users make more informed business decisions.</a:t>
            </a:r>
          </a:p>
          <a:p>
            <a:pPr lvl="4"/>
            <a:endParaRPr lang="en-US" dirty="0"/>
          </a:p>
          <a:p>
            <a:r>
              <a:rPr lang="en-US" dirty="0"/>
              <a:t>Tools, applications and methodologies to collect data, prepare it for analysis, query the data, and create reports, dashboards, and other data visualizations.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9639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Intelligence (BI)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234464"/>
            <a:ext cx="8320994" cy="5120584"/>
          </a:xfrm>
        </p:spPr>
        <p:txBody>
          <a:bodyPr/>
          <a:lstStyle/>
          <a:p>
            <a:r>
              <a:rPr lang="en-US" dirty="0"/>
              <a:t>Front-end applications that allow users who are analysts to access the data and functions </a:t>
            </a:r>
            <a:br>
              <a:rPr lang="en-US" dirty="0"/>
            </a:br>
            <a:r>
              <a:rPr lang="en-US" dirty="0"/>
              <a:t>of the data warehouse.</a:t>
            </a:r>
          </a:p>
          <a:p>
            <a:pPr lvl="5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65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Marts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584966"/>
          </a:xfrm>
        </p:spPr>
        <p:txBody>
          <a:bodyPr/>
          <a:lstStyle/>
          <a:p>
            <a:r>
              <a:rPr lang="en-US" dirty="0"/>
              <a:t>Same principles as a data warehouse.</a:t>
            </a:r>
          </a:p>
          <a:p>
            <a:r>
              <a:rPr lang="en-US" dirty="0"/>
              <a:t>More limited scope: one subject only.</a:t>
            </a:r>
          </a:p>
          <a:p>
            <a:r>
              <a:rPr lang="en-US" dirty="0"/>
              <a:t>Not necessarily an enterprise-wide focus.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200400"/>
            <a:ext cx="787717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943585" y="6172170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</a:p>
        </p:txBody>
      </p:sp>
    </p:spTree>
    <p:extLst>
      <p:ext uri="{BB962C8B-B14F-4D97-AF65-F5344CB8AC3E}">
        <p14:creationId xmlns:p14="http://schemas.microsoft.com/office/powerpoint/2010/main" val="3024332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Independent Data Marts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Standalone</a:t>
            </a:r>
          </a:p>
          <a:p>
            <a:r>
              <a:rPr lang="en-US" dirty="0"/>
              <a:t>Created the same way as a data warehouse.</a:t>
            </a:r>
          </a:p>
          <a:p>
            <a:r>
              <a:rPr lang="en-US" dirty="0"/>
              <a:t>Have their own data sources </a:t>
            </a:r>
            <a:br>
              <a:rPr lang="en-US" dirty="0"/>
            </a:br>
            <a:r>
              <a:rPr lang="en-US" dirty="0"/>
              <a:t>and ETL infrastructure.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4858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Dependent Data Marts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not have its own data sources.</a:t>
            </a:r>
          </a:p>
          <a:p>
            <a:r>
              <a:rPr lang="en-US" dirty="0"/>
              <a:t>Data comes from the data warehouse.</a:t>
            </a:r>
          </a:p>
          <a:p>
            <a:pPr lvl="5"/>
            <a:endParaRPr lang="en-US" dirty="0"/>
          </a:p>
          <a:p>
            <a:r>
              <a:rPr lang="en-US" dirty="0"/>
              <a:t>Provide users with a subset of the data.</a:t>
            </a:r>
          </a:p>
          <a:p>
            <a:pPr lvl="1"/>
            <a:r>
              <a:rPr lang="en-US" dirty="0"/>
              <a:t>User get only the data they need or want </a:t>
            </a:r>
            <a:br>
              <a:rPr lang="en-US" dirty="0"/>
            </a:br>
            <a:r>
              <a:rPr lang="en-US" dirty="0"/>
              <a:t>or allowed to have access to.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3832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to Create a Data Warehouse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261081"/>
            <a:ext cx="8610600" cy="481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085054" y="5806102"/>
            <a:ext cx="2973891" cy="461665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</a:rPr>
              <a:t>An iterative process!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4394" y="6172170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</a:p>
        </p:txBody>
      </p:sp>
    </p:spTree>
    <p:extLst>
      <p:ext uri="{BB962C8B-B14F-4D97-AF65-F5344CB8AC3E}">
        <p14:creationId xmlns:p14="http://schemas.microsoft.com/office/powerpoint/2010/main" val="3281911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Transformation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06450" y="2023061"/>
            <a:ext cx="726431" cy="400110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35818" y="3150809"/>
            <a:ext cx="1467694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A12A03"/>
                </a:solidFill>
              </a:rPr>
              <a:t>Information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2769" y="4278557"/>
            <a:ext cx="1453793" cy="400110"/>
          </a:xfrm>
          <a:prstGeom prst="rect">
            <a:avLst/>
          </a:prstGeom>
          <a:solidFill>
            <a:srgbClr val="FFFFC2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</a:rPr>
              <a:t>Knowledge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14215" y="5406304"/>
            <a:ext cx="1110901" cy="40011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800000"/>
                </a:solidFill>
              </a:rPr>
              <a:t>Wisdom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4569666" y="1325903"/>
            <a:ext cx="1510146" cy="697158"/>
            <a:chOff x="4569666" y="1325903"/>
            <a:chExt cx="1510146" cy="697158"/>
          </a:xfrm>
        </p:grpSpPr>
        <p:cxnSp>
          <p:nvCxnSpPr>
            <p:cNvPr id="10" name="Straight Arrow Connector 9"/>
            <p:cNvCxnSpPr>
              <a:endCxn id="5" idx="0"/>
            </p:cNvCxnSpPr>
            <p:nvPr/>
          </p:nvCxnSpPr>
          <p:spPr bwMode="auto">
            <a:xfrm flipH="1">
              <a:off x="4569666" y="1325903"/>
              <a:ext cx="2334" cy="697158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4" name="TextBox 13"/>
            <p:cNvSpPr txBox="1"/>
            <p:nvPr/>
          </p:nvSpPr>
          <p:spPr>
            <a:xfrm>
              <a:off x="4663439" y="1417342"/>
              <a:ext cx="141637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collect values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569666" y="2423171"/>
            <a:ext cx="1533290" cy="697158"/>
            <a:chOff x="4569666" y="2423171"/>
            <a:chExt cx="1533290" cy="697158"/>
          </a:xfrm>
        </p:grpSpPr>
        <p:cxnSp>
          <p:nvCxnSpPr>
            <p:cNvPr id="11" name="Straight Arrow Connector 10"/>
            <p:cNvCxnSpPr/>
            <p:nvPr/>
          </p:nvCxnSpPr>
          <p:spPr bwMode="auto">
            <a:xfrm flipH="1">
              <a:off x="4569666" y="2423171"/>
              <a:ext cx="2334" cy="697158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5" name="TextBox 14"/>
            <p:cNvSpPr txBox="1"/>
            <p:nvPr/>
          </p:nvSpPr>
          <p:spPr>
            <a:xfrm>
              <a:off x="4663439" y="2514610"/>
              <a:ext cx="14395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 metadata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569666" y="3554793"/>
            <a:ext cx="1339326" cy="697158"/>
            <a:chOff x="4569666" y="3611878"/>
            <a:chExt cx="1339326" cy="697158"/>
          </a:xfrm>
        </p:grpSpPr>
        <p:cxnSp>
          <p:nvCxnSpPr>
            <p:cNvPr id="12" name="Straight Arrow Connector 11"/>
            <p:cNvCxnSpPr/>
            <p:nvPr/>
          </p:nvCxnSpPr>
          <p:spPr bwMode="auto">
            <a:xfrm flipH="1">
              <a:off x="4569666" y="3611878"/>
              <a:ext cx="2334" cy="697158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6" name="TextBox 15"/>
            <p:cNvSpPr txBox="1"/>
            <p:nvPr/>
          </p:nvSpPr>
          <p:spPr>
            <a:xfrm>
              <a:off x="4663439" y="3703317"/>
              <a:ext cx="124555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 context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569666" y="4709146"/>
            <a:ext cx="1270898" cy="697158"/>
            <a:chOff x="4569666" y="4709146"/>
            <a:chExt cx="1270898" cy="697158"/>
          </a:xfrm>
        </p:grpSpPr>
        <p:cxnSp>
          <p:nvCxnSpPr>
            <p:cNvPr id="13" name="Straight Arrow Connector 12"/>
            <p:cNvCxnSpPr/>
            <p:nvPr/>
          </p:nvCxnSpPr>
          <p:spPr bwMode="auto">
            <a:xfrm flipH="1">
              <a:off x="4569666" y="4709146"/>
              <a:ext cx="2334" cy="697158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7" name="TextBox 16"/>
            <p:cNvSpPr txBox="1"/>
            <p:nvPr/>
          </p:nvSpPr>
          <p:spPr>
            <a:xfrm>
              <a:off x="4663439" y="4800585"/>
              <a:ext cx="117712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 insight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005879" y="1965976"/>
            <a:ext cx="2707497" cy="1737341"/>
            <a:chOff x="767235" y="1965976"/>
            <a:chExt cx="2707497" cy="1737341"/>
          </a:xfrm>
        </p:grpSpPr>
        <p:sp>
          <p:nvSpPr>
            <p:cNvPr id="23" name="Left Brace 22"/>
            <p:cNvSpPr/>
            <p:nvPr/>
          </p:nvSpPr>
          <p:spPr bwMode="auto">
            <a:xfrm>
              <a:off x="2926098" y="1965976"/>
              <a:ext cx="548634" cy="1737341"/>
            </a:xfrm>
            <a:prstGeom prst="leftBrac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67235" y="2514610"/>
              <a:ext cx="217335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 dirty="0"/>
                <a:t>Often together</a:t>
              </a:r>
            </a:p>
            <a:p>
              <a:pPr algn="r"/>
              <a:r>
                <a:rPr lang="en-US" sz="1800" dirty="0"/>
                <a:t>simply called “data”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5077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the ETL Infrastructure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ETL infrastructure must reconcile all the differences between the multiple operational sources and the target data warehouse.</a:t>
            </a:r>
          </a:p>
          <a:p>
            <a:pPr lvl="4"/>
            <a:endParaRPr lang="en-US" dirty="0"/>
          </a:p>
          <a:p>
            <a:r>
              <a:rPr lang="en-US" dirty="0"/>
              <a:t>Decide how to bring in information without creating misleading duplicates.</a:t>
            </a:r>
          </a:p>
          <a:p>
            <a:pPr lvl="4"/>
            <a:endParaRPr lang="en-US" dirty="0"/>
          </a:p>
          <a:p>
            <a:r>
              <a:rPr lang="en-US" u="sng" dirty="0"/>
              <a:t>Creating the ETL infrastructure is often </a:t>
            </a:r>
            <a:br>
              <a:rPr lang="en-US" u="sng" dirty="0"/>
            </a:br>
            <a:r>
              <a:rPr lang="en-US" u="sng" dirty="0"/>
              <a:t>the most time- and resource-consuming part </a:t>
            </a:r>
            <a:br>
              <a:rPr lang="en-US" u="sng" dirty="0"/>
            </a:br>
            <a:r>
              <a:rPr lang="en-US" u="sng" dirty="0"/>
              <a:t>of developing a data warehouse.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9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 the BI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Front-end BI applications enable users to analyze the data in the data warehouse.</a:t>
            </a:r>
          </a:p>
          <a:p>
            <a:pPr lvl="4"/>
            <a:endParaRPr lang="en-US" dirty="0"/>
          </a:p>
          <a:p>
            <a:r>
              <a:rPr lang="en-US" dirty="0"/>
              <a:t>Typical </a:t>
            </a:r>
            <a:r>
              <a:rPr lang="en-US" u="sng" dirty="0"/>
              <a:t>business intelligence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functions:</a:t>
            </a:r>
          </a:p>
          <a:p>
            <a:pPr lvl="1"/>
            <a:r>
              <a:rPr lang="en-US" dirty="0"/>
              <a:t>Query the data.</a:t>
            </a:r>
          </a:p>
          <a:p>
            <a:pPr lvl="1"/>
            <a:r>
              <a:rPr lang="en-US" dirty="0"/>
              <a:t>Perform ad hoc analyses on the fly.</a:t>
            </a:r>
          </a:p>
          <a:p>
            <a:pPr lvl="1"/>
            <a:r>
              <a:rPr lang="en-US" dirty="0"/>
              <a:t>Generate reports and graphs.</a:t>
            </a:r>
          </a:p>
          <a:p>
            <a:pPr lvl="1"/>
            <a:r>
              <a:rPr lang="en-US" dirty="0"/>
              <a:t>Control a dashboard, often in real time.</a:t>
            </a:r>
          </a:p>
          <a:p>
            <a:pPr lvl="1"/>
            <a:r>
              <a:rPr lang="en-US" dirty="0"/>
              <a:t>Create data visualizations.</a:t>
            </a:r>
          </a:p>
          <a:p>
            <a:pPr lvl="1"/>
            <a:r>
              <a:rPr lang="en-US" dirty="0"/>
              <a:t>Advanced: data mining.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49712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 the BI Applications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primary goal of BI is to provide useful </a:t>
            </a:r>
            <a:br>
              <a:rPr lang="en-US" dirty="0"/>
            </a:br>
            <a:r>
              <a:rPr lang="en-US" u="sng" dirty="0"/>
              <a:t>business insights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and </a:t>
            </a:r>
            <a:r>
              <a:rPr lang="en-US" u="sng" dirty="0"/>
              <a:t>actionable knowledge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/>
            </a:br>
            <a:r>
              <a:rPr lang="en-US" dirty="0"/>
              <a:t>for the decision makers.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023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Dimensional Modeling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type of data model used for data warehouses and data marts.</a:t>
            </a:r>
          </a:p>
          <a:p>
            <a:pPr lvl="1"/>
            <a:r>
              <a:rPr lang="en-US" dirty="0"/>
              <a:t>Subject-oriented analytical databases</a:t>
            </a:r>
          </a:p>
          <a:p>
            <a:pPr lvl="5"/>
            <a:endParaRPr lang="en-US" dirty="0"/>
          </a:p>
          <a:p>
            <a:r>
              <a:rPr lang="en-US" dirty="0"/>
              <a:t>The dimensional model is commonly based on the relational data model.</a:t>
            </a:r>
          </a:p>
          <a:p>
            <a:pPr lvl="4"/>
            <a:endParaRPr lang="en-US" dirty="0"/>
          </a:p>
          <a:p>
            <a:r>
              <a:rPr lang="en-US" dirty="0"/>
              <a:t>Two types of tables:</a:t>
            </a:r>
          </a:p>
          <a:p>
            <a:pPr lvl="1"/>
            <a:r>
              <a:rPr lang="en-US" dirty="0"/>
              <a:t>dimension tables</a:t>
            </a:r>
          </a:p>
          <a:p>
            <a:pPr lvl="1"/>
            <a:r>
              <a:rPr lang="en-US" dirty="0"/>
              <a:t>fact 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534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 Schema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96820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u="sng" dirty="0"/>
              <a:t>dimensional relational schema</a:t>
            </a:r>
            <a:r>
              <a:rPr lang="en-US" dirty="0"/>
              <a:t> contains dimension tables and fact tables.</a:t>
            </a:r>
          </a:p>
          <a:p>
            <a:pPr lvl="1"/>
            <a:r>
              <a:rPr lang="en-US" dirty="0"/>
              <a:t>Often called a </a:t>
            </a:r>
            <a:r>
              <a:rPr lang="en-US" dirty="0">
                <a:solidFill>
                  <a:srgbClr val="B23C00"/>
                </a:solidFill>
              </a:rPr>
              <a:t>star schema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Each dimension table contains</a:t>
            </a:r>
          </a:p>
          <a:p>
            <a:pPr lvl="1"/>
            <a:r>
              <a:rPr lang="en-US" dirty="0"/>
              <a:t>a primary key</a:t>
            </a:r>
          </a:p>
          <a:p>
            <a:pPr lvl="1"/>
            <a:r>
              <a:rPr lang="en-US" dirty="0"/>
              <a:t>attributes that are used for the analysis </a:t>
            </a:r>
            <a:br>
              <a:rPr lang="en-US" dirty="0"/>
            </a:br>
            <a:r>
              <a:rPr lang="en-US" dirty="0"/>
              <a:t>of the measures in the fact tables</a:t>
            </a:r>
          </a:p>
          <a:p>
            <a:pPr lvl="5"/>
            <a:endParaRPr lang="en-US" dirty="0"/>
          </a:p>
          <a:p>
            <a:r>
              <a:rPr lang="en-US" dirty="0"/>
              <a:t>Each fact table contains</a:t>
            </a:r>
          </a:p>
          <a:p>
            <a:pPr lvl="1"/>
            <a:r>
              <a:rPr lang="en-US" dirty="0"/>
              <a:t>fact-measure attributes</a:t>
            </a:r>
          </a:p>
          <a:p>
            <a:pPr lvl="1"/>
            <a:r>
              <a:rPr lang="en-US" dirty="0"/>
              <a:t>foreign keys to the dimension 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56792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 Schema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45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3" y="1417342"/>
            <a:ext cx="7762875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057483" y="5308951"/>
            <a:ext cx="302903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</a:rPr>
              <a:t>A dimensional model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585" y="6172170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</a:p>
        </p:txBody>
      </p:sp>
    </p:spTree>
    <p:extLst>
      <p:ext uri="{BB962C8B-B14F-4D97-AF65-F5344CB8AC3E}">
        <p14:creationId xmlns:p14="http://schemas.microsoft.com/office/powerpoint/2010/main" val="391416539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Dimensional Model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46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1277938"/>
            <a:ext cx="81153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737476" y="4526268"/>
            <a:ext cx="1669047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33CC"/>
                </a:solidFill>
              </a:rPr>
              <a:t>Dimensional </a:t>
            </a:r>
          </a:p>
          <a:p>
            <a:pPr algn="ctr"/>
            <a:r>
              <a:rPr lang="en-US" sz="2000" dirty="0">
                <a:solidFill>
                  <a:srgbClr val="0033CC"/>
                </a:solidFill>
              </a:rPr>
              <a:t>model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62" y="1508781"/>
            <a:ext cx="2970685" cy="523220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Nearly every star schema includes </a:t>
            </a:r>
          </a:p>
          <a:p>
            <a:r>
              <a:rPr lang="en-US" sz="1400" dirty="0">
                <a:solidFill>
                  <a:srgbClr val="0033CC"/>
                </a:solidFill>
              </a:rPr>
              <a:t>a date- or time-related dimension.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585" y="6172170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</a:p>
        </p:txBody>
      </p:sp>
    </p:spTree>
    <p:extLst>
      <p:ext uri="{BB962C8B-B14F-4D97-AF65-F5344CB8AC3E}">
        <p14:creationId xmlns:p14="http://schemas.microsoft.com/office/powerpoint/2010/main" val="2943766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 a company’s </a:t>
            </a:r>
            <a:r>
              <a:rPr lang="en-US" u="sng" dirty="0"/>
              <a:t>day-to-day operations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 company can have multiple </a:t>
            </a:r>
            <a:br>
              <a:rPr lang="en-US" dirty="0"/>
            </a:br>
            <a:r>
              <a:rPr lang="en-US" dirty="0"/>
              <a:t>operational data sources.</a:t>
            </a:r>
          </a:p>
          <a:p>
            <a:pPr lvl="4"/>
            <a:endParaRPr lang="en-US" dirty="0"/>
          </a:p>
          <a:p>
            <a:r>
              <a:rPr lang="en-US" dirty="0"/>
              <a:t>Contains operational information.</a:t>
            </a:r>
          </a:p>
          <a:p>
            <a:pPr lvl="1"/>
            <a:r>
              <a:rPr lang="en-US" dirty="0"/>
              <a:t>AKA transactional information.</a:t>
            </a:r>
          </a:p>
          <a:p>
            <a:pPr lvl="5"/>
            <a:endParaRPr lang="en-US" dirty="0"/>
          </a:p>
          <a:p>
            <a:r>
              <a:rPr lang="en-US" dirty="0"/>
              <a:t>Example operational data:</a:t>
            </a:r>
          </a:p>
          <a:p>
            <a:pPr lvl="1"/>
            <a:r>
              <a:rPr lang="en-US" dirty="0"/>
              <a:t>sales transactions</a:t>
            </a:r>
          </a:p>
          <a:p>
            <a:pPr lvl="1"/>
            <a:r>
              <a:rPr lang="en-US" dirty="0"/>
              <a:t>ATM withdrawals</a:t>
            </a:r>
          </a:p>
          <a:p>
            <a:pPr lvl="1"/>
            <a:r>
              <a:rPr lang="en-US" dirty="0"/>
              <a:t>results from ongoing scientific experiments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23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Analytical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Collected for </a:t>
            </a:r>
            <a:r>
              <a:rPr lang="en-US" u="sng" dirty="0"/>
              <a:t>decision support and data analysis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Example analytical information:</a:t>
            </a:r>
          </a:p>
          <a:p>
            <a:pPr lvl="1"/>
            <a:r>
              <a:rPr lang="en-US" dirty="0"/>
              <a:t>patterns of ATM usage during the day</a:t>
            </a:r>
          </a:p>
          <a:p>
            <a:pPr lvl="1"/>
            <a:r>
              <a:rPr lang="en-US" dirty="0"/>
              <a:t>sales trends over the past year</a:t>
            </a:r>
          </a:p>
          <a:p>
            <a:pPr lvl="1"/>
            <a:r>
              <a:rPr lang="en-US" dirty="0"/>
              <a:t>common results from experimental practices</a:t>
            </a:r>
          </a:p>
          <a:p>
            <a:pPr lvl="5"/>
            <a:endParaRPr lang="en-US" dirty="0"/>
          </a:p>
          <a:p>
            <a:r>
              <a:rPr lang="en-US" u="sng" dirty="0"/>
              <a:t>Analytical information is based on </a:t>
            </a:r>
            <a:br>
              <a:rPr lang="en-US" u="sng" dirty="0"/>
            </a:br>
            <a:r>
              <a:rPr lang="en-US" u="sng" dirty="0"/>
              <a:t>operational information.</a:t>
            </a:r>
          </a:p>
          <a:p>
            <a:pPr lvl="1"/>
            <a:r>
              <a:rPr lang="en-US" dirty="0"/>
              <a:t>Extracted from the operational databases.</a:t>
            </a:r>
          </a:p>
          <a:p>
            <a:pPr lvl="1"/>
            <a:r>
              <a:rPr lang="en-US" dirty="0"/>
              <a:t>Possibly augmented by third-party data sources.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19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Operational vs. Analytical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 </a:t>
            </a:r>
            <a:r>
              <a:rPr lang="en-US" dirty="0">
                <a:solidFill>
                  <a:srgbClr val="B23C00"/>
                </a:solidFill>
              </a:rPr>
              <a:t>data warehouse </a:t>
            </a:r>
            <a:r>
              <a:rPr lang="en-US" dirty="0"/>
              <a:t>as a separate </a:t>
            </a:r>
            <a:r>
              <a:rPr lang="en-US" dirty="0">
                <a:solidFill>
                  <a:srgbClr val="B23C00"/>
                </a:solidFill>
              </a:rPr>
              <a:t>analytical database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Don’t slow down the performance of the operational database by also making it </a:t>
            </a:r>
            <a:br>
              <a:rPr lang="en-US" dirty="0"/>
            </a:br>
            <a:r>
              <a:rPr lang="en-US" dirty="0"/>
              <a:t>support analytical operations.</a:t>
            </a:r>
          </a:p>
          <a:p>
            <a:pPr lvl="4"/>
            <a:endParaRPr lang="en-US" dirty="0"/>
          </a:p>
          <a:p>
            <a:r>
              <a:rPr lang="en-US" dirty="0"/>
              <a:t>It’s often impossible to structure a single database that is optimal for both operational and analytical operations.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39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Horizon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Operational data</a:t>
            </a:r>
          </a:p>
          <a:p>
            <a:pPr lvl="1"/>
            <a:r>
              <a:rPr lang="en-US" dirty="0"/>
              <a:t>Shorter time horizon: typically 60 to 90 days.</a:t>
            </a:r>
          </a:p>
          <a:p>
            <a:pPr lvl="2"/>
            <a:r>
              <a:rPr lang="en-US" dirty="0"/>
              <a:t>Archive data after 60 to 90 days.</a:t>
            </a:r>
          </a:p>
          <a:p>
            <a:pPr lvl="1"/>
            <a:r>
              <a:rPr lang="en-US" u="sng" dirty="0"/>
              <a:t>Frequent queries and updates</a:t>
            </a:r>
            <a:r>
              <a:rPr lang="en-US" dirty="0"/>
              <a:t> by multiple users.</a:t>
            </a:r>
          </a:p>
          <a:p>
            <a:pPr lvl="2"/>
            <a:r>
              <a:rPr lang="en-US" dirty="0"/>
              <a:t>Small amounts of data retrieved from each query.</a:t>
            </a:r>
          </a:p>
          <a:p>
            <a:pPr lvl="1"/>
            <a:r>
              <a:rPr lang="en-US" dirty="0"/>
              <a:t>Don’t penalize the performance of typical queries </a:t>
            </a:r>
            <a:br>
              <a:rPr lang="en-US" dirty="0"/>
            </a:br>
            <a:r>
              <a:rPr lang="en-US" dirty="0"/>
              <a:t>for the sake of an occasional atypical query.</a:t>
            </a:r>
          </a:p>
          <a:p>
            <a:pPr lvl="5"/>
            <a:endParaRPr lang="en-US" dirty="0"/>
          </a:p>
          <a:p>
            <a:r>
              <a:rPr lang="en-US" dirty="0"/>
              <a:t>Analytical data</a:t>
            </a:r>
          </a:p>
          <a:p>
            <a:pPr lvl="1"/>
            <a:r>
              <a:rPr lang="en-US" dirty="0"/>
              <a:t>Look for </a:t>
            </a:r>
            <a:r>
              <a:rPr lang="en-US" u="sng" dirty="0"/>
              <a:t>patterns and trends over many years</a:t>
            </a:r>
            <a:r>
              <a:rPr lang="en-US" dirty="0"/>
              <a:t>.</a:t>
            </a:r>
          </a:p>
          <a:p>
            <a:pPr lvl="1"/>
            <a:r>
              <a:rPr lang="en-US" u="sng" dirty="0"/>
              <a:t>Specialized queries</a:t>
            </a:r>
            <a:r>
              <a:rPr lang="en-US" dirty="0"/>
              <a:t> by a few data analysts.</a:t>
            </a:r>
          </a:p>
          <a:p>
            <a:pPr lvl="2"/>
            <a:r>
              <a:rPr lang="en-US" dirty="0"/>
              <a:t>Possibly large amounts of data from each query.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395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 of Data Detail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Operational data</a:t>
            </a:r>
          </a:p>
          <a:p>
            <a:pPr lvl="1"/>
            <a:r>
              <a:rPr lang="en-US" u="sng" dirty="0"/>
              <a:t>Detailed data</a:t>
            </a:r>
            <a:r>
              <a:rPr lang="en-US" dirty="0"/>
              <a:t> about each transaction.</a:t>
            </a:r>
          </a:p>
          <a:p>
            <a:pPr lvl="1"/>
            <a:r>
              <a:rPr lang="en-US" dirty="0"/>
              <a:t>Summarized data are not stored but are </a:t>
            </a:r>
            <a:br>
              <a:rPr lang="en-US" dirty="0"/>
            </a:br>
            <a:r>
              <a:rPr lang="en-US" u="sng" dirty="0"/>
              <a:t>derived attributes</a:t>
            </a:r>
            <a:r>
              <a:rPr lang="en-US" dirty="0"/>
              <a:t> calculated with formulas.</a:t>
            </a:r>
          </a:p>
          <a:p>
            <a:pPr lvl="1"/>
            <a:r>
              <a:rPr lang="en-US" dirty="0"/>
              <a:t>Summary data is subject to </a:t>
            </a:r>
            <a:r>
              <a:rPr lang="en-US" u="sng" dirty="0"/>
              <a:t>frequent changes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Analytical data</a:t>
            </a:r>
          </a:p>
          <a:p>
            <a:pPr lvl="1"/>
            <a:r>
              <a:rPr lang="en-US" dirty="0"/>
              <a:t>Summarized data is </a:t>
            </a:r>
            <a:r>
              <a:rPr lang="en-US" u="sng" dirty="0"/>
              <a:t>physically stored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Summarized data is often </a:t>
            </a:r>
            <a:r>
              <a:rPr lang="en-US" u="sng" dirty="0"/>
              <a:t>precomputed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Summarized data is </a:t>
            </a:r>
            <a:r>
              <a:rPr lang="en-US" u="sng" dirty="0"/>
              <a:t>historical and unchanging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52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54974</TotalTime>
  <Words>2144</Words>
  <Application>Microsoft Macintosh PowerPoint</Application>
  <PresentationFormat>On-screen Show (4:3)</PresentationFormat>
  <Paragraphs>418</Paragraphs>
  <Slides>46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Arial</vt:lpstr>
      <vt:lpstr>Franklin Gothic Book</vt:lpstr>
      <vt:lpstr>Times New Roman</vt:lpstr>
      <vt:lpstr>Wingdings</vt:lpstr>
      <vt:lpstr>Quadrant</vt:lpstr>
      <vt:lpstr>DATA 225 Database Systems for Analytics October 30 Class Meeting</vt:lpstr>
      <vt:lpstr>This Evening</vt:lpstr>
      <vt:lpstr>The Data Deluge</vt:lpstr>
      <vt:lpstr>A Transformation</vt:lpstr>
      <vt:lpstr>Operational Data</vt:lpstr>
      <vt:lpstr>Analytical Data</vt:lpstr>
      <vt:lpstr>Operational vs. Analytical Data</vt:lpstr>
      <vt:lpstr>Time Horizon</vt:lpstr>
      <vt:lpstr>Level of Data Detail</vt:lpstr>
      <vt:lpstr>Data Time Representation</vt:lpstr>
      <vt:lpstr>Data Amounts and Query Frequency</vt:lpstr>
      <vt:lpstr>Data Updates</vt:lpstr>
      <vt:lpstr>Data Redundancy</vt:lpstr>
      <vt:lpstr>Data Audience</vt:lpstr>
      <vt:lpstr>Data Orientation</vt:lpstr>
      <vt:lpstr>An Application-Oriented Operational Database</vt:lpstr>
      <vt:lpstr>A Subject-Oriented Analytical Database</vt:lpstr>
      <vt:lpstr>Operational vs. Analytical Data, cont’d</vt:lpstr>
      <vt:lpstr>What is a Data Warehouse?</vt:lpstr>
      <vt:lpstr>Structured Repository</vt:lpstr>
      <vt:lpstr>Integrated</vt:lpstr>
      <vt:lpstr>Subject-Oriented</vt:lpstr>
      <vt:lpstr>Enterprise-Wide</vt:lpstr>
      <vt:lpstr>Historical</vt:lpstr>
      <vt:lpstr>Time-Variant</vt:lpstr>
      <vt:lpstr>Retrieval of Analytical Data</vt:lpstr>
      <vt:lpstr>Detailed and/or Summarized Data</vt:lpstr>
      <vt:lpstr>Data Warehouse Components</vt:lpstr>
      <vt:lpstr>Data Warehouse Components, cont’d</vt:lpstr>
      <vt:lpstr>Data Warehouse Components, cont’d</vt:lpstr>
      <vt:lpstr>Source Systems</vt:lpstr>
      <vt:lpstr>Extract-Transform-Load (ETL)</vt:lpstr>
      <vt:lpstr>Data Warehouse</vt:lpstr>
      <vt:lpstr>Business Intelligence (BI)</vt:lpstr>
      <vt:lpstr>Business Intelligence (BI) Applications</vt:lpstr>
      <vt:lpstr>Data Marts</vt:lpstr>
      <vt:lpstr>Independent Data Marts</vt:lpstr>
      <vt:lpstr>Dependent Data Marts</vt:lpstr>
      <vt:lpstr>Steps to Create a Data Warehouse</vt:lpstr>
      <vt:lpstr>Create the ETL Infrastructure</vt:lpstr>
      <vt:lpstr>Develop the BI Applications</vt:lpstr>
      <vt:lpstr>Develop the BI Applications, cont’d</vt:lpstr>
      <vt:lpstr>Dimensional Modeling</vt:lpstr>
      <vt:lpstr>Star Schema</vt:lpstr>
      <vt:lpstr>Star Schema, cont’d</vt:lpstr>
      <vt:lpstr>Dimensional Model Example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 Mak</cp:lastModifiedBy>
  <cp:revision>725</cp:revision>
  <dcterms:created xsi:type="dcterms:W3CDTF">2008-01-12T03:52:55Z</dcterms:created>
  <dcterms:modified xsi:type="dcterms:W3CDTF">2023-10-30T07:37:00Z</dcterms:modified>
  <cp:category/>
</cp:coreProperties>
</file>