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826" r:id="rId3"/>
    <p:sldId id="851" r:id="rId4"/>
    <p:sldId id="852" r:id="rId5"/>
    <p:sldId id="836" r:id="rId6"/>
    <p:sldId id="846" r:id="rId7"/>
    <p:sldId id="838" r:id="rId8"/>
    <p:sldId id="853" r:id="rId9"/>
    <p:sldId id="839" r:id="rId10"/>
    <p:sldId id="840" r:id="rId11"/>
    <p:sldId id="841" r:id="rId12"/>
    <p:sldId id="848" r:id="rId13"/>
    <p:sldId id="849" r:id="rId14"/>
    <p:sldId id="847" r:id="rId15"/>
    <p:sldId id="842" r:id="rId16"/>
    <p:sldId id="837" r:id="rId17"/>
    <p:sldId id="850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B23C00"/>
    <a:srgbClr val="E1F5FF"/>
    <a:srgbClr val="C6DEFF"/>
    <a:srgbClr val="A12A03"/>
    <a:srgbClr val="66CC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86" autoAdjust="0"/>
    <p:restoredTop sz="96976" autoAdjust="0"/>
  </p:normalViewPr>
  <p:slideViewPr>
    <p:cSldViewPr>
      <p:cViewPr varScale="1">
        <p:scale>
          <a:sx n="224" d="100"/>
          <a:sy n="224" d="100"/>
        </p:scale>
        <p:origin x="176" y="488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-126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2023: March 13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88367" y="6263609"/>
            <a:ext cx="2645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225: </a:t>
            </a:r>
            <a:r>
              <a:rPr lang="en-US" sz="1000" baseline="0" dirty="0"/>
              <a:t>Database Systems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ysqltutorial.org/mysql-stored-functio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pyqt/index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225</a:t>
            </a:r>
            <a:br>
              <a:rPr lang="en-US" sz="3200" dirty="0"/>
            </a:br>
            <a:r>
              <a:rPr lang="en-US" dirty="0"/>
              <a:t>Database Systems for Analytics</a:t>
            </a:r>
            <a:br>
              <a:rPr lang="en-US" sz="3600" dirty="0"/>
            </a:br>
            <a:r>
              <a:rPr lang="en-US" sz="2400" dirty="0"/>
              <a:t>March 13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2023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D87F38C-2701-C2F4-D0B1-B94C586F1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Event-Driven Programming</a:t>
            </a:r>
            <a:r>
              <a:rPr lang="en-US" i="1" dirty="0"/>
              <a:t>, cont’d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63CB6DD-B4BF-9EF2-D0AB-324A710D2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Get values from the student menu and use them to do the query.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53D93-D42F-D763-D88B-79A32CDDB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1254DC-F7B3-157C-27BE-4E4472D79252}"/>
              </a:ext>
            </a:extLst>
          </p:cNvPr>
          <p:cNvSpPr txBox="1"/>
          <p:nvPr/>
        </p:nvSpPr>
        <p:spPr>
          <a:xfrm>
            <a:off x="1097318" y="2319599"/>
            <a:ext cx="501772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enter_class_data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(self):   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 = </a:t>
            </a:r>
            <a:r>
              <a:rPr lang="en-US" sz="14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self.ui.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student_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menu</a:t>
            </a:r>
            <a:r>
              <a:rPr lang="en-US" sz="14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.currentData</a:t>
            </a:r>
            <a:r>
              <a:rPr lang="en-US" sz="14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4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name[0]</a:t>
            </a:r>
          </a:p>
          <a:p>
            <a:r>
              <a:rPr lang="en-US" sz="14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name[1]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( """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SELECT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class.code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class.subject</a:t>
            </a: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FROM student, class, takes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"""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f"WHERE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student.last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'{</a:t>
            </a:r>
            <a:r>
              <a:rPr lang="en-US" sz="14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}' "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f"AND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student.first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'{</a:t>
            </a:r>
            <a:r>
              <a:rPr lang="en-US" sz="14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}' "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"""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AND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takes.student_id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student.id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AND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takes.class_code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class.code</a:t>
            </a: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class.code</a:t>
            </a: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""" 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)    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cursor.execute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rows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cursor.fetchall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84C4C5-D5DA-3133-9A4E-422C0756197B}"/>
              </a:ext>
            </a:extLst>
          </p:cNvPr>
          <p:cNvSpPr txBox="1"/>
          <p:nvPr/>
        </p:nvSpPr>
        <p:spPr>
          <a:xfrm>
            <a:off x="4480561" y="2150322"/>
            <a:ext cx="24721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StudentClassesDialog.py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920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75A900F-8D35-FF4A-3057-E6842CF4F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Event-Driven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917294-E4D1-0592-A83C-F91D5336E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Enter the query results into the class table, </a:t>
            </a:r>
            <a:br>
              <a:rPr lang="en-US" dirty="0"/>
            </a:br>
            <a:r>
              <a:rPr lang="en-US" dirty="0"/>
              <a:t>one cell at a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6109F1-9FAE-3A43-FC16-6ADBDF3D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02D625-DB5F-4680-4DA8-2643ED7D5257}"/>
              </a:ext>
            </a:extLst>
          </p:cNvPr>
          <p:cNvSpPr txBox="1"/>
          <p:nvPr/>
        </p:nvSpPr>
        <p:spPr>
          <a:xfrm>
            <a:off x="182878" y="2423170"/>
            <a:ext cx="8778194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# Set the class data into the table cells.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row_index</a:t>
            </a:r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row in rows: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column_index</a:t>
            </a:r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for data in row:</a:t>
            </a:r>
          </a:p>
          <a:p>
            <a:r>
              <a:rPr lang="en-US" sz="16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6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item = </a:t>
            </a:r>
            <a:r>
              <a:rPr lang="en-US" sz="16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QTableWidgetItem</a:t>
            </a:r>
            <a:r>
              <a:rPr lang="en-US" sz="16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(str(data))</a:t>
            </a:r>
          </a:p>
          <a:p>
            <a:r>
              <a:rPr lang="en-US" sz="16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6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self.ui.</a:t>
            </a:r>
            <a:r>
              <a:rPr lang="en-US" sz="16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class_table</a:t>
            </a:r>
            <a:r>
              <a:rPr lang="en-US" sz="16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.setItem</a:t>
            </a:r>
            <a:r>
              <a:rPr lang="en-US" sz="16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row_index</a:t>
            </a:r>
            <a:r>
              <a:rPr lang="en-US" sz="16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column_index</a:t>
            </a:r>
            <a:r>
              <a:rPr lang="en-US" sz="16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item)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6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column_index</a:t>
            </a:r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endParaRPr lang="en-US" sz="16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row_index</a:t>
            </a:r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</a:p>
          <a:p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self._</a:t>
            </a:r>
            <a:r>
              <a:rPr lang="en-US" sz="16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adjust_column_widths</a:t>
            </a:r>
            <a:r>
              <a:rPr lang="en-US" sz="16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4DF0E2-406B-854E-1770-C59603979219}"/>
              </a:ext>
            </a:extLst>
          </p:cNvPr>
          <p:cNvSpPr txBox="1"/>
          <p:nvPr/>
        </p:nvSpPr>
        <p:spPr>
          <a:xfrm>
            <a:off x="6309341" y="2240293"/>
            <a:ext cx="24721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StudentClassesDialog.py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174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1F3C-193C-5185-27E0-A4BA259C2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Event-Driven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6D42E-AA63-1097-60F8-45DDCD9D7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Set the menu items to the student’s names.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869C0-7CE1-03B6-0106-F7B53789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652B05-2029-A8C6-FD1A-9B0AFD235BA8}"/>
              </a:ext>
            </a:extLst>
          </p:cNvPr>
          <p:cNvSpPr txBox="1"/>
          <p:nvPr/>
        </p:nvSpPr>
        <p:spPr>
          <a:xfrm>
            <a:off x="1579834" y="2062639"/>
            <a:ext cx="5984331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initialize_student_menu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conn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make_connection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config_file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school.ini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cursor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conn.cursor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SELECT first, last FROM student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ORDER BY last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cursor.execute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rows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cursor.fetchall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cursor.close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conn.close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Set the menu items to the students'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row in rows: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name = row[0] + ' ' + row[1]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self.ui.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student_menu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.addItem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(name, row)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077C28-FEA4-8E39-0CFB-9A441F0556AA}"/>
              </a:ext>
            </a:extLst>
          </p:cNvPr>
          <p:cNvSpPr txBox="1"/>
          <p:nvPr/>
        </p:nvSpPr>
        <p:spPr>
          <a:xfrm>
            <a:off x="5486390" y="1893362"/>
            <a:ext cx="24721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StudentClassesDialog.py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70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A90D7-9F1C-7286-20C3-8A708F7F5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Event-Driven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3E9BD2-F299-F5C3-C758-3C2782E49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81B483-3EEE-0B9A-E438-04751D163AB2}"/>
              </a:ext>
            </a:extLst>
          </p:cNvPr>
          <p:cNvSpPr txBox="1"/>
          <p:nvPr/>
        </p:nvSpPr>
        <p:spPr>
          <a:xfrm>
            <a:off x="1147024" y="1518553"/>
            <a:ext cx="7096815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initialize_teacher_menu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conn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make_connection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school.ini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cursor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conn.cursor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'CALL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teachers_names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generator =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cursor.execute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multi=True)</a:t>
            </a:r>
          </a:p>
          <a:p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result in generator: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rows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cursor.fetchall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Set the menu items to the teachers' names.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row in rows: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name = row[0] + ' ' + row[1]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self.ui.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teacher_menu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.addItem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(name, row)    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cursor.close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FA6091-2302-0EEA-58C1-CBA6A1138BF8}"/>
              </a:ext>
            </a:extLst>
          </p:cNvPr>
          <p:cNvSpPr txBox="1"/>
          <p:nvPr/>
        </p:nvSpPr>
        <p:spPr>
          <a:xfrm>
            <a:off x="5562095" y="1349276"/>
            <a:ext cx="25760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TeacherStudentsDialog.py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69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83889-66EE-D768-AACC-DB4EDA39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Event-Driven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F8277-1EDF-F5C1-2241-FD109F382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SQL commands in a GUI will be issued often.</a:t>
            </a:r>
          </a:p>
          <a:p>
            <a:r>
              <a:rPr lang="en-US" dirty="0"/>
              <a:t>A good situation for stored procedures!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46496-5CE1-633B-0E55-F391FE82C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64F594-AEB4-099F-8E89-8D375B4CF296}"/>
              </a:ext>
            </a:extLst>
          </p:cNvPr>
          <p:cNvSpPr txBox="1"/>
          <p:nvPr/>
        </p:nvSpPr>
        <p:spPr>
          <a:xfrm>
            <a:off x="291174" y="2413337"/>
            <a:ext cx="3943708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CREATE PROCEDURE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teachers_names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SELECT first, last FROM teacher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ORDER BY last;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4AE812-20FA-7E82-D894-1F4081B7EFDE}"/>
              </a:ext>
            </a:extLst>
          </p:cNvPr>
          <p:cNvSpPr txBox="1"/>
          <p:nvPr/>
        </p:nvSpPr>
        <p:spPr>
          <a:xfrm>
            <a:off x="3108802" y="3246122"/>
            <a:ext cx="5769528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CREATE PROCEDURE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students_of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 first VARCHAR(32),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IN last VARCHAR(32))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SELECT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student.id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student.last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class.subject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FROM student, teacher, class, takes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WHERE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teacher.last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teacher.first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class.teacher_id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teacher.id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takes.class_code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class.code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takes.student_id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student.id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ORDER BY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class.subject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student.last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1C9B3A-C36C-87AB-08DD-4A468E85F47D}"/>
              </a:ext>
            </a:extLst>
          </p:cNvPr>
          <p:cNvSpPr txBox="1"/>
          <p:nvPr/>
        </p:nvSpPr>
        <p:spPr>
          <a:xfrm>
            <a:off x="4389122" y="2788927"/>
            <a:ext cx="25199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TeacherProcsInstall.ipynb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56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A70F1-24C0-FBC8-A374-FF35793CF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 vs. Dialog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A2C51-DD5C-897B-0CA6-D23AA7320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application consists of one or more windows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QWindow</a:t>
            </a:r>
            <a:r>
              <a:rPr lang="en-US" dirty="0"/>
              <a:t> object) .</a:t>
            </a:r>
          </a:p>
          <a:p>
            <a:pPr lvl="4"/>
            <a:endParaRPr lang="en-US" dirty="0"/>
          </a:p>
          <a:p>
            <a:r>
              <a:rPr lang="en-US" dirty="0"/>
              <a:t>A dialog box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QDialog</a:t>
            </a:r>
            <a:r>
              <a:rPr lang="en-US" dirty="0"/>
              <a:t> object) can pop up to accept user input, often in response to an event such as a mouse click or a menu item choice.</a:t>
            </a:r>
          </a:p>
          <a:p>
            <a:pPr lvl="1"/>
            <a:r>
              <a:rPr lang="en-US" dirty="0"/>
              <a:t>Should have OK and CANCEL buttons.</a:t>
            </a:r>
          </a:p>
          <a:p>
            <a:pPr lvl="1"/>
            <a:r>
              <a:rPr lang="en-US" dirty="0"/>
              <a:t>Disappear after the user has OK’d or </a:t>
            </a:r>
            <a:r>
              <a:rPr lang="en-US" dirty="0" err="1"/>
              <a:t>CANCEL’d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04CCF-45BF-4467-3CFD-4465CD2B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7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00579-C452-63D1-47C6-82125E16D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F83B4-4506-1472-7AA8-83E619158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Team</a:t>
            </a:r>
            <a:r>
              <a:rPr lang="en-US" dirty="0"/>
              <a:t> assignment.</a:t>
            </a:r>
          </a:p>
          <a:p>
            <a:pPr lvl="4"/>
            <a:endParaRPr lang="en-US" dirty="0"/>
          </a:p>
          <a:p>
            <a:r>
              <a:rPr lang="en-US" dirty="0"/>
              <a:t>Create a Python GUI-based database application.</a:t>
            </a:r>
          </a:p>
          <a:p>
            <a:pPr lvl="1"/>
            <a:r>
              <a:rPr lang="en-US" dirty="0"/>
              <a:t>You can choose to use stored procedures.</a:t>
            </a:r>
          </a:p>
          <a:p>
            <a:pPr lvl="1"/>
            <a:r>
              <a:rPr lang="en-US" dirty="0"/>
              <a:t>The prototype for your team semester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BA47B9-9CB9-685D-22F5-46A317A1D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06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68ADD-120B-917A-0BE9-DCC1E2BF1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CD0BB-27FA-7780-E597-318F95B77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Individual</a:t>
            </a:r>
            <a:r>
              <a:rPr lang="en-US" dirty="0"/>
              <a:t> assignment.</a:t>
            </a:r>
          </a:p>
          <a:p>
            <a:pPr lvl="4"/>
            <a:endParaRPr lang="en-US" dirty="0"/>
          </a:p>
          <a:p>
            <a:r>
              <a:rPr lang="en-US" dirty="0"/>
              <a:t>Practice creating stored procedures for </a:t>
            </a:r>
            <a:br>
              <a:rPr lang="en-US" dirty="0"/>
            </a:br>
            <a:r>
              <a:rPr lang="en-US" dirty="0"/>
              <a:t>the Car Dealership database.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1B71E-EFCB-F076-C4D7-36D057B7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1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B9BC-B2C4-599C-E48B-2E286DCB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B5296-113A-1D78-AF19-0D77759D5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27" y="1353105"/>
            <a:ext cx="8229600" cy="4754828"/>
          </a:xfrm>
        </p:spPr>
        <p:txBody>
          <a:bodyPr/>
          <a:lstStyle/>
          <a:p>
            <a:r>
              <a:rPr lang="en-US" dirty="0"/>
              <a:t>Replace a nested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with a view</a:t>
            </a:r>
          </a:p>
          <a:p>
            <a:r>
              <a:rPr lang="en-US" dirty="0"/>
              <a:t>Database design example</a:t>
            </a:r>
          </a:p>
          <a:p>
            <a:r>
              <a:rPr lang="en-US" dirty="0"/>
              <a:t>Stored procedures</a:t>
            </a:r>
            <a:br>
              <a:rPr lang="en-US" dirty="0"/>
            </a:b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pPr lvl="2"/>
            <a:endParaRPr lang="en-US" i="1" dirty="0"/>
          </a:p>
          <a:p>
            <a:r>
              <a:rPr lang="en-US" i="1" dirty="0"/>
              <a:t>Break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52422-BA28-B681-3508-C2F3C6018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90E13-ACC5-92DF-EFB3-9660A55AD7F8}"/>
              </a:ext>
            </a:extLst>
          </p:cNvPr>
          <p:cNvSpPr txBox="1"/>
          <p:nvPr/>
        </p:nvSpPr>
        <p:spPr>
          <a:xfrm>
            <a:off x="5593333" y="1417342"/>
            <a:ext cx="244586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NestedSelect-View.ipynb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4E1635-59D7-6A6A-5879-9B4842F40DCC}"/>
              </a:ext>
            </a:extLst>
          </p:cNvPr>
          <p:cNvSpPr txBox="1"/>
          <p:nvPr/>
        </p:nvSpPr>
        <p:spPr>
          <a:xfrm>
            <a:off x="5593333" y="2448695"/>
            <a:ext cx="20393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CarDealership.ipynb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8BF2B-A3E8-14C4-435E-369937DFE1AC}"/>
              </a:ext>
            </a:extLst>
          </p:cNvPr>
          <p:cNvSpPr txBox="1"/>
          <p:nvPr/>
        </p:nvSpPr>
        <p:spPr>
          <a:xfrm>
            <a:off x="4114805" y="3012471"/>
            <a:ext cx="173477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StudentProcs.sql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87A943-E0B2-B815-95BC-C448E643EC74}"/>
              </a:ext>
            </a:extLst>
          </p:cNvPr>
          <p:cNvSpPr txBox="1"/>
          <p:nvPr/>
        </p:nvSpPr>
        <p:spPr>
          <a:xfrm>
            <a:off x="4114805" y="3407454"/>
            <a:ext cx="227017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StudentProcsInstall.sql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E5AD7F-E232-50C1-1244-5BD8B76FCF6D}"/>
              </a:ext>
            </a:extLst>
          </p:cNvPr>
          <p:cNvSpPr txBox="1"/>
          <p:nvPr/>
        </p:nvSpPr>
        <p:spPr>
          <a:xfrm>
            <a:off x="4114805" y="3821958"/>
            <a:ext cx="208582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StudentProcsCall.sql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1D08F0-B9DA-1B14-9A99-D15C39E6BF57}"/>
              </a:ext>
            </a:extLst>
          </p:cNvPr>
          <p:cNvSpPr txBox="1"/>
          <p:nvPr/>
        </p:nvSpPr>
        <p:spPr>
          <a:xfrm>
            <a:off x="6711285" y="3012471"/>
            <a:ext cx="162294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TitanicProcs.sql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F085A5-E6A6-923F-BC22-598690B45551}"/>
              </a:ext>
            </a:extLst>
          </p:cNvPr>
          <p:cNvSpPr txBox="1"/>
          <p:nvPr/>
        </p:nvSpPr>
        <p:spPr>
          <a:xfrm>
            <a:off x="6711285" y="3407454"/>
            <a:ext cx="21583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TitanicProcsInstall.sql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D54EB3-6695-B7F1-86E4-1C8893FD0E89}"/>
              </a:ext>
            </a:extLst>
          </p:cNvPr>
          <p:cNvSpPr txBox="1"/>
          <p:nvPr/>
        </p:nvSpPr>
        <p:spPr>
          <a:xfrm>
            <a:off x="6711285" y="3821958"/>
            <a:ext cx="19740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TitanicProcsCall.sql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5AD0F2-C957-1D22-0D1C-24B2622D98BB}"/>
              </a:ext>
            </a:extLst>
          </p:cNvPr>
          <p:cNvSpPr txBox="1"/>
          <p:nvPr/>
        </p:nvSpPr>
        <p:spPr>
          <a:xfrm>
            <a:off x="4114805" y="4369873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MonthProcs.sql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1C4472-A8F8-D128-048F-682FB72144BD}"/>
              </a:ext>
            </a:extLst>
          </p:cNvPr>
          <p:cNvSpPr txBox="1"/>
          <p:nvPr/>
        </p:nvSpPr>
        <p:spPr>
          <a:xfrm>
            <a:off x="4114805" y="4764856"/>
            <a:ext cx="21339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MonthProcsInstall.sql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B598CD-3C0B-7F04-2C8A-E829DB91A8C4}"/>
              </a:ext>
            </a:extLst>
          </p:cNvPr>
          <p:cNvSpPr txBox="1"/>
          <p:nvPr/>
        </p:nvSpPr>
        <p:spPr>
          <a:xfrm>
            <a:off x="4114805" y="5179360"/>
            <a:ext cx="194957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MonthProcsCall.sql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75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B9BC-B2C4-599C-E48B-2E286DCB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B5296-113A-1D78-AF19-0D77759D5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27" y="1353105"/>
            <a:ext cx="8229600" cy="521432"/>
          </a:xfrm>
        </p:spPr>
        <p:txBody>
          <a:bodyPr/>
          <a:lstStyle/>
          <a:p>
            <a:r>
              <a:rPr lang="en-US" dirty="0"/>
              <a:t>GUI programming with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52422-BA28-B681-3508-C2F3C6018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6ADC4A-733B-8B7E-B215-A7202C324F66}"/>
              </a:ext>
            </a:extLst>
          </p:cNvPr>
          <p:cNvSpPr txBox="1"/>
          <p:nvPr/>
        </p:nvSpPr>
        <p:spPr>
          <a:xfrm>
            <a:off x="1248567" y="1965976"/>
            <a:ext cx="144783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SchoolApp.py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FCDBB2-753D-4E3B-4078-A219DB66C85A}"/>
              </a:ext>
            </a:extLst>
          </p:cNvPr>
          <p:cNvSpPr txBox="1"/>
          <p:nvPr/>
        </p:nvSpPr>
        <p:spPr>
          <a:xfrm>
            <a:off x="1248567" y="2348748"/>
            <a:ext cx="17203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SchoolApp.ipynb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49058C-3F54-2936-7C3C-607772016074}"/>
              </a:ext>
            </a:extLst>
          </p:cNvPr>
          <p:cNvSpPr txBox="1"/>
          <p:nvPr/>
        </p:nvSpPr>
        <p:spPr>
          <a:xfrm>
            <a:off x="3695495" y="1965976"/>
            <a:ext cx="24721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StudentClassesDialog.py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DED75F-93DF-12D0-BA16-114BF7C95239}"/>
              </a:ext>
            </a:extLst>
          </p:cNvPr>
          <p:cNvSpPr txBox="1"/>
          <p:nvPr/>
        </p:nvSpPr>
        <p:spPr>
          <a:xfrm>
            <a:off x="3695495" y="2341659"/>
            <a:ext cx="25760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TeacherStudentsDialog.py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6F97A9-3265-5A0D-2ADF-3A3EE2F991BE}"/>
              </a:ext>
            </a:extLst>
          </p:cNvPr>
          <p:cNvSpPr txBox="1"/>
          <p:nvPr/>
        </p:nvSpPr>
        <p:spPr>
          <a:xfrm>
            <a:off x="1253536" y="2714504"/>
            <a:ext cx="224439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MainSchoolWindow.py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BE1EF8-C993-0D46-5CC3-2751AD73F5A8}"/>
              </a:ext>
            </a:extLst>
          </p:cNvPr>
          <p:cNvSpPr txBox="1"/>
          <p:nvPr/>
        </p:nvSpPr>
        <p:spPr>
          <a:xfrm>
            <a:off x="3696175" y="2714504"/>
            <a:ext cx="22474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TeacherProcsInstall.py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5EEF47-5399-48BE-DF39-8B820B0ABF9B}"/>
              </a:ext>
            </a:extLst>
          </p:cNvPr>
          <p:cNvSpPr txBox="1"/>
          <p:nvPr/>
        </p:nvSpPr>
        <p:spPr>
          <a:xfrm>
            <a:off x="1248567" y="3320545"/>
            <a:ext cx="233416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main_school_window.ui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513A9B2-0365-5B51-E904-D3353FCA8A9E}"/>
              </a:ext>
            </a:extLst>
          </p:cNvPr>
          <p:cNvSpPr txBox="1"/>
          <p:nvPr/>
        </p:nvSpPr>
        <p:spPr>
          <a:xfrm>
            <a:off x="1248567" y="3703317"/>
            <a:ext cx="252986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student_classes_dialog.ui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1F75F2-D5CC-E51A-4FF0-9AA3897C0B84}"/>
              </a:ext>
            </a:extLst>
          </p:cNvPr>
          <p:cNvSpPr txBox="1"/>
          <p:nvPr/>
        </p:nvSpPr>
        <p:spPr>
          <a:xfrm>
            <a:off x="1248567" y="4064490"/>
            <a:ext cx="26340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teacher_students_dialog.ui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19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3C09F-10BF-F4E7-8046-D176D4476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Stored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96310-8326-FBAA-85D6-EFAAFB752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Compiled code</a:t>
            </a:r>
            <a:r>
              <a:rPr lang="en-US" dirty="0"/>
              <a:t> stored on the database server</a:t>
            </a:r>
          </a:p>
          <a:p>
            <a:pPr lvl="1"/>
            <a:r>
              <a:rPr lang="en-US" dirty="0"/>
              <a:t>Less network traffic</a:t>
            </a:r>
          </a:p>
          <a:p>
            <a:pPr lvl="1"/>
            <a:r>
              <a:rPr lang="en-US" dirty="0"/>
              <a:t>Faster invocation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INOUT</a:t>
            </a:r>
            <a:r>
              <a:rPr lang="en-US" dirty="0"/>
              <a:t> parameters</a:t>
            </a:r>
          </a:p>
          <a:p>
            <a:pPr lvl="1"/>
            <a:r>
              <a:rPr lang="en-US" dirty="0"/>
              <a:t>Tested and shared code</a:t>
            </a:r>
          </a:p>
          <a:p>
            <a:pPr lvl="4"/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dirty="0"/>
              <a:t>Various datatypes</a:t>
            </a:r>
          </a:p>
          <a:p>
            <a:pPr lvl="4"/>
            <a:endParaRPr lang="en-US" dirty="0"/>
          </a:p>
          <a:p>
            <a:r>
              <a:rPr lang="en-US" dirty="0"/>
              <a:t>Control statements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64548-2596-ED4D-C2A9-80C0F6E2A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87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5CFC-01CA-5A67-51EC-3B549F1E3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E0853-09DE-D91B-534A-0167FA44A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about them here:</a:t>
            </a:r>
            <a:br>
              <a:rPr lang="en-US" dirty="0"/>
            </a:br>
            <a:r>
              <a:rPr lang="en-US" dirty="0">
                <a:hlinkClick r:id="rId2"/>
              </a:rPr>
              <a:t>https://www.mysqltutorial.org/mysql-stored-function/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EF266-A968-161C-473E-5A581CE1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37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00CE-21D0-8A0D-6485-A277C3133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8422A-EE45-2862-ACBD-260F978CE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62F3E-7B83-9695-759E-9C121FE6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0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2A57B-B029-ACFC-E354-050406D20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GUI for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BEDFE-C9D8-EEF4-B3E8-ED6CB72BE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Install </a:t>
            </a:r>
            <a:r>
              <a:rPr lang="en-US" dirty="0">
                <a:solidFill>
                  <a:srgbClr val="C00000"/>
                </a:solidFill>
              </a:rPr>
              <a:t>PyQt5</a:t>
            </a:r>
          </a:p>
          <a:p>
            <a:pPr lvl="1"/>
            <a:r>
              <a:rPr lang="en-US" dirty="0"/>
              <a:t>PyQt6 is available, but I’m not familiar with it.</a:t>
            </a:r>
          </a:p>
          <a:p>
            <a:pPr lvl="4"/>
            <a:endParaRPr lang="en-US" dirty="0"/>
          </a:p>
          <a:p>
            <a:r>
              <a:rPr lang="en-US" dirty="0"/>
              <a:t>Install and use </a:t>
            </a:r>
            <a:r>
              <a:rPr lang="en-US" dirty="0">
                <a:solidFill>
                  <a:srgbClr val="C00000"/>
                </a:solidFill>
              </a:rPr>
              <a:t>Qt Designer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Create windows and dialogs.</a:t>
            </a:r>
          </a:p>
          <a:p>
            <a:pPr lvl="1"/>
            <a:r>
              <a:rPr lang="en-US" dirty="0"/>
              <a:t>Add interactive input and display components.</a:t>
            </a:r>
          </a:p>
          <a:p>
            <a:pPr lvl="4"/>
            <a:endParaRPr lang="en-US" dirty="0"/>
          </a:p>
          <a:p>
            <a:r>
              <a:rPr lang="en-US" dirty="0"/>
              <a:t>Write </a:t>
            </a:r>
            <a:r>
              <a:rPr lang="en-US" dirty="0">
                <a:solidFill>
                  <a:srgbClr val="C00000"/>
                </a:solidFill>
              </a:rPr>
              <a:t>event-driven </a:t>
            </a:r>
            <a:r>
              <a:rPr lang="en-US" dirty="0"/>
              <a:t>Python code that reacts to </a:t>
            </a:r>
            <a:r>
              <a:rPr lang="en-US" u="sng" dirty="0"/>
              <a:t>user interactions</a:t>
            </a:r>
            <a:r>
              <a:rPr lang="en-US" dirty="0"/>
              <a:t> (button clicks, menu selections, etc.) with the GUI components.</a:t>
            </a:r>
          </a:p>
          <a:p>
            <a:pPr lvl="4"/>
            <a:endParaRPr lang="en-US" dirty="0"/>
          </a:p>
          <a:p>
            <a:r>
              <a:rPr lang="en-US" dirty="0"/>
              <a:t>Demo and practice.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C5881-4AB9-6D8D-D02D-EC60C5721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5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00EA3-3048-000C-57A3-D0F0A9AE0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GUI for Python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60ED2-97BB-38C1-15A1-07AB9B019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693892"/>
          </a:xfrm>
        </p:spPr>
        <p:txBody>
          <a:bodyPr/>
          <a:lstStyle/>
          <a:p>
            <a:r>
              <a:rPr lang="en-US" dirty="0"/>
              <a:t>Qt Designer creates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</a:t>
            </a:r>
            <a:r>
              <a:rPr lang="en-US" dirty="0"/>
              <a:t> file for each window and dialog box that you lay out.</a:t>
            </a:r>
          </a:p>
          <a:p>
            <a:pPr lvl="1"/>
            <a:r>
              <a:rPr lang="en-US" dirty="0"/>
              <a:t>Remember the names you give to the components.</a:t>
            </a:r>
          </a:p>
          <a:p>
            <a:pPr lvl="1"/>
            <a:r>
              <a:rPr lang="en-US" dirty="0"/>
              <a:t>Your Python program will refer to those names.</a:t>
            </a:r>
          </a:p>
          <a:p>
            <a:pPr lvl="4"/>
            <a:endParaRPr lang="en-US" dirty="0"/>
          </a:p>
          <a:p>
            <a:r>
              <a:rPr lang="en-US" dirty="0"/>
              <a:t>Your Python program reads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</a:t>
            </a:r>
            <a:r>
              <a:rPr lang="en-US" dirty="0"/>
              <a:t> file and renders the window or dialog box on the screen.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4"/>
            <a:endParaRPr lang="en-US" dirty="0"/>
          </a:p>
          <a:p>
            <a:r>
              <a:rPr lang="en-US" dirty="0" err="1"/>
              <a:t>PyQt</a:t>
            </a:r>
            <a:r>
              <a:rPr lang="en-US" dirty="0"/>
              <a:t> tutorial: </a:t>
            </a:r>
            <a:r>
              <a:rPr lang="en-US" dirty="0">
                <a:hlinkClick r:id="rId2"/>
              </a:rPr>
              <a:t>https://www.tutorialspoint.com/pyqt/index.htm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F1B38-262D-3D4B-E3BA-2A50AFB1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7EE9BF-39D7-A429-4F6A-837CA04521F6}"/>
              </a:ext>
            </a:extLst>
          </p:cNvPr>
          <p:cNvSpPr txBox="1"/>
          <p:nvPr/>
        </p:nvSpPr>
        <p:spPr>
          <a:xfrm>
            <a:off x="1455602" y="4490127"/>
            <a:ext cx="6232796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Load the dialog components.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self.ui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uic.loadUi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student_classes_dialog.ui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E7D53A-13C5-7F5C-F4FF-47D4944FBA07}"/>
              </a:ext>
            </a:extLst>
          </p:cNvPr>
          <p:cNvSpPr txBox="1"/>
          <p:nvPr/>
        </p:nvSpPr>
        <p:spPr>
          <a:xfrm>
            <a:off x="5120634" y="4307249"/>
            <a:ext cx="24721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StudentClassesDialog.py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4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6D0E2-0B55-0BCC-0A10-03D4888B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Event-Driven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522D5-6982-2547-9B1B-F036DDC2C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Connect a button click to a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method will execute </a:t>
            </a:r>
            <a:br>
              <a:rPr lang="en-US" dirty="0"/>
            </a:br>
            <a:r>
              <a:rPr lang="en-US" dirty="0"/>
              <a:t>whenever the button is clicked.</a:t>
            </a:r>
          </a:p>
          <a:p>
            <a:pPr lvl="4"/>
            <a:endParaRPr lang="en-US" dirty="0"/>
          </a:p>
          <a:p>
            <a:r>
              <a:rPr lang="en-US" dirty="0"/>
              <a:t>Each GUI component has an API (application programming interface) consisting of functions for your Python code to call.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391DC7-A48E-2ECF-942A-2CAEDC02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3BFD09-C205-FC51-B095-9D2830488E20}"/>
              </a:ext>
            </a:extLst>
          </p:cNvPr>
          <p:cNvSpPr txBox="1"/>
          <p:nvPr/>
        </p:nvSpPr>
        <p:spPr>
          <a:xfrm>
            <a:off x="776730" y="2021274"/>
            <a:ext cx="75905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self.ui.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query_button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.clicked.connect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(self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enter_class_data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1EA30-82CF-6B84-FEED-E894CF69DD8C}"/>
              </a:ext>
            </a:extLst>
          </p:cNvPr>
          <p:cNvSpPr txBox="1"/>
          <p:nvPr/>
        </p:nvSpPr>
        <p:spPr>
          <a:xfrm>
            <a:off x="6492219" y="1851997"/>
            <a:ext cx="174438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StudentDialog.py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23719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55558</TotalTime>
  <Words>1250</Words>
  <Application>Microsoft Macintosh PowerPoint</Application>
  <PresentationFormat>On-screen Show (4:3)</PresentationFormat>
  <Paragraphs>217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Courier New</vt:lpstr>
      <vt:lpstr>Times New Roman</vt:lpstr>
      <vt:lpstr>Wingdings</vt:lpstr>
      <vt:lpstr>Quadrant</vt:lpstr>
      <vt:lpstr>DATA 225 Database Systems for Analytics March 13 Class Meeting</vt:lpstr>
      <vt:lpstr>This Evening</vt:lpstr>
      <vt:lpstr>This Evening, cont’d</vt:lpstr>
      <vt:lpstr>Advantages of Stored Procedures</vt:lpstr>
      <vt:lpstr>Stored Functions</vt:lpstr>
      <vt:lpstr>Break</vt:lpstr>
      <vt:lpstr>Creating a GUI for Python</vt:lpstr>
      <vt:lpstr>Creating a GUI for Python, cont’d</vt:lpstr>
      <vt:lpstr>Event-Driven Programming</vt:lpstr>
      <vt:lpstr>Event-Driven Programming, cont’d</vt:lpstr>
      <vt:lpstr>Event-Driven Programming, cont’d</vt:lpstr>
      <vt:lpstr>Event-Driven Programming, cont’d</vt:lpstr>
      <vt:lpstr>Event-Driven Programming, cont’d</vt:lpstr>
      <vt:lpstr>Event-Driven Programming, cont’d</vt:lpstr>
      <vt:lpstr>Window vs. Dialog</vt:lpstr>
      <vt:lpstr>Assignment #7a</vt:lpstr>
      <vt:lpstr>Assignment #7b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620</cp:revision>
  <dcterms:created xsi:type="dcterms:W3CDTF">2008-01-12T03:52:55Z</dcterms:created>
  <dcterms:modified xsi:type="dcterms:W3CDTF">2023-10-09T21:44:42Z</dcterms:modified>
  <cp:category/>
</cp:coreProperties>
</file>