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451" r:id="rId3"/>
    <p:sldId id="391" r:id="rId4"/>
    <p:sldId id="406" r:id="rId5"/>
    <p:sldId id="393" r:id="rId6"/>
    <p:sldId id="425" r:id="rId7"/>
    <p:sldId id="394" r:id="rId8"/>
    <p:sldId id="409" r:id="rId9"/>
    <p:sldId id="398" r:id="rId10"/>
    <p:sldId id="399" r:id="rId11"/>
    <p:sldId id="400" r:id="rId12"/>
    <p:sldId id="401" r:id="rId13"/>
    <p:sldId id="402" r:id="rId14"/>
    <p:sldId id="404" r:id="rId15"/>
    <p:sldId id="407" r:id="rId16"/>
    <p:sldId id="405" r:id="rId17"/>
    <p:sldId id="408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20" r:id="rId28"/>
    <p:sldId id="421" r:id="rId29"/>
    <p:sldId id="423" r:id="rId30"/>
    <p:sldId id="422" r:id="rId31"/>
    <p:sldId id="434" r:id="rId32"/>
    <p:sldId id="424" r:id="rId33"/>
    <p:sldId id="426" r:id="rId34"/>
    <p:sldId id="427" r:id="rId35"/>
    <p:sldId id="428" r:id="rId36"/>
    <p:sldId id="429" r:id="rId37"/>
    <p:sldId id="430" r:id="rId38"/>
    <p:sldId id="432" r:id="rId39"/>
    <p:sldId id="431" r:id="rId40"/>
    <p:sldId id="433" r:id="rId41"/>
    <p:sldId id="441" r:id="rId42"/>
    <p:sldId id="440" r:id="rId43"/>
    <p:sldId id="442" r:id="rId44"/>
    <p:sldId id="443" r:id="rId45"/>
    <p:sldId id="446" r:id="rId46"/>
    <p:sldId id="447" r:id="rId47"/>
    <p:sldId id="453" r:id="rId48"/>
    <p:sldId id="444" r:id="rId49"/>
    <p:sldId id="445" r:id="rId50"/>
    <p:sldId id="452" r:id="rId51"/>
    <p:sldId id="449" r:id="rId52"/>
    <p:sldId id="450" r:id="rId53"/>
    <p:sldId id="435" r:id="rId54"/>
    <p:sldId id="436" r:id="rId55"/>
    <p:sldId id="437" r:id="rId56"/>
    <p:sldId id="438" r:id="rId57"/>
    <p:sldId id="43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5FC79"/>
    <a:srgbClr val="DDFDFF"/>
    <a:srgbClr val="FFD579"/>
    <a:srgbClr val="008000"/>
    <a:srgbClr val="0033CC"/>
    <a:srgbClr val="B23C00"/>
    <a:srgbClr val="BFBFBF"/>
    <a:srgbClr val="4E8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07" autoAdjust="0"/>
    <p:restoredTop sz="98450" autoAdjust="0"/>
  </p:normalViewPr>
  <p:slideViewPr>
    <p:cSldViewPr>
      <p:cViewPr varScale="1">
        <p:scale>
          <a:sx n="193" d="100"/>
          <a:sy n="193" d="100"/>
        </p:scale>
        <p:origin x="20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May 13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a-quick-overview-of-optimization-models-for-machine-learning-and-statistics-38e3a7d13138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okell.io/blog/ml-optimization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frederickson.com/numerical-optimization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multivariable-calculus/multivariable-derivatives/partial-derivative-and-gradient-articles/a/the-gradient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frederickson.com/numerical-optimization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scipy/reference/tutorial/optimize.html#global-optimization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onathan_hui/machine-learning-linear-algebra-eigenvalue-and-eigenvector-f8d0493564c9" TargetMode="External"/><Relationship Id="rId2" Type="http://schemas.openxmlformats.org/officeDocument/2006/relationships/hyperlink" Target="https://machinelearningmastery.com/introduction-to-eigendecomposition-eigenvalues-and-eigenvecto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pp.edu/~manasab/eigenvalue.pdf" TargetMode="External"/><Relationship Id="rId4" Type="http://schemas.openxmlformats.org/officeDocument/2006/relationships/hyperlink" Target="https://towardsdatascience.com/the-essence-of-eigenvalues-and-eigenvectors-in-machine-learning-f28c4727f56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May 13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5C95-2196-E24C-B6E4-3D02A470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ADFA-24B8-DE44-B974-7725E035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C997F-5D89-FF40-83F1-0D7B09FA26C0}"/>
              </a:ext>
            </a:extLst>
          </p:cNvPr>
          <p:cNvSpPr txBox="1"/>
          <p:nvPr/>
        </p:nvSpPr>
        <p:spPr>
          <a:xfrm>
            <a:off x="365806" y="1376562"/>
            <a:ext cx="448071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([[2],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[1]])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([x],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4),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4))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2EE33B-DB34-3842-B330-C027765282EB}"/>
              </a:ext>
            </a:extLst>
          </p:cNvPr>
          <p:cNvGrpSpPr/>
          <p:nvPr/>
        </p:nvGrpSpPr>
        <p:grpSpPr>
          <a:xfrm>
            <a:off x="4913373" y="2971805"/>
            <a:ext cx="3973157" cy="3200365"/>
            <a:chOff x="4913373" y="2971805"/>
            <a:chExt cx="3973157" cy="3200365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5A451BE-AE42-5741-9D98-D327BA2F7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373" y="2971805"/>
              <a:ext cx="3973157" cy="32003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33DA6-31AB-DB40-9D21-BC102F8486C5}"/>
                </a:ext>
              </a:extLst>
            </p:cNvPr>
            <p:cNvSpPr txBox="1"/>
            <p:nvPr/>
          </p:nvSpPr>
          <p:spPr>
            <a:xfrm>
              <a:off x="7273055" y="477050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14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D90B-6DED-0D42-8A59-2343C32B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E2FF7-B037-DA4B-A6FA-55E6AEB6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F1C1A-C76D-C343-8BA3-C1D0F9543334}"/>
              </a:ext>
            </a:extLst>
          </p:cNvPr>
          <p:cNvSpPr txBox="1"/>
          <p:nvPr/>
        </p:nvSpPr>
        <p:spPr>
          <a:xfrm>
            <a:off x="274367" y="1325903"/>
            <a:ext cx="4480714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([[-1,  3],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[ 2, -2]])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([[2],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[1]])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print(Ax)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([x, Ax],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4),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4))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D61E-A60D-F541-92C9-1D985B48EDB1}"/>
              </a:ext>
            </a:extLst>
          </p:cNvPr>
          <p:cNvSpPr txBox="1"/>
          <p:nvPr/>
        </p:nvSpPr>
        <p:spPr>
          <a:xfrm>
            <a:off x="1871471" y="5005086"/>
            <a:ext cx="288361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Matrix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u="sng" dirty="0">
                <a:solidFill>
                  <a:srgbClr val="0033CC"/>
                </a:solidFill>
              </a:rPr>
              <a:t>transforms</a:t>
            </a:r>
            <a:r>
              <a:rPr lang="en-US" dirty="0">
                <a:solidFill>
                  <a:srgbClr val="0033CC"/>
                </a:solidFill>
              </a:rPr>
              <a:t> vector 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into vector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3CC"/>
                </a:solidFill>
              </a:rPr>
              <a:t>. This is called a</a:t>
            </a:r>
          </a:p>
          <a:p>
            <a:r>
              <a:rPr lang="en-US" dirty="0">
                <a:solidFill>
                  <a:srgbClr val="C00000"/>
                </a:solidFill>
              </a:rPr>
              <a:t>linear transformation </a:t>
            </a:r>
            <a:r>
              <a:rPr lang="en-US" dirty="0">
                <a:solidFill>
                  <a:srgbClr val="0033CC"/>
                </a:solidFill>
              </a:rPr>
              <a:t>or a</a:t>
            </a:r>
          </a:p>
          <a:p>
            <a:r>
              <a:rPr lang="en-US" dirty="0">
                <a:solidFill>
                  <a:srgbClr val="C00000"/>
                </a:solidFill>
              </a:rPr>
              <a:t>linear mapping </a:t>
            </a:r>
            <a:r>
              <a:rPr lang="en-US" dirty="0">
                <a:solidFill>
                  <a:srgbClr val="0033CC"/>
                </a:solidFill>
              </a:rPr>
              <a:t>defined by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488101-A1CA-174A-9EAF-21DF07D0130A}"/>
              </a:ext>
            </a:extLst>
          </p:cNvPr>
          <p:cNvGrpSpPr/>
          <p:nvPr/>
        </p:nvGrpSpPr>
        <p:grpSpPr>
          <a:xfrm>
            <a:off x="4914047" y="1965976"/>
            <a:ext cx="3955586" cy="4282424"/>
            <a:chOff x="4914047" y="1965976"/>
            <a:chExt cx="3955586" cy="4282424"/>
          </a:xfrm>
        </p:grpSpPr>
        <p:pic>
          <p:nvPicPr>
            <p:cNvPr id="19" name="Picture 18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DAD8F400-4659-C34A-8C2E-10B9540F2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047" y="1965976"/>
              <a:ext cx="3955586" cy="428242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67B9AA-1BB1-FC44-9998-B9D95613E959}"/>
                </a:ext>
              </a:extLst>
            </p:cNvPr>
            <p:cNvSpPr txBox="1"/>
            <p:nvPr/>
          </p:nvSpPr>
          <p:spPr>
            <a:xfrm>
              <a:off x="6479548" y="429839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AEF578-80B3-3849-A289-793F43AB8BD1}"/>
                </a:ext>
              </a:extLst>
            </p:cNvPr>
            <p:cNvSpPr txBox="1"/>
            <p:nvPr/>
          </p:nvSpPr>
          <p:spPr>
            <a:xfrm>
              <a:off x="7262226" y="483580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43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ED2229-8734-AF4B-A951-9EC82E42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36" y="2148854"/>
            <a:ext cx="4986561" cy="4093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6AA42C-E090-2D45-AEB9-3F89EF28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5E30-FE63-7B4A-AF58-588D184A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EC182-B954-024E-AD09-6F96987C17E2}"/>
              </a:ext>
            </a:extLst>
          </p:cNvPr>
          <p:cNvSpPr txBox="1"/>
          <p:nvPr/>
        </p:nvSpPr>
        <p:spPr>
          <a:xfrm>
            <a:off x="640123" y="1357594"/>
            <a:ext cx="308449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([[1],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[1]])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([x],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7),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7))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070DA-BF05-1845-9BC2-37062CF5EF38}"/>
              </a:ext>
            </a:extLst>
          </p:cNvPr>
          <p:cNvSpPr txBox="1"/>
          <p:nvPr/>
        </p:nvSpPr>
        <p:spPr>
          <a:xfrm>
            <a:off x="5368469" y="487758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6956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409227-C36D-EE47-97B6-09E1EBC5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92" y="1690407"/>
            <a:ext cx="3572638" cy="4533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8ECCD-7CD5-0940-BA51-BE2DD772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98B77-87CD-A745-B5FC-A0E44FF3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53413-1D96-8748-A397-DEF2F7CD45CF}"/>
              </a:ext>
            </a:extLst>
          </p:cNvPr>
          <p:cNvSpPr/>
          <p:nvPr/>
        </p:nvSpPr>
        <p:spPr>
          <a:xfrm>
            <a:off x="457200" y="1295699"/>
            <a:ext cx="4572000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([[5, 1],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[3, 3]])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([[1],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[1]])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 = 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λ*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 = {λ}')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([Ax, x],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7),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7))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12BDA-5FB3-DC48-B363-3ACF6B312A9A}"/>
                  </a:ext>
                </a:extLst>
              </p:cNvPr>
              <p:cNvSpPr txBox="1"/>
              <p:nvPr/>
            </p:nvSpPr>
            <p:spPr>
              <a:xfrm>
                <a:off x="6506783" y="1294824"/>
                <a:ext cx="2105192" cy="11632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  <a:p>
                <a:r>
                  <a:rPr lang="en-US" dirty="0">
                    <a:solidFill>
                      <a:srgbClr val="0033CC"/>
                    </a:solidFill>
                  </a:rPr>
                  <a:t>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  <a:p>
                <a:r>
                  <a:rPr lang="en-US" dirty="0">
                    <a:solidFill>
                      <a:srgbClr val="0033CC"/>
                    </a:solidFill>
                  </a:rPr>
                  <a:t>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12BDA-5FB3-DC48-B363-3ACF6B312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83" y="1294824"/>
                <a:ext cx="2105192" cy="1163204"/>
              </a:xfrm>
              <a:prstGeom prst="rect">
                <a:avLst/>
              </a:prstGeom>
              <a:blipFill>
                <a:blip r:embed="rId3"/>
                <a:stretch>
                  <a:fillRect l="-119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4FC818-48F7-EC4B-A8CC-EDD6768FCE2D}"/>
                  </a:ext>
                </a:extLst>
              </p:cNvPr>
              <p:cNvSpPr txBox="1"/>
              <p:nvPr/>
            </p:nvSpPr>
            <p:spPr>
              <a:xfrm>
                <a:off x="5943585" y="2606049"/>
                <a:ext cx="2906180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33CC"/>
                    </a:solidFill>
                  </a:rPr>
                  <a:t>Multiply matrix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400" dirty="0">
                    <a:solidFill>
                      <a:srgbClr val="0033CC"/>
                    </a:solidFill>
                  </a:rPr>
                  <a:t> by one of its </a:t>
                </a:r>
                <a:br>
                  <a:rPr lang="en-US" sz="1400" dirty="0">
                    <a:solidFill>
                      <a:srgbClr val="0033CC"/>
                    </a:solidFill>
                  </a:rPr>
                </a:br>
                <a:r>
                  <a:rPr lang="en-US" sz="1400" dirty="0">
                    <a:solidFill>
                      <a:srgbClr val="0033CC"/>
                    </a:solidFill>
                  </a:rPr>
                  <a:t>eigenvectors </a:t>
                </a:r>
                <a:r>
                  <a:rPr lang="en-US" sz="1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1400" dirty="0">
                    <a:solidFill>
                      <a:srgbClr val="0033CC"/>
                    </a:solidFill>
                  </a:rPr>
                  <a:t>to transform </a:t>
                </a:r>
                <a:br>
                  <a:rPr lang="en-US" sz="1400" dirty="0">
                    <a:solidFill>
                      <a:srgbClr val="0033CC"/>
                    </a:solidFill>
                  </a:rPr>
                </a:br>
                <a:r>
                  <a:rPr lang="en-US" sz="1400" dirty="0">
                    <a:solidFill>
                      <a:srgbClr val="0033CC"/>
                    </a:solidFill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33CC"/>
                    </a:solidFill>
                  </a:rPr>
                  <a:t> to vector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33CC"/>
                    </a:solidFill>
                  </a:rPr>
                  <a:t> in the </a:t>
                </a:r>
                <a:br>
                  <a:rPr lang="en-US" sz="1400" dirty="0">
                    <a:solidFill>
                      <a:srgbClr val="0033CC"/>
                    </a:solidFill>
                  </a:rPr>
                </a:br>
                <a:r>
                  <a:rPr lang="en-US" sz="1400" u="sng" dirty="0">
                    <a:solidFill>
                      <a:srgbClr val="0033CC"/>
                    </a:solidFill>
                  </a:rPr>
                  <a:t>same direction</a:t>
                </a:r>
                <a:r>
                  <a:rPr lang="en-US" sz="1400" dirty="0">
                    <a:solidFill>
                      <a:srgbClr val="0033CC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u="sng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u="sng" dirty="0">
                    <a:solidFill>
                      <a:srgbClr val="0033CC"/>
                    </a:solidFill>
                  </a:rPr>
                  <a:t> times longer</a:t>
                </a:r>
                <a:r>
                  <a:rPr lang="en-US" sz="1400" dirty="0">
                    <a:solidFill>
                      <a:srgbClr val="0033CC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4FC818-48F7-EC4B-A8CC-EDD6768F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85" y="2606049"/>
                <a:ext cx="2906180" cy="954107"/>
              </a:xfrm>
              <a:prstGeom prst="rect">
                <a:avLst/>
              </a:prstGeom>
              <a:blipFill>
                <a:blip r:embed="rId4"/>
                <a:stretch>
                  <a:fillRect l="-433" b="-5195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4A54C6-8050-AB41-80AF-A4307AB7E056}"/>
                  </a:ext>
                </a:extLst>
              </p:cNvPr>
              <p:cNvSpPr txBox="1"/>
              <p:nvPr/>
            </p:nvSpPr>
            <p:spPr>
              <a:xfrm>
                <a:off x="8050343" y="3872163"/>
                <a:ext cx="5139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4A54C6-8050-AB41-80AF-A4307AB7E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43" y="3872163"/>
                <a:ext cx="513987" cy="338554"/>
              </a:xfrm>
              <a:prstGeom prst="rect">
                <a:avLst/>
              </a:prstGeom>
              <a:blipFill>
                <a:blip r:embed="rId5"/>
                <a:stretch>
                  <a:fillRect l="-4878"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1CF92D-BC1D-0446-9E64-AA9F56883FB8}"/>
                  </a:ext>
                </a:extLst>
              </p:cNvPr>
              <p:cNvSpPr txBox="1"/>
              <p:nvPr/>
            </p:nvSpPr>
            <p:spPr>
              <a:xfrm>
                <a:off x="5909930" y="5117347"/>
                <a:ext cx="440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1CF92D-BC1D-0446-9E64-AA9F56883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930" y="5117347"/>
                <a:ext cx="44024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45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0DAE6E-587E-4049-87EC-2677CDCB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54" y="1325903"/>
            <a:ext cx="3882289" cy="4916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D6DBA-8E7F-C846-8808-7C028DFA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EB05-5A79-B94C-A4D4-1140213C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AF10A-C91D-AC41-82C9-FB20995B3B7F}"/>
              </a:ext>
            </a:extLst>
          </p:cNvPr>
          <p:cNvSpPr txBox="1"/>
          <p:nvPr/>
        </p:nvSpPr>
        <p:spPr>
          <a:xfrm>
            <a:off x="699441" y="1325903"/>
            <a:ext cx="3191899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([[5, 1],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[3, 3]])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([[ 1],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[-3]])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 =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λ*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 = {λ}')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([Ax, x],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3),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=(-7, 1))))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34B18-8E5D-834C-9A48-28B8E694913F}"/>
                  </a:ext>
                </a:extLst>
              </p:cNvPr>
              <p:cNvSpPr txBox="1"/>
              <p:nvPr/>
            </p:nvSpPr>
            <p:spPr>
              <a:xfrm>
                <a:off x="5852146" y="1439016"/>
                <a:ext cx="2315121" cy="11648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>
                    <a:solidFill>
                      <a:srgbClr val="0033CC"/>
                    </a:solidFill>
                  </a:rPr>
                </a:br>
                <a:r>
                  <a:rPr lang="en-US" b="0" dirty="0">
                    <a:solidFill>
                      <a:srgbClr val="0033CC"/>
                    </a:solidFill>
                  </a:rPr>
                  <a:t>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  <a:p>
                <a:r>
                  <a:rPr lang="en-US" dirty="0">
                    <a:solidFill>
                      <a:srgbClr val="0033CC"/>
                    </a:solidFill>
                  </a:rPr>
                  <a:t>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34B18-8E5D-834C-9A48-28B8E6949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46" y="1439016"/>
                <a:ext cx="2315121" cy="1164806"/>
              </a:xfrm>
              <a:prstGeom prst="rect">
                <a:avLst/>
              </a:prstGeom>
              <a:blipFill>
                <a:blip r:embed="rId3"/>
                <a:stretch>
                  <a:fillRect l="-1087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C13A28-A239-D44E-8707-C2C3597EBE7A}"/>
                  </a:ext>
                </a:extLst>
              </p:cNvPr>
              <p:cNvSpPr txBox="1"/>
              <p:nvPr/>
            </p:nvSpPr>
            <p:spPr>
              <a:xfrm>
                <a:off x="6857975" y="5532097"/>
                <a:ext cx="518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C13A28-A239-D44E-8707-C2C3597E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5" y="5532097"/>
                <a:ext cx="518732" cy="338554"/>
              </a:xfrm>
              <a:prstGeom prst="rect">
                <a:avLst/>
              </a:prstGeom>
              <a:blipFill>
                <a:blip r:embed="rId4"/>
                <a:stretch>
                  <a:fillRect l="-7317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BDFEEC-8506-8F43-A7EF-370FB2A53BB4}"/>
                  </a:ext>
                </a:extLst>
              </p:cNvPr>
              <p:cNvSpPr txBox="1"/>
              <p:nvPr/>
            </p:nvSpPr>
            <p:spPr>
              <a:xfrm>
                <a:off x="6080743" y="4526268"/>
                <a:ext cx="4449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BDFEEC-8506-8F43-A7EF-370FB2A53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43" y="4526268"/>
                <a:ext cx="44499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21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F6E1-0FB0-3343-A525-28874E48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E7B64D-A0D5-FD4F-A143-4276870B2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given eigenvalue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of a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, there are an </a:t>
                </a:r>
                <a:r>
                  <a:rPr lang="en-US" u="sng" dirty="0"/>
                  <a:t>infinite number</a:t>
                </a:r>
                <a:r>
                  <a:rPr lang="en-US" dirty="0"/>
                  <a:t> of eigenvectors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dirty="0"/>
                  <a:t>because we can multiply vector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by any real number.</a:t>
                </a:r>
              </a:p>
              <a:p>
                <a:pPr lvl="1"/>
                <a:r>
                  <a:rPr lang="en-US" dirty="0"/>
                  <a:t>All the eigenvectors for a given eigenvalue will be in the same or opposite direction with different lengths.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Therefore, we normalize the eigenvectors </a:t>
                </a:r>
                <a:br>
                  <a:rPr lang="en-US" dirty="0"/>
                </a:br>
                <a:r>
                  <a:rPr lang="en-US" dirty="0"/>
                  <a:t>so that for each eigenvalue, we associate a </a:t>
                </a:r>
                <a:r>
                  <a:rPr lang="en-US" u="sng" dirty="0"/>
                  <a:t>normalized eigenvector</a:t>
                </a:r>
                <a:r>
                  <a:rPr lang="en-US" dirty="0"/>
                  <a:t> (in either direction).</a:t>
                </a:r>
              </a:p>
              <a:p>
                <a:pPr lvl="1"/>
                <a:r>
                  <a:rPr lang="en-US" dirty="0"/>
                  <a:t>Recall that a normalized vector has length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E7B64D-A0D5-FD4F-A143-4276870B2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09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A1E7A-9E7D-BC49-8A6B-28C0E1C9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2010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2647BDD-19DA-1945-808A-CC969B1E3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27" y="1234464"/>
            <a:ext cx="3937118" cy="5013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42301-7C8E-1149-8EAC-03DFC619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049E1-B043-404B-85B9-3CE71D3F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3AE50-F066-EF48-B872-4E0E5204B17E}"/>
              </a:ext>
            </a:extLst>
          </p:cNvPr>
          <p:cNvSpPr txBox="1"/>
          <p:nvPr/>
        </p:nvSpPr>
        <p:spPr>
          <a:xfrm>
            <a:off x="332153" y="1211788"/>
            <a:ext cx="3365024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%precision 2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numpy.linalg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norm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([[5, 1], 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[3, 3]])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([[ 1], 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[-3]])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x/norm(x)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 = 2</a:t>
            </a:r>
          </a:p>
          <a:p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A@x_normed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l-GR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print('A =')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=')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=')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</a:t>
            </a:r>
            <a:r>
              <a:rPr lang="el-GR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 = {λ}')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</a:t>
            </a:r>
            <a:r>
              <a:rPr lang="el-GR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=')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l-GR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([Ax, x,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x_normed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=(-1, 3), 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=(-7, 1))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87F57F-F499-3C40-A9FA-3935331349CB}"/>
                  </a:ext>
                </a:extLst>
              </p:cNvPr>
              <p:cNvSpPr txBox="1"/>
              <p:nvPr/>
            </p:nvSpPr>
            <p:spPr>
              <a:xfrm>
                <a:off x="5369650" y="1358237"/>
                <a:ext cx="3591422" cy="11598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Normalized eigenvector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  0.32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−0.95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for eigenvalue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is a scaled version of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87F57F-F499-3C40-A9FA-393533134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50" y="1358237"/>
                <a:ext cx="3591422" cy="1159805"/>
              </a:xfrm>
              <a:prstGeom prst="rect">
                <a:avLst/>
              </a:prstGeom>
              <a:blipFill>
                <a:blip r:embed="rId3"/>
                <a:stretch>
                  <a:fillRect l="-702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340FD9-0E0A-F843-9933-EC0946FDAF74}"/>
                  </a:ext>
                </a:extLst>
              </p:cNvPr>
              <p:cNvSpPr txBox="1"/>
              <p:nvPr/>
            </p:nvSpPr>
            <p:spPr>
              <a:xfrm>
                <a:off x="5476037" y="3954615"/>
                <a:ext cx="435247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340FD9-0E0A-F843-9933-EC0946FD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037" y="3954615"/>
                <a:ext cx="435247" cy="332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CEFE836-4230-904F-BA09-0FB52600F89E}"/>
              </a:ext>
            </a:extLst>
          </p:cNvPr>
          <p:cNvSpPr txBox="1"/>
          <p:nvPr/>
        </p:nvSpPr>
        <p:spPr>
          <a:xfrm>
            <a:off x="6043077" y="4445107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6F510-AED1-C540-A4B5-9F027E7BBCF8}"/>
              </a:ext>
            </a:extLst>
          </p:cNvPr>
          <p:cNvSpPr txBox="1"/>
          <p:nvPr/>
        </p:nvSpPr>
        <p:spPr>
          <a:xfrm>
            <a:off x="6922977" y="557253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9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8E03-2953-D140-99E6-99A0CECE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6CBA6-F701-BA40-92AE-D382EC499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95400"/>
                <a:ext cx="8412433" cy="4236697"/>
              </a:xfrm>
            </p:spPr>
            <p:txBody>
              <a:bodyPr/>
              <a:lstStyle/>
              <a:p>
                <a:r>
                  <a:rPr lang="en-US" dirty="0"/>
                  <a:t>If a matrix is upper-triangular, then the elements along the </a:t>
                </a:r>
                <a:r>
                  <a:rPr lang="en-US" u="sng" dirty="0"/>
                  <a:t>diagonal</a:t>
                </a:r>
                <a:r>
                  <a:rPr lang="en-US" dirty="0"/>
                  <a:t> are its eigenvalues.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Therefore, given a square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try to convert it to upper-triangular:</a:t>
                </a:r>
              </a:p>
              <a:p>
                <a:pPr lvl="1"/>
                <a:r>
                  <a:rPr lang="en-US" dirty="0"/>
                  <a:t>Factor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into matrices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Multiply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/>
                  <a:t> (note the order!)</a:t>
                </a:r>
              </a:p>
              <a:p>
                <a:pPr lvl="1"/>
                <a:r>
                  <a:rPr lang="en-US" dirty="0"/>
                  <a:t>Until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dirty="0"/>
                  <a:t>converges to upper-triangular, repeatedly factor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/>
                  <a:t> into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/>
                  <a:t> and multiply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eigenvalues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are the diagonal values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6CBA6-F701-BA40-92AE-D382EC499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95400"/>
                <a:ext cx="8412433" cy="4236697"/>
              </a:xfrm>
              <a:blipFill>
                <a:blip r:embed="rId2"/>
                <a:stretch>
                  <a:fillRect l="-604" t="-1493" r="-151" b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4DE4-7BB2-8B4F-AA29-9A435E48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C9322-CCDD-FB40-B5C9-35DB7F4584C1}"/>
              </a:ext>
            </a:extLst>
          </p:cNvPr>
          <p:cNvSpPr txBox="1"/>
          <p:nvPr/>
        </p:nvSpPr>
        <p:spPr>
          <a:xfrm>
            <a:off x="1613498" y="5582653"/>
            <a:ext cx="56364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may require many factorings and matrix multiplications.</a:t>
            </a:r>
          </a:p>
          <a:p>
            <a:r>
              <a:rPr lang="en-US" u="sng" dirty="0">
                <a:solidFill>
                  <a:srgbClr val="0033CC"/>
                </a:solidFill>
              </a:rPr>
              <a:t>Rounding errors</a:t>
            </a:r>
            <a:r>
              <a:rPr lang="en-US" dirty="0">
                <a:solidFill>
                  <a:srgbClr val="0033CC"/>
                </a:solidFill>
              </a:rPr>
              <a:t> will increase with the number of iterations.</a:t>
            </a:r>
          </a:p>
        </p:txBody>
      </p:sp>
    </p:spTree>
    <p:extLst>
      <p:ext uri="{BB962C8B-B14F-4D97-AF65-F5344CB8AC3E}">
        <p14:creationId xmlns:p14="http://schemas.microsoft.com/office/powerpoint/2010/main" val="159930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FC0C-343C-D74D-83A3-9E89E12D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Eigenvalues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FDDD7-D042-F145-9D14-6FE9D886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28C63-F779-C44B-94E5-025D2AFCBE35}"/>
              </a:ext>
            </a:extLst>
          </p:cNvPr>
          <p:cNvSpPr txBox="1"/>
          <p:nvPr/>
        </p:nvSpPr>
        <p:spPr>
          <a:xfrm>
            <a:off x="363190" y="1401961"/>
            <a:ext cx="6403346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is_upper_triangular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(RQ):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range(1,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j in range(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abs(RQ[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][j]) &gt; 0.0001: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False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4F979-F548-D84E-9BF3-921698FD35C4}"/>
              </a:ext>
            </a:extLst>
          </p:cNvPr>
          <p:cNvSpPr txBox="1"/>
          <p:nvPr/>
        </p:nvSpPr>
        <p:spPr>
          <a:xfrm>
            <a:off x="363190" y="3154683"/>
            <a:ext cx="640334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RQ = A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n in range(101):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is_upper_triangular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(RQ):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Q,R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np.linalg.qr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(RQ)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RQ = R@Q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f'After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iteration {n+1}:')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print(RQ)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n, RQ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CAB72-E2E6-3040-AD6B-0745E4AFAABF}"/>
              </a:ext>
            </a:extLst>
          </p:cNvPr>
          <p:cNvSpPr txBox="1"/>
          <p:nvPr/>
        </p:nvSpPr>
        <p:spPr>
          <a:xfrm>
            <a:off x="4114805" y="1244928"/>
            <a:ext cx="29174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TestEigenFactorization1.ipynb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CAB458-4942-3746-A266-8DA4BF594B28}"/>
                  </a:ext>
                </a:extLst>
              </p:cNvPr>
              <p:cNvSpPr txBox="1"/>
              <p:nvPr/>
            </p:nvSpPr>
            <p:spPr>
              <a:xfrm>
                <a:off x="4396389" y="4061584"/>
                <a:ext cx="3321230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33CC"/>
                    </a:solidFill>
                  </a:rPr>
                  <a:t>Factor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400" dirty="0">
                    <a:solidFill>
                      <a:srgbClr val="0033CC"/>
                    </a:solidFill>
                  </a:rPr>
                  <a:t> into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dirty="0">
                    <a:solidFill>
                      <a:srgbClr val="0033CC"/>
                    </a:solidFill>
                  </a:rPr>
                  <a:t> and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dirty="0">
                    <a:solidFill>
                      <a:srgbClr val="0033CC"/>
                    </a:solidFill>
                  </a:rPr>
                  <a:t> and multiply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dirty="0">
                    <a:solidFill>
                      <a:srgbClr val="0033CC"/>
                    </a:solidFill>
                  </a:rPr>
                  <a:t>.</a:t>
                </a:r>
              </a:p>
              <a:p>
                <a:r>
                  <a:rPr lang="en-US" sz="1400" dirty="0">
                    <a:solidFill>
                      <a:srgbClr val="0033CC"/>
                    </a:solidFill>
                  </a:rPr>
                  <a:t>Until R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dirty="0">
                    <a:solidFill>
                      <a:srgbClr val="0033CC"/>
                    </a:solidFill>
                  </a:rPr>
                  <a:t> is upper-triangular, factor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r>
                  <a:rPr lang="en-US" sz="1400" dirty="0">
                    <a:solidFill>
                      <a:srgbClr val="0033CC"/>
                    </a:solidFill>
                  </a:rPr>
                  <a:t>into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dirty="0">
                    <a:solidFill>
                      <a:srgbClr val="0033CC"/>
                    </a:solidFill>
                  </a:rPr>
                  <a:t> and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dirty="0">
                    <a:solidFill>
                      <a:srgbClr val="0033CC"/>
                    </a:solidFill>
                  </a:rPr>
                  <a:t> and multiply </a:t>
                </a:r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14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dirty="0">
                    <a:solidFill>
                      <a:srgbClr val="0033CC"/>
                    </a:solidFill>
                  </a:rPr>
                  <a:t>. (Limit</a:t>
                </a:r>
              </a:p>
              <a:p>
                <a:r>
                  <a:rPr lang="en-US" sz="1400" dirty="0">
                    <a:solidFill>
                      <a:srgbClr val="0033CC"/>
                    </a:solidFill>
                  </a:rPr>
                  <a:t>the number of iterations to 100.)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CAB458-4942-3746-A266-8DA4BF594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89" y="4061584"/>
                <a:ext cx="3321230" cy="954107"/>
              </a:xfrm>
              <a:prstGeom prst="rect">
                <a:avLst/>
              </a:prstGeom>
              <a:blipFill>
                <a:blip r:embed="rId2"/>
                <a:stretch>
                  <a:fillRect l="-379" t="-1299" b="-3896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36B88B-E188-D042-844B-72A99B98224B}"/>
              </a:ext>
            </a:extLst>
          </p:cNvPr>
          <p:cNvSpPr txBox="1"/>
          <p:nvPr/>
        </p:nvSpPr>
        <p:spPr>
          <a:xfrm>
            <a:off x="4843904" y="1780547"/>
            <a:ext cx="275107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Check whether the values under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the diagonal are zero (within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given tolerance).</a:t>
            </a:r>
          </a:p>
        </p:txBody>
      </p:sp>
    </p:spTree>
    <p:extLst>
      <p:ext uri="{BB962C8B-B14F-4D97-AF65-F5344CB8AC3E}">
        <p14:creationId xmlns:p14="http://schemas.microsoft.com/office/powerpoint/2010/main" val="170502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BF2E-EC71-5144-A5BF-5C5432EA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Eigenvalues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F7AF6-4CDA-BA4A-A165-43FAE40A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19C3E-9EAA-F041-947C-B2BB883DE62F}"/>
              </a:ext>
            </a:extLst>
          </p:cNvPr>
          <p:cNvSpPr txBox="1"/>
          <p:nvPr/>
        </p:nvSpPr>
        <p:spPr>
          <a:xfrm>
            <a:off x="1280196" y="1306236"/>
            <a:ext cx="372890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find_eigenvalues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eigenvalues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(size)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n, RQ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range(size):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eigenvalues[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RQ[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n, RQ, eigenvalues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B0ED6-9213-8643-8950-7E09F3B84637}"/>
              </a:ext>
            </a:extLst>
          </p:cNvPr>
          <p:cNvSpPr txBox="1"/>
          <p:nvPr/>
        </p:nvSpPr>
        <p:spPr>
          <a:xfrm>
            <a:off x="5213787" y="2403504"/>
            <a:ext cx="27414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eigenvalues of </a:t>
            </a:r>
            <a:r>
              <a:rPr lang="en-US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0033CC"/>
                </a:solidFill>
              </a:rPr>
              <a:t> are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diagonal elements of matrix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4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1851-AE83-5649-8E81-A27345DF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#12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944E-388E-CF41-AB10-88BC2DA0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B209-1FAC-FC43-B558-81A4DA50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7825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42BF-74D7-B54A-BAFE-82C402FE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Eigenvalues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7272A-C38D-4F46-BA53-AEA3206B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B0F972-E93B-5941-9C11-6530309D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598" y="1234464"/>
            <a:ext cx="4556804" cy="50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8B5F-F14B-4D49-8D0C-2A043040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Eigenvalues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E9B3-BE0C-7541-BB8A-0490BDF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83D25A-B379-5D40-AA81-848CE517E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734" y="1295400"/>
            <a:ext cx="3448532" cy="4835525"/>
          </a:xfrm>
        </p:spPr>
      </p:pic>
    </p:spTree>
    <p:extLst>
      <p:ext uri="{BB962C8B-B14F-4D97-AF65-F5344CB8AC3E}">
        <p14:creationId xmlns:p14="http://schemas.microsoft.com/office/powerpoint/2010/main" val="245027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A7D9-BCAD-ED44-AEF4-E85652DD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Eigenvectors from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8FC33-CE65-C243-8F3B-0F5FC17F9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eigenvalue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of a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, we can find the corresponding eigenvector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by solving a set of simultaneous linear equations since we know that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8FC33-CE65-C243-8F3B-0F5FC17F9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09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EFE7-C87C-D64C-BF85-C619BA0C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7106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48FD-3150-5441-A3B5-C0BCA557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Eigenvectors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3A84-4389-A543-AC34-9615D0224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15"/>
          </a:xfrm>
        </p:spPr>
        <p:txBody>
          <a:bodyPr/>
          <a:lstStyle/>
          <a:p>
            <a:r>
              <a:rPr lang="en-US" dirty="0"/>
              <a:t>Example: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0A03-0143-D447-A5BF-3752FBF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0B39C-7D7B-524B-8DD3-A817BC7A4DB4}"/>
              </a:ext>
            </a:extLst>
          </p:cNvPr>
          <p:cNvSpPr txBox="1"/>
          <p:nvPr/>
        </p:nvSpPr>
        <p:spPr>
          <a:xfrm>
            <a:off x="2743220" y="1295400"/>
            <a:ext cx="290015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([[5, 1],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[3, 3]])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DF956-7557-1845-B118-003D77A6A396}"/>
                  </a:ext>
                </a:extLst>
              </p:cNvPr>
              <p:cNvSpPr txBox="1"/>
              <p:nvPr/>
            </p:nvSpPr>
            <p:spPr>
              <a:xfrm>
                <a:off x="6217902" y="1295400"/>
                <a:ext cx="9260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DF956-7557-1845-B118-003D77A6A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02" y="1295400"/>
                <a:ext cx="926023" cy="646331"/>
              </a:xfrm>
              <a:prstGeom prst="rect">
                <a:avLst/>
              </a:prstGeom>
              <a:blipFill>
                <a:blip r:embed="rId2"/>
                <a:stretch>
                  <a:fillRect l="-5405" t="-3846" r="-270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BA6067-654A-AE4A-8A15-87DC49315705}"/>
                  </a:ext>
                </a:extLst>
              </p:cNvPr>
              <p:cNvSpPr txBox="1"/>
              <p:nvPr/>
            </p:nvSpPr>
            <p:spPr>
              <a:xfrm>
                <a:off x="7350849" y="1311012"/>
                <a:ext cx="1069139" cy="55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BA6067-654A-AE4A-8A15-87DC49315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849" y="1311012"/>
                <a:ext cx="1069139" cy="553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A887B-9B12-BE46-B32F-2FA35B1867B2}"/>
                  </a:ext>
                </a:extLst>
              </p:cNvPr>
              <p:cNvSpPr txBox="1"/>
              <p:nvPr/>
            </p:nvSpPr>
            <p:spPr>
              <a:xfrm>
                <a:off x="2345809" y="2148854"/>
                <a:ext cx="2134752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A887B-9B12-BE46-B32F-2FA35B18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09" y="2148854"/>
                <a:ext cx="2134752" cy="707886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FE223A-9170-9A45-921D-2203E18DF20F}"/>
                  </a:ext>
                </a:extLst>
              </p:cNvPr>
              <p:cNvSpPr txBox="1"/>
              <p:nvPr/>
            </p:nvSpPr>
            <p:spPr>
              <a:xfrm>
                <a:off x="2444458" y="4001260"/>
                <a:ext cx="1937453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FE223A-9170-9A45-921D-2203E18DF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58" y="4001260"/>
                <a:ext cx="1937453" cy="707886"/>
              </a:xfrm>
              <a:prstGeom prst="rect">
                <a:avLst/>
              </a:prstGeom>
              <a:blipFill>
                <a:blip r:embed="rId5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7B275-45B2-DC4C-9CBD-54A710732B6E}"/>
                  </a:ext>
                </a:extLst>
              </p:cNvPr>
              <p:cNvSpPr txBox="1"/>
              <p:nvPr/>
            </p:nvSpPr>
            <p:spPr>
              <a:xfrm>
                <a:off x="565080" y="4155148"/>
                <a:ext cx="1721946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7B275-45B2-DC4C-9CBD-54A710732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80" y="4155148"/>
                <a:ext cx="172194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36691B-A05D-5D47-96FA-A8CD188EE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681" y="2123449"/>
            <a:ext cx="3724318" cy="3865843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37A2538B-CD78-0345-BC49-23DB15BC9F4B}"/>
              </a:ext>
            </a:extLst>
          </p:cNvPr>
          <p:cNvSpPr/>
          <p:nvPr/>
        </p:nvSpPr>
        <p:spPr bwMode="auto">
          <a:xfrm>
            <a:off x="3275283" y="2926085"/>
            <a:ext cx="274317" cy="960110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0774CE-D3A8-0545-9EBB-D7D1D02BE360}"/>
              </a:ext>
            </a:extLst>
          </p:cNvPr>
          <p:cNvSpPr txBox="1"/>
          <p:nvPr/>
        </p:nvSpPr>
        <p:spPr>
          <a:xfrm>
            <a:off x="1563096" y="5349219"/>
            <a:ext cx="29174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TestEigenFactorization2.ipynb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D13B27-677C-6A4C-AB06-358D4A3FDC5F}"/>
                  </a:ext>
                </a:extLst>
              </p:cNvPr>
              <p:cNvSpPr txBox="1"/>
              <p:nvPr/>
            </p:nvSpPr>
            <p:spPr>
              <a:xfrm>
                <a:off x="1005879" y="2350660"/>
                <a:ext cx="1175129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D13B27-677C-6A4C-AB06-358D4A3FD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79" y="2350660"/>
                <a:ext cx="117512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8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6A0A-E9FC-5F4A-A407-1772FB81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Eigenvectors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1E387-C4EC-7B4B-8161-46B9421C7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769"/>
              </a:xfrm>
            </p:spPr>
            <p:txBody>
              <a:bodyPr/>
              <a:lstStyle/>
              <a:p>
                <a:r>
                  <a:rPr lang="en-US" dirty="0"/>
                  <a:t>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not meaningful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turns out to be singular, </a:t>
                </a:r>
                <a:br>
                  <a:rPr lang="en-US" dirty="0"/>
                </a:br>
                <a:r>
                  <a:rPr lang="en-US" dirty="0"/>
                  <a:t>so </a:t>
                </a:r>
                <a:r>
                  <a:rPr lang="en-US" b="1" dirty="0">
                    <a:solidFill>
                      <a:srgbClr val="0033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solve()</a:t>
                </a:r>
                <a:r>
                  <a:rPr lang="en-US" dirty="0"/>
                  <a:t> fails to produce any solution.</a:t>
                </a:r>
              </a:p>
              <a:p>
                <a:pPr lvl="1"/>
                <a:r>
                  <a:rPr lang="en-US" dirty="0"/>
                  <a:t>This happens because there are an infinite number of eigenvectors for a given eigenvalue.</a:t>
                </a:r>
              </a:p>
              <a:p>
                <a:r>
                  <a:rPr lang="en-US" dirty="0"/>
                  <a:t>We can set one of the components of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to an arbitrary value,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new set of equations</a:t>
                </a:r>
                <a:br>
                  <a:rPr lang="en-US" dirty="0"/>
                </a:br>
                <a:r>
                  <a:rPr lang="en-US" dirty="0"/>
                  <a:t>which we can solve using</a:t>
                </a:r>
                <a:br>
                  <a:rPr lang="en-US" dirty="0"/>
                </a:br>
                <a:r>
                  <a:rPr lang="en-US" dirty="0"/>
                  <a:t>the matrix form of the</a:t>
                </a:r>
                <a:br>
                  <a:rPr lang="en-US" dirty="0"/>
                </a:br>
                <a:r>
                  <a:rPr lang="en-US" dirty="0"/>
                  <a:t>normal equations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1E387-C4EC-7B4B-8161-46B9421C7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769"/>
              </a:xfrm>
              <a:blipFill>
                <a:blip r:embed="rId2"/>
                <a:stretch>
                  <a:fillRect l="-61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4309F-226A-FF4A-BCDA-4052AFDB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7BFF4D-3DBE-6344-8B0C-A787C9749CE2}"/>
                  </a:ext>
                </a:extLst>
              </p:cNvPr>
              <p:cNvSpPr txBox="1"/>
              <p:nvPr/>
            </p:nvSpPr>
            <p:spPr>
              <a:xfrm>
                <a:off x="5303512" y="4645988"/>
                <a:ext cx="2055691" cy="10157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7BFF4D-3DBE-6344-8B0C-A787C9749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12" y="4645988"/>
                <a:ext cx="2055691" cy="1015727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0A34FA-D49B-9F4F-84FB-127C995B3E27}"/>
                  </a:ext>
                </a:extLst>
              </p:cNvPr>
              <p:cNvSpPr txBox="1"/>
              <p:nvPr/>
            </p:nvSpPr>
            <p:spPr>
              <a:xfrm>
                <a:off x="4023366" y="5806414"/>
                <a:ext cx="2050562" cy="407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0A34FA-D49B-9F4F-84FB-127C995B3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6" y="5806414"/>
                <a:ext cx="2050562" cy="407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7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6F3B-516F-8148-A2F3-328DBA8D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Eigenvectors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465A-F0F3-6142-A45F-82E79792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79D41C-ED85-9447-904A-661EE8D6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6" y="1325902"/>
            <a:ext cx="3296663" cy="4790463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AEFCA4-6860-5C4A-9909-AF54F2AC3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65" y="1234464"/>
            <a:ext cx="4217790" cy="4434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8592D4-11EE-C54C-918F-564B991674AB}"/>
              </a:ext>
            </a:extLst>
          </p:cNvPr>
          <p:cNvCxnSpPr/>
          <p:nvPr/>
        </p:nvCxnSpPr>
        <p:spPr bwMode="auto">
          <a:xfrm>
            <a:off x="4114805" y="1325902"/>
            <a:ext cx="0" cy="47904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003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5DE-F0F9-024A-AB23-FEA21011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Python Eigen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E5451-CAC5-154A-B5FA-8DB797E2B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 Python module.</a:t>
            </a:r>
          </a:p>
          <a:p>
            <a:pPr lvl="4"/>
            <a:endParaRPr lang="en-US" dirty="0"/>
          </a:p>
          <a:p>
            <a:r>
              <a:rPr lang="en-US" dirty="0"/>
              <a:t>Given a square matrix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Convert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to upper-triangular.</a:t>
            </a:r>
          </a:p>
          <a:p>
            <a:pPr lvl="1"/>
            <a:r>
              <a:rPr lang="en-US" dirty="0"/>
              <a:t>The eigenvalues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are on the diagonal.</a:t>
            </a:r>
          </a:p>
          <a:p>
            <a:pPr lvl="1"/>
            <a:r>
              <a:rPr lang="en-US" dirty="0"/>
              <a:t>Use the matrix form of the normal equations </a:t>
            </a:r>
            <a:br>
              <a:rPr lang="en-US" dirty="0"/>
            </a:br>
            <a:r>
              <a:rPr lang="en-US" dirty="0"/>
              <a:t>to solve for the eigenvector corresponding </a:t>
            </a:r>
            <a:br>
              <a:rPr lang="en-US" dirty="0"/>
            </a:br>
            <a:r>
              <a:rPr lang="en-US" dirty="0"/>
              <a:t>to each eigenvalue.</a:t>
            </a:r>
          </a:p>
          <a:p>
            <a:pPr lvl="4"/>
            <a:endParaRPr lang="en-US" dirty="0"/>
          </a:p>
          <a:p>
            <a:r>
              <a:rPr lang="en-US" dirty="0"/>
              <a:t>See: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05A57-9A88-4B40-BA71-741E2D4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ECAEC-5704-7349-867A-B892D893FA08}"/>
              </a:ext>
            </a:extLst>
          </p:cNvPr>
          <p:cNvSpPr txBox="1"/>
          <p:nvPr/>
        </p:nvSpPr>
        <p:spPr>
          <a:xfrm>
            <a:off x="1463074" y="5349219"/>
            <a:ext cx="21996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EigenFactorization.py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6BF5F-B5FA-F543-8930-768D47D0D561}"/>
              </a:ext>
            </a:extLst>
          </p:cNvPr>
          <p:cNvSpPr txBox="1"/>
          <p:nvPr/>
        </p:nvSpPr>
        <p:spPr>
          <a:xfrm>
            <a:off x="1463074" y="5792371"/>
            <a:ext cx="29174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TestEigenFactorization3.ipynb</a:t>
            </a:r>
          </a:p>
        </p:txBody>
      </p:sp>
    </p:spTree>
    <p:extLst>
      <p:ext uri="{BB962C8B-B14F-4D97-AF65-F5344CB8AC3E}">
        <p14:creationId xmlns:p14="http://schemas.microsoft.com/office/powerpoint/2010/main" val="282154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B14A-9AB0-7543-AFE4-A969B15E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1C10-99A3-B043-838B-8F94C5E0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 in module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numpy.linalg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computes eigenvalues and eigenvectors.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D2C6D-D7FE-E64B-A385-4FCF79DD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5EF74-4149-974D-8B8F-5A9573DB4FAF}"/>
              </a:ext>
            </a:extLst>
          </p:cNvPr>
          <p:cNvSpPr txBox="1"/>
          <p:nvPr/>
        </p:nvSpPr>
        <p:spPr>
          <a:xfrm>
            <a:off x="2751630" y="2604644"/>
            <a:ext cx="364074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numpy.linalg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test_eig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values, vectors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print('Eigenvalues:')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print(values)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print('Eigenvectors:')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print(vectors)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(values, vectors)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C8413-F930-F64C-8386-CC57C08BD7F9}"/>
              </a:ext>
            </a:extLst>
          </p:cNvPr>
          <p:cNvSpPr txBox="1"/>
          <p:nvPr/>
        </p:nvSpPr>
        <p:spPr>
          <a:xfrm>
            <a:off x="5120634" y="2435367"/>
            <a:ext cx="291746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TestEigenFactorization3.ipynb</a:t>
            </a:r>
          </a:p>
        </p:txBody>
      </p:sp>
    </p:spTree>
    <p:extLst>
      <p:ext uri="{BB962C8B-B14F-4D97-AF65-F5344CB8AC3E}">
        <p14:creationId xmlns:p14="http://schemas.microsoft.com/office/powerpoint/2010/main" val="11304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2207-658E-6E4C-AAA1-BFC49DFE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Function, </a:t>
            </a:r>
            <a:r>
              <a:rPr lang="en-US" i="1" dirty="0"/>
              <a:t>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B454B-BE30-1940-BF4C-82691988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ECFDA-A427-0A4E-8306-360252665B8E}"/>
              </a:ext>
            </a:extLst>
          </p:cNvPr>
          <p:cNvSpPr txBox="1"/>
          <p:nvPr/>
        </p:nvSpPr>
        <p:spPr>
          <a:xfrm>
            <a:off x="406436" y="1417342"/>
            <a:ext cx="8331127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EigenFactorization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find_eigenvalues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find_eigenvectors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test_factorization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math.nan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tolerance=0.0001):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n, RQ, values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find_eigenvalues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tolerance)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-triangular matrix after {n} iterations:')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print(RQ)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print('Eigenvalues:')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print(values)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print('Eigenvectors:')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vectors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find_eigenvectors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values,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print(vectors)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verify(values, vectors)</a:t>
            </a:r>
          </a:p>
        </p:txBody>
      </p:sp>
    </p:spTree>
    <p:extLst>
      <p:ext uri="{BB962C8B-B14F-4D97-AF65-F5344CB8AC3E}">
        <p14:creationId xmlns:p14="http://schemas.microsoft.com/office/powerpoint/2010/main" val="267034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2207-658E-6E4C-AAA1-BFC49DFE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B454B-BE30-1940-BF4C-82691988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F77A0-95CC-3141-8241-C94A5FF48A8D}"/>
              </a:ext>
            </a:extLst>
          </p:cNvPr>
          <p:cNvSpPr/>
          <p:nvPr/>
        </p:nvSpPr>
        <p:spPr>
          <a:xfrm>
            <a:off x="1143038" y="1420531"/>
            <a:ext cx="685792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(values, vectors):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(values)):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value = values[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vector = vectors[:,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f'norm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({vector}) = {norm(vector):.3f}')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f'Av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A@vector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print(f'𝜆v = {value*vector}')</a:t>
            </a:r>
          </a:p>
        </p:txBody>
      </p:sp>
    </p:spTree>
    <p:extLst>
      <p:ext uri="{BB962C8B-B14F-4D97-AF65-F5344CB8AC3E}">
        <p14:creationId xmlns:p14="http://schemas.microsoft.com/office/powerpoint/2010/main" val="98690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FFF5-FDCF-1444-87D1-37B9ED8E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48ECD-8DB6-924A-9846-CC82C1A6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682234"/>
          </a:xfrm>
        </p:spPr>
        <p:txBody>
          <a:bodyPr/>
          <a:lstStyle/>
          <a:p>
            <a:r>
              <a:rPr lang="en-US" dirty="0"/>
              <a:t>The eigenvalue problem is one of the most important in linear algebra.</a:t>
            </a:r>
          </a:p>
          <a:p>
            <a:pPr lvl="3"/>
            <a:endParaRPr lang="en-US" dirty="0"/>
          </a:p>
          <a:p>
            <a:r>
              <a:rPr lang="en-US" dirty="0"/>
              <a:t>Given a </a:t>
            </a:r>
            <a:r>
              <a:rPr lang="en-US" u="sng" dirty="0"/>
              <a:t>square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-by-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matrix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, can we find</a:t>
            </a:r>
            <a:br>
              <a:rPr lang="en-US" dirty="0"/>
            </a:br>
            <a:r>
              <a:rPr lang="en-US" u="sng" dirty="0"/>
              <a:t>nonzero vectors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eigenvectors</a:t>
            </a:r>
            <a:r>
              <a:rPr lang="en-US" dirty="0"/>
              <a:t>) such that each</a:t>
            </a:r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a </a:t>
            </a:r>
            <a:r>
              <a:rPr lang="en-US" u="sng" dirty="0"/>
              <a:t>scalar multiple</a:t>
            </a:r>
            <a:r>
              <a:rPr lang="en-US" dirty="0"/>
              <a:t> of an </a:t>
            </a:r>
            <a:r>
              <a:rPr lang="en-US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eigenvalue</a:t>
            </a:r>
            <a:r>
              <a:rPr lang="en-US" dirty="0"/>
              <a:t>)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77FB0-66B9-6843-B4D8-D5F34150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821EDA-37E8-1C4A-9535-DA6B2F486136}"/>
              </a:ext>
            </a:extLst>
          </p:cNvPr>
          <p:cNvGrpSpPr/>
          <p:nvPr/>
        </p:nvGrpSpPr>
        <p:grpSpPr>
          <a:xfrm>
            <a:off x="3547957" y="4066061"/>
            <a:ext cx="1923445" cy="2014670"/>
            <a:chOff x="3534901" y="3727342"/>
            <a:chExt cx="1923445" cy="20146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C1E290-FD4B-1944-9F35-33A6C71EAD09}"/>
                    </a:ext>
                  </a:extLst>
                </p:cNvPr>
                <p:cNvSpPr txBox="1"/>
                <p:nvPr/>
              </p:nvSpPr>
              <p:spPr>
                <a:xfrm>
                  <a:off x="3643893" y="4479010"/>
                  <a:ext cx="17367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5C1E290-FD4B-1944-9F35-33A6C71EA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893" y="4479010"/>
                  <a:ext cx="1736757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0C39E6-4DAC-D64F-8FFA-63493A991854}"/>
                </a:ext>
              </a:extLst>
            </p:cNvPr>
            <p:cNvGrpSpPr/>
            <p:nvPr/>
          </p:nvGrpSpPr>
          <p:grpSpPr>
            <a:xfrm>
              <a:off x="4284627" y="3727342"/>
              <a:ext cx="1173719" cy="839929"/>
              <a:chOff x="5849956" y="4479010"/>
              <a:chExt cx="1173719" cy="8399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3D7A4-686B-9749-A361-034B23D96185}"/>
                  </a:ext>
                </a:extLst>
              </p:cNvPr>
              <p:cNvSpPr txBox="1"/>
              <p:nvPr/>
            </p:nvSpPr>
            <p:spPr>
              <a:xfrm>
                <a:off x="5849956" y="4479010"/>
                <a:ext cx="1173719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eigenvalue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4818F51-6238-824D-9B53-0012DCC77BBB}"/>
                  </a:ext>
                </a:extLst>
              </p:cNvPr>
              <p:cNvCxnSpPr>
                <a:stCxn id="18" idx="2"/>
              </p:cNvCxnSpPr>
              <p:nvPr/>
            </p:nvCxnSpPr>
            <p:spPr bwMode="auto">
              <a:xfrm>
                <a:off x="6436816" y="4817564"/>
                <a:ext cx="0" cy="5013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FC1C9BE-890B-E847-8D07-E0B86481FD6E}"/>
                </a:ext>
              </a:extLst>
            </p:cNvPr>
            <p:cNvGrpSpPr/>
            <p:nvPr/>
          </p:nvGrpSpPr>
          <p:grpSpPr>
            <a:xfrm>
              <a:off x="3534901" y="4993599"/>
              <a:ext cx="1244251" cy="748413"/>
              <a:chOff x="5317206" y="5396555"/>
              <a:chExt cx="1244251" cy="74841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E4B186-2CEE-FE48-8520-500038D89282}"/>
                  </a:ext>
                </a:extLst>
              </p:cNvPr>
              <p:cNvSpPr txBox="1"/>
              <p:nvPr/>
            </p:nvSpPr>
            <p:spPr>
              <a:xfrm>
                <a:off x="5317206" y="5806414"/>
                <a:ext cx="1244251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eigenvector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88D0AD5-225E-4842-859D-4C17D9244270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 bwMode="auto">
              <a:xfrm flipV="1">
                <a:off x="5939332" y="5396555"/>
                <a:ext cx="0" cy="40985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625481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2C6D-321F-7941-BC80-C0AA316A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A1013-50B6-EC41-A0C3-E67C2F87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5099CA-3F18-B049-92EA-BCB56884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3" y="1251146"/>
            <a:ext cx="4495428" cy="4280951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5A0440-02F1-2148-8D03-82385881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26" y="1233104"/>
            <a:ext cx="3980168" cy="31034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86C82B-68CD-AE47-8092-BDC4B2585611}"/>
              </a:ext>
            </a:extLst>
          </p:cNvPr>
          <p:cNvCxnSpPr/>
          <p:nvPr/>
        </p:nvCxnSpPr>
        <p:spPr bwMode="auto">
          <a:xfrm>
            <a:off x="4754878" y="1251146"/>
            <a:ext cx="0" cy="437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CDF42D-90DE-CE49-B4CE-B0F3C1A9156F}"/>
              </a:ext>
            </a:extLst>
          </p:cNvPr>
          <p:cNvSpPr txBox="1"/>
          <p:nvPr/>
        </p:nvSpPr>
        <p:spPr>
          <a:xfrm>
            <a:off x="2171725" y="3548113"/>
            <a:ext cx="136127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The eigenvectors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are the columns.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D7AA0A-0464-E349-937C-A809E82F406F}"/>
              </a:ext>
            </a:extLst>
          </p:cNvPr>
          <p:cNvSpPr txBox="1"/>
          <p:nvPr/>
        </p:nvSpPr>
        <p:spPr>
          <a:xfrm>
            <a:off x="7038499" y="2356987"/>
            <a:ext cx="136127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The eigenvectors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are the columns.</a:t>
            </a:r>
          </a:p>
        </p:txBody>
      </p:sp>
    </p:spTree>
    <p:extLst>
      <p:ext uri="{BB962C8B-B14F-4D97-AF65-F5344CB8AC3E}">
        <p14:creationId xmlns:p14="http://schemas.microsoft.com/office/powerpoint/2010/main" val="804234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2666-E61D-B940-96CE-346CB07D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627A0-C42E-394E-A132-535E2F5E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3730083-5C9B-DD4E-AE7C-4C5AA3B8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85" y="1200214"/>
            <a:ext cx="4754829" cy="5048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67153-4C29-864F-96EF-6C5D6C6E640D}"/>
              </a:ext>
            </a:extLst>
          </p:cNvPr>
          <p:cNvSpPr txBox="1"/>
          <p:nvPr/>
        </p:nvSpPr>
        <p:spPr>
          <a:xfrm>
            <a:off x="7091930" y="5806414"/>
            <a:ext cx="119295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50 times faster</a:t>
            </a:r>
          </a:p>
        </p:txBody>
      </p:sp>
    </p:spTree>
    <p:extLst>
      <p:ext uri="{BB962C8B-B14F-4D97-AF65-F5344CB8AC3E}">
        <p14:creationId xmlns:p14="http://schemas.microsoft.com/office/powerpoint/2010/main" val="4094911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C12C-01B8-3442-A515-4F4C3478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29A8-1A46-0540-8B02-3EA9C813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dirty="0"/>
              <a:t>Repeated matrix multiplication to compute a matrix such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is both time-consuming and prone to roundoff errors.</a:t>
            </a:r>
          </a:p>
          <a:p>
            <a:pPr lvl="4"/>
            <a:endParaRPr lang="en-US" dirty="0"/>
          </a:p>
          <a:p>
            <a:r>
              <a:rPr lang="en-US" dirty="0"/>
              <a:t>We can use eigenvectors to solve problems such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Recall the Markov chain problem: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03768-A427-5D4A-A0D4-DE47792F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9E0FB6-4667-7B43-AEEA-AB8208EEEC23}"/>
              </a:ext>
            </a:extLst>
          </p:cNvPr>
          <p:cNvGrpSpPr/>
          <p:nvPr/>
        </p:nvGrpSpPr>
        <p:grpSpPr>
          <a:xfrm>
            <a:off x="457200" y="4437965"/>
            <a:ext cx="4753649" cy="1459888"/>
            <a:chOff x="3963648" y="3336227"/>
            <a:chExt cx="4753649" cy="14598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EA68EF-85F1-E341-A345-B1D39F8575E8}"/>
                </a:ext>
              </a:extLst>
            </p:cNvPr>
            <p:cNvSpPr txBox="1"/>
            <p:nvPr/>
          </p:nvSpPr>
          <p:spPr>
            <a:xfrm>
              <a:off x="3987264" y="3705140"/>
              <a:ext cx="3836307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np.array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([[0.70, 0.15, 0.15],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[0.20, 0.80, 0.15],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[0.10, 0.05, 0.70]])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84840D-F9F1-A849-811C-3AF3DE9D3944}"/>
                </a:ext>
              </a:extLst>
            </p:cNvPr>
            <p:cNvSpPr txBox="1"/>
            <p:nvPr/>
          </p:nvSpPr>
          <p:spPr>
            <a:xfrm>
              <a:off x="4490199" y="4488338"/>
              <a:ext cx="3039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>
                  <a:solidFill>
                    <a:srgbClr val="0033CC"/>
                  </a:solidFill>
                </a:rPr>
                <a:t>From store</a:t>
              </a:r>
              <a:r>
                <a:rPr lang="en-US" sz="1400" dirty="0">
                  <a:solidFill>
                    <a:srgbClr val="0033CC"/>
                  </a:solidFill>
                </a:rPr>
                <a:t>:      A           B         None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B3E48F-C1D6-2743-BD3B-B916220A0315}"/>
                </a:ext>
              </a:extLst>
            </p:cNvPr>
            <p:cNvSpPr txBox="1"/>
            <p:nvPr/>
          </p:nvSpPr>
          <p:spPr>
            <a:xfrm>
              <a:off x="3963648" y="3336227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Switch probability matrix: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258EC-F5B1-3847-AF52-7DC75C684263}"/>
                </a:ext>
              </a:extLst>
            </p:cNvPr>
            <p:cNvSpPr txBox="1"/>
            <p:nvPr/>
          </p:nvSpPr>
          <p:spPr>
            <a:xfrm>
              <a:off x="7847187" y="3545354"/>
              <a:ext cx="8701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>
                  <a:solidFill>
                    <a:srgbClr val="0033CC"/>
                  </a:solidFill>
                </a:rPr>
                <a:t>To store</a:t>
              </a:r>
              <a:r>
                <a:rPr lang="en-US" sz="1400" dirty="0">
                  <a:solidFill>
                    <a:srgbClr val="0033CC"/>
                  </a:solidFill>
                </a:rPr>
                <a:t>: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A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B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None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C643CC-0122-054A-A4BC-BF8A241CD64A}"/>
              </a:ext>
            </a:extLst>
          </p:cNvPr>
          <p:cNvGrpSpPr/>
          <p:nvPr/>
        </p:nvGrpSpPr>
        <p:grpSpPr>
          <a:xfrm>
            <a:off x="5445513" y="4436268"/>
            <a:ext cx="3332681" cy="1375753"/>
            <a:chOff x="329295" y="4532310"/>
            <a:chExt cx="3332681" cy="13757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DDC883-EBC4-BC4A-9508-DFB713EFF51E}"/>
                </a:ext>
              </a:extLst>
            </p:cNvPr>
            <p:cNvSpPr txBox="1"/>
            <p:nvPr/>
          </p:nvSpPr>
          <p:spPr>
            <a:xfrm>
              <a:off x="410213" y="5167480"/>
              <a:ext cx="2547492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</a:t>
              </a: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np.array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([[0.15], 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[0.20], 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[0.65]])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7859A-77D4-CC4C-A399-2DC7AF6F8C49}"/>
                </a:ext>
              </a:extLst>
            </p:cNvPr>
            <p:cNvSpPr txBox="1"/>
            <p:nvPr/>
          </p:nvSpPr>
          <p:spPr>
            <a:xfrm>
              <a:off x="329295" y="453231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Proportion of customers</a:t>
              </a:r>
            </a:p>
            <a:p>
              <a:r>
                <a:rPr lang="en-US" sz="1800" dirty="0"/>
                <a:t>currently in each store: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BE010-150D-5649-91C1-5A72CBA9E3D2}"/>
                </a:ext>
              </a:extLst>
            </p:cNvPr>
            <p:cNvSpPr txBox="1"/>
            <p:nvPr/>
          </p:nvSpPr>
          <p:spPr>
            <a:xfrm>
              <a:off x="3049308" y="5169399"/>
              <a:ext cx="6126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A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B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None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131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11C4E5-14CD-3B44-B21E-F361026AB69C}"/>
              </a:ext>
            </a:extLst>
          </p:cNvPr>
          <p:cNvSpPr/>
          <p:nvPr/>
        </p:nvSpPr>
        <p:spPr bwMode="auto">
          <a:xfrm>
            <a:off x="2239504" y="3585411"/>
            <a:ext cx="1549831" cy="872289"/>
          </a:xfrm>
          <a:prstGeom prst="rect">
            <a:avLst/>
          </a:prstGeom>
          <a:solidFill>
            <a:srgbClr val="DDF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653A9-8CD4-DD4E-9543-DB3495E5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7873A-A844-B64F-BC48-93D3443F5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20547"/>
                <a:ext cx="8229600" cy="3010378"/>
              </a:xfrm>
            </p:spPr>
            <p:txBody>
              <a:bodyPr/>
              <a:lstStyle/>
              <a:p>
                <a:r>
                  <a:rPr lang="en-US" dirty="0"/>
                  <a:t>It required 22 iterations to reach the steady state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0.3333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0.4762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0.1905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Using eigenvectors, we can calculate this </a:t>
                </a:r>
                <a:br>
                  <a:rPr lang="en-US" dirty="0"/>
                </a:br>
                <a:r>
                  <a:rPr lang="en-US" dirty="0"/>
                  <a:t>without needing to calculate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7873A-A844-B64F-BC48-93D3443F5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20547"/>
                <a:ext cx="8229600" cy="3010378"/>
              </a:xfrm>
              <a:blipFill>
                <a:blip r:embed="rId2"/>
                <a:stretch>
                  <a:fillRect l="-6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47947-D678-1647-9783-7D2CE5AC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84D6A-C339-134F-B3E9-57DA7A7074FD}"/>
              </a:ext>
            </a:extLst>
          </p:cNvPr>
          <p:cNvGrpSpPr/>
          <p:nvPr/>
        </p:nvGrpSpPr>
        <p:grpSpPr>
          <a:xfrm>
            <a:off x="457200" y="1327600"/>
            <a:ext cx="4753649" cy="1403348"/>
            <a:chOff x="3963648" y="3336227"/>
            <a:chExt cx="4753649" cy="1403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9F2CE-8696-A945-8EC6-6DEF6A1D14FD}"/>
                </a:ext>
              </a:extLst>
            </p:cNvPr>
            <p:cNvSpPr txBox="1"/>
            <p:nvPr/>
          </p:nvSpPr>
          <p:spPr>
            <a:xfrm>
              <a:off x="3987264" y="3705140"/>
              <a:ext cx="3836307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np.array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([[0.70, 0.15, 0.15],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[0.20, 0.80, 0.15],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[0.10, 0.05, 0.70]])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0B12A9-5B26-5F41-AB53-BF37998FF4F6}"/>
                </a:ext>
              </a:extLst>
            </p:cNvPr>
            <p:cNvSpPr txBox="1"/>
            <p:nvPr/>
          </p:nvSpPr>
          <p:spPr>
            <a:xfrm>
              <a:off x="4490199" y="4431798"/>
              <a:ext cx="3039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>
                  <a:solidFill>
                    <a:srgbClr val="0033CC"/>
                  </a:solidFill>
                </a:rPr>
                <a:t>From store</a:t>
              </a:r>
              <a:r>
                <a:rPr lang="en-US" sz="1400" dirty="0">
                  <a:solidFill>
                    <a:srgbClr val="0033CC"/>
                  </a:solidFill>
                </a:rPr>
                <a:t>:      A           B         None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0D18C5-E885-F745-8671-1F732A08EBA3}"/>
                </a:ext>
              </a:extLst>
            </p:cNvPr>
            <p:cNvSpPr txBox="1"/>
            <p:nvPr/>
          </p:nvSpPr>
          <p:spPr>
            <a:xfrm>
              <a:off x="3963648" y="3336227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Switch probability matrix: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7EF63F-12A0-1242-B043-E5C48795DD1F}"/>
                </a:ext>
              </a:extLst>
            </p:cNvPr>
            <p:cNvSpPr txBox="1"/>
            <p:nvPr/>
          </p:nvSpPr>
          <p:spPr>
            <a:xfrm>
              <a:off x="7847187" y="3545354"/>
              <a:ext cx="8701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>
                  <a:solidFill>
                    <a:srgbClr val="0033CC"/>
                  </a:solidFill>
                </a:rPr>
                <a:t>To store</a:t>
              </a:r>
              <a:r>
                <a:rPr lang="en-US" sz="1400" dirty="0">
                  <a:solidFill>
                    <a:srgbClr val="0033CC"/>
                  </a:solidFill>
                </a:rPr>
                <a:t>: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A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B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None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C71B75-031F-BB4F-9EFE-F48E1BD58733}"/>
              </a:ext>
            </a:extLst>
          </p:cNvPr>
          <p:cNvGrpSpPr/>
          <p:nvPr/>
        </p:nvGrpSpPr>
        <p:grpSpPr>
          <a:xfrm>
            <a:off x="5445513" y="1325903"/>
            <a:ext cx="3305276" cy="1375753"/>
            <a:chOff x="329295" y="4532310"/>
            <a:chExt cx="3305276" cy="13757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965650-A53F-504F-A1D4-F51B9CA7FFA4}"/>
                </a:ext>
              </a:extLst>
            </p:cNvPr>
            <p:cNvSpPr txBox="1"/>
            <p:nvPr/>
          </p:nvSpPr>
          <p:spPr>
            <a:xfrm>
              <a:off x="410213" y="5167480"/>
              <a:ext cx="2547492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</a:t>
              </a: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np.array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([[0.15], 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[0.20], </a:t>
              </a:r>
            </a:p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[0.65]])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D9920D-A1EC-8F44-BC27-E1034FF7B9D3}"/>
                </a:ext>
              </a:extLst>
            </p:cNvPr>
            <p:cNvSpPr txBox="1"/>
            <p:nvPr/>
          </p:nvSpPr>
          <p:spPr>
            <a:xfrm>
              <a:off x="329295" y="453231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Proportion of customers</a:t>
              </a:r>
            </a:p>
            <a:p>
              <a:r>
                <a:rPr lang="en-US" sz="1800" dirty="0"/>
                <a:t>currently in each store: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57A334-7492-B549-9F9F-FDEE5DF786CD}"/>
                </a:ext>
              </a:extLst>
            </p:cNvPr>
            <p:cNvSpPr txBox="1"/>
            <p:nvPr/>
          </p:nvSpPr>
          <p:spPr>
            <a:xfrm>
              <a:off x="3021903" y="5169399"/>
              <a:ext cx="6126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A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B</a:t>
              </a:r>
            </a:p>
            <a:p>
              <a:r>
                <a:rPr lang="en-US" sz="1400" dirty="0">
                  <a:solidFill>
                    <a:srgbClr val="0033CC"/>
                  </a:solidFill>
                </a:rPr>
                <a:t>None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853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6A3E-27FA-2F48-B824-09C18A9D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4185E-0E1F-C14E-8ABC-8D941842A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4464"/>
                <a:ext cx="8229600" cy="1414827"/>
              </a:xfrm>
            </p:spPr>
            <p:txBody>
              <a:bodyPr/>
              <a:lstStyle/>
              <a:p>
                <a:r>
                  <a:rPr lang="en-US" dirty="0"/>
                  <a:t>First compute the </a:t>
                </a:r>
                <a:r>
                  <a:rPr lang="en-US" u="sng" dirty="0"/>
                  <a:t>eigenvalues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and the corresponding </a:t>
                </a:r>
                <a:r>
                  <a:rPr lang="en-US" u="sng" dirty="0"/>
                  <a:t>eigenvectors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/>
                  <a:t>, and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4185E-0E1F-C14E-8ABC-8D941842A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4464"/>
                <a:ext cx="8229600" cy="1414827"/>
              </a:xfrm>
              <a:blipFill>
                <a:blip r:embed="rId2"/>
                <a:stretch>
                  <a:fillRect l="-617" t="-3540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E7214-4648-194B-80D6-14BB4381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456F32-13F9-1841-AAC1-20C8AABE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824" y="2649291"/>
            <a:ext cx="4902351" cy="35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11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C9A3-5561-2542-8AD1-07C33CDB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A1990-CD38-7D43-AD7C-FE0FE0C48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950722"/>
              </a:xfrm>
            </p:spPr>
            <p:txBody>
              <a:bodyPr/>
              <a:lstStyle/>
              <a:p>
                <a:r>
                  <a:rPr lang="en-US" dirty="0"/>
                  <a:t>We want to represent the initial state vector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0.15</m:t>
                            </m:r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0.20</m:t>
                            </m:r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0.65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as a </a:t>
                </a:r>
                <a:r>
                  <a:rPr lang="en-US" u="sng" dirty="0"/>
                  <a:t>linear combination</a:t>
                </a:r>
                <a:r>
                  <a:rPr lang="en-US" dirty="0"/>
                  <a:t> of the eigenvectors:</a:t>
                </a:r>
              </a:p>
              <a:p>
                <a:pPr lvl="1"/>
                <a:r>
                  <a:rPr lang="en-US" dirty="0"/>
                  <a:t>We need to solve for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coefficients: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A1990-CD38-7D43-AD7C-FE0FE0C48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950722"/>
              </a:xfrm>
              <a:blipFill>
                <a:blip r:embed="rId2"/>
                <a:stretch>
                  <a:fillRect l="-617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B4A6C-A1D5-2442-8F4A-A23C3975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4C3CB0-1639-9240-8D97-A1F90D14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19" y="3611878"/>
            <a:ext cx="6012562" cy="2489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DC5B5-8393-3545-B006-9101C95A3C40}"/>
                  </a:ext>
                </a:extLst>
              </p:cNvPr>
              <p:cNvSpPr txBox="1"/>
              <p:nvPr/>
            </p:nvSpPr>
            <p:spPr>
              <a:xfrm>
                <a:off x="3211229" y="2598148"/>
                <a:ext cx="3538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DC5B5-8393-3545-B006-9101C95A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229" y="2598148"/>
                <a:ext cx="353853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98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3FFB-120B-6A47-BAC9-427F1DC6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FCEE2-B396-7247-954E-A7E59A059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Check: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738C-7E9B-1744-B171-691ADBD3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8B6DB8-721F-5A41-A28A-75086A94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2" y="1295401"/>
            <a:ext cx="5231430" cy="29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8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C26-72B4-2740-B7F6-EA8533E9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E474-4CCB-2643-AEB0-737FAA44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E07C8-0277-BB4B-9F97-8D274C4ACBFD}"/>
                  </a:ext>
                </a:extLst>
              </p:cNvPr>
              <p:cNvSpPr txBox="1"/>
              <p:nvPr/>
            </p:nvSpPr>
            <p:spPr>
              <a:xfrm>
                <a:off x="1683260" y="1325903"/>
                <a:ext cx="5777479" cy="40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E07C8-0277-BB4B-9F97-8D274C4AC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60" y="1325903"/>
                <a:ext cx="5777479" cy="40581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C3A556-0C17-D242-80A5-40015836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0" y="1783098"/>
            <a:ext cx="5490196" cy="175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784A20-4561-8349-9798-8CE43B3CFD96}"/>
                  </a:ext>
                </a:extLst>
              </p:cNvPr>
              <p:cNvSpPr txBox="1"/>
              <p:nvPr/>
            </p:nvSpPr>
            <p:spPr>
              <a:xfrm>
                <a:off x="6583658" y="2148854"/>
                <a:ext cx="1422825" cy="743537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0.3333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0.4762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0.1905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784A20-4561-8349-9798-8CE43B3C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58" y="2148854"/>
                <a:ext cx="1422825" cy="743537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EDD5AC-11C7-2648-875E-8B390C070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95720"/>
                <a:ext cx="8229600" cy="2576449"/>
              </a:xfrm>
            </p:spPr>
            <p:txBody>
              <a:bodyPr/>
              <a:lstStyle/>
              <a:p>
                <a:r>
                  <a:rPr lang="en-US" dirty="0"/>
                  <a:t>In general:                       where vector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is a linear combination of the eigenvectors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are the coefficients of the linear combination.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is sufficiently large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/>
                  <a:t> is the largest eigenvalue,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5EDD5AC-11C7-2648-875E-8B390C070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95720"/>
                <a:ext cx="8229600" cy="2576449"/>
              </a:xfrm>
              <a:blipFill>
                <a:blip r:embed="rId5"/>
                <a:stretch>
                  <a:fillRect l="-617" t="-2451" r="-12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C6039C-8269-084C-A8CF-4B8A6A00AED1}"/>
                  </a:ext>
                </a:extLst>
              </p:cNvPr>
              <p:cNvSpPr txBox="1"/>
              <p:nvPr/>
            </p:nvSpPr>
            <p:spPr>
              <a:xfrm>
                <a:off x="2743220" y="3496778"/>
                <a:ext cx="2211375" cy="83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C6039C-8269-084C-A8CF-4B8A6A00A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20" y="3496778"/>
                <a:ext cx="2211375" cy="837602"/>
              </a:xfrm>
              <a:prstGeom prst="rect">
                <a:avLst/>
              </a:prstGeom>
              <a:blipFill>
                <a:blip r:embed="rId6"/>
                <a:stretch>
                  <a:fillRect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56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C54B-7466-604E-8BE5-B469F1F3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B58C-0D0C-494B-915E-3FA9948B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From Assignment #12: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EE59F-A161-0340-87D9-A7E54A62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3944D6-EEB3-7544-934B-714255A5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47" y="1965976"/>
            <a:ext cx="5118105" cy="21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31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3F99-9CFA-A14A-9BCA-42511469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Powers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8F0C9-ECE5-2440-924D-30047B0BF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0E583-957E-0D4C-A9B6-CB36082898F6}"/>
              </a:ext>
            </a:extLst>
          </p:cNvPr>
          <p:cNvSpPr txBox="1"/>
          <p:nvPr/>
        </p:nvSpPr>
        <p:spPr>
          <a:xfrm>
            <a:off x="914440" y="1403741"/>
            <a:ext cx="746710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numpy.linalg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solve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matrix_power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n, x):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eigenvalues, eigenvectors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Vector x will be a linear combination of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the eigenvectors: x = sum(a[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]@eigenvectors[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 = solve(eigenvectors, 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(eigenvalues)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(size)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Compute vector y = (A**n)@x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range(size):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y = y + 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]*(eigenvalues[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]**n)*eigenvectors[:,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0CA52-2E4A-A74B-A7C1-1D072880B380}"/>
              </a:ext>
            </a:extLst>
          </p:cNvPr>
          <p:cNvSpPr txBox="1"/>
          <p:nvPr/>
        </p:nvSpPr>
        <p:spPr>
          <a:xfrm>
            <a:off x="6675097" y="1234464"/>
            <a:ext cx="19736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MatrixPowers.ipynb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FE2A-1988-8740-B1CF-08EE978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37220-22EF-F143-8857-DC5A769ED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342"/>
                <a:ext cx="8229600" cy="3840438"/>
              </a:xfrm>
            </p:spPr>
            <p:txBody>
              <a:bodyPr/>
              <a:lstStyle/>
              <a:p>
                <a:r>
                  <a:rPr lang="en-US" dirty="0"/>
                  <a:t>Example: Let</a:t>
                </a:r>
              </a:p>
              <a:p>
                <a:pPr lvl="4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an eigenvector corresponding to the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because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also an eigenvector corresponding to the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because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37220-22EF-F143-8857-DC5A769ED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342"/>
                <a:ext cx="8229600" cy="3840438"/>
              </a:xfrm>
              <a:blipFill>
                <a:blip r:embed="rId2"/>
                <a:stretch>
                  <a:fillRect l="-617" t="-1650" r="-463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22BBC-85DD-C447-A358-9AE4DCE1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E8701D-DCAD-EE4B-8787-B916D7F043FB}"/>
                  </a:ext>
                </a:extLst>
              </p:cNvPr>
              <p:cNvSpPr txBox="1"/>
              <p:nvPr/>
            </p:nvSpPr>
            <p:spPr>
              <a:xfrm>
                <a:off x="3200415" y="1338933"/>
                <a:ext cx="2037353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E8701D-DCAD-EE4B-8787-B916D7F0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5" y="1338933"/>
                <a:ext cx="2037353" cy="708143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5AF1D7-9EDB-E54E-9278-1D11281B0E92}"/>
                  </a:ext>
                </a:extLst>
              </p:cNvPr>
              <p:cNvSpPr txBox="1"/>
              <p:nvPr/>
            </p:nvSpPr>
            <p:spPr>
              <a:xfrm>
                <a:off x="1829807" y="3339907"/>
                <a:ext cx="548438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5AF1D7-9EDB-E54E-9278-1D11281B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07" y="3339907"/>
                <a:ext cx="5484386" cy="708143"/>
              </a:xfrm>
              <a:prstGeom prst="rect">
                <a:avLst/>
              </a:prstGeom>
              <a:blipFill>
                <a:blip r:embed="rId4"/>
                <a:stretch>
                  <a:fillRect l="-231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C4E53-8886-E340-9DA5-285AEEFBACF1}"/>
                  </a:ext>
                </a:extLst>
              </p:cNvPr>
              <p:cNvSpPr txBox="1"/>
              <p:nvPr/>
            </p:nvSpPr>
            <p:spPr>
              <a:xfrm>
                <a:off x="1511482" y="5257780"/>
                <a:ext cx="6121035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C4E53-8886-E340-9DA5-285AEEFB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82" y="5257780"/>
                <a:ext cx="6121035" cy="708143"/>
              </a:xfrm>
              <a:prstGeom prst="rect">
                <a:avLst/>
              </a:prstGeom>
              <a:blipFill>
                <a:blip r:embed="rId5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42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AFBA-91A1-F24A-90C8-B2B0DAFF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ACEC-3806-8340-9C78-897B215B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7:35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6FC84-DEF5-C149-915B-CE591608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1567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0AAB-3223-9942-A3D7-FB11F296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C8A3-3367-E44D-8915-A2F084EB2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The three pillars that support data science: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BE817-B9B6-214E-8D62-C8266507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F03DA4-02DA-5749-87D2-7CA19D14E6C9}"/>
              </a:ext>
            </a:extLst>
          </p:cNvPr>
          <p:cNvGrpSpPr/>
          <p:nvPr/>
        </p:nvGrpSpPr>
        <p:grpSpPr>
          <a:xfrm>
            <a:off x="2488153" y="1965976"/>
            <a:ext cx="4167693" cy="3291804"/>
            <a:chOff x="2168117" y="1482654"/>
            <a:chExt cx="4167693" cy="56430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95F469-AFB6-5E4A-914E-2B8714B3188A}"/>
                </a:ext>
              </a:extLst>
            </p:cNvPr>
            <p:cNvSpPr/>
            <p:nvPr/>
          </p:nvSpPr>
          <p:spPr bwMode="auto">
            <a:xfrm>
              <a:off x="3562244" y="3050181"/>
              <a:ext cx="1398054" cy="4075566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Linear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algebra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9DFDB1-2C96-1549-9B18-87FC1491B905}"/>
                </a:ext>
              </a:extLst>
            </p:cNvPr>
            <p:cNvSpPr/>
            <p:nvPr/>
          </p:nvSpPr>
          <p:spPr bwMode="auto">
            <a:xfrm>
              <a:off x="2168117" y="3050182"/>
              <a:ext cx="1398054" cy="407556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Statistics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FC67DE-484F-E94C-9D78-711D2B8AD94D}"/>
                </a:ext>
              </a:extLst>
            </p:cNvPr>
            <p:cNvSpPr/>
            <p:nvPr/>
          </p:nvSpPr>
          <p:spPr bwMode="auto">
            <a:xfrm>
              <a:off x="4937756" y="3050182"/>
              <a:ext cx="1398054" cy="407556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Optimization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08D-C5FE-A543-9742-03C2293AD1ED}"/>
                </a:ext>
              </a:extLst>
            </p:cNvPr>
            <p:cNvSpPr/>
            <p:nvPr/>
          </p:nvSpPr>
          <p:spPr bwMode="auto">
            <a:xfrm>
              <a:off x="2168117" y="1482654"/>
              <a:ext cx="4167693" cy="1567528"/>
            </a:xfrm>
            <a:prstGeom prst="rect">
              <a:avLst/>
            </a:prstGeom>
            <a:solidFill>
              <a:srgbClr val="FFD57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Data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132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0AAB-3223-9942-A3D7-FB11F296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C8A3-3367-E44D-8915-A2F084EB2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The components of an </a:t>
            </a:r>
            <a:r>
              <a:rPr lang="en-US" u="sng" dirty="0"/>
              <a:t>optimization problem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Objective function</a:t>
            </a:r>
            <a:r>
              <a:rPr lang="en-US" dirty="0"/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with one or more variables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Decision variables</a:t>
            </a:r>
            <a:r>
              <a:rPr lang="en-US" dirty="0"/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Constraints</a:t>
            </a:r>
            <a:r>
              <a:rPr lang="en-US" dirty="0"/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/>
              <a:t>(there may be no constraints)</a:t>
            </a:r>
          </a:p>
          <a:p>
            <a:pPr lvl="4"/>
            <a:endParaRPr lang="en-US" dirty="0"/>
          </a:p>
          <a:p>
            <a:r>
              <a:rPr lang="en-US" b="1" dirty="0"/>
              <a:t>Problem</a:t>
            </a:r>
            <a:r>
              <a:rPr lang="en-US" dirty="0"/>
              <a:t>: Find values of the decision variables that </a:t>
            </a:r>
            <a:r>
              <a:rPr lang="en-US" u="sng" dirty="0"/>
              <a:t>maximize</a:t>
            </a:r>
            <a:r>
              <a:rPr lang="en-US" dirty="0"/>
              <a:t> (or </a:t>
            </a:r>
            <a:r>
              <a:rPr lang="en-US" u="sng" dirty="0"/>
              <a:t>minimize</a:t>
            </a:r>
            <a:r>
              <a:rPr lang="en-US" dirty="0"/>
              <a:t>) the value of the objective function.</a:t>
            </a:r>
          </a:p>
          <a:p>
            <a:pPr lvl="1"/>
            <a:r>
              <a:rPr lang="en-US" dirty="0"/>
              <a:t>Convert a maximization problem into a minimization problem (or vice versa) by using the negative of the objective function: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BE817-B9B6-214E-8D62-C8266507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69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9B01-D373-2D43-A79A-2AFB6820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948B-FA73-DA46-AFC1-E1F547E62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ML, we want to create a model that performs well and gives accurate predictions of a parameter for a given dataset.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cost function </a:t>
            </a:r>
            <a:r>
              <a:rPr lang="en-US" dirty="0"/>
              <a:t>is the discrepancy between the true value of an estimated parameter and what the model predicted.</a:t>
            </a:r>
          </a:p>
          <a:p>
            <a:pPr lvl="1"/>
            <a:r>
              <a:rPr lang="en-US" dirty="0"/>
              <a:t>We want to </a:t>
            </a:r>
            <a:r>
              <a:rPr lang="en-US" u="sng" dirty="0"/>
              <a:t>minimize</a:t>
            </a:r>
            <a:r>
              <a:rPr lang="en-US" dirty="0"/>
              <a:t> the cost function.</a:t>
            </a:r>
          </a:p>
          <a:p>
            <a:pPr lvl="1"/>
            <a:r>
              <a:rPr lang="en-US" dirty="0"/>
              <a:t>The decision variables are the </a:t>
            </a:r>
            <a:r>
              <a:rPr lang="en-US" dirty="0">
                <a:solidFill>
                  <a:srgbClr val="C00000"/>
                </a:solidFill>
              </a:rPr>
              <a:t>hyperparameters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model.</a:t>
            </a:r>
          </a:p>
          <a:p>
            <a:pPr lvl="1"/>
            <a:r>
              <a:rPr lang="en-US" u="sng" dirty="0"/>
              <a:t>Adjust</a:t>
            </a:r>
            <a:r>
              <a:rPr lang="en-US" dirty="0"/>
              <a:t> the hyperparameters to minimize the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309AB-B0BD-664D-B09D-E64C6358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97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91CD-E74A-EA41-B02E-421739FB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96CF0-F15E-FE46-889E-72762AD8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687EDE3-D3C5-7444-A415-D597EB06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48" y="1165326"/>
            <a:ext cx="4937706" cy="2566216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04700A-A147-3D4E-8936-86BA0064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16" y="3934944"/>
            <a:ext cx="5769970" cy="21457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36DD9C-1B63-EF47-8CCB-F376DE5AB3A6}"/>
              </a:ext>
            </a:extLst>
          </p:cNvPr>
          <p:cNvSpPr/>
          <p:nvPr/>
        </p:nvSpPr>
        <p:spPr>
          <a:xfrm>
            <a:off x="1005865" y="6039150"/>
            <a:ext cx="71322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https://towardsdatascience.com/a-quick-overview-of-optimization-models-for-machine-learning-and-statistics-38e3a7d13138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19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33EC-5842-F649-9B3C-6BEE46C9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Nelder</a:t>
            </a:r>
            <a:r>
              <a:rPr lang="en-US" dirty="0"/>
              <a:t>-Mead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656B-0981-CE4C-B66D-B3CFF2D3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03872" cy="4835525"/>
          </a:xfrm>
        </p:spPr>
        <p:txBody>
          <a:bodyPr/>
          <a:lstStyle/>
          <a:p>
            <a:r>
              <a:rPr lang="en-US" dirty="0"/>
              <a:t>To minimize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start with a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.</a:t>
            </a:r>
          </a:p>
          <a:p>
            <a:r>
              <a:rPr lang="en-US" dirty="0"/>
              <a:t>Move a certain distance (</a:t>
            </a:r>
            <a:r>
              <a:rPr lang="en-US" dirty="0">
                <a:solidFill>
                  <a:srgbClr val="C00000"/>
                </a:solidFill>
              </a:rPr>
              <a:t>learning rate</a:t>
            </a:r>
            <a:r>
              <a:rPr lang="en-US" dirty="0"/>
              <a:t>) to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you’re going in the right direction and continue in the same direction to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You can increase the distance you go at each step.</a:t>
            </a:r>
          </a:p>
          <a:p>
            <a:r>
              <a:rPr lang="en-US" dirty="0"/>
              <a:t>If you overshoot the minimum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, you’ve gone too far, so change direction and go a shorter distance to get to the next point.</a:t>
            </a:r>
          </a:p>
          <a:p>
            <a:pPr lvl="1"/>
            <a:r>
              <a:rPr lang="en-US" dirty="0"/>
              <a:t>Continue with smaller and smaller learning rates with each change in direction until you converge onto the minimum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D29B3-125C-E746-916F-D42F5CC4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44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513E-0C51-174C-9889-57CB4FD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Nelder</a:t>
            </a:r>
            <a:r>
              <a:rPr lang="en-US" dirty="0"/>
              <a:t>-Mead Algorithm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9A9D-C0D5-0E46-80EA-4A8BAE70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/>
              <a:t>Problem: The function </a:t>
            </a:r>
            <a:br>
              <a:rPr lang="en-US" dirty="0"/>
            </a:br>
            <a:r>
              <a:rPr lang="en-US" dirty="0"/>
              <a:t>may have several </a:t>
            </a:r>
            <a:br>
              <a:rPr lang="en-US" dirty="0"/>
            </a:br>
            <a:r>
              <a:rPr lang="en-US" u="sng" dirty="0"/>
              <a:t>local minima</a:t>
            </a:r>
            <a:r>
              <a:rPr lang="en-US" dirty="0"/>
              <a:t>, and the </a:t>
            </a:r>
            <a:br>
              <a:rPr lang="en-US" dirty="0"/>
            </a:br>
            <a:r>
              <a:rPr lang="en-US" dirty="0"/>
              <a:t>algorithm fails to find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global minimum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B4923-7C18-3440-B873-962D31EF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46</a:t>
            </a:fld>
            <a:endParaRPr lang="en-US" altLang="x-none"/>
          </a:p>
        </p:txBody>
      </p:sp>
      <p:pic>
        <p:nvPicPr>
          <p:cNvPr id="3076" name="Picture 4" descr="Gradient descent and local minima">
            <a:extLst>
              <a:ext uri="{FF2B5EF4-FFF2-40B4-BE49-F238E27FC236}">
                <a16:creationId xmlns:a16="http://schemas.microsoft.com/office/drawing/2014/main" id="{DEAA8746-5352-1D44-9F97-99D35A0C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234464"/>
            <a:ext cx="4206194" cy="30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B8B15-D633-2B42-AB05-F777D00CD947}"/>
              </a:ext>
            </a:extLst>
          </p:cNvPr>
          <p:cNvSpPr txBox="1"/>
          <p:nvPr/>
        </p:nvSpPr>
        <p:spPr>
          <a:xfrm>
            <a:off x="5577829" y="4330501"/>
            <a:ext cx="24721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https://serokell.io/blog/ml-optimization</a:t>
            </a:r>
            <a:r>
              <a:rPr lang="en-US" sz="1050" dirty="0"/>
              <a:t> </a:t>
            </a:r>
          </a:p>
        </p:txBody>
      </p:sp>
      <p:pic>
        <p:nvPicPr>
          <p:cNvPr id="3078" name="Picture 6" descr="Learning size">
            <a:extLst>
              <a:ext uri="{FF2B5EF4-FFF2-40B4-BE49-F238E27FC236}">
                <a16:creationId xmlns:a16="http://schemas.microsoft.com/office/drawing/2014/main" id="{73941DDB-EFDF-744C-9747-145B5299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9" y="3672816"/>
            <a:ext cx="3961261" cy="23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57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513E-0C51-174C-9889-57CB4FDD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Nelder</a:t>
            </a:r>
            <a:r>
              <a:rPr lang="en-US" dirty="0"/>
              <a:t>-Mead Algorithm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9A9D-C0D5-0E46-80EA-4A8BAE70E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interactive examples </a:t>
            </a:r>
            <a:br>
              <a:rPr lang="en-US" dirty="0"/>
            </a:br>
            <a:r>
              <a:rPr lang="en-US" dirty="0"/>
              <a:t>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https://www.benfrederickson.com/numerical-optimization/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B4923-7C18-3440-B873-962D31EF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34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EA93-6524-584C-BB31-A459A1E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23F7-EA90-424F-9B16-34EB417D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dirty="0"/>
              <a:t>A popular class of optimization algorithms for ML uses </a:t>
            </a:r>
            <a:r>
              <a:rPr lang="en-US" dirty="0">
                <a:solidFill>
                  <a:srgbClr val="C00000"/>
                </a:solidFill>
              </a:rPr>
              <a:t>gradients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Gradient descent </a:t>
            </a:r>
            <a:r>
              <a:rPr lang="en-US" dirty="0"/>
              <a:t>for minimization problems.</a:t>
            </a:r>
          </a:p>
          <a:p>
            <a:pPr lvl="4"/>
            <a:endParaRPr lang="en-US" dirty="0"/>
          </a:p>
          <a:p>
            <a:r>
              <a:rPr lang="en-US" u="sng" dirty="0"/>
              <a:t>For math majors</a:t>
            </a:r>
            <a:r>
              <a:rPr lang="en-US" dirty="0"/>
              <a:t>: The </a:t>
            </a:r>
            <a:r>
              <a:rPr lang="en-US" dirty="0">
                <a:solidFill>
                  <a:srgbClr val="C00000"/>
                </a:solidFill>
              </a:rPr>
              <a:t>gradient</a:t>
            </a:r>
            <a:r>
              <a:rPr lang="en-US" dirty="0"/>
              <a:t> of a </a:t>
            </a:r>
            <a:br>
              <a:rPr lang="en-US" dirty="0"/>
            </a:br>
            <a:r>
              <a:rPr lang="en-US" dirty="0"/>
              <a:t>scalar-valued multivariable function 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r>
              <a:rPr lang="en-US" dirty="0"/>
              <a:t>, denoted by 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, is a </a:t>
            </a:r>
            <a:r>
              <a:rPr lang="en-US" u="sng" dirty="0"/>
              <a:t>vector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its partial derivatives: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CCFA0-77A4-C14F-8645-823787BD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48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9AB271-6565-E940-A8F1-C908C541E384}"/>
                  </a:ext>
                </a:extLst>
              </p:cNvPr>
              <p:cNvSpPr txBox="1"/>
              <p:nvPr/>
            </p:nvSpPr>
            <p:spPr>
              <a:xfrm>
                <a:off x="2651781" y="4617707"/>
                <a:ext cx="2716641" cy="1691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den>
                            </m:f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9AB271-6565-E940-A8F1-C908C541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81" y="4617707"/>
                <a:ext cx="2716641" cy="1691104"/>
              </a:xfrm>
              <a:prstGeom prst="rect">
                <a:avLst/>
              </a:prstGeom>
              <a:blipFill>
                <a:blip r:embed="rId2"/>
                <a:stretch>
                  <a:fillRect l="-465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93B0A2-E1E3-3848-A978-5FA93BFC5D4E}"/>
              </a:ext>
            </a:extLst>
          </p:cNvPr>
          <p:cNvSpPr txBox="1"/>
          <p:nvPr/>
        </p:nvSpPr>
        <p:spPr>
          <a:xfrm>
            <a:off x="5569653" y="5170871"/>
            <a:ext cx="238558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 gradient symbol ∇</a:t>
            </a:r>
          </a:p>
          <a:p>
            <a:r>
              <a:rPr lang="en-US" dirty="0">
                <a:solidFill>
                  <a:srgbClr val="0432FF"/>
                </a:solidFill>
              </a:rPr>
              <a:t>is called “</a:t>
            </a:r>
            <a:r>
              <a:rPr lang="en-US" dirty="0">
                <a:solidFill>
                  <a:srgbClr val="C00000"/>
                </a:solidFill>
              </a:rPr>
              <a:t>del</a:t>
            </a:r>
            <a:r>
              <a:rPr lang="en-US" dirty="0">
                <a:solidFill>
                  <a:srgbClr val="0432FF"/>
                </a:solidFill>
              </a:rPr>
              <a:t>” or “</a:t>
            </a:r>
            <a:r>
              <a:rPr lang="en-US" dirty="0" err="1">
                <a:solidFill>
                  <a:srgbClr val="C00000"/>
                </a:solidFill>
              </a:rPr>
              <a:t>nabla</a:t>
            </a:r>
            <a:r>
              <a:rPr lang="en-US" dirty="0">
                <a:solidFill>
                  <a:srgbClr val="0432FF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9438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0289-A2AA-0B4C-BCEA-71FF0906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5A2F-1356-BD48-BFE0-86E7EFEF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u="sng" dirty="0"/>
              <a:t>Intuitively</a:t>
            </a:r>
            <a:r>
              <a:rPr lang="en-US" dirty="0"/>
              <a:t>, at a given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 </a:t>
            </a:r>
            <a:r>
              <a:rPr lang="en-US" dirty="0"/>
              <a:t>tells you </a:t>
            </a:r>
            <a:r>
              <a:rPr lang="en-US" u="sng" dirty="0"/>
              <a:t>which direction to go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increase</a:t>
            </a:r>
            <a:r>
              <a:rPr lang="en-US" dirty="0"/>
              <a:t> (for a maximization problem)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decrease</a:t>
            </a:r>
            <a:r>
              <a:rPr lang="en-US" dirty="0"/>
              <a:t> (for a minimization problem) </a:t>
            </a:r>
            <a:br>
              <a:rPr lang="en-US" dirty="0"/>
            </a:br>
            <a:r>
              <a:rPr lang="en-US" dirty="0"/>
              <a:t>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</a:t>
            </a:r>
            <a:r>
              <a:rPr lang="en-US" u="sng" dirty="0"/>
              <a:t>most rapidly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Go in that direction a certain distance to reach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...), </a:t>
            </a:r>
            <a:r>
              <a:rPr lang="en-US" dirty="0"/>
              <a:t>and then calculate 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 </a:t>
            </a:r>
            <a:r>
              <a:rPr lang="en-US" dirty="0"/>
              <a:t>to determine which direction to go next to reach the next point.</a:t>
            </a:r>
          </a:p>
          <a:p>
            <a:pPr lvl="1"/>
            <a:r>
              <a:rPr lang="en-US" dirty="0"/>
              <a:t>If you went too far, you must change direction and possibly decrease the learning rate each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33AB-397C-5946-B982-9D0B3156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3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FE2A-1988-8740-B1CF-08EE978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37220-22EF-F143-8857-DC5A769ED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2116"/>
                <a:ext cx="8229600" cy="1644006"/>
              </a:xfrm>
            </p:spPr>
            <p:txBody>
              <a:bodyPr/>
              <a:lstStyle/>
              <a:p>
                <a:r>
                  <a:rPr lang="en-US" dirty="0"/>
                  <a:t>Example: Let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has several eigenvectors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corresponding eigenvalues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4"/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37220-22EF-F143-8857-DC5A769ED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2116"/>
                <a:ext cx="8229600" cy="1644006"/>
              </a:xfrm>
              <a:blipFill>
                <a:blip r:embed="rId2"/>
                <a:stretch>
                  <a:fillRect l="-617" t="-461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22BBC-85DD-C447-A358-9AE4DCE1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E8701D-DCAD-EE4B-8787-B916D7F043FB}"/>
                  </a:ext>
                </a:extLst>
              </p:cNvPr>
              <p:cNvSpPr txBox="1"/>
              <p:nvPr/>
            </p:nvSpPr>
            <p:spPr>
              <a:xfrm>
                <a:off x="3200415" y="1338933"/>
                <a:ext cx="343671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−99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E8701D-DCAD-EE4B-8787-B916D7F0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15" y="1338933"/>
                <a:ext cx="3436710" cy="1076449"/>
              </a:xfrm>
              <a:prstGeom prst="rect">
                <a:avLst/>
              </a:prstGeom>
              <a:blipFill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97B1C7-9F25-BB48-AEC1-79D0285CC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392550"/>
                  </p:ext>
                </p:extLst>
              </p:nvPr>
            </p:nvGraphicFramePr>
            <p:xfrm>
              <a:off x="1943359" y="3337561"/>
              <a:ext cx="5257281" cy="285521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82739">
                      <a:extLst>
                        <a:ext uri="{9D8B030D-6E8A-4147-A177-3AD203B41FA5}">
                          <a16:colId xmlns:a16="http://schemas.microsoft.com/office/drawing/2014/main" val="4226333363"/>
                        </a:ext>
                      </a:extLst>
                    </a:gridCol>
                    <a:gridCol w="1226542">
                      <a:extLst>
                        <a:ext uri="{9D8B030D-6E8A-4147-A177-3AD203B41FA5}">
                          <a16:colId xmlns:a16="http://schemas.microsoft.com/office/drawing/2014/main" val="218725525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5638141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285294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590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88.519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−0.399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1.083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88.519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−35.319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95.889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88.519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−35.319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95.889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176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-70.791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−16.639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46.349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−70.791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1177.895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−3281.123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−70.791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1177.895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−3281.123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639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9.272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2.584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0.003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9.272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23.96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0.025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9.272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23.96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mtClean="0"/>
                                          <m:t>0.025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39906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97B1C7-9F25-BB48-AEC1-79D0285CC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392550"/>
                  </p:ext>
                </p:extLst>
              </p:nvPr>
            </p:nvGraphicFramePr>
            <p:xfrm>
              <a:off x="1943359" y="3337561"/>
              <a:ext cx="5257281" cy="285521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82739">
                      <a:extLst>
                        <a:ext uri="{9D8B030D-6E8A-4147-A177-3AD203B41FA5}">
                          <a16:colId xmlns:a16="http://schemas.microsoft.com/office/drawing/2014/main" val="4226333363"/>
                        </a:ext>
                      </a:extLst>
                    </a:gridCol>
                    <a:gridCol w="1226542">
                      <a:extLst>
                        <a:ext uri="{9D8B030D-6E8A-4147-A177-3AD203B41FA5}">
                          <a16:colId xmlns:a16="http://schemas.microsoft.com/office/drawing/2014/main" val="218725525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5638141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285294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9" r="-441558" b="-6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12" r="-250515" b="-6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833" r="-102500" b="-6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5833" r="-2500" b="-689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90054"/>
                      </a:ext>
                    </a:extLst>
                  </a:tr>
                  <a:tr h="82810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88.519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12" t="-43939" r="-250515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833" t="-43939" r="-102500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5833" t="-43939" r="-2500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176924"/>
                      </a:ext>
                    </a:extLst>
                  </a:tr>
                  <a:tr h="828167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-70.791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12" t="-146154" r="-250515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833" t="-146154" r="-102500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5833" t="-146154" r="-2500" b="-1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639907"/>
                      </a:ext>
                    </a:extLst>
                  </a:tr>
                  <a:tr h="82810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9.272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12" t="-242424" r="-25051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833" t="-242424" r="-1025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5833" t="-242424" r="-2500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39906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2955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AE4C-993D-2243-8B4B-B86AEDA0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1DCC-CA0C-E54F-8D47-2C5526BD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At any point, the gradient points in the direction of the steepest ascent (for a maximization problem).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5BC18-D355-DE41-8250-1636356D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50</a:t>
            </a:fld>
            <a:endParaRPr lang="en-US" altLang="x-none"/>
          </a:p>
        </p:txBody>
      </p:sp>
      <p:pic>
        <p:nvPicPr>
          <p:cNvPr id="4098" name="Picture 2" descr="Steepest ascent concept.">
            <a:extLst>
              <a:ext uri="{FF2B5EF4-FFF2-40B4-BE49-F238E27FC236}">
                <a16:creationId xmlns:a16="http://schemas.microsoft.com/office/drawing/2014/main" id="{755E2DE7-C81E-D343-9A72-6F330224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1" y="2342800"/>
            <a:ext cx="3840438" cy="34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7FA92-5788-FD4A-A155-848A9E9F468B}"/>
              </a:ext>
            </a:extLst>
          </p:cNvPr>
          <p:cNvSpPr txBox="1"/>
          <p:nvPr/>
        </p:nvSpPr>
        <p:spPr>
          <a:xfrm>
            <a:off x="632460" y="5897853"/>
            <a:ext cx="787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https://www.khanacademy.org/math/multivariable-calculus/multivariable-derivatives/partial-derivative-and-gradient-articles/a/the-gradient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347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7E7E-A1CA-EC45-A225-A19BB3DF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833F-A5B2-AC4E-8E60-3D15CD49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interactive examples of gradient descent and other algorithms : </a:t>
            </a:r>
            <a:r>
              <a:rPr lang="en-US" dirty="0">
                <a:hlinkClick r:id="rId2"/>
              </a:rPr>
              <a:t>https://www.benfrederickson.com/numerical-optimization/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717F-2987-9940-B4F8-9FF37DAE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0815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3C01-3B9C-C346-A9F2-E79B3688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with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15EB-DF41-8347-8253-FDC0DA28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52</a:t>
            </a:fld>
            <a:endParaRPr lang="en-US" altLang="x-non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D82E49-4B18-6748-9273-9D487FFE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/>
              <a:t>Package </a:t>
            </a:r>
            <a:r>
              <a:rPr lang="en-US" dirty="0" err="1"/>
              <a:t>scipy.optimize</a:t>
            </a:r>
            <a:r>
              <a:rPr lang="en-US" dirty="0"/>
              <a:t> contains several commonly used optimization algorithms.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https://docs.scipy.org/doc/scipy/reference/tutorial/optimize.html#global-optimization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Python examples: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9A59A-AB87-E743-BDA4-BF04397781F4}"/>
              </a:ext>
            </a:extLst>
          </p:cNvPr>
          <p:cNvSpPr txBox="1"/>
          <p:nvPr/>
        </p:nvSpPr>
        <p:spPr>
          <a:xfrm>
            <a:off x="2252701" y="5113491"/>
            <a:ext cx="524534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optimize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scipy.optimize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OptimizeResult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50550-210C-AD4F-9F39-CF620093C2A1}"/>
              </a:ext>
            </a:extLst>
          </p:cNvPr>
          <p:cNvSpPr txBox="1"/>
          <p:nvPr/>
        </p:nvSpPr>
        <p:spPr>
          <a:xfrm>
            <a:off x="2252701" y="4371419"/>
            <a:ext cx="51219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scipy.optimize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CD3AC-AE86-5B49-8A25-DBD741B7DD16}"/>
              </a:ext>
            </a:extLst>
          </p:cNvPr>
          <p:cNvSpPr txBox="1"/>
          <p:nvPr/>
        </p:nvSpPr>
        <p:spPr>
          <a:xfrm>
            <a:off x="4082147" y="4069073"/>
            <a:ext cx="3135795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LeastSquaresOptimization.ipynb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9DF89-89B7-F848-95FA-66BBA82DF059}"/>
              </a:ext>
            </a:extLst>
          </p:cNvPr>
          <p:cNvSpPr txBox="1"/>
          <p:nvPr/>
        </p:nvSpPr>
        <p:spPr>
          <a:xfrm>
            <a:off x="4911417" y="4843042"/>
            <a:ext cx="2462534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GlobalOptimization.ipynb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6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F965-BC1F-0D41-AA76-4B3A5083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4215-91F2-5747-9BF7-82F06482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>
                <a:solidFill>
                  <a:srgbClr val="C00000"/>
                </a:solidFill>
              </a:rPr>
              <a:t>logistic regression</a:t>
            </a:r>
            <a:r>
              <a:rPr lang="en-US" dirty="0"/>
              <a:t> model if the dependent variable has </a:t>
            </a:r>
            <a:r>
              <a:rPr lang="en-US" u="sng" dirty="0"/>
              <a:t>only two</a:t>
            </a:r>
            <a:r>
              <a:rPr lang="en-US" dirty="0"/>
              <a:t> possible values.</a:t>
            </a:r>
          </a:p>
          <a:p>
            <a:pPr lvl="4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The Titanic dataset included what </a:t>
            </a:r>
            <a:r>
              <a:rPr lang="en-US" u="sng" dirty="0"/>
              <a:t>class</a:t>
            </a:r>
            <a:r>
              <a:rPr lang="en-US" dirty="0"/>
              <a:t> ticket each passenger had and whether or not that passenger </a:t>
            </a:r>
            <a:r>
              <a:rPr lang="en-US" u="sng" dirty="0"/>
              <a:t>survived</a:t>
            </a:r>
            <a:r>
              <a:rPr lang="en-US" dirty="0"/>
              <a:t> (”yes” or “no”).</a:t>
            </a:r>
          </a:p>
          <a:p>
            <a:pPr lvl="1"/>
            <a:r>
              <a:rPr lang="en-US" dirty="0"/>
              <a:t>Train a logistic model to predict, based on the passenger’s ticket class, whether or not that passenger survived.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D5111-3565-FC49-A99A-53032BF3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6131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9638-4762-E549-ADB9-94A11C3A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34838-F11D-8443-A468-80AB4757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54</a:t>
            </a:fld>
            <a:endParaRPr lang="en-US" altLang="x-none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C5200D0-FDD9-6A4A-A888-1C77BBA6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88" y="1315708"/>
            <a:ext cx="5212024" cy="49479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097BAD-BA3B-E34F-8D76-D71D478093A7}"/>
              </a:ext>
            </a:extLst>
          </p:cNvPr>
          <p:cNvSpPr txBox="1"/>
          <p:nvPr/>
        </p:nvSpPr>
        <p:spPr>
          <a:xfrm>
            <a:off x="4572000" y="1234464"/>
            <a:ext cx="246093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LogisticRegression.ipynb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7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D5F7-07D8-BE43-A6FC-00564C0A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6B51-EFAF-F24F-8B0A-E5E2140E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55</a:t>
            </a:fld>
            <a:endParaRPr lang="en-US" altLang="x-none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C5802D-B4F8-7647-BB7D-1BCE65B5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8" y="1235702"/>
            <a:ext cx="7132243" cy="48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17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B517-BB85-9940-A21D-D78167E1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E08FD9-DEA0-E742-83C3-DB5CF8F0A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349" y="1325903"/>
            <a:ext cx="4445302" cy="36038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ADA0F-E774-3B45-97B0-DCC176BE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66568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1AEAA4-14E8-2B45-8B40-41B6BCCBF356}"/>
              </a:ext>
            </a:extLst>
          </p:cNvPr>
          <p:cNvGrpSpPr/>
          <p:nvPr/>
        </p:nvGrpSpPr>
        <p:grpSpPr>
          <a:xfrm>
            <a:off x="5303512" y="2697488"/>
            <a:ext cx="3657610" cy="2560292"/>
            <a:chOff x="5394951" y="3611878"/>
            <a:chExt cx="3657610" cy="2560292"/>
          </a:xfrm>
        </p:grpSpPr>
        <p:pic>
          <p:nvPicPr>
            <p:cNvPr id="1026" name="Picture 2" descr="Image of Sigmoid Plot">
              <a:extLst>
                <a:ext uri="{FF2B5EF4-FFF2-40B4-BE49-F238E27FC236}">
                  <a16:creationId xmlns:a16="http://schemas.microsoft.com/office/drawing/2014/main" id="{78257845-DCD8-134B-B806-8EC393129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51" y="4140164"/>
              <a:ext cx="3657610" cy="203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41C3B79-505E-6441-931E-7025A05E8B3F}"/>
                    </a:ext>
                  </a:extLst>
                </p:cNvPr>
                <p:cNvSpPr txBox="1"/>
                <p:nvPr/>
              </p:nvSpPr>
              <p:spPr>
                <a:xfrm>
                  <a:off x="6466225" y="3611878"/>
                  <a:ext cx="1580176" cy="559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41C3B79-505E-6441-931E-7025A05E8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225" y="3611878"/>
                  <a:ext cx="1580176" cy="559064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6629DC-CEFE-F745-9533-EBE1B720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Sigmoid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719E-B3EE-6040-8B92-79EA0888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dirty="0"/>
              <a:t>Logistic regression is a classification algorithm that classifies data points into one of two categories.</a:t>
            </a:r>
          </a:p>
          <a:p>
            <a:r>
              <a:rPr lang="en-US" dirty="0"/>
              <a:t>It uses the </a:t>
            </a:r>
            <a:r>
              <a:rPr lang="en-US" dirty="0">
                <a:solidFill>
                  <a:srgbClr val="C00000"/>
                </a:solidFill>
              </a:rPr>
              <a:t>sigmoid </a:t>
            </a:r>
            <a:r>
              <a:rPr lang="en-US">
                <a:solidFill>
                  <a:srgbClr val="C00000"/>
                </a:solidFill>
              </a:rPr>
              <a:t>function</a:t>
            </a:r>
            <a:r>
              <a:rPr lang="en-US"/>
              <a:t> as </a:t>
            </a:r>
            <a:br>
              <a:rPr lang="en-US"/>
            </a:br>
            <a:r>
              <a:rPr lang="en-US"/>
              <a:t>a probability </a:t>
            </a:r>
            <a:r>
              <a:rPr lang="en-US" dirty="0"/>
              <a:t>density function.</a:t>
            </a:r>
          </a:p>
          <a:p>
            <a:r>
              <a:rPr lang="en-US" dirty="0"/>
              <a:t>For a given data point, if the </a:t>
            </a:r>
            <a:br>
              <a:rPr lang="en-US" dirty="0"/>
            </a:br>
            <a:r>
              <a:rPr lang="en-US" dirty="0"/>
              <a:t>probability is less than 0.5, </a:t>
            </a:r>
            <a:br>
              <a:rPr lang="en-US" dirty="0"/>
            </a:br>
            <a:r>
              <a:rPr lang="en-US" dirty="0"/>
              <a:t>the data point is put into one</a:t>
            </a:r>
            <a:br>
              <a:rPr lang="en-US" dirty="0"/>
            </a:br>
            <a:r>
              <a:rPr lang="en-US" dirty="0"/>
              <a:t>of the categories. Otherwise,</a:t>
            </a:r>
            <a:br>
              <a:rPr lang="en-US" dirty="0"/>
            </a:br>
            <a:r>
              <a:rPr lang="en-US" dirty="0"/>
              <a:t>it goes into the other category.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C0196-0685-E847-B341-E3FC4678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6891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9BEA-4FD0-6F48-871A-0C3355F7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8768CD-25C1-2F4C-A95E-69288ED4BC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Markov steady state is an eigenvector with a corresponding eigenvalue: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eigenvalue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= 1</a:t>
                </a:r>
              </a:p>
              <a:p>
                <a:pPr lvl="1"/>
                <a:r>
                  <a:rPr lang="en-US" dirty="0"/>
                  <a:t>The eigenvector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8768CD-25C1-2F4C-A95E-69288ED4B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4837-7236-1E43-A0C3-0CA2419B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96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D99A-7CCC-7B43-B122-D18F2393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Uses of Eigenvalues and Eigenvectors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31AF-B960-E242-B9BA-F4877A00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Eigenvalues and eigenvectors are used to “decompose” a matrix into its constituent parts in order to simplify complex operations.</a:t>
            </a:r>
          </a:p>
          <a:p>
            <a:pPr lvl="1"/>
            <a:r>
              <a:rPr lang="en-US" dirty="0"/>
              <a:t>“</a:t>
            </a:r>
            <a:r>
              <a:rPr lang="en-US" dirty="0" err="1">
                <a:solidFill>
                  <a:srgbClr val="B23C00"/>
                </a:solidFill>
              </a:rPr>
              <a:t>eigendecomposition</a:t>
            </a:r>
            <a:r>
              <a:rPr lang="en-US" dirty="0"/>
              <a:t>”</a:t>
            </a:r>
          </a:p>
          <a:p>
            <a:pPr lvl="4"/>
            <a:endParaRPr lang="en-US" dirty="0"/>
          </a:p>
          <a:p>
            <a:r>
              <a:rPr lang="en-US" dirty="0"/>
              <a:t>A major example of its use is in performing principal component analysis (PCA) .</a:t>
            </a:r>
          </a:p>
          <a:p>
            <a:pPr lvl="1"/>
            <a:r>
              <a:rPr lang="en-US" dirty="0"/>
              <a:t>We used PCA to reduce the four features of the </a:t>
            </a:r>
            <a:br>
              <a:rPr lang="en-US" dirty="0"/>
            </a:br>
            <a:r>
              <a:rPr lang="en-US" dirty="0"/>
              <a:t>Iris dataset down to two features so we could draw </a:t>
            </a:r>
            <a:br>
              <a:rPr lang="en-US" dirty="0"/>
            </a:br>
            <a:r>
              <a:rPr lang="en-US" dirty="0"/>
              <a:t>a 2-D graph that showed the clusters.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63A77-FE5E-6546-BCF3-793CBEF8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878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68A4-1984-9D43-831F-1F51D4A2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2" y="411163"/>
            <a:ext cx="8595311" cy="655637"/>
          </a:xfrm>
        </p:spPr>
        <p:txBody>
          <a:bodyPr/>
          <a:lstStyle/>
          <a:p>
            <a:r>
              <a:rPr lang="en-US" dirty="0"/>
              <a:t>Uses of Eigenvalues and Eigenvectors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3689-229A-354F-813C-8370376D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in machine learning:</a:t>
            </a:r>
          </a:p>
          <a:p>
            <a:pPr lvl="1"/>
            <a:r>
              <a:rPr lang="en-US" sz="2000" dirty="0">
                <a:hlinkClick r:id="rId2"/>
              </a:rPr>
              <a:t>https://machinelearningmastery.com/introduction-to-eigendecomposition-eigenvalues-and-eigenvectors/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hlinkClick r:id="rId3"/>
              </a:rPr>
              <a:t>https://medium.com/@jonathan_hui/machine-learning-linear-algebra-eigenvalue-and-eigenvector-f8d0493564c9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hlinkClick r:id="rId4"/>
              </a:rPr>
              <a:t>https://towardsdatascience.com/the-essence-of-eigenvalues-and-eigenvectors-in-machine-learning-f28c4727f56f</a:t>
            </a:r>
            <a:r>
              <a:rPr lang="en-US" sz="2000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Other applications:</a:t>
            </a:r>
          </a:p>
          <a:p>
            <a:pPr lvl="1"/>
            <a:r>
              <a:rPr lang="en-US" sz="2000" dirty="0">
                <a:hlinkClick r:id="rId5"/>
              </a:rPr>
              <a:t>https://www.cpp.edu/~manasab/eigenvalue.pdf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FF32-95A3-714B-ADE0-492EA65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589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1023A0-638E-4B44-B135-DD79AC733A43}"/>
              </a:ext>
            </a:extLst>
          </p:cNvPr>
          <p:cNvSpPr txBox="1"/>
          <p:nvPr/>
        </p:nvSpPr>
        <p:spPr>
          <a:xfrm>
            <a:off x="415373" y="1441868"/>
            <a:ext cx="8347157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%matplotlib inline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plot_vectors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Plot set of vectors.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[array-like] Coordinates of the vectors to plot.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Each vector is in an array. For instance: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[[1, 3], [2, 2]] can be used to plot 2 vectors.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matplotlib.figure.Figure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the vectors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plt.axvline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(x=0, color='#A9A9A9',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plt.axhline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(y=0, color='#A9A9A9',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vector_colors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['#1190FF', '#FF9A13', '#000000']  # blue, orange, black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np.concatenate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([[0,0],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].flatten()])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plt.quiver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([x[0]], [x[1]], [x[2]], [x[3]],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angles='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scale_units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scale=1,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color=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vector_colors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66735-17CA-5E49-B3C6-81A8FECB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A94EB-483A-F247-A9E9-E5C2A133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FD61F-FEE2-0A44-A62C-9EFA1FDD8739}"/>
              </a:ext>
            </a:extLst>
          </p:cNvPr>
          <p:cNvSpPr txBox="1"/>
          <p:nvPr/>
        </p:nvSpPr>
        <p:spPr>
          <a:xfrm>
            <a:off x="6857975" y="1271838"/>
            <a:ext cx="176830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VectorPlots.ipynb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301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16407</TotalTime>
  <Words>3764</Words>
  <Application>Microsoft Macintosh PowerPoint</Application>
  <PresentationFormat>On-screen Show (4:3)</PresentationFormat>
  <Paragraphs>592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Cambria Math</vt:lpstr>
      <vt:lpstr>Courier New</vt:lpstr>
      <vt:lpstr>Times New Roman</vt:lpstr>
      <vt:lpstr>Wingdings</vt:lpstr>
      <vt:lpstr>Quadrant</vt:lpstr>
      <vt:lpstr>DATA 220 Mathematical Methods for Data Analysis May 13 Class Meeting</vt:lpstr>
      <vt:lpstr>Assignment #12 Solutions</vt:lpstr>
      <vt:lpstr>Eigenvalues and Eigenvectors</vt:lpstr>
      <vt:lpstr>Eigenvalues and Eigenvectors, cont’d</vt:lpstr>
      <vt:lpstr>Eigenvalues and Eigenvectors, cont’d</vt:lpstr>
      <vt:lpstr>Eigenvalues and Eigenvectors, cont’d</vt:lpstr>
      <vt:lpstr>Uses of Eigenvalues and Eigenvectors</vt:lpstr>
      <vt:lpstr>Uses of Eigenvalues and Eigenvectors, cont’d</vt:lpstr>
      <vt:lpstr>Geometric Interpretations</vt:lpstr>
      <vt:lpstr>Geometric Interpretations, cont’d</vt:lpstr>
      <vt:lpstr>Geometric Interpretations, cont’d</vt:lpstr>
      <vt:lpstr>Geometric Interpretations, cont’d</vt:lpstr>
      <vt:lpstr>Geometric Interpretations, cont’d</vt:lpstr>
      <vt:lpstr>Geometric Interpretations, cont’d</vt:lpstr>
      <vt:lpstr>Normalized Eigenvectors</vt:lpstr>
      <vt:lpstr>Geometric Interpretations, cont’d</vt:lpstr>
      <vt:lpstr>Compute Eigenvalues</vt:lpstr>
      <vt:lpstr>Compute Eigenvalues, cont’d</vt:lpstr>
      <vt:lpstr>Compute Eigenvalues, cont’d</vt:lpstr>
      <vt:lpstr>Compute Eigenvalues, cont’d</vt:lpstr>
      <vt:lpstr>Compute Eigenvalues, cont’d</vt:lpstr>
      <vt:lpstr>Compute Eigenvectors from Eigenvalues</vt:lpstr>
      <vt:lpstr>Compute Eigenvectors, cont’d</vt:lpstr>
      <vt:lpstr>Compute Eigenvectors, cont’d</vt:lpstr>
      <vt:lpstr>Compute Eigenvectors, cont’d</vt:lpstr>
      <vt:lpstr>A Python Eigen Module</vt:lpstr>
      <vt:lpstr>The Python eig() Function</vt:lpstr>
      <vt:lpstr>The Python eig() Function, cont’d</vt:lpstr>
      <vt:lpstr>The Python eig() Function, cont’d</vt:lpstr>
      <vt:lpstr>The Python eig() Function, cont’d</vt:lpstr>
      <vt:lpstr>The Python eig() Function, cont’d</vt:lpstr>
      <vt:lpstr>Matrix Powers</vt:lpstr>
      <vt:lpstr>Matrix Powers, cont’d</vt:lpstr>
      <vt:lpstr>Matrix Powers, cont’d</vt:lpstr>
      <vt:lpstr>Matrix Powers, cont’d</vt:lpstr>
      <vt:lpstr>Matrix Powers, cont’d</vt:lpstr>
      <vt:lpstr>Matrix Powers, cont’d</vt:lpstr>
      <vt:lpstr>Matrix Powers, cont’d</vt:lpstr>
      <vt:lpstr>Matrix Powers, cont’d</vt:lpstr>
      <vt:lpstr>Break</vt:lpstr>
      <vt:lpstr>Optimization</vt:lpstr>
      <vt:lpstr>Optimization, cont’d</vt:lpstr>
      <vt:lpstr>Machine Learning Optimization</vt:lpstr>
      <vt:lpstr>Example: Linear Regression</vt:lpstr>
      <vt:lpstr>The Nelder-Mead Algorithm</vt:lpstr>
      <vt:lpstr>The Nelder-Mead Algorithm, cont’d</vt:lpstr>
      <vt:lpstr>The Nelder-Mead Algorithm, cont’d</vt:lpstr>
      <vt:lpstr>Gradients</vt:lpstr>
      <vt:lpstr>Gradients, cont’d</vt:lpstr>
      <vt:lpstr>Gradients, cont’d</vt:lpstr>
      <vt:lpstr>Gradient Descent</vt:lpstr>
      <vt:lpstr>Optimization with Python</vt:lpstr>
      <vt:lpstr>Logistic Regression</vt:lpstr>
      <vt:lpstr>Logistic Regression, cont’d</vt:lpstr>
      <vt:lpstr>Logistic Regression, cont’d</vt:lpstr>
      <vt:lpstr>Logistic Regression, cont’d</vt:lpstr>
      <vt:lpstr>The Sigmoid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220 Mathematical Methods for Data Analysis November 12 Class Meeting</dc:title>
  <dc:creator>Ronald Mak</dc:creator>
  <cp:lastModifiedBy>Ron Mak</cp:lastModifiedBy>
  <cp:revision>433</cp:revision>
  <dcterms:created xsi:type="dcterms:W3CDTF">2019-11-11T02:26:36Z</dcterms:created>
  <dcterms:modified xsi:type="dcterms:W3CDTF">2021-05-14T05:57:50Z</dcterms:modified>
</cp:coreProperties>
</file>