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8"/>
  </p:notesMasterIdLst>
  <p:handoutMasterIdLst>
    <p:handoutMasterId r:id="rId69"/>
  </p:handoutMasterIdLst>
  <p:sldIdLst>
    <p:sldId id="256" r:id="rId2"/>
    <p:sldId id="400" r:id="rId3"/>
    <p:sldId id="257" r:id="rId4"/>
    <p:sldId id="259" r:id="rId5"/>
    <p:sldId id="282" r:id="rId6"/>
    <p:sldId id="260" r:id="rId7"/>
    <p:sldId id="284" r:id="rId8"/>
    <p:sldId id="283" r:id="rId9"/>
    <p:sldId id="285" r:id="rId10"/>
    <p:sldId id="286" r:id="rId11"/>
    <p:sldId id="291" r:id="rId12"/>
    <p:sldId id="293" r:id="rId13"/>
    <p:sldId id="292" r:id="rId14"/>
    <p:sldId id="287" r:id="rId15"/>
    <p:sldId id="288" r:id="rId16"/>
    <p:sldId id="289" r:id="rId17"/>
    <p:sldId id="290" r:id="rId18"/>
    <p:sldId id="294" r:id="rId19"/>
    <p:sldId id="295" r:id="rId20"/>
    <p:sldId id="263" r:id="rId21"/>
    <p:sldId id="262" r:id="rId22"/>
    <p:sldId id="261" r:id="rId23"/>
    <p:sldId id="296" r:id="rId24"/>
    <p:sldId id="297" r:id="rId25"/>
    <p:sldId id="298" r:id="rId26"/>
    <p:sldId id="299" r:id="rId27"/>
    <p:sldId id="264" r:id="rId28"/>
    <p:sldId id="300" r:id="rId29"/>
    <p:sldId id="301" r:id="rId30"/>
    <p:sldId id="302" r:id="rId31"/>
    <p:sldId id="303" r:id="rId32"/>
    <p:sldId id="304" r:id="rId33"/>
    <p:sldId id="305" r:id="rId34"/>
    <p:sldId id="306" r:id="rId35"/>
    <p:sldId id="307" r:id="rId36"/>
    <p:sldId id="308" r:id="rId37"/>
    <p:sldId id="394" r:id="rId38"/>
    <p:sldId id="395" r:id="rId39"/>
    <p:sldId id="265" r:id="rId40"/>
    <p:sldId id="309" r:id="rId41"/>
    <p:sldId id="313" r:id="rId42"/>
    <p:sldId id="312" r:id="rId43"/>
    <p:sldId id="311" r:id="rId44"/>
    <p:sldId id="314" r:id="rId45"/>
    <p:sldId id="258" r:id="rId46"/>
    <p:sldId id="281" r:id="rId47"/>
    <p:sldId id="316" r:id="rId48"/>
    <p:sldId id="396" r:id="rId49"/>
    <p:sldId id="397" r:id="rId50"/>
    <p:sldId id="398" r:id="rId51"/>
    <p:sldId id="399" r:id="rId52"/>
    <p:sldId id="317" r:id="rId53"/>
    <p:sldId id="318" r:id="rId54"/>
    <p:sldId id="319" r:id="rId55"/>
    <p:sldId id="321" r:id="rId56"/>
    <p:sldId id="330" r:id="rId57"/>
    <p:sldId id="341" r:id="rId58"/>
    <p:sldId id="320" r:id="rId59"/>
    <p:sldId id="322" r:id="rId60"/>
    <p:sldId id="323" r:id="rId61"/>
    <p:sldId id="338" r:id="rId62"/>
    <p:sldId id="324" r:id="rId63"/>
    <p:sldId id="325" r:id="rId64"/>
    <p:sldId id="326" r:id="rId65"/>
    <p:sldId id="328" r:id="rId66"/>
    <p:sldId id="327" r:id="rId6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33CC"/>
    <a:srgbClr val="D883FF"/>
    <a:srgbClr val="4E8F00"/>
    <a:srgbClr val="DDFDFF"/>
    <a:srgbClr val="B23C00"/>
    <a:srgbClr val="008000"/>
    <a:srgbClr val="D5FC79"/>
    <a:srgbClr val="99FF66"/>
    <a:srgbClr val="413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5" autoAdjust="0"/>
    <p:restoredTop sz="98450" autoAdjust="0"/>
  </p:normalViewPr>
  <p:slideViewPr>
    <p:cSldViewPr>
      <p:cViewPr varScale="1">
        <p:scale>
          <a:sx n="162" d="100"/>
          <a:sy n="162" d="100"/>
        </p:scale>
        <p:origin x="1272" y="184"/>
      </p:cViewPr>
      <p:guideLst>
        <p:guide orient="horz" pos="2160"/>
        <p:guide pos="2880"/>
      </p:guideLst>
    </p:cSldViewPr>
  </p:slideViewPr>
  <p:notesTextViewPr>
    <p:cViewPr>
      <p:scale>
        <a:sx n="100" d="100"/>
        <a:sy n="100" d="100"/>
      </p:scale>
      <p:origin x="0" y="0"/>
    </p:cViewPr>
  </p:notesTextViewPr>
  <p:sorterViewPr>
    <p:cViewPr>
      <p:scale>
        <a:sx n="159" d="100"/>
        <a:sy n="159"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4/22/21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83849" cy="400110"/>
          </a:xfrm>
          <a:prstGeom prst="rect">
            <a:avLst/>
          </a:prstGeom>
          <a:noFill/>
        </p:spPr>
        <p:txBody>
          <a:bodyPr wrap="none" rtlCol="0">
            <a:spAutoFit/>
          </a:bodyPr>
          <a:lstStyle/>
          <a:p>
            <a:r>
              <a:rPr lang="en-US" sz="1000" dirty="0"/>
              <a:t>Dept. of Applied Data Science</a:t>
            </a:r>
            <a:endParaRPr lang="en-US" sz="1000" baseline="0" dirty="0"/>
          </a:p>
          <a:p>
            <a:r>
              <a:rPr lang="en-US" sz="1000" baseline="0" dirty="0"/>
              <a:t>Spring 2021: April 22</a:t>
            </a:r>
            <a:endParaRPr lang="en-US" sz="1000" dirty="0"/>
          </a:p>
        </p:txBody>
      </p:sp>
      <p:sp>
        <p:nvSpPr>
          <p:cNvPr id="2" name="TextBox 1"/>
          <p:cNvSpPr txBox="1"/>
          <p:nvPr userDrawn="1"/>
        </p:nvSpPr>
        <p:spPr>
          <a:xfrm>
            <a:off x="3657610" y="6263609"/>
            <a:ext cx="3127779" cy="400110"/>
          </a:xfrm>
          <a:prstGeom prst="rect">
            <a:avLst/>
          </a:prstGeom>
          <a:noFill/>
        </p:spPr>
        <p:txBody>
          <a:bodyPr wrap="none" rtlCol="0">
            <a:spAutoFit/>
          </a:bodyPr>
          <a:lstStyle/>
          <a:p>
            <a:pPr algn="ctr"/>
            <a:r>
              <a:rPr lang="en-US" altLang="x-none" sz="1000" dirty="0"/>
              <a:t>DATA 220: Mathematical Methods for Data Analysis</a:t>
            </a:r>
          </a:p>
          <a:p>
            <a:pPr algn="ctr"/>
            <a:r>
              <a:rPr lang="en-US" altLang="x-none" sz="1000" dirty="0"/>
              <a:t>© R.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2.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00.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32.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1.png"/><Relationship Id="rId7" Type="http://schemas.openxmlformats.org/officeDocument/2006/relationships/image" Target="../media/image131.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5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1.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44.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50.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10.png"/><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DATA 220</a:t>
            </a:r>
            <a:br>
              <a:rPr lang="en-US" altLang="x-none" sz="3200" dirty="0"/>
            </a:br>
            <a:r>
              <a:rPr lang="en-US" altLang="x-none" sz="3200" dirty="0"/>
              <a:t>Mathematical Methods for Data Analysis</a:t>
            </a:r>
            <a:br>
              <a:rPr lang="en-US" altLang="x-none" sz="3600" dirty="0"/>
            </a:br>
            <a:r>
              <a:rPr lang="en-US" altLang="x-none" sz="2400" dirty="0"/>
              <a:t>April 22 Class Meeting</a:t>
            </a:r>
          </a:p>
        </p:txBody>
      </p:sp>
      <p:sp>
        <p:nvSpPr>
          <p:cNvPr id="2051" name="Rectangle 3"/>
          <p:cNvSpPr>
            <a:spLocks noGrp="1" noChangeArrowheads="1"/>
          </p:cNvSpPr>
          <p:nvPr>
            <p:ph type="subTitle" idx="1"/>
          </p:nvPr>
        </p:nvSpPr>
        <p:spPr/>
        <p:txBody>
          <a:bodyPr/>
          <a:lstStyle/>
          <a:p>
            <a:pPr algn="ctr"/>
            <a:r>
              <a:rPr lang="en-US" altLang="x-none" dirty="0"/>
              <a:t>Department of Applied Data Science</a:t>
            </a:r>
            <a:br>
              <a:rPr lang="en-US" altLang="x-none" dirty="0"/>
            </a:br>
            <a:r>
              <a:rPr lang="en-US" altLang="x-none" dirty="0"/>
              <a:t>San Jose State University</a:t>
            </a:r>
            <a:br>
              <a:rPr lang="en-US" altLang="x-none" dirty="0"/>
            </a:br>
            <a:br>
              <a:rPr lang="en-US" altLang="x-none" sz="1000" dirty="0"/>
            </a:br>
            <a:r>
              <a:rPr lang="en-US" altLang="x-none" dirty="0"/>
              <a:t>Spring 2021</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EEC7-F229-DF47-BC12-18703452720C}"/>
              </a:ext>
            </a:extLst>
          </p:cNvPr>
          <p:cNvSpPr>
            <a:spLocks noGrp="1"/>
          </p:cNvSpPr>
          <p:nvPr>
            <p:ph type="title"/>
          </p:nvPr>
        </p:nvSpPr>
        <p:spPr/>
        <p:txBody>
          <a:bodyPr/>
          <a:lstStyle/>
          <a:p>
            <a:r>
              <a:rPr lang="en-US" dirty="0"/>
              <a:t>Dot Product</a:t>
            </a:r>
            <a:r>
              <a:rPr lang="en-US" i="1" dirty="0"/>
              <a:t>,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7804A5-2475-7E45-8061-4AE96072E41B}"/>
                  </a:ext>
                </a:extLst>
              </p:cNvPr>
              <p:cNvSpPr>
                <a:spLocks noGrp="1"/>
              </p:cNvSpPr>
              <p:nvPr>
                <p:ph idx="1"/>
              </p:nvPr>
            </p:nvSpPr>
            <p:spPr>
              <a:xfrm>
                <a:off x="457200" y="1295400"/>
                <a:ext cx="8229600" cy="4693892"/>
              </a:xfrm>
            </p:spPr>
            <p:txBody>
              <a:bodyPr/>
              <a:lstStyle/>
              <a:p>
                <a:r>
                  <a:rPr lang="en-US" dirty="0"/>
                  <a:t>Example: Let</a:t>
                </a:r>
                <a:br>
                  <a:rPr lang="en-US" dirty="0"/>
                </a:br>
                <a:br>
                  <a:rPr lang="en-US" dirty="0"/>
                </a:br>
                <a:br>
                  <a:rPr lang="en-US" dirty="0"/>
                </a:br>
                <a:br>
                  <a:rPr lang="en-US" dirty="0"/>
                </a:br>
                <a:r>
                  <a:rPr lang="en-US" sz="1000" dirty="0"/>
                  <a:t> </a:t>
                </a:r>
                <a:r>
                  <a:rPr lang="en-US" dirty="0"/>
                  <a:t>then </a:t>
                </a:r>
                <a14:m>
                  <m:oMath xmlns:m="http://schemas.openxmlformats.org/officeDocument/2006/math">
                    <m:r>
                      <a:rPr lang="en-US" b="1" i="0" smtClean="0">
                        <a:latin typeface="Cambria Math" panose="02040503050406030204" pitchFamily="18" charset="0"/>
                      </a:rPr>
                      <m:t>𝐮</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𝐯</m:t>
                    </m:r>
                    <m:r>
                      <a:rPr lang="en-US" b="0" i="1" smtClean="0">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1∙</m:t>
                    </m:r>
                    <m:d>
                      <m:dPr>
                        <m:ctrlPr>
                          <a:rPr lang="en-US" b="0" i="1" smtClean="0">
                            <a:solidFill>
                              <a:srgbClr val="C00000"/>
                            </a:solidFill>
                            <a:latin typeface="Cambria Math" panose="02040503050406030204" pitchFamily="18" charset="0"/>
                            <a:ea typeface="Cambria Math" panose="02040503050406030204" pitchFamily="18" charset="0"/>
                          </a:rPr>
                        </m:ctrlPr>
                      </m:dPr>
                      <m:e>
                        <m:r>
                          <a:rPr lang="en-US" b="0" i="1" smtClean="0">
                            <a:solidFill>
                              <a:srgbClr val="C00000"/>
                            </a:solidFill>
                            <a:latin typeface="Cambria Math" panose="02040503050406030204" pitchFamily="18" charset="0"/>
                            <a:ea typeface="Cambria Math" panose="02040503050406030204" pitchFamily="18" charset="0"/>
                          </a:rPr>
                          <m:t>−3</m:t>
                        </m:r>
                      </m:e>
                    </m:d>
                    <m:r>
                      <a:rPr lang="en-US" b="0" i="1" smtClean="0">
                        <a:latin typeface="Cambria Math" panose="02040503050406030204" pitchFamily="18" charset="0"/>
                        <a:ea typeface="Cambria Math" panose="02040503050406030204" pitchFamily="18" charset="0"/>
                      </a:rPr>
                      <m:t>+</m:t>
                    </m:r>
                    <m:r>
                      <a:rPr lang="en-US" b="0" i="1" smtClean="0">
                        <a:solidFill>
                          <a:srgbClr val="4E8F00"/>
                        </a:solidFill>
                        <a:latin typeface="Cambria Math" panose="02040503050406030204" pitchFamily="18" charset="0"/>
                        <a:ea typeface="Cambria Math" panose="02040503050406030204" pitchFamily="18" charset="0"/>
                      </a:rPr>
                      <m:t>2∙5</m:t>
                    </m:r>
                    <m:r>
                      <a:rPr lang="en-US" b="0" i="1" smtClean="0">
                        <a:latin typeface="Cambria Math" panose="02040503050406030204" pitchFamily="18" charset="0"/>
                        <a:ea typeface="Cambria Math" panose="02040503050406030204" pitchFamily="18" charset="0"/>
                      </a:rPr>
                      <m:t>+</m:t>
                    </m:r>
                    <m:d>
                      <m:dPr>
                        <m:ctrlPr>
                          <a:rPr lang="en-US" b="0" i="1" smtClean="0">
                            <a:solidFill>
                              <a:srgbClr val="D883FF"/>
                            </a:solidFill>
                            <a:latin typeface="Cambria Math" panose="02040503050406030204" pitchFamily="18" charset="0"/>
                            <a:ea typeface="Cambria Math" panose="02040503050406030204" pitchFamily="18" charset="0"/>
                          </a:rPr>
                        </m:ctrlPr>
                      </m:dPr>
                      <m:e>
                        <m:r>
                          <a:rPr lang="en-US" b="0" i="1" smtClean="0">
                            <a:solidFill>
                              <a:srgbClr val="D883FF"/>
                            </a:solidFill>
                            <a:latin typeface="Cambria Math" panose="02040503050406030204" pitchFamily="18" charset="0"/>
                            <a:ea typeface="Cambria Math" panose="02040503050406030204" pitchFamily="18" charset="0"/>
                          </a:rPr>
                          <m:t>−3</m:t>
                        </m:r>
                      </m:e>
                    </m:d>
                    <m:r>
                      <a:rPr lang="en-US" b="0" i="1" smtClean="0">
                        <a:solidFill>
                          <a:srgbClr val="D883FF"/>
                        </a:solidFill>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m:t>
                    </m:r>
                  </m:oMath>
                </a14:m>
                <a:endParaRPr lang="en-US" dirty="0">
                  <a:solidFill>
                    <a:schemeClr val="tx1"/>
                  </a:solidFill>
                </a:endParaRPr>
              </a:p>
              <a:p>
                <a:pPr lvl="4"/>
                <a:endParaRPr lang="en-US" dirty="0"/>
              </a:p>
              <a:p>
                <a:r>
                  <a:rPr lang="en-US" dirty="0"/>
                  <a:t>Note that a dot product is a </a:t>
                </a:r>
                <a:r>
                  <a:rPr lang="en-US" u="sng" dirty="0"/>
                  <a:t>scalar</a:t>
                </a:r>
                <a:r>
                  <a:rPr lang="en-US" dirty="0"/>
                  <a:t>.</a:t>
                </a:r>
              </a:p>
            </p:txBody>
          </p:sp>
        </mc:Choice>
        <mc:Fallback xmlns="">
          <p:sp>
            <p:nvSpPr>
              <p:cNvPr id="3" name="Content Placeholder 2">
                <a:extLst>
                  <a:ext uri="{FF2B5EF4-FFF2-40B4-BE49-F238E27FC236}">
                    <a16:creationId xmlns:a16="http://schemas.microsoft.com/office/drawing/2014/main" id="{1F7804A5-2475-7E45-8061-4AE96072E41B}"/>
                  </a:ext>
                </a:extLst>
              </p:cNvPr>
              <p:cNvSpPr>
                <a:spLocks noGrp="1" noRot="1" noChangeAspect="1" noMove="1" noResize="1" noEditPoints="1" noAdjustHandles="1" noChangeArrowheads="1" noChangeShapeType="1" noTextEdit="1"/>
              </p:cNvSpPr>
              <p:nvPr>
                <p:ph idx="1"/>
              </p:nvPr>
            </p:nvSpPr>
            <p:spPr>
              <a:xfrm>
                <a:off x="457200" y="1295400"/>
                <a:ext cx="8229600" cy="4693892"/>
              </a:xfrm>
              <a:blipFill>
                <a:blip r:embed="rId2"/>
                <a:stretch>
                  <a:fillRect l="-617" t="-16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E4373C-B176-BD45-8278-EB45442B224A}"/>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CA17C8-AE02-BB41-94EA-8931C8AE9CE6}"/>
                  </a:ext>
                </a:extLst>
              </p:cNvPr>
              <p:cNvSpPr txBox="1"/>
              <p:nvPr/>
            </p:nvSpPr>
            <p:spPr>
              <a:xfrm>
                <a:off x="2711811" y="1783098"/>
                <a:ext cx="3720377" cy="1068947"/>
              </a:xfrm>
              <a:prstGeom prst="rect">
                <a:avLst/>
              </a:prstGeom>
              <a:noFill/>
            </p:spPr>
            <p:txBody>
              <a:bodyPr wrap="none" rtlCol="0">
                <a:spAutoFit/>
              </a:bodyPr>
              <a:lstStyle/>
              <a:p>
                <a14:m>
                  <m:oMath xmlns:m="http://schemas.openxmlformats.org/officeDocument/2006/math">
                    <m:r>
                      <a:rPr lang="en-US" sz="2400" b="1" i="0">
                        <a:latin typeface="Cambria Math" panose="02040503050406030204" pitchFamily="18" charset="0"/>
                      </a:rPr>
                      <m:t>𝐮</m:t>
                    </m:r>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i="1" smtClean="0">
                                <a:solidFill>
                                  <a:srgbClr val="C00000"/>
                                </a:solidFill>
                                <a:latin typeface="Cambria Math" panose="02040503050406030204" pitchFamily="18" charset="0"/>
                              </a:rPr>
                              <m:t>1</m:t>
                            </m:r>
                          </m:e>
                          <m:e>
                            <m:r>
                              <a:rPr lang="en-US" sz="2400" i="1">
                                <a:latin typeface="Cambria Math" panose="02040503050406030204" pitchFamily="18" charset="0"/>
                              </a:rPr>
                              <m:t>   </m:t>
                            </m:r>
                            <m:r>
                              <a:rPr lang="en-US" sz="2400" i="1" smtClean="0">
                                <a:solidFill>
                                  <a:srgbClr val="4E8F00"/>
                                </a:solidFill>
                                <a:latin typeface="Cambria Math" panose="02040503050406030204" pitchFamily="18" charset="0"/>
                              </a:rPr>
                              <m:t>2</m:t>
                            </m:r>
                          </m:e>
                          <m:e>
                            <m:r>
                              <a:rPr lang="en-US" sz="2400" i="1" smtClean="0">
                                <a:solidFill>
                                  <a:srgbClr val="D883FF"/>
                                </a:solidFill>
                                <a:latin typeface="Cambria Math" panose="02040503050406030204" pitchFamily="18" charset="0"/>
                              </a:rPr>
                              <m:t>−3</m:t>
                            </m:r>
                          </m:e>
                        </m:eqArr>
                      </m:e>
                    </m:d>
                  </m:oMath>
                </a14:m>
                <a:r>
                  <a:rPr lang="en-US" sz="2400" dirty="0"/>
                  <a:t>   and   </a:t>
                </a:r>
                <a14:m>
                  <m:oMath xmlns:m="http://schemas.openxmlformats.org/officeDocument/2006/math">
                    <m:r>
                      <a:rPr lang="en-US" sz="2400" b="1" i="0">
                        <a:latin typeface="Cambria Math" panose="02040503050406030204" pitchFamily="18" charset="0"/>
                      </a:rPr>
                      <m:t>𝐯</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smtClean="0">
                                <a:solidFill>
                                  <a:srgbClr val="C00000"/>
                                </a:solidFill>
                                <a:latin typeface="Cambria Math" panose="02040503050406030204" pitchFamily="18" charset="0"/>
                              </a:rPr>
                              <m:t>−3</m:t>
                            </m:r>
                          </m:e>
                          <m:e>
                            <m:r>
                              <a:rPr lang="en-US" sz="2400" i="1">
                                <a:latin typeface="Cambria Math" panose="02040503050406030204" pitchFamily="18" charset="0"/>
                              </a:rPr>
                              <m:t>   </m:t>
                            </m:r>
                            <m:r>
                              <a:rPr lang="en-US" sz="2400" i="1" smtClean="0">
                                <a:solidFill>
                                  <a:srgbClr val="4E8F00"/>
                                </a:solidFill>
                                <a:latin typeface="Cambria Math" panose="02040503050406030204" pitchFamily="18" charset="0"/>
                              </a:rPr>
                              <m:t>5</m:t>
                            </m:r>
                          </m:e>
                          <m:e>
                            <m:r>
                              <a:rPr lang="en-US" sz="2400" i="1">
                                <a:latin typeface="Cambria Math" panose="02040503050406030204" pitchFamily="18" charset="0"/>
                              </a:rPr>
                              <m:t>   </m:t>
                            </m:r>
                            <m:r>
                              <a:rPr lang="en-US" sz="2400" i="1" smtClean="0">
                                <a:solidFill>
                                  <a:srgbClr val="D883FF"/>
                                </a:solidFill>
                                <a:latin typeface="Cambria Math" panose="02040503050406030204" pitchFamily="18" charset="0"/>
                              </a:rPr>
                              <m:t>2</m:t>
                            </m:r>
                          </m:e>
                        </m:eqArr>
                      </m:e>
                    </m:d>
                  </m:oMath>
                </a14:m>
                <a:endParaRPr lang="en-US" sz="2400" dirty="0"/>
              </a:p>
            </p:txBody>
          </p:sp>
        </mc:Choice>
        <mc:Fallback xmlns="">
          <p:sp>
            <p:nvSpPr>
              <p:cNvPr id="5" name="TextBox 4">
                <a:extLst>
                  <a:ext uri="{FF2B5EF4-FFF2-40B4-BE49-F238E27FC236}">
                    <a16:creationId xmlns:a16="http://schemas.microsoft.com/office/drawing/2014/main" id="{E7CA17C8-AE02-BB41-94EA-8931C8AE9CE6}"/>
                  </a:ext>
                </a:extLst>
              </p:cNvPr>
              <p:cNvSpPr txBox="1">
                <a:spLocks noRot="1" noChangeAspect="1" noMove="1" noResize="1" noEditPoints="1" noAdjustHandles="1" noChangeArrowheads="1" noChangeShapeType="1" noTextEdit="1"/>
              </p:cNvSpPr>
              <p:nvPr/>
            </p:nvSpPr>
            <p:spPr>
              <a:xfrm>
                <a:off x="2711811" y="1783098"/>
                <a:ext cx="3720377" cy="1068947"/>
              </a:xfrm>
              <a:prstGeom prst="rect">
                <a:avLst/>
              </a:prstGeom>
              <a:blipFill>
                <a:blip r:embed="rId3"/>
                <a:stretch>
                  <a:fillRect t="-1176" b="-16471"/>
                </a:stretch>
              </a:blipFill>
            </p:spPr>
            <p:txBody>
              <a:bodyPr/>
              <a:lstStyle/>
              <a:p>
                <a:r>
                  <a:rPr lang="en-US">
                    <a:noFill/>
                  </a:rPr>
                  <a:t> </a:t>
                </a:r>
              </a:p>
            </p:txBody>
          </p:sp>
        </mc:Fallback>
      </mc:AlternateContent>
    </p:spTree>
    <p:extLst>
      <p:ext uri="{BB962C8B-B14F-4D97-AF65-F5344CB8AC3E}">
        <p14:creationId xmlns:p14="http://schemas.microsoft.com/office/powerpoint/2010/main" val="34152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2251-C44C-9F41-94C1-052661685FB3}"/>
              </a:ext>
            </a:extLst>
          </p:cNvPr>
          <p:cNvSpPr>
            <a:spLocks noGrp="1"/>
          </p:cNvSpPr>
          <p:nvPr>
            <p:ph type="title"/>
          </p:nvPr>
        </p:nvSpPr>
        <p:spPr/>
        <p:txBody>
          <a:bodyPr/>
          <a:lstStyle/>
          <a:p>
            <a:r>
              <a:rPr lang="en-US" dirty="0"/>
              <a:t>Length or Norm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A4794C-1279-8748-9497-EABFAFD0C0E8}"/>
                  </a:ext>
                </a:extLst>
              </p:cNvPr>
              <p:cNvSpPr>
                <a:spLocks noGrp="1"/>
              </p:cNvSpPr>
              <p:nvPr>
                <p:ph idx="1"/>
              </p:nvPr>
            </p:nvSpPr>
            <p:spPr>
              <a:xfrm>
                <a:off x="457200" y="4709145"/>
                <a:ext cx="8229600" cy="1421779"/>
              </a:xfrm>
            </p:spPr>
            <p:txBody>
              <a:bodyPr/>
              <a:lstStyle/>
              <a:p>
                <a:pPr lvl="1"/>
                <a:r>
                  <a:rPr lang="en-US" dirty="0"/>
                  <a:t>Example: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[2, 3]</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13</m:t>
                        </m:r>
                      </m:e>
                    </m:rad>
                  </m:oMath>
                </a14:m>
                <a:r>
                  <a:rPr lang="en-US" dirty="0"/>
                  <a:t> </a:t>
                </a:r>
              </a:p>
            </p:txBody>
          </p:sp>
        </mc:Choice>
        <mc:Fallback xmlns="">
          <p:sp>
            <p:nvSpPr>
              <p:cNvPr id="3" name="Content Placeholder 2">
                <a:extLst>
                  <a:ext uri="{FF2B5EF4-FFF2-40B4-BE49-F238E27FC236}">
                    <a16:creationId xmlns:a16="http://schemas.microsoft.com/office/drawing/2014/main" id="{1CA4794C-1279-8748-9497-EABFAFD0C0E8}"/>
                  </a:ext>
                </a:extLst>
              </p:cNvPr>
              <p:cNvSpPr>
                <a:spLocks noGrp="1" noRot="1" noChangeAspect="1" noMove="1" noResize="1" noEditPoints="1" noAdjustHandles="1" noChangeArrowheads="1" noChangeShapeType="1" noTextEdit="1"/>
              </p:cNvSpPr>
              <p:nvPr>
                <p:ph idx="1"/>
              </p:nvPr>
            </p:nvSpPr>
            <p:spPr>
              <a:xfrm>
                <a:off x="457200" y="4709145"/>
                <a:ext cx="8229600" cy="1421779"/>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B2AF639-A4C1-5945-B672-324E6AF02E12}"/>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3F8F81-3367-5D4C-B97C-61817A176A18}"/>
                  </a:ext>
                </a:extLst>
              </p:cNvPr>
              <p:cNvSpPr txBox="1"/>
              <p:nvPr/>
            </p:nvSpPr>
            <p:spPr>
              <a:xfrm>
                <a:off x="1628245" y="1417342"/>
                <a:ext cx="5887509" cy="2881623"/>
              </a:xfrm>
              <a:prstGeom prst="rect">
                <a:avLst/>
              </a:prstGeom>
              <a:solidFill>
                <a:schemeClr val="accent1">
                  <a:lumMod val="20000"/>
                  <a:lumOff val="80000"/>
                </a:schemeClr>
              </a:solidFill>
              <a:ln>
                <a:solidFill>
                  <a:srgbClr val="0033CC"/>
                </a:solidFill>
              </a:ln>
            </p:spPr>
            <p:txBody>
              <a:bodyPr wrap="none" rtlCol="0">
                <a:spAutoFit/>
              </a:bodyPr>
              <a:lstStyle/>
              <a:p>
                <a:r>
                  <a:rPr lang="en-US" sz="2400" dirty="0">
                    <a:solidFill>
                      <a:srgbClr val="0033CC"/>
                    </a:solidFill>
                  </a:rPr>
                  <a:t>The </a:t>
                </a:r>
                <a:r>
                  <a:rPr lang="en-US" sz="2400" dirty="0">
                    <a:solidFill>
                      <a:srgbClr val="B23C00"/>
                    </a:solidFill>
                  </a:rPr>
                  <a:t>length</a:t>
                </a:r>
                <a:r>
                  <a:rPr lang="en-US" sz="2400" dirty="0">
                    <a:solidFill>
                      <a:srgbClr val="0033CC"/>
                    </a:solidFill>
                  </a:rPr>
                  <a:t> (or </a:t>
                </a:r>
                <a:r>
                  <a:rPr lang="en-US" sz="2400" dirty="0">
                    <a:solidFill>
                      <a:srgbClr val="B23C00"/>
                    </a:solidFill>
                  </a:rPr>
                  <a:t>norm</a:t>
                </a:r>
                <a:r>
                  <a:rPr lang="en-US" sz="2400" dirty="0">
                    <a:solidFill>
                      <a:srgbClr val="0033CC"/>
                    </a:solidFill>
                  </a:rPr>
                  <a:t>) of a vector </a:t>
                </a:r>
                <a14:m>
                  <m:oMath xmlns:m="http://schemas.openxmlformats.org/officeDocument/2006/math">
                    <m:r>
                      <a:rPr lang="en-US" sz="2400" b="1">
                        <a:solidFill>
                          <a:srgbClr val="0033CC"/>
                        </a:solidFill>
                        <a:latin typeface="Cambria Math" panose="02040503050406030204" pitchFamily="18" charset="0"/>
                      </a:rPr>
                      <m:t>𝐯</m:t>
                    </m:r>
                    <m:r>
                      <a:rPr lang="en-US" sz="2400" b="1">
                        <a:solidFill>
                          <a:srgbClr val="0033CC"/>
                        </a:solidFill>
                        <a:latin typeface="Cambria Math" panose="02040503050406030204" pitchFamily="18" charset="0"/>
                      </a:rPr>
                      <m:t>= </m:t>
                    </m:r>
                    <m:d>
                      <m:dPr>
                        <m:begChr m:val="["/>
                        <m:endChr m:val="]"/>
                        <m:ctrlPr>
                          <a:rPr lang="en-US" sz="2400" b="1" i="1">
                            <a:solidFill>
                              <a:srgbClr val="0033CC"/>
                            </a:solidFill>
                            <a:latin typeface="Cambria Math" panose="02040503050406030204" pitchFamily="18" charset="0"/>
                          </a:rPr>
                        </m:ctrlPr>
                      </m:dPr>
                      <m:e>
                        <m:eqArr>
                          <m:eqArrPr>
                            <m:ctrlPr>
                              <a:rPr lang="en-US" sz="2400" b="1" i="1">
                                <a:solidFill>
                                  <a:srgbClr val="0033CC"/>
                                </a:solidFill>
                                <a:latin typeface="Cambria Math" panose="02040503050406030204" pitchFamily="18" charset="0"/>
                              </a:rPr>
                            </m:ctrlPr>
                          </m:eqArrPr>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1</m:t>
                                </m:r>
                              </m:sub>
                            </m:sSub>
                          </m:e>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2</m:t>
                                </m:r>
                              </m:sub>
                            </m:sSub>
                          </m:e>
                          <m:e>
                            <m:r>
                              <a:rPr lang="en-US" sz="2400" b="1">
                                <a:solidFill>
                                  <a:srgbClr val="0033CC"/>
                                </a:solidFill>
                                <a:latin typeface="Cambria Math" panose="02040503050406030204" pitchFamily="18" charset="0"/>
                              </a:rPr>
                              <m:t>⋮</m:t>
                            </m:r>
                          </m:e>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𝑛</m:t>
                                </m:r>
                              </m:sub>
                            </m:sSub>
                          </m:e>
                        </m:eqArr>
                      </m:e>
                    </m:d>
                  </m:oMath>
                </a14:m>
                <a:r>
                  <a:rPr lang="en-US" sz="2400" dirty="0">
                    <a:solidFill>
                      <a:srgbClr val="0033CC"/>
                    </a:solidFill>
                  </a:rPr>
                  <a:t> </a:t>
                </a:r>
              </a:p>
              <a:p>
                <a:r>
                  <a:rPr lang="en-US" sz="1000" dirty="0">
                    <a:solidFill>
                      <a:srgbClr val="0033CC"/>
                    </a:solidFill>
                  </a:rPr>
                  <a:t> </a:t>
                </a:r>
              </a:p>
              <a:p>
                <a:r>
                  <a:rPr lang="en-US" sz="2400" dirty="0">
                    <a:solidFill>
                      <a:srgbClr val="0033CC"/>
                    </a:solidFill>
                  </a:rPr>
                  <a:t>is the nonnegative scalar </a:t>
                </a:r>
              </a:p>
              <a:p>
                <a:r>
                  <a:rPr lang="en-US" sz="1000" dirty="0">
                    <a:solidFill>
                      <a:srgbClr val="0033CC"/>
                    </a:solidFill>
                  </a:rPr>
                  <a:t> </a:t>
                </a:r>
              </a:p>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0033CC"/>
                              </a:solidFill>
                              <a:latin typeface="Cambria Math" panose="02040503050406030204" pitchFamily="18" charset="0"/>
                            </a:rPr>
                          </m:ctrlPr>
                        </m:dPr>
                        <m:e>
                          <m:r>
                            <a:rPr lang="en-US" sz="2400" b="1" i="0" smtClean="0">
                              <a:solidFill>
                                <a:srgbClr val="0033CC"/>
                              </a:solidFill>
                              <a:latin typeface="Cambria Math" panose="02040503050406030204" pitchFamily="18" charset="0"/>
                            </a:rPr>
                            <m:t>𝐯</m:t>
                          </m:r>
                        </m:e>
                      </m:d>
                      <m:r>
                        <a:rPr lang="en-US" sz="2400" b="0" i="1" smtClean="0">
                          <a:solidFill>
                            <a:srgbClr val="0033CC"/>
                          </a:solidFill>
                          <a:latin typeface="Cambria Math" panose="02040503050406030204" pitchFamily="18" charset="0"/>
                        </a:rPr>
                        <m:t>= </m:t>
                      </m:r>
                      <m:rad>
                        <m:radPr>
                          <m:degHide m:val="on"/>
                          <m:ctrlPr>
                            <a:rPr lang="en-US" sz="2400" b="0" i="1" smtClean="0">
                              <a:solidFill>
                                <a:srgbClr val="0033CC"/>
                              </a:solidFill>
                              <a:latin typeface="Cambria Math" panose="02040503050406030204" pitchFamily="18" charset="0"/>
                            </a:rPr>
                          </m:ctrlPr>
                        </m:radPr>
                        <m:deg/>
                        <m:e>
                          <m:r>
                            <a:rPr lang="en-US" sz="2400" b="1" i="0" smtClean="0">
                              <a:solidFill>
                                <a:srgbClr val="0033CC"/>
                              </a:solidFill>
                              <a:latin typeface="Cambria Math" panose="02040503050406030204" pitchFamily="18" charset="0"/>
                            </a:rPr>
                            <m:t>𝐯</m:t>
                          </m:r>
                          <m:r>
                            <a:rPr lang="en-US" sz="2400" b="0" i="1" smtClean="0">
                              <a:solidFill>
                                <a:srgbClr val="0033CC"/>
                              </a:solidFill>
                              <a:latin typeface="Cambria Math" panose="02040503050406030204" pitchFamily="18" charset="0"/>
                              <a:ea typeface="Cambria Math" panose="02040503050406030204" pitchFamily="18" charset="0"/>
                            </a:rPr>
                            <m:t>∙</m:t>
                          </m:r>
                          <m:r>
                            <a:rPr lang="en-US" sz="2400" b="1" i="0" smtClean="0">
                              <a:solidFill>
                                <a:srgbClr val="0033CC"/>
                              </a:solidFill>
                              <a:latin typeface="Cambria Math" panose="02040503050406030204" pitchFamily="18" charset="0"/>
                              <a:ea typeface="Cambria Math" panose="02040503050406030204" pitchFamily="18" charset="0"/>
                            </a:rPr>
                            <m:t>𝐯</m:t>
                          </m:r>
                        </m:e>
                      </m:rad>
                      <m:r>
                        <a:rPr lang="en-US" sz="2400" b="0" i="1" smtClean="0">
                          <a:solidFill>
                            <a:srgbClr val="0033CC"/>
                          </a:solidFill>
                          <a:latin typeface="Cambria Math" panose="02040503050406030204" pitchFamily="18" charset="0"/>
                        </a:rPr>
                        <m:t>=</m:t>
                      </m:r>
                      <m:rad>
                        <m:radPr>
                          <m:degHide m:val="on"/>
                          <m:ctrlPr>
                            <a:rPr lang="en-US" sz="2400" b="0" i="1" smtClean="0">
                              <a:solidFill>
                                <a:srgbClr val="0033CC"/>
                              </a:solidFill>
                              <a:latin typeface="Cambria Math" panose="02040503050406030204" pitchFamily="18" charset="0"/>
                            </a:rPr>
                          </m:ctrlPr>
                        </m:radPr>
                        <m:deg/>
                        <m:e>
                          <m:sSubSup>
                            <m:sSubSupPr>
                              <m:ctrlPr>
                                <a:rPr lang="en-US" sz="2400" b="0" i="1" smtClean="0">
                                  <a:solidFill>
                                    <a:srgbClr val="0033CC"/>
                                  </a:solidFill>
                                  <a:latin typeface="Cambria Math" panose="02040503050406030204" pitchFamily="18" charset="0"/>
                                </a:rPr>
                              </m:ctrlPr>
                            </m:sSubSupPr>
                            <m:e>
                              <m:r>
                                <a:rPr lang="en-US" sz="2400" b="0" i="1" smtClean="0">
                                  <a:solidFill>
                                    <a:srgbClr val="0033CC"/>
                                  </a:solidFill>
                                  <a:latin typeface="Cambria Math" panose="02040503050406030204" pitchFamily="18" charset="0"/>
                                </a:rPr>
                                <m:t>𝑣</m:t>
                              </m:r>
                            </m:e>
                            <m:sub>
                              <m:r>
                                <a:rPr lang="en-US" sz="2400" b="0" i="1" smtClean="0">
                                  <a:solidFill>
                                    <a:srgbClr val="0033CC"/>
                                  </a:solidFill>
                                  <a:latin typeface="Cambria Math" panose="02040503050406030204" pitchFamily="18" charset="0"/>
                                </a:rPr>
                                <m:t>1</m:t>
                              </m:r>
                            </m:sub>
                            <m:sup>
                              <m:r>
                                <a:rPr lang="en-US" sz="2400" b="0" i="1" smtClean="0">
                                  <a:solidFill>
                                    <a:srgbClr val="0033CC"/>
                                  </a:solidFill>
                                  <a:latin typeface="Cambria Math" panose="02040503050406030204" pitchFamily="18" charset="0"/>
                                </a:rPr>
                                <m:t>2</m:t>
                              </m:r>
                            </m:sup>
                          </m:sSubSup>
                          <m:r>
                            <a:rPr lang="en-US" sz="2400" b="0" i="1" smtClean="0">
                              <a:solidFill>
                                <a:srgbClr val="0033CC"/>
                              </a:solidFill>
                              <a:latin typeface="Cambria Math" panose="02040503050406030204" pitchFamily="18" charset="0"/>
                            </a:rPr>
                            <m:t>+</m:t>
                          </m:r>
                          <m:sSubSup>
                            <m:sSubSupPr>
                              <m:ctrlPr>
                                <a:rPr lang="en-US" sz="2400" b="0" i="1" smtClean="0">
                                  <a:solidFill>
                                    <a:srgbClr val="0033CC"/>
                                  </a:solidFill>
                                  <a:latin typeface="Cambria Math" panose="02040503050406030204" pitchFamily="18" charset="0"/>
                                </a:rPr>
                              </m:ctrlPr>
                            </m:sSubSupPr>
                            <m:e>
                              <m:r>
                                <a:rPr lang="en-US" sz="2400" b="0" i="1" smtClean="0">
                                  <a:solidFill>
                                    <a:srgbClr val="0033CC"/>
                                  </a:solidFill>
                                  <a:latin typeface="Cambria Math" panose="02040503050406030204" pitchFamily="18" charset="0"/>
                                </a:rPr>
                                <m:t>𝑣</m:t>
                              </m:r>
                            </m:e>
                            <m:sub>
                              <m:r>
                                <a:rPr lang="en-US" sz="2400" b="0" i="1" smtClean="0">
                                  <a:solidFill>
                                    <a:srgbClr val="0033CC"/>
                                  </a:solidFill>
                                  <a:latin typeface="Cambria Math" panose="02040503050406030204" pitchFamily="18" charset="0"/>
                                </a:rPr>
                                <m:t>2</m:t>
                              </m:r>
                            </m:sub>
                            <m:sup>
                              <m:r>
                                <a:rPr lang="en-US" sz="2400" b="0" i="1" smtClean="0">
                                  <a:solidFill>
                                    <a:srgbClr val="0033CC"/>
                                  </a:solidFill>
                                  <a:latin typeface="Cambria Math" panose="02040503050406030204" pitchFamily="18" charset="0"/>
                                </a:rPr>
                                <m:t>2</m:t>
                              </m:r>
                            </m:sup>
                          </m:sSubSup>
                          <m:r>
                            <a:rPr lang="en-US" sz="2400" b="0" i="1" smtClean="0">
                              <a:solidFill>
                                <a:srgbClr val="0033CC"/>
                              </a:solidFill>
                              <a:latin typeface="Cambria Math" panose="02040503050406030204" pitchFamily="18" charset="0"/>
                            </a:rPr>
                            <m:t>+</m:t>
                          </m:r>
                          <m:r>
                            <a:rPr lang="en-US" sz="2400" b="0" i="1" smtClean="0">
                              <a:solidFill>
                                <a:srgbClr val="0033CC"/>
                              </a:solidFill>
                              <a:latin typeface="Cambria Math" panose="02040503050406030204" pitchFamily="18" charset="0"/>
                              <a:ea typeface="Cambria Math" panose="02040503050406030204" pitchFamily="18" charset="0"/>
                            </a:rPr>
                            <m:t>⋯+</m:t>
                          </m:r>
                          <m:sSubSup>
                            <m:sSubSupPr>
                              <m:ctrlPr>
                                <a:rPr lang="en-US" sz="2400" b="0" i="1" smtClean="0">
                                  <a:solidFill>
                                    <a:srgbClr val="0033CC"/>
                                  </a:solidFill>
                                  <a:latin typeface="Cambria Math" panose="02040503050406030204" pitchFamily="18" charset="0"/>
                                  <a:ea typeface="Cambria Math" panose="02040503050406030204" pitchFamily="18" charset="0"/>
                                </a:rPr>
                              </m:ctrlPr>
                            </m:sSubSupPr>
                            <m:e>
                              <m:r>
                                <a:rPr lang="en-US" sz="2400" b="0" i="1" smtClean="0">
                                  <a:solidFill>
                                    <a:srgbClr val="0033CC"/>
                                  </a:solidFill>
                                  <a:latin typeface="Cambria Math" panose="02040503050406030204" pitchFamily="18" charset="0"/>
                                  <a:ea typeface="Cambria Math" panose="02040503050406030204" pitchFamily="18" charset="0"/>
                                </a:rPr>
                                <m:t>𝑣</m:t>
                              </m:r>
                            </m:e>
                            <m:sub>
                              <m:r>
                                <a:rPr lang="en-US" sz="2400" b="0" i="1" smtClean="0">
                                  <a:solidFill>
                                    <a:srgbClr val="0033CC"/>
                                  </a:solidFill>
                                  <a:latin typeface="Cambria Math" panose="02040503050406030204" pitchFamily="18" charset="0"/>
                                  <a:ea typeface="Cambria Math" panose="02040503050406030204" pitchFamily="18" charset="0"/>
                                </a:rPr>
                                <m:t>𝑛</m:t>
                              </m:r>
                            </m:sub>
                            <m:sup>
                              <m:r>
                                <a:rPr lang="en-US" sz="2400" b="0" i="1" smtClean="0">
                                  <a:solidFill>
                                    <a:srgbClr val="0033CC"/>
                                  </a:solidFill>
                                  <a:latin typeface="Cambria Math" panose="02040503050406030204" pitchFamily="18" charset="0"/>
                                  <a:ea typeface="Cambria Math" panose="02040503050406030204" pitchFamily="18" charset="0"/>
                                </a:rPr>
                                <m:t>2</m:t>
                              </m:r>
                            </m:sup>
                          </m:sSubSup>
                        </m:e>
                      </m:rad>
                    </m:oMath>
                  </m:oMathPara>
                </a14:m>
                <a:endParaRPr lang="en-US" sz="2400" dirty="0">
                  <a:solidFill>
                    <a:srgbClr val="0033CC"/>
                  </a:solidFill>
                </a:endParaRPr>
              </a:p>
            </p:txBody>
          </p:sp>
        </mc:Choice>
        <mc:Fallback xmlns="">
          <p:sp>
            <p:nvSpPr>
              <p:cNvPr id="5" name="TextBox 4">
                <a:extLst>
                  <a:ext uri="{FF2B5EF4-FFF2-40B4-BE49-F238E27FC236}">
                    <a16:creationId xmlns:a16="http://schemas.microsoft.com/office/drawing/2014/main" id="{863F8F81-3367-5D4C-B97C-61817A176A18}"/>
                  </a:ext>
                </a:extLst>
              </p:cNvPr>
              <p:cNvSpPr txBox="1">
                <a:spLocks noRot="1" noChangeAspect="1" noMove="1" noResize="1" noEditPoints="1" noAdjustHandles="1" noChangeArrowheads="1" noChangeShapeType="1" noTextEdit="1"/>
              </p:cNvSpPr>
              <p:nvPr/>
            </p:nvSpPr>
            <p:spPr>
              <a:xfrm>
                <a:off x="1628245" y="1417342"/>
                <a:ext cx="5887509" cy="2881623"/>
              </a:xfrm>
              <a:prstGeom prst="rect">
                <a:avLst/>
              </a:prstGeom>
              <a:blipFill>
                <a:blip r:embed="rId3"/>
                <a:stretch>
                  <a:fillRect l="-1502"/>
                </a:stretch>
              </a:blipFill>
              <a:ln>
                <a:solidFill>
                  <a:srgbClr val="0033CC"/>
                </a:solidFill>
              </a:ln>
            </p:spPr>
            <p:txBody>
              <a:bodyPr/>
              <a:lstStyle/>
              <a:p>
                <a:r>
                  <a:rPr lang="en-US">
                    <a:noFill/>
                  </a:rPr>
                  <a:t> </a:t>
                </a:r>
              </a:p>
            </p:txBody>
          </p:sp>
        </mc:Fallback>
      </mc:AlternateContent>
    </p:spTree>
    <p:extLst>
      <p:ext uri="{BB962C8B-B14F-4D97-AF65-F5344CB8AC3E}">
        <p14:creationId xmlns:p14="http://schemas.microsoft.com/office/powerpoint/2010/main" val="333769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D9EB-024E-7541-8B8A-B54BDAD5C636}"/>
              </a:ext>
            </a:extLst>
          </p:cNvPr>
          <p:cNvSpPr>
            <a:spLocks noGrp="1"/>
          </p:cNvSpPr>
          <p:nvPr>
            <p:ph type="title"/>
          </p:nvPr>
        </p:nvSpPr>
        <p:spPr/>
        <p:txBody>
          <a:bodyPr/>
          <a:lstStyle/>
          <a:p>
            <a:r>
              <a:rPr lang="en-US" dirty="0"/>
              <a:t>Normalize a Vector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3D91C7-A0AE-1D4D-A925-39684154D457}"/>
                  </a:ext>
                </a:extLst>
              </p:cNvPr>
              <p:cNvSpPr>
                <a:spLocks noGrp="1"/>
              </p:cNvSpPr>
              <p:nvPr>
                <p:ph idx="1"/>
              </p:nvPr>
            </p:nvSpPr>
            <p:spPr>
              <a:xfrm>
                <a:off x="457200" y="1295400"/>
                <a:ext cx="7955238" cy="4835525"/>
              </a:xfrm>
            </p:spPr>
            <p:txBody>
              <a:bodyPr/>
              <a:lstStyle/>
              <a:p>
                <a:r>
                  <a:rPr lang="en-US" dirty="0"/>
                  <a:t>A </a:t>
                </a:r>
                <a:r>
                  <a:rPr lang="en-US" dirty="0">
                    <a:solidFill>
                      <a:srgbClr val="B23C00"/>
                    </a:solidFill>
                  </a:rPr>
                  <a:t>unit vector</a:t>
                </a:r>
                <a:r>
                  <a:rPr lang="en-US" dirty="0"/>
                  <a:t> is a vector of length 1.</a:t>
                </a:r>
              </a:p>
              <a:p>
                <a:pPr lvl="1"/>
                <a:r>
                  <a:rPr lang="en-US" dirty="0"/>
                  <a:t>Examples: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𝐞</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qArr>
                      </m:e>
                    </m:d>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𝐞</m:t>
                        </m:r>
                      </m:e>
                      <m:sub>
                        <m:r>
                          <a:rPr lang="en-US" b="0" i="1" smtClean="0">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qArr>
                      </m:e>
                    </m:d>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𝐞</m:t>
                        </m:r>
                      </m:e>
                      <m:sub>
                        <m:r>
                          <a:rPr lang="en-US" b="0" i="1" smtClean="0">
                            <a:latin typeface="Cambria Math" panose="02040503050406030204" pitchFamily="18" charset="0"/>
                          </a:rPr>
                          <m:t>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eqArr>
                      </m:e>
                    </m:d>
                  </m:oMath>
                </a14:m>
                <a:r>
                  <a:rPr lang="en-US" dirty="0"/>
                  <a:t> </a:t>
                </a:r>
                <a:br>
                  <a:rPr lang="en-US" dirty="0"/>
                </a:br>
                <a:r>
                  <a:rPr lang="en-US" dirty="0"/>
                  <a:t>are unit vectors.</a:t>
                </a:r>
              </a:p>
              <a:p>
                <a:pPr lvl="4"/>
                <a:endParaRPr lang="en-US" dirty="0"/>
              </a:p>
              <a:p>
                <a:r>
                  <a:rPr lang="en-US" dirty="0"/>
                  <a:t>If vector </a:t>
                </a:r>
                <a:r>
                  <a:rPr lang="en-US" b="1" dirty="0">
                    <a:latin typeface="Times New Roman" panose="02020603050405020304" pitchFamily="18" charset="0"/>
                    <a:cs typeface="Times New Roman" panose="02020603050405020304" pitchFamily="18" charset="0"/>
                  </a:rPr>
                  <a:t>v</a:t>
                </a:r>
                <a:r>
                  <a:rPr lang="en-US" dirty="0"/>
                  <a:t> is nonzero, we can find a unit vector in the same direction as </a:t>
                </a:r>
                <a:r>
                  <a:rPr lang="en-US" b="1" dirty="0">
                    <a:latin typeface="Times New Roman" panose="02020603050405020304" pitchFamily="18" charset="0"/>
                    <a:cs typeface="Times New Roman" panose="02020603050405020304" pitchFamily="18" charset="0"/>
                  </a:rPr>
                  <a:t>v</a:t>
                </a:r>
                <a:r>
                  <a:rPr lang="en-US" dirty="0"/>
                  <a:t> by dividing </a:t>
                </a:r>
                <a:r>
                  <a:rPr lang="en-US" b="1" dirty="0">
                    <a:latin typeface="Times New Roman" panose="02020603050405020304" pitchFamily="18" charset="0"/>
                    <a:cs typeface="Times New Roman" panose="02020603050405020304" pitchFamily="18" charset="0"/>
                  </a:rPr>
                  <a:t>v</a:t>
                </a:r>
                <a:r>
                  <a:rPr lang="en-US" dirty="0"/>
                  <a:t> by its own length.</a:t>
                </a:r>
              </a:p>
              <a:p>
                <a:pPr lvl="4"/>
                <a:endParaRPr lang="en-US" dirty="0"/>
              </a:p>
              <a:p>
                <a:r>
                  <a:rPr lang="en-US" dirty="0"/>
                  <a:t>Finding a unit vector in the same direction as as </a:t>
                </a:r>
                <a:r>
                  <a:rPr lang="en-US"/>
                  <a:t>vector </a:t>
                </a:r>
                <a:r>
                  <a:rPr lang="en-US" b="1">
                    <a:latin typeface="Times New Roman" panose="02020603050405020304" pitchFamily="18" charset="0"/>
                    <a:cs typeface="Times New Roman" panose="02020603050405020304" pitchFamily="18" charset="0"/>
                  </a:rPr>
                  <a:t>v</a:t>
                </a:r>
                <a:r>
                  <a:rPr lang="en-US"/>
                  <a:t> </a:t>
                </a:r>
                <a:r>
                  <a:rPr lang="en-US" dirty="0"/>
                  <a:t>is called </a:t>
                </a:r>
                <a:r>
                  <a:rPr lang="en-US" dirty="0">
                    <a:solidFill>
                      <a:srgbClr val="B23C00"/>
                    </a:solidFill>
                  </a:rPr>
                  <a:t>normalizing</a:t>
                </a:r>
                <a:r>
                  <a:rPr lang="en-US" dirty="0"/>
                  <a:t> a vector.</a:t>
                </a:r>
              </a:p>
            </p:txBody>
          </p:sp>
        </mc:Choice>
        <mc:Fallback xmlns="">
          <p:sp>
            <p:nvSpPr>
              <p:cNvPr id="3" name="Content Placeholder 2">
                <a:extLst>
                  <a:ext uri="{FF2B5EF4-FFF2-40B4-BE49-F238E27FC236}">
                    <a16:creationId xmlns:a16="http://schemas.microsoft.com/office/drawing/2014/main" id="{313D91C7-A0AE-1D4D-A925-39684154D457}"/>
                  </a:ext>
                </a:extLst>
              </p:cNvPr>
              <p:cNvSpPr>
                <a:spLocks noGrp="1" noRot="1" noChangeAspect="1" noMove="1" noResize="1" noEditPoints="1" noAdjustHandles="1" noChangeArrowheads="1" noChangeShapeType="1" noTextEdit="1"/>
              </p:cNvSpPr>
              <p:nvPr>
                <p:ph idx="1"/>
              </p:nvPr>
            </p:nvSpPr>
            <p:spPr>
              <a:xfrm>
                <a:off x="457200" y="1295400"/>
                <a:ext cx="7955238" cy="4835525"/>
              </a:xfrm>
              <a:blipFill>
                <a:blip r:embed="rId2"/>
                <a:stretch>
                  <a:fillRect l="-638" t="-1575" b="-15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BCCFE8E-CBEF-A64E-A0BF-E5E7CAF00131}"/>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385492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D9EB-024E-7541-8B8A-B54BDAD5C636}"/>
              </a:ext>
            </a:extLst>
          </p:cNvPr>
          <p:cNvSpPr>
            <a:spLocks noGrp="1"/>
          </p:cNvSpPr>
          <p:nvPr>
            <p:ph type="title"/>
          </p:nvPr>
        </p:nvSpPr>
        <p:spPr/>
        <p:txBody>
          <a:bodyPr/>
          <a:lstStyle/>
          <a:p>
            <a:r>
              <a:rPr lang="en-US" dirty="0"/>
              <a:t>Normalize a Vector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3D91C7-A0AE-1D4D-A925-39684154D457}"/>
                  </a:ext>
                </a:extLst>
              </p:cNvPr>
              <p:cNvSpPr>
                <a:spLocks noGrp="1"/>
              </p:cNvSpPr>
              <p:nvPr>
                <p:ph idx="1"/>
              </p:nvPr>
            </p:nvSpPr>
            <p:spPr/>
            <p:txBody>
              <a:bodyPr/>
              <a:lstStyle/>
              <a:p>
                <a:pPr lvl="1"/>
                <a:r>
                  <a:rPr lang="en-US" dirty="0"/>
                  <a:t>Example: If vector </a:t>
                </a:r>
                <a14:m>
                  <m:oMath xmlns:m="http://schemas.openxmlformats.org/officeDocument/2006/math">
                    <m:r>
                      <a:rPr lang="en-US" b="1" i="0" smtClean="0">
                        <a:latin typeface="Cambria Math" panose="02040503050406030204" pitchFamily="18" charset="0"/>
                      </a:rPr>
                      <m:t>𝐯</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2</m:t>
                            </m:r>
                          </m:e>
                          <m:e>
                            <m:r>
                              <a:rPr lang="en-US" b="0" i="1" smtClean="0">
                                <a:latin typeface="Cambria Math" panose="02040503050406030204" pitchFamily="18" charset="0"/>
                              </a:rPr>
                              <m:t>−1</m:t>
                            </m:r>
                          </m:e>
                          <m:e>
                            <m:r>
                              <a:rPr lang="en-US" b="0" i="1" smtClean="0">
                                <a:latin typeface="Cambria Math" panose="02040503050406030204" pitchFamily="18" charset="0"/>
                              </a:rPr>
                              <m:t>   3</m:t>
                            </m:r>
                          </m:e>
                        </m:eqArr>
                      </m:e>
                    </m:d>
                  </m:oMath>
                </a14:m>
                <a:r>
                  <a:rPr lang="en-US" dirty="0"/>
                  <a:t> then </a:t>
                </a:r>
                <a14:m>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𝐯</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14</m:t>
                        </m:r>
                      </m:e>
                    </m:rad>
                  </m:oMath>
                </a14:m>
                <a:r>
                  <a:rPr lang="en-US" dirty="0"/>
                  <a:t>.</a:t>
                </a:r>
                <a:br>
                  <a:rPr lang="en-US" dirty="0"/>
                </a:br>
                <a:r>
                  <a:rPr lang="en-US" sz="1000" dirty="0"/>
                  <a:t> </a:t>
                </a:r>
                <a:br>
                  <a:rPr lang="en-US" dirty="0"/>
                </a:br>
                <a:r>
                  <a:rPr lang="en-US" dirty="0"/>
                  <a:t>The unit vector in the </a:t>
                </a:r>
                <a:r>
                  <a:rPr lang="en-US" u="sng" dirty="0"/>
                  <a:t>same direction</a:t>
                </a:r>
                <a:r>
                  <a:rPr lang="en-US" dirty="0"/>
                  <a:t> as </a:t>
                </a:r>
                <a:r>
                  <a:rPr lang="en-US" b="1" dirty="0">
                    <a:latin typeface="Times New Roman" panose="02020603050405020304" pitchFamily="18" charset="0"/>
                    <a:cs typeface="Times New Roman" panose="02020603050405020304" pitchFamily="18" charset="0"/>
                  </a:rPr>
                  <a:t>v</a:t>
                </a:r>
                <a:r>
                  <a:rPr lang="en-US" dirty="0"/>
                  <a:t> is</a:t>
                </a:r>
                <a:br>
                  <a:rPr lang="en-US" dirty="0"/>
                </a:br>
                <a:r>
                  <a:rPr lang="en-US" sz="1000" dirty="0"/>
                  <a:t> </a:t>
                </a:r>
                <a:br>
                  <a:rPr lang="en-US" dirty="0"/>
                </a:br>
                <a14:m>
                  <m:oMath xmlns:m="http://schemas.openxmlformats.org/officeDocument/2006/math">
                    <m:r>
                      <a:rPr lang="en-US" b="1">
                        <a:latin typeface="Cambria Math" panose="02040503050406030204" pitchFamily="18" charset="0"/>
                      </a:rPr>
                      <m:t>𝐮</m:t>
                    </m:r>
                    <m:r>
                      <a:rPr lang="en-US" b="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a:latin typeface="Cambria Math" panose="02040503050406030204" pitchFamily="18" charset="0"/>
                              </a:rPr>
                              <m:t>1</m:t>
                            </m:r>
                          </m:num>
                          <m:den>
                            <m:d>
                              <m:dPr>
                                <m:begChr m:val="‖"/>
                                <m:endChr m:val="‖"/>
                                <m:ctrlPr>
                                  <a:rPr lang="en-US" b="1" i="1">
                                    <a:latin typeface="Cambria Math" panose="02040503050406030204" pitchFamily="18" charset="0"/>
                                  </a:rPr>
                                </m:ctrlPr>
                              </m:dPr>
                              <m:e>
                                <m:r>
                                  <a:rPr lang="en-US" b="1" i="0">
                                    <a:latin typeface="Cambria Math" panose="02040503050406030204" pitchFamily="18" charset="0"/>
                                  </a:rPr>
                                  <m:t>𝐯</m:t>
                                </m:r>
                              </m:e>
                            </m:d>
                          </m:den>
                        </m:f>
                      </m:e>
                    </m:d>
                    <m:r>
                      <a:rPr lang="en-US" b="1">
                        <a:latin typeface="Cambria Math" panose="02040503050406030204" pitchFamily="18" charset="0"/>
                      </a:rPr>
                      <m:t>𝐯</m:t>
                    </m:r>
                    <m:r>
                      <a:rPr lang="en-US" b="1">
                        <a:latin typeface="Cambria Math" panose="02040503050406030204" pitchFamily="18" charset="0"/>
                      </a:rPr>
                      <m:t>=</m:t>
                    </m:r>
                    <m:d>
                      <m:dPr>
                        <m:ctrlPr>
                          <a:rPr lang="en-US" b="1" i="1">
                            <a:latin typeface="Cambria Math" panose="02040503050406030204" pitchFamily="18" charset="0"/>
                          </a:rPr>
                        </m:ctrlPr>
                      </m:dPr>
                      <m:e>
                        <m:r>
                          <a:rPr lang="en-US" b="1">
                            <a:latin typeface="Cambria Math" panose="02040503050406030204" pitchFamily="18" charset="0"/>
                          </a:rPr>
                          <m:t>1/</m:t>
                        </m:r>
                        <m:rad>
                          <m:radPr>
                            <m:degHide m:val="on"/>
                            <m:ctrlPr>
                              <a:rPr lang="en-US" b="1" i="1">
                                <a:latin typeface="Cambria Math" panose="02040503050406030204" pitchFamily="18" charset="0"/>
                              </a:rPr>
                            </m:ctrlPr>
                          </m:radPr>
                          <m:deg/>
                          <m:e>
                            <m:r>
                              <a:rPr lang="en-US" b="1">
                                <a:latin typeface="Cambria Math" panose="02040503050406030204" pitchFamily="18" charset="0"/>
                              </a:rPr>
                              <m:t>14</m:t>
                            </m:r>
                          </m:e>
                        </m:rad>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2</m:t>
                            </m:r>
                          </m:e>
                          <m:e>
                            <m:r>
                              <a:rPr lang="en-US" i="1">
                                <a:latin typeface="Cambria Math" panose="02040503050406030204" pitchFamily="18" charset="0"/>
                              </a:rPr>
                              <m:t>−1</m:t>
                            </m:r>
                          </m:e>
                          <m:e>
                            <m:r>
                              <a:rPr lang="en-US" i="1">
                                <a:latin typeface="Cambria Math" panose="02040503050406030204" pitchFamily="18" charset="0"/>
                              </a:rPr>
                              <m:t>   3</m:t>
                            </m:r>
                          </m:e>
                        </m:eqArr>
                      </m:e>
                    </m:d>
                    <m:r>
                      <a:rPr lang="en-US" b="0" i="0"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2</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14</m:t>
                                </m:r>
                              </m:e>
                            </m:rad>
                          </m:e>
                          <m:e>
                            <m:r>
                              <a:rPr lang="en-US" i="1">
                                <a:latin typeface="Cambria Math" panose="02040503050406030204" pitchFamily="18" charset="0"/>
                              </a:rPr>
                              <m:t>−1</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14</m:t>
                                </m:r>
                              </m:e>
                            </m:rad>
                          </m:e>
                          <m:e>
                            <m:r>
                              <a:rPr lang="en-US" i="1">
                                <a:latin typeface="Cambria Math" panose="02040503050406030204" pitchFamily="18" charset="0"/>
                              </a:rPr>
                              <m:t>   3</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14</m:t>
                                </m:r>
                              </m:e>
                            </m:rad>
                          </m:e>
                        </m:eqArr>
                      </m:e>
                    </m:d>
                  </m:oMath>
                </a14:m>
                <a:endParaRPr lang="en-US" dirty="0"/>
              </a:p>
            </p:txBody>
          </p:sp>
        </mc:Choice>
        <mc:Fallback xmlns="">
          <p:sp>
            <p:nvSpPr>
              <p:cNvPr id="3" name="Content Placeholder 2">
                <a:extLst>
                  <a:ext uri="{FF2B5EF4-FFF2-40B4-BE49-F238E27FC236}">
                    <a16:creationId xmlns:a16="http://schemas.microsoft.com/office/drawing/2014/main" id="{313D91C7-A0AE-1D4D-A925-39684154D457}"/>
                  </a:ext>
                </a:extLst>
              </p:cNvPr>
              <p:cNvSpPr>
                <a:spLocks noGrp="1" noRot="1" noChangeAspect="1" noMove="1" noResize="1" noEditPoints="1" noAdjustHandles="1" noChangeArrowheads="1" noChangeShapeType="1" noTextEdit="1"/>
              </p:cNvSpPr>
              <p:nvPr>
                <p:ph idx="1"/>
              </p:nvPr>
            </p:nvSpPr>
            <p:spPr>
              <a:blipFill>
                <a:blip r:embed="rId2"/>
                <a:stretch>
                  <a:fillRect t="-2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BCCFE8E-CBEF-A64E-A0BF-E5E7CAF00131}"/>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Tree>
    <p:extLst>
      <p:ext uri="{BB962C8B-B14F-4D97-AF65-F5344CB8AC3E}">
        <p14:creationId xmlns:p14="http://schemas.microsoft.com/office/powerpoint/2010/main" val="227573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C7B8-F23D-D043-AE6C-E8BBF6FEE5B9}"/>
              </a:ext>
            </a:extLst>
          </p:cNvPr>
          <p:cNvSpPr>
            <a:spLocks noGrp="1"/>
          </p:cNvSpPr>
          <p:nvPr>
            <p:ph type="title"/>
          </p:nvPr>
        </p:nvSpPr>
        <p:spPr/>
        <p:txBody>
          <a:bodyPr/>
          <a:lstStyle/>
          <a:p>
            <a:r>
              <a:rPr lang="en-US" dirty="0"/>
              <a:t>Vectors and NumPy</a:t>
            </a:r>
          </a:p>
        </p:txBody>
      </p:sp>
      <p:sp>
        <p:nvSpPr>
          <p:cNvPr id="3" name="Content Placeholder 2">
            <a:extLst>
              <a:ext uri="{FF2B5EF4-FFF2-40B4-BE49-F238E27FC236}">
                <a16:creationId xmlns:a16="http://schemas.microsoft.com/office/drawing/2014/main" id="{9B02E6D2-78AF-FF4C-8727-DCAC1B9D7E33}"/>
              </a:ext>
            </a:extLst>
          </p:cNvPr>
          <p:cNvSpPr>
            <a:spLocks noGrp="1"/>
          </p:cNvSpPr>
          <p:nvPr>
            <p:ph idx="1"/>
          </p:nvPr>
        </p:nvSpPr>
        <p:spPr>
          <a:xfrm>
            <a:off x="457200" y="1295400"/>
            <a:ext cx="8229600" cy="1676405"/>
          </a:xfrm>
        </p:spPr>
        <p:txBody>
          <a:bodyPr/>
          <a:lstStyle/>
          <a:p>
            <a:r>
              <a:rPr lang="en-US" dirty="0"/>
              <a:t>If we represent vectors by NumPy arrays, then we can perform </a:t>
            </a:r>
            <a:r>
              <a:rPr lang="en-US" u="sng" dirty="0"/>
              <a:t>vector arithmetic</a:t>
            </a:r>
            <a:r>
              <a:rPr lang="en-US" dirty="0"/>
              <a:t> directly.</a:t>
            </a:r>
          </a:p>
          <a:p>
            <a:pPr lvl="4"/>
            <a:endParaRPr lang="en-US" dirty="0"/>
          </a:p>
          <a:p>
            <a:r>
              <a:rPr lang="en-US" dirty="0"/>
              <a:t>Vector addition</a:t>
            </a:r>
          </a:p>
        </p:txBody>
      </p:sp>
      <p:sp>
        <p:nvSpPr>
          <p:cNvPr id="4" name="Slide Number Placeholder 3">
            <a:extLst>
              <a:ext uri="{FF2B5EF4-FFF2-40B4-BE49-F238E27FC236}">
                <a16:creationId xmlns:a16="http://schemas.microsoft.com/office/drawing/2014/main" id="{3126334C-5EAE-F143-8F83-358D700AB593}"/>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sp>
        <p:nvSpPr>
          <p:cNvPr id="5" name="TextBox 4">
            <a:extLst>
              <a:ext uri="{FF2B5EF4-FFF2-40B4-BE49-F238E27FC236}">
                <a16:creationId xmlns:a16="http://schemas.microsoft.com/office/drawing/2014/main" id="{5FFE9207-26E1-DB43-87CC-3908A9734EF6}"/>
              </a:ext>
            </a:extLst>
          </p:cNvPr>
          <p:cNvSpPr txBox="1"/>
          <p:nvPr/>
        </p:nvSpPr>
        <p:spPr>
          <a:xfrm>
            <a:off x="3566171" y="2514610"/>
            <a:ext cx="3270447" cy="206210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numpy as np</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u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([3, 2])</a:t>
            </a:r>
          </a:p>
          <a:p>
            <a:r>
              <a:rPr lang="en-US" b="1" dirty="0">
                <a:latin typeface="Courier New" panose="02070309020205020404" pitchFamily="49" charset="0"/>
                <a:cs typeface="Courier New" panose="02070309020205020404" pitchFamily="49" charset="0"/>
              </a:rPr>
              <a:t>v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([1, -1])</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f'u</a:t>
            </a:r>
            <a:r>
              <a:rPr lang="en-US" b="1" dirty="0">
                <a:latin typeface="Courier New" panose="02070309020205020404" pitchFamily="49" charset="0"/>
                <a:cs typeface="Courier New" panose="02070309020205020404" pitchFamily="49" charset="0"/>
              </a:rPr>
              <a:t>     = {u}')</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f'v</a:t>
            </a:r>
            <a:r>
              <a:rPr lang="en-US" b="1" dirty="0">
                <a:latin typeface="Courier New" panose="02070309020205020404" pitchFamily="49" charset="0"/>
                <a:cs typeface="Courier New" panose="02070309020205020404" pitchFamily="49" charset="0"/>
              </a:rPr>
              <a:t>     = {v}')</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f'u</a:t>
            </a:r>
            <a:r>
              <a:rPr lang="en-US" b="1" dirty="0">
                <a:latin typeface="Courier New" panose="02070309020205020404" pitchFamily="49" charset="0"/>
                <a:cs typeface="Courier New" panose="02070309020205020404" pitchFamily="49" charset="0"/>
              </a:rPr>
              <a:t> + v = {u + v}')</a:t>
            </a:r>
          </a:p>
        </p:txBody>
      </p:sp>
      <p:sp>
        <p:nvSpPr>
          <p:cNvPr id="6" name="TextBox 5">
            <a:extLst>
              <a:ext uri="{FF2B5EF4-FFF2-40B4-BE49-F238E27FC236}">
                <a16:creationId xmlns:a16="http://schemas.microsoft.com/office/drawing/2014/main" id="{156EA9EC-30C3-044D-BF9E-5F4D75292108}"/>
              </a:ext>
            </a:extLst>
          </p:cNvPr>
          <p:cNvSpPr txBox="1"/>
          <p:nvPr/>
        </p:nvSpPr>
        <p:spPr>
          <a:xfrm>
            <a:off x="3566171" y="4731603"/>
            <a:ext cx="2036135" cy="830997"/>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u     = [3  2] </a:t>
            </a:r>
          </a:p>
          <a:p>
            <a:r>
              <a:rPr lang="en-US" b="1" dirty="0">
                <a:latin typeface="Courier New" panose="02070309020205020404" pitchFamily="49" charset="0"/>
                <a:cs typeface="Courier New" panose="02070309020205020404" pitchFamily="49" charset="0"/>
              </a:rPr>
              <a:t>v     = [1 -1] </a:t>
            </a:r>
          </a:p>
          <a:p>
            <a:r>
              <a:rPr lang="en-US" b="1" dirty="0">
                <a:latin typeface="Courier New" panose="02070309020205020404" pitchFamily="49" charset="0"/>
                <a:cs typeface="Courier New" panose="02070309020205020404" pitchFamily="49" charset="0"/>
              </a:rPr>
              <a:t>u + v = [4  1]</a:t>
            </a:r>
          </a:p>
        </p:txBody>
      </p:sp>
      <p:sp>
        <p:nvSpPr>
          <p:cNvPr id="7" name="Right Arrow 6">
            <a:extLst>
              <a:ext uri="{FF2B5EF4-FFF2-40B4-BE49-F238E27FC236}">
                <a16:creationId xmlns:a16="http://schemas.microsoft.com/office/drawing/2014/main" id="{A46F0EDC-5DBE-064A-BBCC-010145F5D8C7}"/>
              </a:ext>
            </a:extLst>
          </p:cNvPr>
          <p:cNvSpPr/>
          <p:nvPr/>
        </p:nvSpPr>
        <p:spPr bwMode="auto">
          <a:xfrm>
            <a:off x="3017537" y="5009942"/>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199A1CB8-2C7C-D047-9C48-8FF3DCCCB5FB}"/>
              </a:ext>
            </a:extLst>
          </p:cNvPr>
          <p:cNvSpPr txBox="1"/>
          <p:nvPr/>
        </p:nvSpPr>
        <p:spPr>
          <a:xfrm>
            <a:off x="5943585" y="2345333"/>
            <a:ext cx="1415644" cy="338554"/>
          </a:xfrm>
          <a:prstGeom prst="rect">
            <a:avLst/>
          </a:prstGeom>
          <a:solidFill>
            <a:srgbClr val="0033CC"/>
          </a:solidFill>
        </p:spPr>
        <p:txBody>
          <a:bodyPr wrap="none" rtlCol="0">
            <a:spAutoFit/>
          </a:bodyPr>
          <a:lstStyle/>
          <a:p>
            <a:r>
              <a:rPr lang="en-US" dirty="0" err="1">
                <a:solidFill>
                  <a:srgbClr val="FFFF00"/>
                </a:solidFill>
              </a:rPr>
              <a:t>Vectors.ipynb</a:t>
            </a:r>
            <a:endParaRPr lang="en-US" dirty="0">
              <a:solidFill>
                <a:srgbClr val="FFFF00"/>
              </a:solidFill>
            </a:endParaRPr>
          </a:p>
        </p:txBody>
      </p:sp>
    </p:spTree>
    <p:extLst>
      <p:ext uri="{BB962C8B-B14F-4D97-AF65-F5344CB8AC3E}">
        <p14:creationId xmlns:p14="http://schemas.microsoft.com/office/powerpoint/2010/main" val="371639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530A-D271-164B-AC08-0813816EC726}"/>
              </a:ext>
            </a:extLst>
          </p:cNvPr>
          <p:cNvSpPr>
            <a:spLocks noGrp="1"/>
          </p:cNvSpPr>
          <p:nvPr>
            <p:ph type="title"/>
          </p:nvPr>
        </p:nvSpPr>
        <p:spPr/>
        <p:txBody>
          <a:bodyPr/>
          <a:lstStyle/>
          <a:p>
            <a:r>
              <a:rPr lang="en-US" dirty="0"/>
              <a:t>Vectors and NumPy</a:t>
            </a:r>
            <a:r>
              <a:rPr lang="en-US" i="1" dirty="0"/>
              <a:t>, cont’d</a:t>
            </a:r>
          </a:p>
        </p:txBody>
      </p:sp>
      <p:sp>
        <p:nvSpPr>
          <p:cNvPr id="3" name="Content Placeholder 2">
            <a:extLst>
              <a:ext uri="{FF2B5EF4-FFF2-40B4-BE49-F238E27FC236}">
                <a16:creationId xmlns:a16="http://schemas.microsoft.com/office/drawing/2014/main" id="{44824028-6478-D24F-989C-5778DA298CA6}"/>
              </a:ext>
            </a:extLst>
          </p:cNvPr>
          <p:cNvSpPr>
            <a:spLocks noGrp="1"/>
          </p:cNvSpPr>
          <p:nvPr>
            <p:ph idx="1"/>
          </p:nvPr>
        </p:nvSpPr>
        <p:spPr>
          <a:xfrm>
            <a:off x="457200" y="1295400"/>
            <a:ext cx="8229600" cy="579137"/>
          </a:xfrm>
        </p:spPr>
        <p:txBody>
          <a:bodyPr/>
          <a:lstStyle/>
          <a:p>
            <a:r>
              <a:rPr lang="en-US" dirty="0"/>
              <a:t>Scalar multiplication</a:t>
            </a:r>
          </a:p>
        </p:txBody>
      </p:sp>
      <p:sp>
        <p:nvSpPr>
          <p:cNvPr id="4" name="Slide Number Placeholder 3">
            <a:extLst>
              <a:ext uri="{FF2B5EF4-FFF2-40B4-BE49-F238E27FC236}">
                <a16:creationId xmlns:a16="http://schemas.microsoft.com/office/drawing/2014/main" id="{97E54DDB-2B3C-1C41-B55C-2A7F740A7873}"/>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D9426E16-18AC-5949-BC4A-1196D85AF8B3}"/>
              </a:ext>
            </a:extLst>
          </p:cNvPr>
          <p:cNvSpPr txBox="1"/>
          <p:nvPr/>
        </p:nvSpPr>
        <p:spPr>
          <a:xfrm>
            <a:off x="3245355" y="2057415"/>
            <a:ext cx="2653290"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u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([3, 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 u = {u}')</a:t>
            </a:r>
          </a:p>
          <a:p>
            <a:r>
              <a:rPr lang="en-US" b="1" dirty="0">
                <a:latin typeface="Courier New" panose="02070309020205020404" pitchFamily="49" charset="0"/>
                <a:cs typeface="Courier New" panose="02070309020205020404" pitchFamily="49" charset="0"/>
              </a:rPr>
              <a:t>print(f'2u = {2*u}')</a:t>
            </a:r>
          </a:p>
        </p:txBody>
      </p:sp>
      <p:sp>
        <p:nvSpPr>
          <p:cNvPr id="6" name="TextBox 5">
            <a:extLst>
              <a:ext uri="{FF2B5EF4-FFF2-40B4-BE49-F238E27FC236}">
                <a16:creationId xmlns:a16="http://schemas.microsoft.com/office/drawing/2014/main" id="{73536485-AD4D-3947-A7C8-35FEE34354B6}"/>
              </a:ext>
            </a:extLst>
          </p:cNvPr>
          <p:cNvSpPr txBox="1"/>
          <p:nvPr/>
        </p:nvSpPr>
        <p:spPr>
          <a:xfrm>
            <a:off x="3800795" y="3337561"/>
            <a:ext cx="1542410"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 u = [3 2] </a:t>
            </a:r>
          </a:p>
          <a:p>
            <a:r>
              <a:rPr lang="en-US" b="1" dirty="0">
                <a:latin typeface="Courier New" panose="02070309020205020404" pitchFamily="49" charset="0"/>
                <a:cs typeface="Courier New" panose="02070309020205020404" pitchFamily="49" charset="0"/>
              </a:rPr>
              <a:t>2u = [6 4]</a:t>
            </a:r>
          </a:p>
        </p:txBody>
      </p:sp>
      <p:sp>
        <p:nvSpPr>
          <p:cNvPr id="9" name="Right Arrow 8">
            <a:extLst>
              <a:ext uri="{FF2B5EF4-FFF2-40B4-BE49-F238E27FC236}">
                <a16:creationId xmlns:a16="http://schemas.microsoft.com/office/drawing/2014/main" id="{A7DCD52E-A964-4845-9686-47266375C3BD}"/>
              </a:ext>
            </a:extLst>
          </p:cNvPr>
          <p:cNvSpPr/>
          <p:nvPr/>
        </p:nvSpPr>
        <p:spPr bwMode="auto">
          <a:xfrm>
            <a:off x="3291854" y="3492789"/>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501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530A-D271-164B-AC08-0813816EC726}"/>
              </a:ext>
            </a:extLst>
          </p:cNvPr>
          <p:cNvSpPr>
            <a:spLocks noGrp="1"/>
          </p:cNvSpPr>
          <p:nvPr>
            <p:ph type="title"/>
          </p:nvPr>
        </p:nvSpPr>
        <p:spPr/>
        <p:txBody>
          <a:bodyPr/>
          <a:lstStyle/>
          <a:p>
            <a:r>
              <a:rPr lang="en-US" dirty="0"/>
              <a:t>Vectors and NumPy</a:t>
            </a:r>
            <a:r>
              <a:rPr lang="en-US" i="1" dirty="0"/>
              <a:t>, cont’d</a:t>
            </a:r>
          </a:p>
        </p:txBody>
      </p:sp>
      <p:sp>
        <p:nvSpPr>
          <p:cNvPr id="3" name="Content Placeholder 2">
            <a:extLst>
              <a:ext uri="{FF2B5EF4-FFF2-40B4-BE49-F238E27FC236}">
                <a16:creationId xmlns:a16="http://schemas.microsoft.com/office/drawing/2014/main" id="{44824028-6478-D24F-989C-5778DA298CA6}"/>
              </a:ext>
            </a:extLst>
          </p:cNvPr>
          <p:cNvSpPr>
            <a:spLocks noGrp="1"/>
          </p:cNvSpPr>
          <p:nvPr>
            <p:ph idx="1"/>
          </p:nvPr>
        </p:nvSpPr>
        <p:spPr>
          <a:xfrm>
            <a:off x="457200" y="1295400"/>
            <a:ext cx="8229600" cy="579137"/>
          </a:xfrm>
        </p:spPr>
        <p:txBody>
          <a:bodyPr/>
          <a:lstStyle/>
          <a:p>
            <a:r>
              <a:rPr lang="en-US" dirty="0"/>
              <a:t>Linear combination</a:t>
            </a:r>
          </a:p>
        </p:txBody>
      </p:sp>
      <p:sp>
        <p:nvSpPr>
          <p:cNvPr id="4" name="Slide Number Placeholder 3">
            <a:extLst>
              <a:ext uri="{FF2B5EF4-FFF2-40B4-BE49-F238E27FC236}">
                <a16:creationId xmlns:a16="http://schemas.microsoft.com/office/drawing/2014/main" id="{97E54DDB-2B3C-1C41-B55C-2A7F740A7873}"/>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7" name="TextBox 6">
            <a:extLst>
              <a:ext uri="{FF2B5EF4-FFF2-40B4-BE49-F238E27FC236}">
                <a16:creationId xmlns:a16="http://schemas.microsoft.com/office/drawing/2014/main" id="{8C2B430E-B61E-934B-B732-E4F54DB992B8}"/>
              </a:ext>
            </a:extLst>
          </p:cNvPr>
          <p:cNvSpPr txBox="1"/>
          <p:nvPr/>
        </p:nvSpPr>
        <p:spPr>
          <a:xfrm>
            <a:off x="548684" y="1874537"/>
            <a:ext cx="5739072" cy="255454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v1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([1,  0, -1])</a:t>
            </a:r>
          </a:p>
          <a:p>
            <a:r>
              <a:rPr lang="en-US" b="1" dirty="0">
                <a:latin typeface="Courier New" panose="02070309020205020404" pitchFamily="49" charset="0"/>
                <a:cs typeface="Courier New" panose="02070309020205020404" pitchFamily="49" charset="0"/>
              </a:rPr>
              <a:t>v2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([2, -3,  1])</a:t>
            </a:r>
          </a:p>
          <a:p>
            <a:r>
              <a:rPr lang="en-US" b="1" dirty="0">
                <a:latin typeface="Courier New" panose="02070309020205020404" pitchFamily="49" charset="0"/>
                <a:cs typeface="Courier New" panose="02070309020205020404" pitchFamily="49" charset="0"/>
              </a:rPr>
              <a:t>v3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([5, -4,  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print(f'v1 = {v1}')</a:t>
            </a:r>
          </a:p>
          <a:p>
            <a:r>
              <a:rPr lang="en-US" b="1" dirty="0">
                <a:latin typeface="Courier New" panose="02070309020205020404" pitchFamily="49" charset="0"/>
                <a:cs typeface="Courier New" panose="02070309020205020404" pitchFamily="49" charset="0"/>
              </a:rPr>
              <a:t>print(f'v2 = {v2}')</a:t>
            </a:r>
          </a:p>
          <a:p>
            <a:r>
              <a:rPr lang="en-US" b="1" dirty="0">
                <a:latin typeface="Courier New" panose="02070309020205020404" pitchFamily="49" charset="0"/>
                <a:cs typeface="Courier New" panose="02070309020205020404" pitchFamily="49" charset="0"/>
              </a:rPr>
              <a:t>print(f'v3 = {v3}')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print(f'3v1 + 2v2 - v3 = {3*v1 + 2*v2 - v3}')</a:t>
            </a:r>
          </a:p>
        </p:txBody>
      </p:sp>
      <p:sp>
        <p:nvSpPr>
          <p:cNvPr id="8" name="TextBox 7">
            <a:extLst>
              <a:ext uri="{FF2B5EF4-FFF2-40B4-BE49-F238E27FC236}">
                <a16:creationId xmlns:a16="http://schemas.microsoft.com/office/drawing/2014/main" id="{3DC897F9-C936-1440-A2F6-3877EF08C270}"/>
              </a:ext>
            </a:extLst>
          </p:cNvPr>
          <p:cNvSpPr txBox="1"/>
          <p:nvPr/>
        </p:nvSpPr>
        <p:spPr>
          <a:xfrm>
            <a:off x="1786202" y="4617707"/>
            <a:ext cx="3517310" cy="1323439"/>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v1 = [ 1  0 -1]</a:t>
            </a:r>
          </a:p>
          <a:p>
            <a:r>
              <a:rPr lang="en-US" b="1" dirty="0">
                <a:latin typeface="Courier New" panose="02070309020205020404" pitchFamily="49" charset="0"/>
                <a:cs typeface="Courier New" panose="02070309020205020404" pitchFamily="49" charset="0"/>
              </a:rPr>
              <a:t>v2 = [ 2 -3  1]</a:t>
            </a:r>
          </a:p>
          <a:p>
            <a:r>
              <a:rPr lang="en-US" b="1" dirty="0">
                <a:latin typeface="Courier New" panose="02070309020205020404" pitchFamily="49" charset="0"/>
                <a:cs typeface="Courier New" panose="02070309020205020404" pitchFamily="49" charset="0"/>
              </a:rPr>
              <a:t>v3 = [ 5 -4  0]</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3v1 + 2v2 - v3 = [ 2 -2 -1]</a:t>
            </a:r>
          </a:p>
        </p:txBody>
      </p:sp>
      <p:sp>
        <p:nvSpPr>
          <p:cNvPr id="9" name="Right Arrow 8">
            <a:extLst>
              <a:ext uri="{FF2B5EF4-FFF2-40B4-BE49-F238E27FC236}">
                <a16:creationId xmlns:a16="http://schemas.microsoft.com/office/drawing/2014/main" id="{48EE928A-C74D-9A49-966A-63C148454077}"/>
              </a:ext>
            </a:extLst>
          </p:cNvPr>
          <p:cNvSpPr/>
          <p:nvPr/>
        </p:nvSpPr>
        <p:spPr bwMode="auto">
          <a:xfrm>
            <a:off x="1258882" y="5142267"/>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0" name="Picture 9" descr="Text&#10;&#10;Description automatically generated">
            <a:extLst>
              <a:ext uri="{FF2B5EF4-FFF2-40B4-BE49-F238E27FC236}">
                <a16:creationId xmlns:a16="http://schemas.microsoft.com/office/drawing/2014/main" id="{F52E8DF0-F4A1-754A-B1D9-DEF3C352819B}"/>
              </a:ext>
            </a:extLst>
          </p:cNvPr>
          <p:cNvPicPr>
            <a:picLocks noChangeAspect="1"/>
          </p:cNvPicPr>
          <p:nvPr/>
        </p:nvPicPr>
        <p:blipFill>
          <a:blip r:embed="rId2"/>
          <a:stretch>
            <a:fillRect/>
          </a:stretch>
        </p:blipFill>
        <p:spPr>
          <a:xfrm>
            <a:off x="5231854" y="2063162"/>
            <a:ext cx="3352276" cy="1759171"/>
          </a:xfrm>
          <a:prstGeom prst="rect">
            <a:avLst/>
          </a:prstGeom>
          <a:ln>
            <a:solidFill>
              <a:srgbClr val="0033CC"/>
            </a:solidFill>
          </a:ln>
        </p:spPr>
      </p:pic>
    </p:spTree>
    <p:extLst>
      <p:ext uri="{BB962C8B-B14F-4D97-AF65-F5344CB8AC3E}">
        <p14:creationId xmlns:p14="http://schemas.microsoft.com/office/powerpoint/2010/main" val="264234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AAF2-0707-F042-B16B-BBC44A4F1341}"/>
              </a:ext>
            </a:extLst>
          </p:cNvPr>
          <p:cNvSpPr>
            <a:spLocks noGrp="1"/>
          </p:cNvSpPr>
          <p:nvPr>
            <p:ph type="title"/>
          </p:nvPr>
        </p:nvSpPr>
        <p:spPr/>
        <p:txBody>
          <a:bodyPr/>
          <a:lstStyle/>
          <a:p>
            <a:r>
              <a:rPr lang="en-US" dirty="0"/>
              <a:t>Vectors and NumPy</a:t>
            </a:r>
            <a:r>
              <a:rPr lang="en-US" i="1" dirty="0"/>
              <a:t>, cont’d</a:t>
            </a:r>
            <a:endParaRPr lang="en-US" dirty="0"/>
          </a:p>
        </p:txBody>
      </p:sp>
      <p:sp>
        <p:nvSpPr>
          <p:cNvPr id="3" name="Content Placeholder 2">
            <a:extLst>
              <a:ext uri="{FF2B5EF4-FFF2-40B4-BE49-F238E27FC236}">
                <a16:creationId xmlns:a16="http://schemas.microsoft.com/office/drawing/2014/main" id="{DE50C1F0-A36B-FD46-B945-07F46C2D32A8}"/>
              </a:ext>
            </a:extLst>
          </p:cNvPr>
          <p:cNvSpPr>
            <a:spLocks noGrp="1"/>
          </p:cNvSpPr>
          <p:nvPr>
            <p:ph idx="1"/>
          </p:nvPr>
        </p:nvSpPr>
        <p:spPr>
          <a:xfrm>
            <a:off x="457200" y="1295401"/>
            <a:ext cx="8229600" cy="487698"/>
          </a:xfrm>
        </p:spPr>
        <p:txBody>
          <a:bodyPr/>
          <a:lstStyle/>
          <a:p>
            <a:r>
              <a:rPr lang="en-US" dirty="0"/>
              <a:t>Dot product</a:t>
            </a:r>
          </a:p>
        </p:txBody>
      </p:sp>
      <p:sp>
        <p:nvSpPr>
          <p:cNvPr id="4" name="Slide Number Placeholder 3">
            <a:extLst>
              <a:ext uri="{FF2B5EF4-FFF2-40B4-BE49-F238E27FC236}">
                <a16:creationId xmlns:a16="http://schemas.microsoft.com/office/drawing/2014/main" id="{C25A350C-74E5-6D4D-8C34-CCA422E073C2}"/>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5" name="TextBox 4">
            <a:extLst>
              <a:ext uri="{FF2B5EF4-FFF2-40B4-BE49-F238E27FC236}">
                <a16:creationId xmlns:a16="http://schemas.microsoft.com/office/drawing/2014/main" id="{C0703BB9-AEA6-5942-9F10-1924E0C8E81B}"/>
              </a:ext>
            </a:extLst>
          </p:cNvPr>
          <p:cNvSpPr txBox="1"/>
          <p:nvPr/>
        </p:nvSpPr>
        <p:spPr>
          <a:xfrm>
            <a:off x="926722" y="1966577"/>
            <a:ext cx="4011034"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u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([ 1, 2, -3])</a:t>
            </a:r>
          </a:p>
          <a:p>
            <a:r>
              <a:rPr lang="en-US" b="1" dirty="0">
                <a:latin typeface="Courier New" panose="02070309020205020404" pitchFamily="49" charset="0"/>
                <a:cs typeface="Courier New" panose="02070309020205020404" pitchFamily="49" charset="0"/>
              </a:rPr>
              <a:t>v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([-3, 5,  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f'u</a:t>
            </a:r>
            <a:r>
              <a:rPr lang="en-US" b="1" dirty="0">
                <a:latin typeface="Courier New" panose="02070309020205020404" pitchFamily="49" charset="0"/>
                <a:cs typeface="Courier New" panose="02070309020205020404" pitchFamily="49" charset="0"/>
              </a:rPr>
              <a:t> = {u}')</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f'v</a:t>
            </a:r>
            <a:r>
              <a:rPr lang="en-US" b="1" dirty="0">
                <a:latin typeface="Courier New" panose="02070309020205020404" pitchFamily="49" charset="0"/>
                <a:cs typeface="Courier New" panose="02070309020205020404" pitchFamily="49" charset="0"/>
              </a:rPr>
              <a:t> = {v}')</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f'u.dot</a:t>
            </a:r>
            <a:r>
              <a:rPr lang="en-US" b="1" dirty="0">
                <a:latin typeface="Courier New" panose="02070309020205020404" pitchFamily="49" charset="0"/>
                <a:cs typeface="Courier New" panose="02070309020205020404" pitchFamily="49" charset="0"/>
              </a:rPr>
              <a:t>(v) = {</a:t>
            </a:r>
            <a:r>
              <a:rPr lang="en-US" b="1" dirty="0" err="1">
                <a:solidFill>
                  <a:srgbClr val="B23C00"/>
                </a:solidFill>
                <a:latin typeface="Courier New" panose="02070309020205020404" pitchFamily="49" charset="0"/>
                <a:cs typeface="Courier New" panose="02070309020205020404" pitchFamily="49" charset="0"/>
              </a:rPr>
              <a:t>u.dot</a:t>
            </a:r>
            <a:r>
              <a:rPr lang="en-US" b="1" dirty="0">
                <a:solidFill>
                  <a:srgbClr val="B23C00"/>
                </a:solidFill>
                <a:latin typeface="Courier New" panose="02070309020205020404" pitchFamily="49" charset="0"/>
                <a:cs typeface="Courier New" panose="02070309020205020404" pitchFamily="49" charset="0"/>
              </a:rPr>
              <a:t>(v)</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f'u@v</a:t>
            </a:r>
            <a:r>
              <a:rPr lang="en-US" b="1" dirty="0">
                <a:latin typeface="Courier New" panose="02070309020205020404" pitchFamily="49" charset="0"/>
                <a:cs typeface="Courier New" panose="02070309020205020404" pitchFamily="49" charset="0"/>
              </a:rPr>
              <a:t> = {</a:t>
            </a:r>
            <a:r>
              <a:rPr lang="en-US" b="1" dirty="0" err="1">
                <a:solidFill>
                  <a:srgbClr val="B23C00"/>
                </a:solidFill>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D9570046-7A0A-FA49-B0EC-E78A94B00701}"/>
              </a:ext>
            </a:extLst>
          </p:cNvPr>
          <p:cNvSpPr txBox="1"/>
          <p:nvPr/>
        </p:nvSpPr>
        <p:spPr>
          <a:xfrm>
            <a:off x="1975887" y="4458379"/>
            <a:ext cx="1912703" cy="1323439"/>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u = [ 1  2 -3]</a:t>
            </a:r>
          </a:p>
          <a:p>
            <a:r>
              <a:rPr lang="en-US" b="1" dirty="0">
                <a:latin typeface="Courier New" panose="02070309020205020404" pitchFamily="49" charset="0"/>
                <a:cs typeface="Courier New" panose="02070309020205020404" pitchFamily="49" charset="0"/>
              </a:rPr>
              <a:t>v = [-3  5  2]</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u.dot</a:t>
            </a:r>
            <a:r>
              <a:rPr lang="en-US" b="1" dirty="0">
                <a:latin typeface="Courier New" panose="02070309020205020404" pitchFamily="49" charset="0"/>
                <a:cs typeface="Courier New" panose="02070309020205020404" pitchFamily="49" charset="0"/>
              </a:rPr>
              <a:t>(v) = 1</a:t>
            </a:r>
          </a:p>
          <a:p>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 1</a:t>
            </a:r>
          </a:p>
        </p:txBody>
      </p:sp>
      <p:sp>
        <p:nvSpPr>
          <p:cNvPr id="7" name="Right Arrow 6">
            <a:extLst>
              <a:ext uri="{FF2B5EF4-FFF2-40B4-BE49-F238E27FC236}">
                <a16:creationId xmlns:a16="http://schemas.microsoft.com/office/drawing/2014/main" id="{971A7A14-F3AA-2F43-ABFF-59C8738E4EAE}"/>
              </a:ext>
            </a:extLst>
          </p:cNvPr>
          <p:cNvSpPr/>
          <p:nvPr/>
        </p:nvSpPr>
        <p:spPr bwMode="auto">
          <a:xfrm>
            <a:off x="1469215" y="4982939"/>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8" name="Picture 7" descr="Chart&#10;&#10;Description automatically generated">
            <a:extLst>
              <a:ext uri="{FF2B5EF4-FFF2-40B4-BE49-F238E27FC236}">
                <a16:creationId xmlns:a16="http://schemas.microsoft.com/office/drawing/2014/main" id="{DED3F14C-A720-7246-8F26-07BF67E3FCB5}"/>
              </a:ext>
            </a:extLst>
          </p:cNvPr>
          <p:cNvPicPr>
            <a:picLocks noChangeAspect="1"/>
          </p:cNvPicPr>
          <p:nvPr/>
        </p:nvPicPr>
        <p:blipFill>
          <a:blip r:embed="rId2"/>
          <a:stretch>
            <a:fillRect/>
          </a:stretch>
        </p:blipFill>
        <p:spPr>
          <a:xfrm>
            <a:off x="5394951" y="2446149"/>
            <a:ext cx="3181801" cy="1046400"/>
          </a:xfrm>
          <a:prstGeom prst="rect">
            <a:avLst/>
          </a:prstGeom>
          <a:ln>
            <a:solidFill>
              <a:srgbClr val="0033CC"/>
            </a:solidFill>
          </a:ln>
        </p:spPr>
      </p:pic>
    </p:spTree>
    <p:extLst>
      <p:ext uri="{BB962C8B-B14F-4D97-AF65-F5344CB8AC3E}">
        <p14:creationId xmlns:p14="http://schemas.microsoft.com/office/powerpoint/2010/main" val="121691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7F0-5CDE-1A46-B689-46164956B43B}"/>
              </a:ext>
            </a:extLst>
          </p:cNvPr>
          <p:cNvSpPr>
            <a:spLocks noGrp="1"/>
          </p:cNvSpPr>
          <p:nvPr>
            <p:ph type="title"/>
          </p:nvPr>
        </p:nvSpPr>
        <p:spPr/>
        <p:txBody>
          <a:bodyPr/>
          <a:lstStyle/>
          <a:p>
            <a:r>
              <a:rPr lang="en-US" dirty="0"/>
              <a:t>Vectors and NumPy</a:t>
            </a:r>
            <a:r>
              <a:rPr lang="en-US" i="1" dirty="0"/>
              <a:t>, cont’d</a:t>
            </a:r>
            <a:endParaRPr lang="en-US" dirty="0"/>
          </a:p>
        </p:txBody>
      </p:sp>
      <p:sp>
        <p:nvSpPr>
          <p:cNvPr id="3" name="Content Placeholder 2">
            <a:extLst>
              <a:ext uri="{FF2B5EF4-FFF2-40B4-BE49-F238E27FC236}">
                <a16:creationId xmlns:a16="http://schemas.microsoft.com/office/drawing/2014/main" id="{CD4226B9-F899-3C4B-A4E5-5B787C9A8F68}"/>
              </a:ext>
            </a:extLst>
          </p:cNvPr>
          <p:cNvSpPr>
            <a:spLocks noGrp="1"/>
          </p:cNvSpPr>
          <p:nvPr>
            <p:ph idx="1"/>
          </p:nvPr>
        </p:nvSpPr>
        <p:spPr>
          <a:xfrm>
            <a:off x="457200" y="1295401"/>
            <a:ext cx="8229600" cy="487698"/>
          </a:xfrm>
        </p:spPr>
        <p:txBody>
          <a:bodyPr/>
          <a:lstStyle/>
          <a:p>
            <a:r>
              <a:rPr lang="en-US" dirty="0"/>
              <a:t>Length (norm)</a:t>
            </a:r>
          </a:p>
        </p:txBody>
      </p:sp>
      <p:sp>
        <p:nvSpPr>
          <p:cNvPr id="4" name="Slide Number Placeholder 3">
            <a:extLst>
              <a:ext uri="{FF2B5EF4-FFF2-40B4-BE49-F238E27FC236}">
                <a16:creationId xmlns:a16="http://schemas.microsoft.com/office/drawing/2014/main" id="{F66F969C-D058-D14E-AF03-1CA0237F3CC9}"/>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DAFECA0D-C89D-9040-BEE2-FDBC0C109FE2}"/>
              </a:ext>
            </a:extLst>
          </p:cNvPr>
          <p:cNvSpPr txBox="1"/>
          <p:nvPr/>
        </p:nvSpPr>
        <p:spPr>
          <a:xfrm>
            <a:off x="2689914" y="2011700"/>
            <a:ext cx="3764172"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numpy.linalg</a:t>
            </a:r>
            <a:r>
              <a:rPr lang="en-US" b="1" dirty="0">
                <a:latin typeface="Courier New" panose="02070309020205020404" pitchFamily="49" charset="0"/>
                <a:cs typeface="Courier New" panose="02070309020205020404" pitchFamily="49" charset="0"/>
              </a:rPr>
              <a:t> import norm</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([2, -1, 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f'v</a:t>
            </a:r>
            <a:r>
              <a:rPr lang="en-US" b="1" dirty="0">
                <a:latin typeface="Courier New" panose="02070309020205020404" pitchFamily="49" charset="0"/>
                <a:cs typeface="Courier New" panose="02070309020205020404" pitchFamily="49" charset="0"/>
              </a:rPr>
              <a:t>       = {v}')</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f'norm</a:t>
            </a:r>
            <a:r>
              <a:rPr lang="en-US" b="1" dirty="0">
                <a:latin typeface="Courier New" panose="02070309020205020404" pitchFamily="49" charset="0"/>
                <a:cs typeface="Courier New" panose="02070309020205020404" pitchFamily="49" charset="0"/>
              </a:rPr>
              <a:t>(v) = {</a:t>
            </a:r>
            <a:r>
              <a:rPr lang="en-US" b="1" dirty="0">
                <a:solidFill>
                  <a:srgbClr val="B23C00"/>
                </a:solidFill>
                <a:latin typeface="Courier New" panose="02070309020205020404" pitchFamily="49" charset="0"/>
                <a:cs typeface="Courier New" panose="02070309020205020404" pitchFamily="49" charset="0"/>
              </a:rPr>
              <a:t>norm(v)</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FFE9C06F-F8B8-B144-8E6C-6067DD4F9215}"/>
              </a:ext>
            </a:extLst>
          </p:cNvPr>
          <p:cNvSpPr txBox="1"/>
          <p:nvPr/>
        </p:nvSpPr>
        <p:spPr>
          <a:xfrm>
            <a:off x="2689914" y="3723362"/>
            <a:ext cx="3640740"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v       = [ 2 -1  3]</a:t>
            </a:r>
          </a:p>
          <a:p>
            <a:r>
              <a:rPr lang="en-US" b="1" dirty="0">
                <a:latin typeface="Courier New" panose="02070309020205020404" pitchFamily="49" charset="0"/>
                <a:cs typeface="Courier New" panose="02070309020205020404" pitchFamily="49" charset="0"/>
              </a:rPr>
              <a:t>norm(v) = 3.7416573867739413</a:t>
            </a:r>
          </a:p>
        </p:txBody>
      </p:sp>
      <p:sp>
        <p:nvSpPr>
          <p:cNvPr id="7" name="Right Arrow 6">
            <a:extLst>
              <a:ext uri="{FF2B5EF4-FFF2-40B4-BE49-F238E27FC236}">
                <a16:creationId xmlns:a16="http://schemas.microsoft.com/office/drawing/2014/main" id="{987082BB-FDA3-9445-89D2-E05263BE6702}"/>
              </a:ext>
            </a:extLst>
          </p:cNvPr>
          <p:cNvSpPr/>
          <p:nvPr/>
        </p:nvSpPr>
        <p:spPr bwMode="auto">
          <a:xfrm>
            <a:off x="2194586" y="3878590"/>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4029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0801-0930-9049-8F35-7DBE09DE93E8}"/>
              </a:ext>
            </a:extLst>
          </p:cNvPr>
          <p:cNvSpPr>
            <a:spLocks noGrp="1"/>
          </p:cNvSpPr>
          <p:nvPr>
            <p:ph type="title"/>
          </p:nvPr>
        </p:nvSpPr>
        <p:spPr/>
        <p:txBody>
          <a:bodyPr/>
          <a:lstStyle/>
          <a:p>
            <a:r>
              <a:rPr lang="en-US" dirty="0"/>
              <a:t>Vectors and NumPy</a:t>
            </a:r>
            <a:r>
              <a:rPr lang="en-US" i="1" dirty="0"/>
              <a:t>, cont’d</a:t>
            </a:r>
            <a:endParaRPr lang="en-US" dirty="0"/>
          </a:p>
        </p:txBody>
      </p:sp>
      <p:sp>
        <p:nvSpPr>
          <p:cNvPr id="3" name="Content Placeholder 2">
            <a:extLst>
              <a:ext uri="{FF2B5EF4-FFF2-40B4-BE49-F238E27FC236}">
                <a16:creationId xmlns:a16="http://schemas.microsoft.com/office/drawing/2014/main" id="{CA947BE8-A131-B048-9914-FCF37FF18DCE}"/>
              </a:ext>
            </a:extLst>
          </p:cNvPr>
          <p:cNvSpPr>
            <a:spLocks noGrp="1"/>
          </p:cNvSpPr>
          <p:nvPr>
            <p:ph idx="1"/>
          </p:nvPr>
        </p:nvSpPr>
        <p:spPr>
          <a:xfrm>
            <a:off x="457200" y="1295400"/>
            <a:ext cx="8229600" cy="579137"/>
          </a:xfrm>
        </p:spPr>
        <p:txBody>
          <a:bodyPr/>
          <a:lstStyle/>
          <a:p>
            <a:r>
              <a:rPr lang="en-US" dirty="0"/>
              <a:t>Normalize a vector</a:t>
            </a:r>
          </a:p>
        </p:txBody>
      </p:sp>
      <p:sp>
        <p:nvSpPr>
          <p:cNvPr id="4" name="Slide Number Placeholder 3">
            <a:extLst>
              <a:ext uri="{FF2B5EF4-FFF2-40B4-BE49-F238E27FC236}">
                <a16:creationId xmlns:a16="http://schemas.microsoft.com/office/drawing/2014/main" id="{56EE933A-FEAA-8242-95B9-18F7F8B31EB5}"/>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0532295E-F9A4-F947-A0CD-49D17290FA60}"/>
              </a:ext>
            </a:extLst>
          </p:cNvPr>
          <p:cNvSpPr txBox="1"/>
          <p:nvPr/>
        </p:nvSpPr>
        <p:spPr>
          <a:xfrm>
            <a:off x="2998492" y="1995430"/>
            <a:ext cx="3764172"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v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([2, -1, 3])</a:t>
            </a:r>
          </a:p>
          <a:p>
            <a:r>
              <a:rPr lang="en-US" b="1" dirty="0">
                <a:latin typeface="Courier New" panose="02070309020205020404" pitchFamily="49" charset="0"/>
                <a:cs typeface="Courier New" panose="02070309020205020404" pitchFamily="49" charset="0"/>
              </a:rPr>
              <a:t>u = (1/norm(v))*v</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      v = {v}')</a:t>
            </a:r>
          </a:p>
          <a:p>
            <a:r>
              <a:rPr lang="en-US" b="1" dirty="0">
                <a:latin typeface="Courier New" panose="02070309020205020404" pitchFamily="49" charset="0"/>
                <a:cs typeface="Courier New" panose="02070309020205020404" pitchFamily="49" charset="0"/>
              </a:rPr>
              <a:t>print(f'      u = {u}')</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f'norm</a:t>
            </a:r>
            <a:r>
              <a:rPr lang="en-US" b="1" dirty="0">
                <a:latin typeface="Courier New" panose="02070309020205020404" pitchFamily="49" charset="0"/>
                <a:cs typeface="Courier New" panose="02070309020205020404" pitchFamily="49" charset="0"/>
              </a:rPr>
              <a:t>(u) = {norm(u)}')</a:t>
            </a:r>
          </a:p>
        </p:txBody>
      </p:sp>
      <p:sp>
        <p:nvSpPr>
          <p:cNvPr id="6" name="TextBox 5">
            <a:extLst>
              <a:ext uri="{FF2B5EF4-FFF2-40B4-BE49-F238E27FC236}">
                <a16:creationId xmlns:a16="http://schemas.microsoft.com/office/drawing/2014/main" id="{4CC3B5E7-C064-F540-A8ED-3B33F181A791}"/>
              </a:ext>
            </a:extLst>
          </p:cNvPr>
          <p:cNvSpPr txBox="1"/>
          <p:nvPr/>
        </p:nvSpPr>
        <p:spPr>
          <a:xfrm>
            <a:off x="1887611" y="3865529"/>
            <a:ext cx="5985934" cy="830997"/>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      v = [ 2 -1  3]</a:t>
            </a:r>
          </a:p>
          <a:p>
            <a:r>
              <a:rPr lang="en-US" b="1" dirty="0">
                <a:latin typeface="Courier New" panose="02070309020205020404" pitchFamily="49" charset="0"/>
                <a:cs typeface="Courier New" panose="02070309020205020404" pitchFamily="49" charset="0"/>
              </a:rPr>
              <a:t>      u = [ 0.53452248 -0.26726124  0.80178373]</a:t>
            </a:r>
          </a:p>
          <a:p>
            <a:r>
              <a:rPr lang="en-US" b="1" dirty="0">
                <a:latin typeface="Courier New" panose="02070309020205020404" pitchFamily="49" charset="0"/>
                <a:cs typeface="Courier New" panose="02070309020205020404" pitchFamily="49" charset="0"/>
              </a:rPr>
              <a:t>norm(u) = 1.0</a:t>
            </a:r>
          </a:p>
        </p:txBody>
      </p:sp>
      <p:sp>
        <p:nvSpPr>
          <p:cNvPr id="7" name="Right Arrow 6">
            <a:extLst>
              <a:ext uri="{FF2B5EF4-FFF2-40B4-BE49-F238E27FC236}">
                <a16:creationId xmlns:a16="http://schemas.microsoft.com/office/drawing/2014/main" id="{6B4F5208-F221-7941-9099-D7FBB4C17150}"/>
              </a:ext>
            </a:extLst>
          </p:cNvPr>
          <p:cNvSpPr/>
          <p:nvPr/>
        </p:nvSpPr>
        <p:spPr bwMode="auto">
          <a:xfrm>
            <a:off x="1371635" y="4143868"/>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4975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9453-AACB-B346-A26E-0D1159538EAF}"/>
              </a:ext>
            </a:extLst>
          </p:cNvPr>
          <p:cNvSpPr>
            <a:spLocks noGrp="1"/>
          </p:cNvSpPr>
          <p:nvPr>
            <p:ph type="title"/>
          </p:nvPr>
        </p:nvSpPr>
        <p:spPr/>
        <p:txBody>
          <a:bodyPr/>
          <a:lstStyle/>
          <a:p>
            <a:r>
              <a:rPr lang="en-US" dirty="0"/>
              <a:t>Assignment #10</a:t>
            </a:r>
          </a:p>
        </p:txBody>
      </p:sp>
      <p:sp>
        <p:nvSpPr>
          <p:cNvPr id="3" name="Content Placeholder 2">
            <a:extLst>
              <a:ext uri="{FF2B5EF4-FFF2-40B4-BE49-F238E27FC236}">
                <a16:creationId xmlns:a16="http://schemas.microsoft.com/office/drawing/2014/main" id="{04CB2B73-EA79-6741-A478-983A0CDAFCBB}"/>
              </a:ext>
            </a:extLst>
          </p:cNvPr>
          <p:cNvSpPr>
            <a:spLocks noGrp="1"/>
          </p:cNvSpPr>
          <p:nvPr>
            <p:ph idx="1"/>
          </p:nvPr>
        </p:nvSpPr>
        <p:spPr/>
        <p:txBody>
          <a:bodyPr/>
          <a:lstStyle/>
          <a:p>
            <a:r>
              <a:rPr lang="en-US"/>
              <a:t>Statistics Problem Set</a:t>
            </a:r>
          </a:p>
        </p:txBody>
      </p:sp>
      <p:sp>
        <p:nvSpPr>
          <p:cNvPr id="4" name="Slide Number Placeholder 3">
            <a:extLst>
              <a:ext uri="{FF2B5EF4-FFF2-40B4-BE49-F238E27FC236}">
                <a16:creationId xmlns:a16="http://schemas.microsoft.com/office/drawing/2014/main" id="{B421D592-4B2D-024F-AEC9-20C059AED34B}"/>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6526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B2A6-099B-E942-8B6D-5749168F719C}"/>
              </a:ext>
            </a:extLst>
          </p:cNvPr>
          <p:cNvSpPr>
            <a:spLocks noGrp="1"/>
          </p:cNvSpPr>
          <p:nvPr>
            <p:ph type="title"/>
          </p:nvPr>
        </p:nvSpPr>
        <p:spPr/>
        <p:txBody>
          <a:bodyPr/>
          <a:lstStyle/>
          <a:p>
            <a:r>
              <a:rPr lang="en-US" dirty="0"/>
              <a:t>Matrices</a:t>
            </a:r>
          </a:p>
        </p:txBody>
      </p:sp>
      <p:sp>
        <p:nvSpPr>
          <p:cNvPr id="3" name="Content Placeholder 2">
            <a:extLst>
              <a:ext uri="{FF2B5EF4-FFF2-40B4-BE49-F238E27FC236}">
                <a16:creationId xmlns:a16="http://schemas.microsoft.com/office/drawing/2014/main" id="{845F512E-73FF-5C4E-BF27-4380EE936E7D}"/>
              </a:ext>
            </a:extLst>
          </p:cNvPr>
          <p:cNvSpPr>
            <a:spLocks noGrp="1"/>
          </p:cNvSpPr>
          <p:nvPr>
            <p:ph idx="1"/>
          </p:nvPr>
        </p:nvSpPr>
        <p:spPr>
          <a:xfrm>
            <a:off x="457200" y="1295401"/>
            <a:ext cx="8229600" cy="4785330"/>
          </a:xfrm>
        </p:spPr>
        <p:txBody>
          <a:bodyPr/>
          <a:lstStyle/>
          <a:p>
            <a:r>
              <a:rPr lang="en-US" dirty="0"/>
              <a:t>A matrix is a two-dimensional array of values.</a:t>
            </a:r>
          </a:p>
          <a:p>
            <a:pPr lvl="1"/>
            <a:r>
              <a:rPr lang="en-US" dirty="0"/>
              <a:t>Name a matrix with an uppercase italic letter, </a:t>
            </a:r>
            <a:br>
              <a:rPr lang="en-US" dirty="0"/>
            </a:br>
            <a:r>
              <a:rPr lang="en-US" dirty="0"/>
              <a:t>such as </a:t>
            </a:r>
            <a:r>
              <a:rPr lang="en-US" i="1" dirty="0">
                <a:latin typeface="Times New Roman" panose="02020603050405020304" pitchFamily="18" charset="0"/>
                <a:cs typeface="Times New Roman" panose="02020603050405020304" pitchFamily="18" charset="0"/>
              </a:rPr>
              <a:t>A</a:t>
            </a:r>
            <a:r>
              <a:rPr lang="en-US" dirty="0"/>
              <a:t>.</a:t>
            </a:r>
          </a:p>
          <a:p>
            <a:pPr lvl="4"/>
            <a:endParaRPr lang="en-US" dirty="0"/>
          </a:p>
          <a:p>
            <a:pPr lvl="1"/>
            <a:r>
              <a:rPr lang="en-US" dirty="0"/>
              <a:t>Examples:</a:t>
            </a:r>
          </a:p>
          <a:p>
            <a:pPr lvl="1"/>
            <a:endParaRPr lang="en-US" dirty="0"/>
          </a:p>
          <a:p>
            <a:pPr lvl="1"/>
            <a:endParaRPr lang="en-US" dirty="0"/>
          </a:p>
          <a:p>
            <a:pPr lvl="1"/>
            <a:endParaRPr lang="en-US" dirty="0"/>
          </a:p>
          <a:p>
            <a:pPr lvl="1"/>
            <a:endParaRPr lang="en-US" dirty="0"/>
          </a:p>
          <a:p>
            <a:pPr lvl="1"/>
            <a:endParaRPr lang="en-US" dirty="0"/>
          </a:p>
          <a:p>
            <a:r>
              <a:rPr lang="en-US" dirty="0"/>
              <a:t>NumPy allows us to do </a:t>
            </a:r>
            <a:r>
              <a:rPr lang="en-US" u="sng" dirty="0"/>
              <a:t>matrix arithmetic</a:t>
            </a:r>
            <a:r>
              <a:rPr lang="en-US" dirty="0"/>
              <a:t>.</a:t>
            </a:r>
          </a:p>
        </p:txBody>
      </p:sp>
      <p:sp>
        <p:nvSpPr>
          <p:cNvPr id="4" name="Slide Number Placeholder 3">
            <a:extLst>
              <a:ext uri="{FF2B5EF4-FFF2-40B4-BE49-F238E27FC236}">
                <a16:creationId xmlns:a16="http://schemas.microsoft.com/office/drawing/2014/main" id="{9A2D9CF7-62ED-5749-AACC-A5C08F4B0E2F}"/>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9D584D-BF1E-3446-8ED8-14AE2080B374}"/>
                  </a:ext>
                </a:extLst>
              </p:cNvPr>
              <p:cNvSpPr txBox="1"/>
              <p:nvPr/>
            </p:nvSpPr>
            <p:spPr>
              <a:xfrm>
                <a:off x="2011708" y="3404119"/>
                <a:ext cx="2535309" cy="729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5</m:t>
                                    </m:r>
                                  </m:e>
                                </m:rad>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𝜋</m:t>
                                </m:r>
                              </m:e>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mr>
                          </m:m>
                        </m:e>
                      </m:d>
                    </m:oMath>
                  </m:oMathPara>
                </a14:m>
                <a:endParaRPr lang="en-US" sz="2000" dirty="0"/>
              </a:p>
            </p:txBody>
          </p:sp>
        </mc:Choice>
        <mc:Fallback xmlns="">
          <p:sp>
            <p:nvSpPr>
              <p:cNvPr id="5" name="TextBox 4">
                <a:extLst>
                  <a:ext uri="{FF2B5EF4-FFF2-40B4-BE49-F238E27FC236}">
                    <a16:creationId xmlns:a16="http://schemas.microsoft.com/office/drawing/2014/main" id="{549D584D-BF1E-3446-8ED8-14AE2080B374}"/>
                  </a:ext>
                </a:extLst>
              </p:cNvPr>
              <p:cNvSpPr txBox="1">
                <a:spLocks noRot="1" noChangeAspect="1" noMove="1" noResize="1" noEditPoints="1" noAdjustHandles="1" noChangeArrowheads="1" noChangeShapeType="1" noTextEdit="1"/>
              </p:cNvSpPr>
              <p:nvPr/>
            </p:nvSpPr>
            <p:spPr>
              <a:xfrm>
                <a:off x="2011708" y="3404119"/>
                <a:ext cx="2535309" cy="729623"/>
              </a:xfrm>
              <a:prstGeom prst="rect">
                <a:avLst/>
              </a:prstGeom>
              <a:blipFill>
                <a:blip r:embed="rId2"/>
                <a:stretch>
                  <a:fillRect t="-17241" b="-10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8D4069-D9D5-4D41-852D-A1DFC61ECEE0}"/>
                  </a:ext>
                </a:extLst>
              </p:cNvPr>
              <p:cNvSpPr txBox="1"/>
              <p:nvPr/>
            </p:nvSpPr>
            <p:spPr>
              <a:xfrm>
                <a:off x="2021479" y="4253847"/>
                <a:ext cx="2675476"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a:latin typeface="Cambria Math" panose="02040503050406030204" pitchFamily="18" charset="0"/>
                        </a:rPr>
                        <m:t>𝐵</m:t>
                      </m:r>
                      <m:r>
                        <a:rPr lang="en-US" sz="2000" b="1">
                          <a:latin typeface="Cambria Math" panose="02040503050406030204" pitchFamily="18" charset="0"/>
                        </a:rPr>
                        <m:t>=</m:t>
                      </m:r>
                      <m:d>
                        <m:dPr>
                          <m:begChr m:val="["/>
                          <m:endChr m:val="]"/>
                          <m:ctrlPr>
                            <a:rPr lang="en-US" sz="2000" b="1" i="1">
                              <a:latin typeface="Cambria Math" panose="02040503050406030204" pitchFamily="18" charset="0"/>
                            </a:rPr>
                          </m:ctrlPr>
                        </m:dPr>
                        <m:e>
                          <m:m>
                            <m:mPr>
                              <m:mcs>
                                <m:mc>
                                  <m:mcPr>
                                    <m:count m:val="3"/>
                                    <m:mcJc m:val="center"/>
                                  </m:mcPr>
                                </m:mc>
                              </m:mcs>
                              <m:ctrlPr>
                                <a:rPr lang="en-US" sz="2000" b="1" i="1">
                                  <a:latin typeface="Cambria Math" panose="02040503050406030204" pitchFamily="18" charset="0"/>
                                </a:rPr>
                              </m:ctrlPr>
                            </m:mPr>
                            <m:mr>
                              <m:e>
                                <m:r>
                                  <m:rPr>
                                    <m:brk m:alnAt="7"/>
                                  </m:rPr>
                                  <a:rPr lang="en-US" sz="2000" b="1">
                                    <a:latin typeface="Cambria Math" panose="02040503050406030204" pitchFamily="18" charset="0"/>
                                  </a:rPr>
                                  <m:t>5</m:t>
                                </m:r>
                                <m:r>
                                  <a:rPr lang="en-US" sz="2000" b="1">
                                    <a:latin typeface="Cambria Math" panose="02040503050406030204" pitchFamily="18" charset="0"/>
                                  </a:rPr>
                                  <m:t>.1</m:t>
                                </m:r>
                              </m:e>
                              <m:e>
                                <m:r>
                                  <a:rPr lang="en-US" sz="2000" b="1">
                                    <a:latin typeface="Cambria Math" panose="02040503050406030204" pitchFamily="18" charset="0"/>
                                  </a:rPr>
                                  <m:t>1.2</m:t>
                                </m:r>
                              </m:e>
                              <m:e>
                                <m:r>
                                  <a:rPr lang="en-US" sz="2000" b="1">
                                    <a:latin typeface="Cambria Math" panose="02040503050406030204" pitchFamily="18" charset="0"/>
                                  </a:rPr>
                                  <m:t>−1</m:t>
                                </m:r>
                              </m:e>
                            </m:mr>
                            <m:mr>
                              <m:e>
                                <m:r>
                                  <a:rPr lang="en-US" sz="2000" b="1">
                                    <a:latin typeface="Cambria Math" panose="02040503050406030204" pitchFamily="18" charset="0"/>
                                  </a:rPr>
                                  <m:t>6.9</m:t>
                                </m:r>
                              </m:e>
                              <m:e>
                                <m:r>
                                  <a:rPr lang="en-US" sz="2000" b="1">
                                    <a:latin typeface="Cambria Math" panose="02040503050406030204" pitchFamily="18" charset="0"/>
                                  </a:rPr>
                                  <m:t>0</m:t>
                                </m:r>
                              </m:e>
                              <m:e>
                                <m:r>
                                  <a:rPr lang="en-US" sz="2000" b="1">
                                    <a:latin typeface="Cambria Math" panose="02040503050406030204" pitchFamily="18" charset="0"/>
                                  </a:rPr>
                                  <m:t>4.4</m:t>
                                </m:r>
                              </m:e>
                            </m:mr>
                            <m:mr>
                              <m:e>
                                <m:r>
                                  <a:rPr lang="en-US" sz="2000" b="1">
                                    <a:latin typeface="Cambria Math" panose="02040503050406030204" pitchFamily="18" charset="0"/>
                                  </a:rPr>
                                  <m:t>−7.3</m:t>
                                </m:r>
                              </m:e>
                              <m:e>
                                <m:r>
                                  <a:rPr lang="en-US" sz="2000" b="1">
                                    <a:latin typeface="Cambria Math" panose="02040503050406030204" pitchFamily="18" charset="0"/>
                                  </a:rPr>
                                  <m:t>9</m:t>
                                </m:r>
                              </m:e>
                              <m:e>
                                <m:r>
                                  <a:rPr lang="en-US" sz="2000" b="1">
                                    <a:latin typeface="Cambria Math" panose="02040503050406030204" pitchFamily="18" charset="0"/>
                                  </a:rPr>
                                  <m:t>8.5</m:t>
                                </m:r>
                              </m:e>
                            </m:mr>
                          </m:m>
                        </m:e>
                      </m:d>
                    </m:oMath>
                  </m:oMathPara>
                </a14:m>
                <a:endParaRPr lang="en-US" sz="2000" b="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1C8D4069-D9D5-4D41-852D-A1DFC61ECEE0}"/>
                  </a:ext>
                </a:extLst>
              </p:cNvPr>
              <p:cNvSpPr txBox="1">
                <a:spLocks noRot="1" noChangeAspect="1" noMove="1" noResize="1" noEditPoints="1" noAdjustHandles="1" noChangeArrowheads="1" noChangeShapeType="1" noTextEdit="1"/>
              </p:cNvSpPr>
              <p:nvPr/>
            </p:nvSpPr>
            <p:spPr>
              <a:xfrm>
                <a:off x="2021479" y="4253847"/>
                <a:ext cx="2675476" cy="912494"/>
              </a:xfrm>
              <a:prstGeom prst="rect">
                <a:avLst/>
              </a:prstGeom>
              <a:blipFill>
                <a:blip r:embed="rId3"/>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9D7A74-F055-894F-A9DE-36FBA93B567F}"/>
                  </a:ext>
                </a:extLst>
              </p:cNvPr>
              <p:cNvSpPr txBox="1"/>
              <p:nvPr/>
            </p:nvSpPr>
            <p:spPr>
              <a:xfrm>
                <a:off x="4975116" y="3433722"/>
                <a:ext cx="107580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7</m:t>
                          </m:r>
                        </m:e>
                      </m:d>
                    </m:oMath>
                  </m:oMathPara>
                </a14:m>
                <a:endParaRPr lang="en-US" sz="2000" dirty="0"/>
              </a:p>
            </p:txBody>
          </p:sp>
        </mc:Choice>
        <mc:Fallback xmlns="">
          <p:sp>
            <p:nvSpPr>
              <p:cNvPr id="7" name="TextBox 6">
                <a:extLst>
                  <a:ext uri="{FF2B5EF4-FFF2-40B4-BE49-F238E27FC236}">
                    <a16:creationId xmlns:a16="http://schemas.microsoft.com/office/drawing/2014/main" id="{EB9D7A74-F055-894F-A9DE-36FBA93B567F}"/>
                  </a:ext>
                </a:extLst>
              </p:cNvPr>
              <p:cNvSpPr txBox="1">
                <a:spLocks noRot="1" noChangeAspect="1" noMove="1" noResize="1" noEditPoints="1" noAdjustHandles="1" noChangeArrowheads="1" noChangeShapeType="1" noTextEdit="1"/>
              </p:cNvSpPr>
              <p:nvPr/>
            </p:nvSpPr>
            <p:spPr>
              <a:xfrm>
                <a:off x="4975116" y="3433722"/>
                <a:ext cx="107580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3E3EC1-12CF-BC41-ACD1-58CAAC9D05DE}"/>
                  </a:ext>
                </a:extLst>
              </p:cNvPr>
              <p:cNvSpPr txBox="1"/>
              <p:nvPr/>
            </p:nvSpPr>
            <p:spPr>
              <a:xfrm>
                <a:off x="5001404" y="4053792"/>
                <a:ext cx="20235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12</m:t>
                                </m:r>
                              </m:e>
                              <m:e>
                                <m:r>
                                  <a:rPr lang="en-US" sz="2000" b="0" i="1" smtClean="0">
                                    <a:latin typeface="Cambria Math" panose="02040503050406030204" pitchFamily="18" charset="0"/>
                                  </a:rPr>
                                  <m:t>5</m:t>
                                </m:r>
                              </m:e>
                            </m:mr>
                          </m:m>
                        </m:e>
                      </m:d>
                    </m:oMath>
                  </m:oMathPara>
                </a14:m>
                <a:endParaRPr lang="en-US" sz="2000" dirty="0"/>
              </a:p>
            </p:txBody>
          </p:sp>
        </mc:Choice>
        <mc:Fallback xmlns="">
          <p:sp>
            <p:nvSpPr>
              <p:cNvPr id="8" name="TextBox 7">
                <a:extLst>
                  <a:ext uri="{FF2B5EF4-FFF2-40B4-BE49-F238E27FC236}">
                    <a16:creationId xmlns:a16="http://schemas.microsoft.com/office/drawing/2014/main" id="{9A3E3EC1-12CF-BC41-ACD1-58CAAC9D05DE}"/>
                  </a:ext>
                </a:extLst>
              </p:cNvPr>
              <p:cNvSpPr txBox="1">
                <a:spLocks noRot="1" noChangeAspect="1" noMove="1" noResize="1" noEditPoints="1" noAdjustHandles="1" noChangeArrowheads="1" noChangeShapeType="1" noTextEdit="1"/>
              </p:cNvSpPr>
              <p:nvPr/>
            </p:nvSpPr>
            <p:spPr>
              <a:xfrm>
                <a:off x="5001404" y="4053792"/>
                <a:ext cx="202350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95908FB-1AF1-AB40-BA63-F6EA863F8066}"/>
                  </a:ext>
                </a:extLst>
              </p:cNvPr>
              <p:cNvSpPr txBox="1"/>
              <p:nvPr/>
            </p:nvSpPr>
            <p:spPr>
              <a:xfrm>
                <a:off x="5017350" y="4562842"/>
                <a:ext cx="1279517" cy="603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6</m:t>
                                </m:r>
                              </m:e>
                            </m:mr>
                            <m:mr>
                              <m:e>
                                <m:r>
                                  <a:rPr lang="en-US" sz="2000" b="0" i="1" smtClean="0">
                                    <a:latin typeface="Cambria Math" panose="02040503050406030204" pitchFamily="18" charset="0"/>
                                  </a:rPr>
                                  <m:t>14</m:t>
                                </m:r>
                              </m:e>
                            </m:mr>
                          </m:m>
                        </m:e>
                      </m:d>
                    </m:oMath>
                  </m:oMathPara>
                </a14:m>
                <a:endParaRPr lang="en-US" sz="2000" dirty="0"/>
              </a:p>
            </p:txBody>
          </p:sp>
        </mc:Choice>
        <mc:Fallback xmlns="">
          <p:sp>
            <p:nvSpPr>
              <p:cNvPr id="9" name="TextBox 8">
                <a:extLst>
                  <a:ext uri="{FF2B5EF4-FFF2-40B4-BE49-F238E27FC236}">
                    <a16:creationId xmlns:a16="http://schemas.microsoft.com/office/drawing/2014/main" id="{795908FB-1AF1-AB40-BA63-F6EA863F8066}"/>
                  </a:ext>
                </a:extLst>
              </p:cNvPr>
              <p:cNvSpPr txBox="1">
                <a:spLocks noRot="1" noChangeAspect="1" noMove="1" noResize="1" noEditPoints="1" noAdjustHandles="1" noChangeArrowheads="1" noChangeShapeType="1" noTextEdit="1"/>
              </p:cNvSpPr>
              <p:nvPr/>
            </p:nvSpPr>
            <p:spPr>
              <a:xfrm>
                <a:off x="5017350" y="4562842"/>
                <a:ext cx="1279517" cy="603499"/>
              </a:xfrm>
              <a:prstGeom prst="rect">
                <a:avLst/>
              </a:prstGeom>
              <a:blipFill>
                <a:blip r:embed="rId6"/>
                <a:stretch>
                  <a:fillRect b="-4082"/>
                </a:stretch>
              </a:blipFill>
            </p:spPr>
            <p:txBody>
              <a:bodyPr/>
              <a:lstStyle/>
              <a:p>
                <a:r>
                  <a:rPr lang="en-US">
                    <a:noFill/>
                  </a:rPr>
                  <a:t> </a:t>
                </a:r>
              </a:p>
            </p:txBody>
          </p:sp>
        </mc:Fallback>
      </mc:AlternateContent>
    </p:spTree>
    <p:extLst>
      <p:ext uri="{BB962C8B-B14F-4D97-AF65-F5344CB8AC3E}">
        <p14:creationId xmlns:p14="http://schemas.microsoft.com/office/powerpoint/2010/main" val="282316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A71A-79DF-6940-A626-01C60E617D4A}"/>
              </a:ext>
            </a:extLst>
          </p:cNvPr>
          <p:cNvSpPr>
            <a:spLocks noGrp="1"/>
          </p:cNvSpPr>
          <p:nvPr>
            <p:ph type="title"/>
          </p:nvPr>
        </p:nvSpPr>
        <p:spPr/>
        <p:txBody>
          <a:bodyPr/>
          <a:lstStyle/>
          <a:p>
            <a:r>
              <a:rPr lang="en-US" dirty="0"/>
              <a:t>Special Matrices</a:t>
            </a:r>
          </a:p>
        </p:txBody>
      </p:sp>
      <p:sp>
        <p:nvSpPr>
          <p:cNvPr id="3" name="Content Placeholder 2">
            <a:extLst>
              <a:ext uri="{FF2B5EF4-FFF2-40B4-BE49-F238E27FC236}">
                <a16:creationId xmlns:a16="http://schemas.microsoft.com/office/drawing/2014/main" id="{AA499367-BACB-CA44-948A-1594A3A4833F}"/>
              </a:ext>
            </a:extLst>
          </p:cNvPr>
          <p:cNvSpPr>
            <a:spLocks noGrp="1"/>
          </p:cNvSpPr>
          <p:nvPr>
            <p:ph idx="1"/>
          </p:nvPr>
        </p:nvSpPr>
        <p:spPr>
          <a:xfrm>
            <a:off x="457200" y="1295400"/>
            <a:ext cx="8229600" cy="3047990"/>
          </a:xfrm>
        </p:spPr>
        <p:txBody>
          <a:bodyPr/>
          <a:lstStyle/>
          <a:p>
            <a:r>
              <a:rPr lang="en-US" dirty="0"/>
              <a:t>A </a:t>
            </a:r>
            <a:r>
              <a:rPr lang="en-US" dirty="0">
                <a:solidFill>
                  <a:srgbClr val="B23C00"/>
                </a:solidFill>
              </a:rPr>
              <a:t>zero matrix</a:t>
            </a:r>
            <a:r>
              <a:rPr lang="en-US" dirty="0"/>
              <a:t> has </a:t>
            </a:r>
            <a:r>
              <a:rPr lang="en-US" u="sng" dirty="0"/>
              <a:t>all zeros</a:t>
            </a:r>
            <a:r>
              <a:rPr lang="en-US" dirty="0"/>
              <a:t> as elements.</a:t>
            </a:r>
          </a:p>
          <a:p>
            <a:pPr lvl="1"/>
            <a:r>
              <a:rPr lang="en-US" dirty="0"/>
              <a:t>Example:</a:t>
            </a:r>
          </a:p>
          <a:p>
            <a:endParaRPr lang="en-US" dirty="0"/>
          </a:p>
          <a:p>
            <a:pPr lvl="4"/>
            <a:endParaRPr lang="en-US" dirty="0"/>
          </a:p>
          <a:p>
            <a:r>
              <a:rPr lang="en-US" dirty="0"/>
              <a:t>An </a:t>
            </a:r>
            <a:r>
              <a:rPr lang="en-US" dirty="0">
                <a:solidFill>
                  <a:srgbClr val="B23C00"/>
                </a:solidFill>
              </a:rPr>
              <a:t>identity matrix</a:t>
            </a:r>
            <a:r>
              <a:rPr lang="en-US" dirty="0"/>
              <a:t> is a </a:t>
            </a:r>
            <a:r>
              <a:rPr lang="en-US" u="sng" dirty="0"/>
              <a:t>square</a:t>
            </a:r>
            <a:r>
              <a:rPr lang="en-US" dirty="0"/>
              <a:t> matrix with </a:t>
            </a:r>
            <a:br>
              <a:rPr lang="en-US" dirty="0"/>
            </a:br>
            <a:r>
              <a:rPr lang="en-US" u="sng" dirty="0"/>
              <a:t>ones along the diagonal</a:t>
            </a:r>
            <a:r>
              <a:rPr lang="en-US" dirty="0"/>
              <a:t> and zeros elsewhere.</a:t>
            </a:r>
          </a:p>
          <a:p>
            <a:pPr lvl="1"/>
            <a:r>
              <a:rPr lang="en-US" dirty="0"/>
              <a:t>Example:</a:t>
            </a:r>
          </a:p>
        </p:txBody>
      </p:sp>
      <p:sp>
        <p:nvSpPr>
          <p:cNvPr id="4" name="Slide Number Placeholder 3">
            <a:extLst>
              <a:ext uri="{FF2B5EF4-FFF2-40B4-BE49-F238E27FC236}">
                <a16:creationId xmlns:a16="http://schemas.microsoft.com/office/drawing/2014/main" id="{BD6A578E-34C5-B54D-8868-F54C23384DB0}"/>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EB5448-BE11-BE4A-9D4D-85EB48FB3253}"/>
                  </a:ext>
                </a:extLst>
              </p:cNvPr>
              <p:cNvSpPr txBox="1"/>
              <p:nvPr/>
            </p:nvSpPr>
            <p:spPr>
              <a:xfrm>
                <a:off x="3638283" y="2057415"/>
                <a:ext cx="1897764"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d>
                    </m:oMath>
                  </m:oMathPara>
                </a14:m>
                <a:endParaRPr lang="en-US" sz="2000" dirty="0"/>
              </a:p>
            </p:txBody>
          </p:sp>
        </mc:Choice>
        <mc:Fallback xmlns="">
          <p:sp>
            <p:nvSpPr>
              <p:cNvPr id="5" name="TextBox 4">
                <a:extLst>
                  <a:ext uri="{FF2B5EF4-FFF2-40B4-BE49-F238E27FC236}">
                    <a16:creationId xmlns:a16="http://schemas.microsoft.com/office/drawing/2014/main" id="{8BEB5448-BE11-BE4A-9D4D-85EB48FB3253}"/>
                  </a:ext>
                </a:extLst>
              </p:cNvPr>
              <p:cNvSpPr txBox="1">
                <a:spLocks noRot="1" noChangeAspect="1" noMove="1" noResize="1" noEditPoints="1" noAdjustHandles="1" noChangeArrowheads="1" noChangeShapeType="1" noTextEdit="1"/>
              </p:cNvSpPr>
              <p:nvPr/>
            </p:nvSpPr>
            <p:spPr>
              <a:xfrm>
                <a:off x="3638283" y="2057415"/>
                <a:ext cx="1897764" cy="605550"/>
              </a:xfrm>
              <a:prstGeom prst="rect">
                <a:avLst/>
              </a:prstGeom>
              <a:blipFill>
                <a:blip r:embed="rId2"/>
                <a:stretch>
                  <a:fillRect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E0F64A-46AF-3C43-9FD8-D5C809DB5EB2}"/>
                  </a:ext>
                </a:extLst>
              </p:cNvPr>
              <p:cNvSpPr txBox="1"/>
              <p:nvPr/>
            </p:nvSpPr>
            <p:spPr>
              <a:xfrm>
                <a:off x="3739977" y="4296693"/>
                <a:ext cx="1664045" cy="8249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3"/>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m:oMathPara>
                </a14:m>
                <a:endParaRPr lang="en-US" sz="1800" dirty="0"/>
              </a:p>
            </p:txBody>
          </p:sp>
        </mc:Choice>
        <mc:Fallback xmlns="">
          <p:sp>
            <p:nvSpPr>
              <p:cNvPr id="7" name="TextBox 6">
                <a:extLst>
                  <a:ext uri="{FF2B5EF4-FFF2-40B4-BE49-F238E27FC236}">
                    <a16:creationId xmlns:a16="http://schemas.microsoft.com/office/drawing/2014/main" id="{E3E0F64A-46AF-3C43-9FD8-D5C809DB5EB2}"/>
                  </a:ext>
                </a:extLst>
              </p:cNvPr>
              <p:cNvSpPr txBox="1">
                <a:spLocks noRot="1" noChangeAspect="1" noMove="1" noResize="1" noEditPoints="1" noAdjustHandles="1" noChangeArrowheads="1" noChangeShapeType="1" noTextEdit="1"/>
              </p:cNvSpPr>
              <p:nvPr/>
            </p:nvSpPr>
            <p:spPr>
              <a:xfrm>
                <a:off x="3739977" y="4296693"/>
                <a:ext cx="1664045" cy="824906"/>
              </a:xfrm>
              <a:prstGeom prst="rect">
                <a:avLst/>
              </a:prstGeom>
              <a:blipFill>
                <a:blip r:embed="rId3"/>
                <a:stretch>
                  <a:fillRect b="-3030"/>
                </a:stretch>
              </a:blipFill>
            </p:spPr>
            <p:txBody>
              <a:bodyPr/>
              <a:lstStyle/>
              <a:p>
                <a:r>
                  <a:rPr lang="en-US">
                    <a:noFill/>
                  </a:rPr>
                  <a:t> </a:t>
                </a:r>
              </a:p>
            </p:txBody>
          </p:sp>
        </mc:Fallback>
      </mc:AlternateContent>
    </p:spTree>
    <p:extLst>
      <p:ext uri="{BB962C8B-B14F-4D97-AF65-F5344CB8AC3E}">
        <p14:creationId xmlns:p14="http://schemas.microsoft.com/office/powerpoint/2010/main" val="373442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1B07-8829-2941-9533-CC9354D34F0C}"/>
              </a:ext>
            </a:extLst>
          </p:cNvPr>
          <p:cNvSpPr>
            <a:spLocks noGrp="1"/>
          </p:cNvSpPr>
          <p:nvPr>
            <p:ph type="title"/>
          </p:nvPr>
        </p:nvSpPr>
        <p:spPr/>
        <p:txBody>
          <a:bodyPr/>
          <a:lstStyle/>
          <a:p>
            <a:r>
              <a:rPr lang="en-US" dirty="0"/>
              <a:t>Matrix Arithmetic</a:t>
            </a:r>
          </a:p>
        </p:txBody>
      </p:sp>
      <p:sp>
        <p:nvSpPr>
          <p:cNvPr id="3" name="Content Placeholder 2">
            <a:extLst>
              <a:ext uri="{FF2B5EF4-FFF2-40B4-BE49-F238E27FC236}">
                <a16:creationId xmlns:a16="http://schemas.microsoft.com/office/drawing/2014/main" id="{AB9220C4-DC39-374E-BA9A-C96D4414C4F4}"/>
              </a:ext>
            </a:extLst>
          </p:cNvPr>
          <p:cNvSpPr>
            <a:spLocks noGrp="1"/>
          </p:cNvSpPr>
          <p:nvPr>
            <p:ph idx="1"/>
          </p:nvPr>
        </p:nvSpPr>
        <p:spPr>
          <a:xfrm>
            <a:off x="457200" y="1295400"/>
            <a:ext cx="8229600" cy="4876770"/>
          </a:xfrm>
        </p:spPr>
        <p:txBody>
          <a:bodyPr/>
          <a:lstStyle/>
          <a:p>
            <a:r>
              <a:rPr lang="en-US" dirty="0"/>
              <a:t>Addition</a:t>
            </a:r>
          </a:p>
          <a:p>
            <a:pPr lvl="4"/>
            <a:endParaRPr lang="en-US" dirty="0"/>
          </a:p>
          <a:p>
            <a:pPr lvl="1"/>
            <a:r>
              <a:rPr lang="en-US" dirty="0"/>
              <a:t>You can only add matrices that have the same shape (same numbers of rows and columns).</a:t>
            </a:r>
          </a:p>
          <a:p>
            <a:pPr lvl="1"/>
            <a:r>
              <a:rPr lang="en-US" dirty="0"/>
              <a:t>The sum matrix will have the same shape.</a:t>
            </a:r>
          </a:p>
          <a:p>
            <a:pPr lvl="1"/>
            <a:r>
              <a:rPr lang="en-US" dirty="0"/>
              <a:t>Add the matrices element-by-element.</a:t>
            </a:r>
          </a:p>
          <a:p>
            <a:pPr lvl="4"/>
            <a:endParaRPr lang="en-US" dirty="0"/>
          </a:p>
          <a:p>
            <a:pPr lvl="1"/>
            <a:r>
              <a:rPr lang="en-US" dirty="0"/>
              <a:t>Example:</a:t>
            </a:r>
          </a:p>
          <a:p>
            <a:pPr lvl="1"/>
            <a:endParaRPr lang="en-US" dirty="0"/>
          </a:p>
          <a:p>
            <a:pPr lvl="1"/>
            <a:endParaRPr lang="en-US" dirty="0"/>
          </a:p>
          <a:p>
            <a:pPr lvl="4"/>
            <a:endParaRPr lang="en-US" dirty="0"/>
          </a:p>
          <a:p>
            <a:pPr lvl="1"/>
            <a:r>
              <a:rPr lang="en-US" dirty="0"/>
              <a:t>For all matrices,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br>
              <a:rPr lang="en-US" i="1" dirty="0">
                <a:latin typeface="Times New Roman" panose="02020603050405020304" pitchFamily="18" charset="0"/>
                <a:cs typeface="Times New Roman" panose="02020603050405020304" pitchFamily="18" charset="0"/>
              </a:rPr>
            </a:br>
            <a:r>
              <a:rPr lang="en-US" dirty="0"/>
              <a:t>and</a:t>
            </a:r>
            <a:r>
              <a:rPr lang="en-US" i="1" dirty="0">
                <a:latin typeface="Times New Roman" panose="02020603050405020304" pitchFamily="18" charset="0"/>
                <a:cs typeface="Times New Roman" panose="02020603050405020304" pitchFamily="18" charset="0"/>
              </a:rPr>
              <a:t> A + O = O + A = A</a:t>
            </a:r>
          </a:p>
        </p:txBody>
      </p:sp>
      <p:sp>
        <p:nvSpPr>
          <p:cNvPr id="4" name="Slide Number Placeholder 3">
            <a:extLst>
              <a:ext uri="{FF2B5EF4-FFF2-40B4-BE49-F238E27FC236}">
                <a16:creationId xmlns:a16="http://schemas.microsoft.com/office/drawing/2014/main" id="{495DFB0A-CC07-FC49-AF4B-78A65EC1F5A5}"/>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301C80-5422-394A-88E2-C49039B9A21C}"/>
                  </a:ext>
                </a:extLst>
              </p:cNvPr>
              <p:cNvSpPr txBox="1"/>
              <p:nvPr/>
            </p:nvSpPr>
            <p:spPr>
              <a:xfrm>
                <a:off x="2926098" y="3810403"/>
                <a:ext cx="2085443"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4</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6</m:t>
                                </m:r>
                              </m:e>
                              <m:e>
                                <m:r>
                                  <a:rPr lang="en-US" sz="2000" b="0" i="1" smtClean="0">
                                    <a:latin typeface="Cambria Math" panose="02040503050406030204" pitchFamily="18" charset="0"/>
                                  </a:rPr>
                                  <m:t>5</m:t>
                                </m:r>
                              </m:e>
                            </m:mr>
                          </m:m>
                        </m:e>
                      </m:d>
                    </m:oMath>
                  </m:oMathPara>
                </a14:m>
                <a:endParaRPr lang="en-US" sz="2000" dirty="0"/>
              </a:p>
            </p:txBody>
          </p:sp>
        </mc:Choice>
        <mc:Fallback xmlns="">
          <p:sp>
            <p:nvSpPr>
              <p:cNvPr id="6" name="TextBox 5">
                <a:extLst>
                  <a:ext uri="{FF2B5EF4-FFF2-40B4-BE49-F238E27FC236}">
                    <a16:creationId xmlns:a16="http://schemas.microsoft.com/office/drawing/2014/main" id="{4D301C80-5422-394A-88E2-C49039B9A21C}"/>
                  </a:ext>
                </a:extLst>
              </p:cNvPr>
              <p:cNvSpPr txBox="1">
                <a:spLocks noRot="1" noChangeAspect="1" noMove="1" noResize="1" noEditPoints="1" noAdjustHandles="1" noChangeArrowheads="1" noChangeShapeType="1" noTextEdit="1"/>
              </p:cNvSpPr>
              <p:nvPr/>
            </p:nvSpPr>
            <p:spPr>
              <a:xfrm>
                <a:off x="2926098" y="3810403"/>
                <a:ext cx="2085443" cy="605550"/>
              </a:xfrm>
              <a:prstGeom prst="rect">
                <a:avLst/>
              </a:prstGeom>
              <a:blipFill>
                <a:blip r:embed="rId2"/>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23D590-0604-ED47-9B21-A11515E8C377}"/>
                  </a:ext>
                </a:extLst>
              </p:cNvPr>
              <p:cNvSpPr txBox="1"/>
              <p:nvPr/>
            </p:nvSpPr>
            <p:spPr>
              <a:xfrm>
                <a:off x="5212073" y="3810403"/>
                <a:ext cx="2274597"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a:rPr lang="en-US" sz="2000" b="0" i="1" smtClean="0">
                                    <a:latin typeface="Cambria Math" panose="02040503050406030204" pitchFamily="18" charset="0"/>
                                  </a:rPr>
                                  <m:t>−3</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3</m:t>
                                </m:r>
                              </m:e>
                              <m:e>
                                <m:r>
                                  <a:rPr lang="en-US" sz="2000" b="0" i="1" smtClean="0">
                                    <a:latin typeface="Cambria Math" panose="02040503050406030204" pitchFamily="18" charset="0"/>
                                  </a:rPr>
                                  <m:t>0</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8" name="TextBox 7">
                <a:extLst>
                  <a:ext uri="{FF2B5EF4-FFF2-40B4-BE49-F238E27FC236}">
                    <a16:creationId xmlns:a16="http://schemas.microsoft.com/office/drawing/2014/main" id="{4323D590-0604-ED47-9B21-A11515E8C377}"/>
                  </a:ext>
                </a:extLst>
              </p:cNvPr>
              <p:cNvSpPr txBox="1">
                <a:spLocks noRot="1" noChangeAspect="1" noMove="1" noResize="1" noEditPoints="1" noAdjustHandles="1" noChangeArrowheads="1" noChangeShapeType="1" noTextEdit="1"/>
              </p:cNvSpPr>
              <p:nvPr/>
            </p:nvSpPr>
            <p:spPr>
              <a:xfrm>
                <a:off x="5212073" y="3810403"/>
                <a:ext cx="2274597" cy="605550"/>
              </a:xfrm>
              <a:prstGeom prst="rect">
                <a:avLst/>
              </a:prstGeom>
              <a:blipFill>
                <a:blip r:embed="rId3"/>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E6FB7E-8716-2F4E-8AAC-8DFAD7B75C0A}"/>
                  </a:ext>
                </a:extLst>
              </p:cNvPr>
              <p:cNvSpPr txBox="1"/>
              <p:nvPr/>
            </p:nvSpPr>
            <p:spPr>
              <a:xfrm>
                <a:off x="2926098" y="4633354"/>
                <a:ext cx="2749022" cy="611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2</m:t>
                                </m:r>
                              </m:e>
                              <m:e>
                                <m:r>
                                  <a:rPr lang="en-US" sz="2000" b="0" i="1" smtClean="0">
                                    <a:latin typeface="Cambria Math" panose="02040503050406030204" pitchFamily="18" charset="0"/>
                                  </a:rPr>
                                  <m:t>5</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6</m:t>
                                </m:r>
                              </m:e>
                              <m:e>
                                <m:r>
                                  <a:rPr lang="en-US" sz="2000" b="0" i="1" smtClean="0">
                                    <a:latin typeface="Cambria Math" panose="02040503050406030204" pitchFamily="18" charset="0"/>
                                  </a:rPr>
                                  <m:t>7</m:t>
                                </m:r>
                              </m:e>
                            </m:mr>
                          </m:m>
                        </m:e>
                      </m:d>
                    </m:oMath>
                  </m:oMathPara>
                </a14:m>
                <a:endParaRPr lang="en-US" sz="2000" dirty="0"/>
              </a:p>
            </p:txBody>
          </p:sp>
        </mc:Choice>
        <mc:Fallback xmlns="">
          <p:sp>
            <p:nvSpPr>
              <p:cNvPr id="9" name="TextBox 8">
                <a:extLst>
                  <a:ext uri="{FF2B5EF4-FFF2-40B4-BE49-F238E27FC236}">
                    <a16:creationId xmlns:a16="http://schemas.microsoft.com/office/drawing/2014/main" id="{92E6FB7E-8716-2F4E-8AAC-8DFAD7B75C0A}"/>
                  </a:ext>
                </a:extLst>
              </p:cNvPr>
              <p:cNvSpPr txBox="1">
                <a:spLocks noRot="1" noChangeAspect="1" noMove="1" noResize="1" noEditPoints="1" noAdjustHandles="1" noChangeArrowheads="1" noChangeShapeType="1" noTextEdit="1"/>
              </p:cNvSpPr>
              <p:nvPr/>
            </p:nvSpPr>
            <p:spPr>
              <a:xfrm>
                <a:off x="2926098" y="4633354"/>
                <a:ext cx="2749022" cy="611834"/>
              </a:xfrm>
              <a:prstGeom prst="rect">
                <a:avLst/>
              </a:prstGeom>
              <a:blipFill>
                <a:blip r:embed="rId4"/>
                <a:stretch>
                  <a:fillRect b="-4082"/>
                </a:stretch>
              </a:blipFill>
            </p:spPr>
            <p:txBody>
              <a:bodyPr/>
              <a:lstStyle/>
              <a:p>
                <a:r>
                  <a:rPr lang="en-US">
                    <a:noFill/>
                  </a:rPr>
                  <a:t> </a:t>
                </a:r>
              </a:p>
            </p:txBody>
          </p:sp>
        </mc:Fallback>
      </mc:AlternateContent>
    </p:spTree>
    <p:extLst>
      <p:ext uri="{BB962C8B-B14F-4D97-AF65-F5344CB8AC3E}">
        <p14:creationId xmlns:p14="http://schemas.microsoft.com/office/powerpoint/2010/main" val="428722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697-10B4-2F4A-8D42-A3BAA6F0970C}"/>
              </a:ext>
            </a:extLst>
          </p:cNvPr>
          <p:cNvSpPr>
            <a:spLocks noGrp="1"/>
          </p:cNvSpPr>
          <p:nvPr>
            <p:ph type="title"/>
          </p:nvPr>
        </p:nvSpPr>
        <p:spPr/>
        <p:txBody>
          <a:bodyPr/>
          <a:lstStyle/>
          <a:p>
            <a:r>
              <a:rPr lang="en-US" dirty="0"/>
              <a:t>Matrix Arithmetic</a:t>
            </a:r>
            <a:r>
              <a:rPr lang="en-US" i="1" dirty="0"/>
              <a:t>, cont’d</a:t>
            </a:r>
          </a:p>
        </p:txBody>
      </p:sp>
      <p:sp>
        <p:nvSpPr>
          <p:cNvPr id="3" name="Content Placeholder 2">
            <a:extLst>
              <a:ext uri="{FF2B5EF4-FFF2-40B4-BE49-F238E27FC236}">
                <a16:creationId xmlns:a16="http://schemas.microsoft.com/office/drawing/2014/main" id="{74F04840-4821-9148-BF11-AB8E0E9536DD}"/>
              </a:ext>
            </a:extLst>
          </p:cNvPr>
          <p:cNvSpPr>
            <a:spLocks noGrp="1"/>
          </p:cNvSpPr>
          <p:nvPr>
            <p:ph idx="1"/>
          </p:nvPr>
        </p:nvSpPr>
        <p:spPr>
          <a:xfrm>
            <a:off x="457200" y="1295400"/>
            <a:ext cx="8229600" cy="2225039"/>
          </a:xfrm>
        </p:spPr>
        <p:txBody>
          <a:bodyPr/>
          <a:lstStyle/>
          <a:p>
            <a:r>
              <a:rPr lang="en-US" dirty="0"/>
              <a:t>Scalar multiplication</a:t>
            </a:r>
          </a:p>
          <a:p>
            <a:pPr lvl="4"/>
            <a:endParaRPr lang="en-US" dirty="0"/>
          </a:p>
          <a:p>
            <a:pPr lvl="1"/>
            <a:r>
              <a:rPr lang="en-US" dirty="0"/>
              <a:t>To multiply a matrix by a constant, multiply each element of the matrix by the constant.</a:t>
            </a:r>
          </a:p>
          <a:p>
            <a:pPr lvl="4"/>
            <a:endParaRPr lang="en-US" dirty="0"/>
          </a:p>
          <a:p>
            <a:pPr lvl="1"/>
            <a:r>
              <a:rPr lang="en-US" dirty="0"/>
              <a:t>Example:</a:t>
            </a:r>
          </a:p>
          <a:p>
            <a:endParaRPr lang="en-US" dirty="0"/>
          </a:p>
        </p:txBody>
      </p:sp>
      <p:sp>
        <p:nvSpPr>
          <p:cNvPr id="4" name="Slide Number Placeholder 3">
            <a:extLst>
              <a:ext uri="{FF2B5EF4-FFF2-40B4-BE49-F238E27FC236}">
                <a16:creationId xmlns:a16="http://schemas.microsoft.com/office/drawing/2014/main" id="{995DA400-164A-CC48-BE34-24E25DB1DAC2}"/>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43FDB1-2FA1-1144-A04A-83DE54F5437B}"/>
                  </a:ext>
                </a:extLst>
              </p:cNvPr>
              <p:cNvSpPr txBox="1"/>
              <p:nvPr/>
            </p:nvSpPr>
            <p:spPr>
              <a:xfrm>
                <a:off x="3529278" y="3159137"/>
                <a:ext cx="2085443"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4</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6</m:t>
                                </m:r>
                              </m:e>
                              <m:e>
                                <m:r>
                                  <a:rPr lang="en-US" sz="2000" b="0" i="1" smtClean="0">
                                    <a:latin typeface="Cambria Math" panose="02040503050406030204" pitchFamily="18" charset="0"/>
                                  </a:rPr>
                                  <m:t>5</m:t>
                                </m:r>
                              </m:e>
                            </m:mr>
                          </m:m>
                        </m:e>
                      </m:d>
                    </m:oMath>
                  </m:oMathPara>
                </a14:m>
                <a:endParaRPr lang="en-US" sz="2000" dirty="0"/>
              </a:p>
            </p:txBody>
          </p:sp>
        </mc:Choice>
        <mc:Fallback xmlns="">
          <p:sp>
            <p:nvSpPr>
              <p:cNvPr id="5" name="TextBox 4">
                <a:extLst>
                  <a:ext uri="{FF2B5EF4-FFF2-40B4-BE49-F238E27FC236}">
                    <a16:creationId xmlns:a16="http://schemas.microsoft.com/office/drawing/2014/main" id="{F943FDB1-2FA1-1144-A04A-83DE54F5437B}"/>
                  </a:ext>
                </a:extLst>
              </p:cNvPr>
              <p:cNvSpPr txBox="1">
                <a:spLocks noRot="1" noChangeAspect="1" noMove="1" noResize="1" noEditPoints="1" noAdjustHandles="1" noChangeArrowheads="1" noChangeShapeType="1" noTextEdit="1"/>
              </p:cNvSpPr>
              <p:nvPr/>
            </p:nvSpPr>
            <p:spPr>
              <a:xfrm>
                <a:off x="3529278" y="3159137"/>
                <a:ext cx="2085443" cy="605550"/>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5C98E4-87EF-114A-A739-31003F4817E3}"/>
                  </a:ext>
                </a:extLst>
              </p:cNvPr>
              <p:cNvSpPr txBox="1"/>
              <p:nvPr/>
            </p:nvSpPr>
            <p:spPr>
              <a:xfrm>
                <a:off x="3383293" y="3835543"/>
                <a:ext cx="2503121"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a:rPr lang="en-US" sz="2000" b="0" i="1" smtClean="0">
                                    <a:latin typeface="Cambria Math" panose="02040503050406030204" pitchFamily="18" charset="0"/>
                                  </a:rPr>
                                  <m:t>2</m:t>
                                </m:r>
                              </m:e>
                              <m:e>
                                <m:r>
                                  <a:rPr lang="en-US" sz="2000" b="0" i="1" smtClean="0">
                                    <a:latin typeface="Cambria Math" panose="02040503050406030204" pitchFamily="18" charset="0"/>
                                  </a:rPr>
                                  <m:t>8</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−4</m:t>
                                </m:r>
                              </m:e>
                              <m:e>
                                <m:r>
                                  <a:rPr lang="en-US" sz="2000" b="0" i="1" smtClean="0">
                                    <a:latin typeface="Cambria Math" panose="02040503050406030204" pitchFamily="18" charset="0"/>
                                  </a:rPr>
                                  <m:t>12</m:t>
                                </m:r>
                              </m:e>
                              <m:e>
                                <m:r>
                                  <a:rPr lang="en-US" sz="2000" b="0" i="1" smtClean="0">
                                    <a:latin typeface="Cambria Math" panose="02040503050406030204" pitchFamily="18" charset="0"/>
                                  </a:rPr>
                                  <m:t>10</m:t>
                                </m:r>
                              </m:e>
                            </m:mr>
                          </m:m>
                        </m:e>
                      </m:d>
                    </m:oMath>
                  </m:oMathPara>
                </a14:m>
                <a:endParaRPr lang="en-US" sz="2000" dirty="0"/>
              </a:p>
            </p:txBody>
          </p:sp>
        </mc:Choice>
        <mc:Fallback xmlns="">
          <p:sp>
            <p:nvSpPr>
              <p:cNvPr id="6" name="TextBox 5">
                <a:extLst>
                  <a:ext uri="{FF2B5EF4-FFF2-40B4-BE49-F238E27FC236}">
                    <a16:creationId xmlns:a16="http://schemas.microsoft.com/office/drawing/2014/main" id="{8A5C98E4-87EF-114A-A739-31003F4817E3}"/>
                  </a:ext>
                </a:extLst>
              </p:cNvPr>
              <p:cNvSpPr txBox="1">
                <a:spLocks noRot="1" noChangeAspect="1" noMove="1" noResize="1" noEditPoints="1" noAdjustHandles="1" noChangeArrowheads="1" noChangeShapeType="1" noTextEdit="1"/>
              </p:cNvSpPr>
              <p:nvPr/>
            </p:nvSpPr>
            <p:spPr>
              <a:xfrm>
                <a:off x="3383293" y="3835543"/>
                <a:ext cx="2503121" cy="605550"/>
              </a:xfrm>
              <a:prstGeom prst="rect">
                <a:avLst/>
              </a:prstGeom>
              <a:blipFill>
                <a:blip r:embed="rId3"/>
                <a:stretch>
                  <a:fillRect b="-2041"/>
                </a:stretch>
              </a:blipFill>
            </p:spPr>
            <p:txBody>
              <a:bodyPr/>
              <a:lstStyle/>
              <a:p>
                <a:r>
                  <a:rPr lang="en-US">
                    <a:noFill/>
                  </a:rPr>
                  <a:t> </a:t>
                </a:r>
              </a:p>
            </p:txBody>
          </p:sp>
        </mc:Fallback>
      </mc:AlternateContent>
    </p:spTree>
    <p:extLst>
      <p:ext uri="{BB962C8B-B14F-4D97-AF65-F5344CB8AC3E}">
        <p14:creationId xmlns:p14="http://schemas.microsoft.com/office/powerpoint/2010/main" val="154061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BF0E-A14B-AD41-BE48-072898D42753}"/>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515AB2-13F6-1046-B3C9-5B7FB9A826BF}"/>
                  </a:ext>
                </a:extLst>
              </p:cNvPr>
              <p:cNvSpPr>
                <a:spLocks noGrp="1"/>
              </p:cNvSpPr>
              <p:nvPr>
                <p:ph idx="1"/>
              </p:nvPr>
            </p:nvSpPr>
            <p:spPr>
              <a:xfrm>
                <a:off x="457200" y="3520440"/>
                <a:ext cx="8229600" cy="2610485"/>
              </a:xfrm>
            </p:spPr>
            <p:txBody>
              <a:bodyPr/>
              <a:lstStyle/>
              <a:p>
                <a:r>
                  <a:rPr lang="en-US" dirty="0"/>
                  <a:t>In other words, the </a:t>
                </a:r>
                <a14:m>
                  <m:oMath xmlns:m="http://schemas.openxmlformats.org/officeDocument/2006/math">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𝑐</m:t>
                        </m:r>
                      </m:e>
                      <m:sub>
                        <m:r>
                          <a:rPr lang="en-US" i="1">
                            <a:solidFill>
                              <a:srgbClr val="0033CC"/>
                            </a:solidFill>
                            <a:latin typeface="Cambria Math" panose="02040503050406030204" pitchFamily="18" charset="0"/>
                          </a:rPr>
                          <m:t>𝑖𝑗</m:t>
                        </m:r>
                      </m:sub>
                    </m:sSub>
                  </m:oMath>
                </a14:m>
                <a:r>
                  <a:rPr lang="en-US" dirty="0"/>
                  <a:t> element of the product is the </a:t>
                </a:r>
                <a:r>
                  <a:rPr lang="en-US" u="sng" dirty="0"/>
                  <a:t>dot product</a:t>
                </a:r>
                <a:r>
                  <a:rPr lang="en-US" dirty="0"/>
                  <a:t> of the </a:t>
                </a:r>
                <a:r>
                  <a:rPr lang="en-US" i="1" dirty="0" err="1">
                    <a:latin typeface="Times New Roman" panose="02020603050405020304" pitchFamily="18" charset="0"/>
                    <a:cs typeface="Times New Roman" panose="02020603050405020304" pitchFamily="18" charset="0"/>
                  </a:rPr>
                  <a:t>i</a:t>
                </a:r>
                <a:r>
                  <a:rPr lang="en-US" baseline="30000" dirty="0" err="1"/>
                  <a:t>th</a:t>
                </a:r>
                <a:r>
                  <a:rPr lang="en-US" dirty="0"/>
                  <a:t> row of </a:t>
                </a:r>
                <a:r>
                  <a:rPr lang="en-US" i="1" dirty="0">
                    <a:latin typeface="Times New Roman" panose="02020603050405020304" pitchFamily="18" charset="0"/>
                    <a:cs typeface="Times New Roman" panose="02020603050405020304" pitchFamily="18" charset="0"/>
                  </a:rPr>
                  <a:t>A</a:t>
                </a:r>
                <a:r>
                  <a:rPr lang="en-US" dirty="0"/>
                  <a:t> and the </a:t>
                </a:r>
                <a:r>
                  <a:rPr lang="en-US" i="1" dirty="0" err="1">
                    <a:latin typeface="Times New Roman" panose="02020603050405020304" pitchFamily="18" charset="0"/>
                    <a:cs typeface="Times New Roman" panose="02020603050405020304" pitchFamily="18" charset="0"/>
                  </a:rPr>
                  <a:t>j</a:t>
                </a:r>
                <a:r>
                  <a:rPr lang="en-US" baseline="30000" dirty="0" err="1"/>
                  <a:t>th</a:t>
                </a:r>
                <a:r>
                  <a:rPr lang="en-US" dirty="0"/>
                  <a:t> column of </a:t>
                </a:r>
                <a:r>
                  <a:rPr lang="en-US" i="1" dirty="0">
                    <a:latin typeface="Times New Roman" panose="02020603050405020304" pitchFamily="18" charset="0"/>
                    <a:cs typeface="Times New Roman" panose="02020603050405020304" pitchFamily="18" charset="0"/>
                  </a:rPr>
                  <a:t>B</a:t>
                </a:r>
                <a:r>
                  <a:rPr lang="en-US" dirty="0"/>
                  <a:t>.</a:t>
                </a:r>
              </a:p>
              <a:p>
                <a:pPr lvl="4"/>
                <a:endParaRPr lang="en-US" dirty="0"/>
              </a:p>
              <a:p>
                <a:r>
                  <a:rPr lang="en-US" dirty="0"/>
                  <a:t>If </a:t>
                </a:r>
                <a:r>
                  <a:rPr lang="en-US" i="1" dirty="0">
                    <a:latin typeface="Times New Roman" panose="02020603050405020304" pitchFamily="18" charset="0"/>
                    <a:cs typeface="Times New Roman" panose="02020603050405020304" pitchFamily="18" charset="0"/>
                  </a:rPr>
                  <a:t>A</a:t>
                </a:r>
                <a:r>
                  <a:rPr lang="en-US" dirty="0"/>
                  <a:t> is an </a:t>
                </a:r>
                <a:r>
                  <a:rPr lang="en-US" i="1" dirty="0">
                    <a:latin typeface="Times New Roman" panose="02020603050405020304" pitchFamily="18" charset="0"/>
                    <a:cs typeface="Times New Roman" panose="02020603050405020304" pitchFamily="18" charset="0"/>
                  </a:rPr>
                  <a:t>n</a:t>
                </a:r>
                <a:r>
                  <a:rPr lang="en-US" dirty="0"/>
                  <a:t> x </a:t>
                </a:r>
                <a:r>
                  <a:rPr lang="en-US" i="1" dirty="0">
                    <a:latin typeface="Times New Roman" panose="02020603050405020304" pitchFamily="18" charset="0"/>
                    <a:cs typeface="Times New Roman" panose="02020603050405020304" pitchFamily="18" charset="0"/>
                  </a:rPr>
                  <a:t>n</a:t>
                </a:r>
                <a:r>
                  <a:rPr lang="en-US" dirty="0"/>
                  <a:t> square</a:t>
                </a:r>
                <a:r>
                  <a:rPr lang="en-US" i="1" dirty="0">
                    <a:latin typeface="Times New Roman" panose="02020603050405020304" pitchFamily="18" charset="0"/>
                    <a:cs typeface="Times New Roman" panose="02020603050405020304" pitchFamily="18" charset="0"/>
                  </a:rPr>
                  <a:t> </a:t>
                </a:r>
                <a:r>
                  <a:rPr lang="en-US" dirty="0"/>
                  <a:t>matrix and </a:t>
                </a:r>
                <a:r>
                  <a:rPr lang="en-US" i="1" dirty="0">
                    <a:latin typeface="Times New Roman" panose="02020603050405020304" pitchFamily="18" charset="0"/>
                    <a:cs typeface="Times New Roman" panose="02020603050405020304" pitchFamily="18" charset="0"/>
                  </a:rPr>
                  <a:t>I</a:t>
                </a:r>
                <a:r>
                  <a:rPr lang="en-US" dirty="0"/>
                  <a:t> is the </a:t>
                </a:r>
                <a:r>
                  <a:rPr lang="en-US" i="1" dirty="0">
                    <a:latin typeface="Times New Roman" panose="02020603050405020304" pitchFamily="18" charset="0"/>
                    <a:cs typeface="Times New Roman" panose="02020603050405020304" pitchFamily="18" charset="0"/>
                  </a:rPr>
                  <a:t>n</a:t>
                </a:r>
                <a:r>
                  <a:rPr lang="en-US" dirty="0"/>
                  <a:t> x </a:t>
                </a:r>
                <a:r>
                  <a:rPr lang="en-US" i="1" dirty="0">
                    <a:latin typeface="Times New Roman" panose="02020603050405020304" pitchFamily="18" charset="0"/>
                    <a:cs typeface="Times New Roman" panose="02020603050405020304" pitchFamily="18" charset="0"/>
                  </a:rPr>
                  <a:t>n</a:t>
                </a:r>
                <a:r>
                  <a:rPr lang="en-US" dirty="0"/>
                  <a:t> identity matrix, then </a:t>
                </a:r>
                <a:r>
                  <a:rPr lang="en-US" i="1" dirty="0">
                    <a:latin typeface="Times New Roman" panose="02020603050405020304" pitchFamily="18" charset="0"/>
                    <a:cs typeface="Times New Roman" panose="02020603050405020304" pitchFamily="18" charset="0"/>
                  </a:rPr>
                  <a:t>AI = IA = A.</a:t>
                </a:r>
              </a:p>
            </p:txBody>
          </p:sp>
        </mc:Choice>
        <mc:Fallback xmlns="">
          <p:sp>
            <p:nvSpPr>
              <p:cNvPr id="3" name="Content Placeholder 2">
                <a:extLst>
                  <a:ext uri="{FF2B5EF4-FFF2-40B4-BE49-F238E27FC236}">
                    <a16:creationId xmlns:a16="http://schemas.microsoft.com/office/drawing/2014/main" id="{27515AB2-13F6-1046-B3C9-5B7FB9A826BF}"/>
                  </a:ext>
                </a:extLst>
              </p:cNvPr>
              <p:cNvSpPr>
                <a:spLocks noGrp="1" noRot="1" noChangeAspect="1" noMove="1" noResize="1" noEditPoints="1" noAdjustHandles="1" noChangeArrowheads="1" noChangeShapeType="1" noTextEdit="1"/>
              </p:cNvSpPr>
              <p:nvPr>
                <p:ph idx="1"/>
              </p:nvPr>
            </p:nvSpPr>
            <p:spPr>
              <a:xfrm>
                <a:off x="457200" y="3520440"/>
                <a:ext cx="8229600" cy="2610485"/>
              </a:xfrm>
              <a:blipFill>
                <a:blip r:embed="rId2"/>
                <a:stretch>
                  <a:fillRect l="-617" t="-1932" r="-926" b="-3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D91DF0-52ED-D349-9D59-21780A4E0BCD}"/>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77E5B1-2798-244E-881D-9669C7F458EE}"/>
                  </a:ext>
                </a:extLst>
              </p:cNvPr>
              <p:cNvSpPr txBox="1"/>
              <p:nvPr/>
            </p:nvSpPr>
            <p:spPr>
              <a:xfrm>
                <a:off x="1386672" y="1430372"/>
                <a:ext cx="6370655" cy="1907189"/>
              </a:xfrm>
              <a:prstGeom prst="rect">
                <a:avLst/>
              </a:prstGeom>
              <a:solidFill>
                <a:schemeClr val="accent1">
                  <a:lumMod val="20000"/>
                  <a:lumOff val="80000"/>
                </a:schemeClr>
              </a:solidFill>
              <a:ln>
                <a:solidFill>
                  <a:srgbClr val="0033CC"/>
                </a:solidFill>
              </a:ln>
            </p:spPr>
            <p:txBody>
              <a:bodyPr wrap="none" rtlCol="0">
                <a:spAutoFit/>
              </a:bodyPr>
              <a:lstStyle/>
              <a:p>
                <a:r>
                  <a:rPr lang="en-US" sz="2400" dirty="0">
                    <a:solidFill>
                      <a:srgbClr val="0033CC"/>
                    </a:solidFill>
                  </a:rPr>
                  <a:t>If </a:t>
                </a:r>
                <a:r>
                  <a:rPr lang="en-US" sz="2400" i="1" dirty="0">
                    <a:solidFill>
                      <a:srgbClr val="0033CC"/>
                    </a:solidFill>
                    <a:latin typeface="Times New Roman" panose="02020603050405020304" pitchFamily="18" charset="0"/>
                    <a:cs typeface="Times New Roman" panose="02020603050405020304" pitchFamily="18" charset="0"/>
                  </a:rPr>
                  <a:t>A</a:t>
                </a:r>
                <a:r>
                  <a:rPr lang="en-US" sz="2400" dirty="0">
                    <a:solidFill>
                      <a:srgbClr val="0033CC"/>
                    </a:solidFill>
                  </a:rPr>
                  <a:t> is an </a:t>
                </a:r>
                <a:r>
                  <a:rPr lang="en-US" sz="2400" i="1" dirty="0">
                    <a:solidFill>
                      <a:srgbClr val="0033CC"/>
                    </a:solidFill>
                    <a:latin typeface="Times New Roman" panose="02020603050405020304" pitchFamily="18" charset="0"/>
                    <a:cs typeface="Times New Roman" panose="02020603050405020304" pitchFamily="18" charset="0"/>
                  </a:rPr>
                  <a:t>m</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matrix and </a:t>
                </a:r>
                <a:r>
                  <a:rPr lang="en-US" sz="2400" i="1" dirty="0">
                    <a:solidFill>
                      <a:srgbClr val="0033CC"/>
                    </a:solidFill>
                    <a:latin typeface="Times New Roman" panose="02020603050405020304" pitchFamily="18" charset="0"/>
                    <a:cs typeface="Times New Roman" panose="02020603050405020304" pitchFamily="18" charset="0"/>
                  </a:rPr>
                  <a:t>B</a:t>
                </a:r>
                <a:r>
                  <a:rPr lang="en-US" sz="2400" dirty="0">
                    <a:solidFill>
                      <a:srgbClr val="0033CC"/>
                    </a:solidFill>
                  </a:rPr>
                  <a:t> is an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r</a:t>
                </a:r>
                <a:r>
                  <a:rPr lang="en-US" sz="2400" dirty="0">
                    <a:solidFill>
                      <a:srgbClr val="0033CC"/>
                    </a:solidFill>
                  </a:rPr>
                  <a:t> matrix,</a:t>
                </a:r>
                <a:br>
                  <a:rPr lang="en-US" sz="2400" dirty="0">
                    <a:solidFill>
                      <a:srgbClr val="0033CC"/>
                    </a:solidFill>
                  </a:rPr>
                </a:br>
                <a:r>
                  <a:rPr lang="en-US" sz="2400" dirty="0">
                    <a:solidFill>
                      <a:srgbClr val="0033CC"/>
                    </a:solidFill>
                  </a:rPr>
                  <a:t>then the product </a:t>
                </a:r>
                <a:r>
                  <a:rPr lang="en-US" sz="2400" i="1" dirty="0">
                    <a:solidFill>
                      <a:srgbClr val="0033CC"/>
                    </a:solidFill>
                    <a:latin typeface="Times New Roman" panose="02020603050405020304" pitchFamily="18" charset="0"/>
                    <a:cs typeface="Times New Roman" panose="02020603050405020304" pitchFamily="18" charset="0"/>
                  </a:rPr>
                  <a:t>C</a:t>
                </a:r>
                <a:r>
                  <a:rPr lang="en-US" sz="2400" dirty="0">
                    <a:solidFill>
                      <a:srgbClr val="0033CC"/>
                    </a:solidFill>
                  </a:rPr>
                  <a:t> = </a:t>
                </a:r>
                <a:r>
                  <a:rPr lang="en-US" sz="2400" i="1" dirty="0">
                    <a:solidFill>
                      <a:srgbClr val="0033CC"/>
                    </a:solidFill>
                    <a:latin typeface="Times New Roman" panose="02020603050405020304" pitchFamily="18" charset="0"/>
                    <a:cs typeface="Times New Roman" panose="02020603050405020304" pitchFamily="18" charset="0"/>
                  </a:rPr>
                  <a:t>AB</a:t>
                </a:r>
                <a:r>
                  <a:rPr lang="en-US" sz="2400" dirty="0">
                    <a:solidFill>
                      <a:srgbClr val="0033CC"/>
                    </a:solidFill>
                  </a:rPr>
                  <a:t> is an </a:t>
                </a:r>
                <a:r>
                  <a:rPr lang="en-US" sz="2400" i="1" dirty="0">
                    <a:solidFill>
                      <a:srgbClr val="0033CC"/>
                    </a:solidFill>
                    <a:latin typeface="Times New Roman" panose="02020603050405020304" pitchFamily="18" charset="0"/>
                    <a:cs typeface="Times New Roman" panose="02020603050405020304" pitchFamily="18" charset="0"/>
                  </a:rPr>
                  <a:t>m</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r</a:t>
                </a:r>
                <a:r>
                  <a:rPr lang="en-US" sz="2400" dirty="0">
                    <a:solidFill>
                      <a:srgbClr val="0033CC"/>
                    </a:solidFill>
                  </a:rPr>
                  <a:t> matrix.</a:t>
                </a:r>
              </a:p>
              <a:p>
                <a:r>
                  <a:rPr lang="en-US" sz="1000" dirty="0">
                    <a:solidFill>
                      <a:srgbClr val="0033CC"/>
                    </a:solidFill>
                  </a:rPr>
                  <a:t> </a:t>
                </a:r>
              </a:p>
              <a:p>
                <a:r>
                  <a:rPr lang="en-US" sz="2400" dirty="0">
                    <a:solidFill>
                      <a:srgbClr val="0033CC"/>
                    </a:solidFill>
                  </a:rPr>
                  <a:t>The (</a:t>
                </a:r>
                <a:r>
                  <a:rPr lang="en-US" sz="2400" i="1" dirty="0" err="1">
                    <a:solidFill>
                      <a:srgbClr val="0033CC"/>
                    </a:solidFill>
                    <a:latin typeface="Times New Roman" panose="02020603050405020304" pitchFamily="18" charset="0"/>
                    <a:cs typeface="Times New Roman" panose="02020603050405020304" pitchFamily="18" charset="0"/>
                  </a:rPr>
                  <a:t>i</a:t>
                </a:r>
                <a:r>
                  <a:rPr lang="en-US" sz="2400" dirty="0">
                    <a:solidFill>
                      <a:srgbClr val="0033CC"/>
                    </a:solidFill>
                  </a:rPr>
                  <a:t>, </a:t>
                </a:r>
                <a:r>
                  <a:rPr lang="en-US" sz="2400" i="1" dirty="0">
                    <a:solidFill>
                      <a:srgbClr val="0033CC"/>
                    </a:solidFill>
                    <a:latin typeface="Times New Roman" panose="02020603050405020304" pitchFamily="18" charset="0"/>
                    <a:cs typeface="Times New Roman" panose="02020603050405020304" pitchFamily="18" charset="0"/>
                  </a:rPr>
                  <a:t>j</a:t>
                </a:r>
                <a:r>
                  <a:rPr lang="en-US" sz="2400" dirty="0">
                    <a:solidFill>
                      <a:srgbClr val="0033CC"/>
                    </a:solidFill>
                  </a:rPr>
                  <a:t>) element of the product </a:t>
                </a:r>
                <a:r>
                  <a:rPr lang="en-US" sz="2400" i="1" dirty="0" err="1">
                    <a:solidFill>
                      <a:srgbClr val="0033CC"/>
                    </a:solidFill>
                    <a:latin typeface="Times New Roman" panose="02020603050405020304" pitchFamily="18" charset="0"/>
                    <a:cs typeface="Times New Roman" panose="02020603050405020304" pitchFamily="18" charset="0"/>
                  </a:rPr>
                  <a:t>c</a:t>
                </a:r>
                <a:r>
                  <a:rPr lang="en-US" sz="2400" i="1" baseline="-25000" dirty="0" err="1">
                    <a:solidFill>
                      <a:srgbClr val="0033CC"/>
                    </a:solidFill>
                    <a:latin typeface="Times New Roman" panose="02020603050405020304" pitchFamily="18" charset="0"/>
                    <a:cs typeface="Times New Roman" panose="02020603050405020304" pitchFamily="18" charset="0"/>
                  </a:rPr>
                  <a:t>ij</a:t>
                </a:r>
                <a:r>
                  <a:rPr lang="en-US" sz="2400" dirty="0">
                    <a:solidFill>
                      <a:srgbClr val="0033CC"/>
                    </a:solidFill>
                  </a:rPr>
                  <a:t> is</a:t>
                </a:r>
              </a:p>
              <a:p>
                <a:r>
                  <a:rPr lang="en-US" sz="1000" dirty="0">
                    <a:solidFill>
                      <a:srgbClr val="0033CC"/>
                    </a:solidFill>
                  </a:rPr>
                  <a:t> </a:t>
                </a:r>
              </a:p>
              <a:p>
                <a:pPr/>
                <a14:m>
                  <m:oMathPara xmlns:m="http://schemas.openxmlformats.org/officeDocument/2006/math">
                    <m:oMathParaPr>
                      <m:jc m:val="centerGroup"/>
                    </m:oMathParaPr>
                    <m:oMath xmlns:m="http://schemas.openxmlformats.org/officeDocument/2006/math">
                      <m:sSub>
                        <m:sSubPr>
                          <m:ctrlPr>
                            <a:rPr lang="en-US" sz="2400" i="1" smtClean="0">
                              <a:solidFill>
                                <a:srgbClr val="0033CC"/>
                              </a:solidFill>
                              <a:latin typeface="Cambria Math" panose="02040503050406030204" pitchFamily="18" charset="0"/>
                            </a:rPr>
                          </m:ctrlPr>
                        </m:sSubPr>
                        <m:e>
                          <m:r>
                            <a:rPr lang="en-US" sz="2400" b="0" i="1" smtClean="0">
                              <a:solidFill>
                                <a:srgbClr val="0033CC"/>
                              </a:solidFill>
                              <a:latin typeface="Cambria Math" panose="02040503050406030204" pitchFamily="18" charset="0"/>
                            </a:rPr>
                            <m:t>𝑐</m:t>
                          </m:r>
                        </m:e>
                        <m:sub>
                          <m:r>
                            <a:rPr lang="en-US" sz="2400" b="0" i="1" smtClean="0">
                              <a:solidFill>
                                <a:srgbClr val="0033CC"/>
                              </a:solidFill>
                              <a:latin typeface="Cambria Math" panose="02040503050406030204" pitchFamily="18" charset="0"/>
                            </a:rPr>
                            <m:t>𝑖𝑗</m:t>
                          </m:r>
                        </m:sub>
                      </m:sSub>
                      <m:r>
                        <a:rPr lang="en-US" sz="2400" b="0" i="1" smtClean="0">
                          <a:solidFill>
                            <a:srgbClr val="0033CC"/>
                          </a:solidFill>
                          <a:latin typeface="Cambria Math" panose="02040503050406030204" pitchFamily="18" charset="0"/>
                        </a:rPr>
                        <m:t>=</m:t>
                      </m:r>
                      <m:sSub>
                        <m:sSubPr>
                          <m:ctrlPr>
                            <a:rPr lang="en-US" sz="2400" b="0" i="1" smtClean="0">
                              <a:solidFill>
                                <a:srgbClr val="0033CC"/>
                              </a:solidFill>
                              <a:latin typeface="Cambria Math" panose="02040503050406030204" pitchFamily="18" charset="0"/>
                            </a:rPr>
                          </m:ctrlPr>
                        </m:sSubPr>
                        <m:e>
                          <m:r>
                            <a:rPr lang="en-US" sz="2400" b="0" i="1" smtClean="0">
                              <a:solidFill>
                                <a:srgbClr val="0033CC"/>
                              </a:solidFill>
                              <a:latin typeface="Cambria Math" panose="02040503050406030204" pitchFamily="18" charset="0"/>
                            </a:rPr>
                            <m:t>𝑎</m:t>
                          </m:r>
                        </m:e>
                        <m:sub>
                          <m:r>
                            <a:rPr lang="en-US" sz="2400" b="0" i="1" smtClean="0">
                              <a:solidFill>
                                <a:srgbClr val="0033CC"/>
                              </a:solidFill>
                              <a:latin typeface="Cambria Math" panose="02040503050406030204" pitchFamily="18" charset="0"/>
                            </a:rPr>
                            <m:t>𝑖</m:t>
                          </m:r>
                          <m:r>
                            <a:rPr lang="en-US" sz="2400" b="0" i="1" smtClean="0">
                              <a:solidFill>
                                <a:srgbClr val="0033CC"/>
                              </a:solidFill>
                              <a:latin typeface="Cambria Math" panose="02040503050406030204" pitchFamily="18" charset="0"/>
                            </a:rPr>
                            <m:t>1</m:t>
                          </m:r>
                        </m:sub>
                      </m:sSub>
                      <m:sSub>
                        <m:sSubPr>
                          <m:ctrlPr>
                            <a:rPr lang="en-US" sz="2400" b="0" i="1" smtClean="0">
                              <a:solidFill>
                                <a:srgbClr val="0033CC"/>
                              </a:solidFill>
                              <a:latin typeface="Cambria Math" panose="02040503050406030204" pitchFamily="18" charset="0"/>
                            </a:rPr>
                          </m:ctrlPr>
                        </m:sSubPr>
                        <m:e>
                          <m:r>
                            <a:rPr lang="en-US" sz="2400" b="0" i="1" smtClean="0">
                              <a:solidFill>
                                <a:srgbClr val="0033CC"/>
                              </a:solidFill>
                              <a:latin typeface="Cambria Math" panose="02040503050406030204" pitchFamily="18" charset="0"/>
                            </a:rPr>
                            <m:t>𝑏</m:t>
                          </m:r>
                        </m:e>
                        <m:sub>
                          <m:r>
                            <a:rPr lang="en-US" sz="2400" b="0" i="1" smtClean="0">
                              <a:solidFill>
                                <a:srgbClr val="0033CC"/>
                              </a:solidFill>
                              <a:latin typeface="Cambria Math" panose="02040503050406030204" pitchFamily="18" charset="0"/>
                            </a:rPr>
                            <m:t>1</m:t>
                          </m:r>
                          <m:r>
                            <a:rPr lang="en-US" sz="2400" b="0" i="1" smtClean="0">
                              <a:solidFill>
                                <a:srgbClr val="0033CC"/>
                              </a:solidFill>
                              <a:latin typeface="Cambria Math" panose="02040503050406030204" pitchFamily="18" charset="0"/>
                            </a:rPr>
                            <m:t>𝑗</m:t>
                          </m:r>
                        </m:sub>
                      </m:sSub>
                      <m:r>
                        <a:rPr lang="en-US" sz="2400" b="0" i="1" smtClean="0">
                          <a:solidFill>
                            <a:srgbClr val="0033CC"/>
                          </a:solidFill>
                          <a:latin typeface="Cambria Math" panose="02040503050406030204" pitchFamily="18" charset="0"/>
                        </a:rPr>
                        <m:t>+</m:t>
                      </m:r>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𝑎</m:t>
                          </m:r>
                        </m:e>
                        <m:sub>
                          <m:r>
                            <a:rPr lang="en-US" sz="2400" i="1">
                              <a:solidFill>
                                <a:srgbClr val="0033CC"/>
                              </a:solidFill>
                              <a:latin typeface="Cambria Math" panose="02040503050406030204" pitchFamily="18" charset="0"/>
                            </a:rPr>
                            <m:t>𝑖</m:t>
                          </m:r>
                          <m:r>
                            <a:rPr lang="en-US" sz="2400" b="0" i="1" smtClean="0">
                              <a:solidFill>
                                <a:srgbClr val="0033CC"/>
                              </a:solidFill>
                              <a:latin typeface="Cambria Math" panose="02040503050406030204" pitchFamily="18" charset="0"/>
                            </a:rPr>
                            <m:t>2</m:t>
                          </m:r>
                        </m:sub>
                      </m:sSub>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𝑏</m:t>
                          </m:r>
                        </m:e>
                        <m:sub>
                          <m:r>
                            <a:rPr lang="en-US" sz="2400" b="0" i="1" smtClean="0">
                              <a:solidFill>
                                <a:srgbClr val="0033CC"/>
                              </a:solidFill>
                              <a:latin typeface="Cambria Math" panose="02040503050406030204" pitchFamily="18" charset="0"/>
                            </a:rPr>
                            <m:t>2</m:t>
                          </m:r>
                          <m:r>
                            <a:rPr lang="en-US" sz="2400" i="1">
                              <a:solidFill>
                                <a:srgbClr val="0033CC"/>
                              </a:solidFill>
                              <a:latin typeface="Cambria Math" panose="02040503050406030204" pitchFamily="18" charset="0"/>
                            </a:rPr>
                            <m:t>𝑗</m:t>
                          </m:r>
                        </m:sub>
                      </m:sSub>
                      <m:r>
                        <a:rPr lang="en-US" sz="2400" b="0" i="1" smtClean="0">
                          <a:solidFill>
                            <a:srgbClr val="0033CC"/>
                          </a:solidFill>
                          <a:latin typeface="Cambria Math" panose="02040503050406030204" pitchFamily="18" charset="0"/>
                        </a:rPr>
                        <m:t>+</m:t>
                      </m:r>
                      <m:r>
                        <a:rPr lang="en-US" sz="2400" b="0" i="1" smtClean="0">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𝑎</m:t>
                          </m:r>
                        </m:e>
                        <m:sub>
                          <m:r>
                            <a:rPr lang="en-US" sz="2400" i="1">
                              <a:solidFill>
                                <a:srgbClr val="0033CC"/>
                              </a:solidFill>
                              <a:latin typeface="Cambria Math" panose="02040503050406030204" pitchFamily="18" charset="0"/>
                            </a:rPr>
                            <m:t>𝑖</m:t>
                          </m:r>
                          <m:r>
                            <a:rPr lang="en-US" sz="2400" b="0" i="1" smtClean="0">
                              <a:solidFill>
                                <a:srgbClr val="0033CC"/>
                              </a:solidFill>
                              <a:latin typeface="Cambria Math" panose="02040503050406030204" pitchFamily="18" charset="0"/>
                            </a:rPr>
                            <m:t>𝑛</m:t>
                          </m:r>
                        </m:sub>
                      </m:sSub>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𝑏</m:t>
                          </m:r>
                        </m:e>
                        <m:sub>
                          <m:r>
                            <a:rPr lang="en-US" sz="2400" b="0" i="1" smtClean="0">
                              <a:solidFill>
                                <a:srgbClr val="0033CC"/>
                              </a:solidFill>
                              <a:latin typeface="Cambria Math" panose="02040503050406030204" pitchFamily="18" charset="0"/>
                            </a:rPr>
                            <m:t>𝑛</m:t>
                          </m:r>
                          <m:r>
                            <a:rPr lang="en-US" sz="2400" i="1">
                              <a:solidFill>
                                <a:srgbClr val="0033CC"/>
                              </a:solidFill>
                              <a:latin typeface="Cambria Math" panose="02040503050406030204" pitchFamily="18" charset="0"/>
                            </a:rPr>
                            <m:t>𝑗</m:t>
                          </m:r>
                        </m:sub>
                      </m:sSub>
                    </m:oMath>
                  </m:oMathPara>
                </a14:m>
                <a:endParaRPr lang="en-US" sz="2400" dirty="0">
                  <a:solidFill>
                    <a:srgbClr val="0033CC"/>
                  </a:solidFill>
                </a:endParaRPr>
              </a:p>
            </p:txBody>
          </p:sp>
        </mc:Choice>
        <mc:Fallback xmlns="">
          <p:sp>
            <p:nvSpPr>
              <p:cNvPr id="5" name="TextBox 4">
                <a:extLst>
                  <a:ext uri="{FF2B5EF4-FFF2-40B4-BE49-F238E27FC236}">
                    <a16:creationId xmlns:a16="http://schemas.microsoft.com/office/drawing/2014/main" id="{AF77E5B1-2798-244E-881D-9669C7F458EE}"/>
                  </a:ext>
                </a:extLst>
              </p:cNvPr>
              <p:cNvSpPr txBox="1">
                <a:spLocks noRot="1" noChangeAspect="1" noMove="1" noResize="1" noEditPoints="1" noAdjustHandles="1" noChangeArrowheads="1" noChangeShapeType="1" noTextEdit="1"/>
              </p:cNvSpPr>
              <p:nvPr/>
            </p:nvSpPr>
            <p:spPr>
              <a:xfrm>
                <a:off x="1386672" y="1430372"/>
                <a:ext cx="6370655" cy="1907189"/>
              </a:xfrm>
              <a:prstGeom prst="rect">
                <a:avLst/>
              </a:prstGeom>
              <a:blipFill>
                <a:blip r:embed="rId3"/>
                <a:stretch>
                  <a:fillRect l="-1389" t="-2632" r="-198" b="-1316"/>
                </a:stretch>
              </a:blipFill>
              <a:ln>
                <a:solidFill>
                  <a:srgbClr val="0033CC"/>
                </a:solidFill>
              </a:ln>
            </p:spPr>
            <p:txBody>
              <a:bodyPr/>
              <a:lstStyle/>
              <a:p>
                <a:r>
                  <a:rPr lang="en-US">
                    <a:noFill/>
                  </a:rPr>
                  <a:t> </a:t>
                </a:r>
              </a:p>
            </p:txBody>
          </p:sp>
        </mc:Fallback>
      </mc:AlternateContent>
    </p:spTree>
    <p:extLst>
      <p:ext uri="{BB962C8B-B14F-4D97-AF65-F5344CB8AC3E}">
        <p14:creationId xmlns:p14="http://schemas.microsoft.com/office/powerpoint/2010/main" val="3695279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0C34-72BC-BF4C-8C45-6F96F633B7E4}"/>
              </a:ext>
            </a:extLst>
          </p:cNvPr>
          <p:cNvSpPr>
            <a:spLocks noGrp="1"/>
          </p:cNvSpPr>
          <p:nvPr>
            <p:ph type="title"/>
          </p:nvPr>
        </p:nvSpPr>
        <p:spPr/>
        <p:txBody>
          <a:bodyPr/>
          <a:lstStyle/>
          <a:p>
            <a:r>
              <a:rPr lang="en-US" dirty="0"/>
              <a:t>Example: Matrix Multiplication</a:t>
            </a:r>
            <a:endParaRPr lang="en-US" i="1" dirty="0"/>
          </a:p>
        </p:txBody>
      </p:sp>
      <p:sp>
        <p:nvSpPr>
          <p:cNvPr id="3" name="Content Placeholder 2">
            <a:extLst>
              <a:ext uri="{FF2B5EF4-FFF2-40B4-BE49-F238E27FC236}">
                <a16:creationId xmlns:a16="http://schemas.microsoft.com/office/drawing/2014/main" id="{D4C0C5D4-F68C-114E-9E76-ADEA95F967FD}"/>
              </a:ext>
            </a:extLst>
          </p:cNvPr>
          <p:cNvSpPr>
            <a:spLocks noGrp="1"/>
          </p:cNvSpPr>
          <p:nvPr>
            <p:ph idx="1"/>
          </p:nvPr>
        </p:nvSpPr>
        <p:spPr>
          <a:xfrm>
            <a:off x="457200" y="1295400"/>
            <a:ext cx="8229600" cy="3779502"/>
          </a:xfrm>
        </p:spPr>
        <p:txBody>
          <a:bodyPr/>
          <a:lstStyle/>
          <a:p>
            <a:r>
              <a:rPr lang="en-US" dirty="0"/>
              <a:t>Ann and Bert each shop for fruit, but for different numbers of each fruit. There are two fruit stores with different prices. How much would each person spend if they shopped at these two stores?</a:t>
            </a:r>
          </a:p>
          <a:p>
            <a:pPr lvl="4"/>
            <a:endParaRPr lang="en-US" dirty="0"/>
          </a:p>
          <a:p>
            <a:pPr lvl="1"/>
            <a:r>
              <a:rPr lang="en-US" dirty="0"/>
              <a:t>Numbers of fruit</a:t>
            </a:r>
          </a:p>
          <a:p>
            <a:pPr lvl="1"/>
            <a:endParaRPr lang="en-US" dirty="0"/>
          </a:p>
          <a:p>
            <a:pPr lvl="1"/>
            <a:r>
              <a:rPr lang="en-US" dirty="0"/>
              <a:t>Fruit prices</a:t>
            </a:r>
          </a:p>
        </p:txBody>
      </p:sp>
      <p:sp>
        <p:nvSpPr>
          <p:cNvPr id="4" name="Slide Number Placeholder 3">
            <a:extLst>
              <a:ext uri="{FF2B5EF4-FFF2-40B4-BE49-F238E27FC236}">
                <a16:creationId xmlns:a16="http://schemas.microsoft.com/office/drawing/2014/main" id="{97046864-FD45-4847-BAA1-0B30A217F941}"/>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graphicFrame>
        <p:nvGraphicFramePr>
          <p:cNvPr id="5" name="Table 4">
            <a:extLst>
              <a:ext uri="{FF2B5EF4-FFF2-40B4-BE49-F238E27FC236}">
                <a16:creationId xmlns:a16="http://schemas.microsoft.com/office/drawing/2014/main" id="{08B7606D-5F22-2247-BCB3-EFAEE86C19A2}"/>
              </a:ext>
            </a:extLst>
          </p:cNvPr>
          <p:cNvGraphicFramePr>
            <a:graphicFrameLocks noGrp="1"/>
          </p:cNvGraphicFramePr>
          <p:nvPr>
            <p:extLst>
              <p:ext uri="{D42A27DB-BD31-4B8C-83A1-F6EECF244321}">
                <p14:modId xmlns:p14="http://schemas.microsoft.com/office/powerpoint/2010/main" val="2818678946"/>
              </p:ext>
            </p:extLst>
          </p:nvPr>
        </p:nvGraphicFramePr>
        <p:xfrm>
          <a:off x="3840488" y="3657595"/>
          <a:ext cx="3748999" cy="1005840"/>
        </p:xfrm>
        <a:graphic>
          <a:graphicData uri="http://schemas.openxmlformats.org/drawingml/2006/table">
            <a:tbl>
              <a:tblPr firstRow="1" bandRow="1">
                <a:tableStyleId>{00A15C55-8517-42AA-B614-E9B94910E393}</a:tableStyleId>
              </a:tblPr>
              <a:tblGrid>
                <a:gridCol w="629154">
                  <a:extLst>
                    <a:ext uri="{9D8B030D-6E8A-4147-A177-3AD203B41FA5}">
                      <a16:colId xmlns:a16="http://schemas.microsoft.com/office/drawing/2014/main" val="3594373860"/>
                    </a:ext>
                  </a:extLst>
                </a:gridCol>
                <a:gridCol w="833870">
                  <a:extLst>
                    <a:ext uri="{9D8B030D-6E8A-4147-A177-3AD203B41FA5}">
                      <a16:colId xmlns:a16="http://schemas.microsoft.com/office/drawing/2014/main" val="2995673528"/>
                    </a:ext>
                  </a:extLst>
                </a:gridCol>
                <a:gridCol w="1280146">
                  <a:extLst>
                    <a:ext uri="{9D8B030D-6E8A-4147-A177-3AD203B41FA5}">
                      <a16:colId xmlns:a16="http://schemas.microsoft.com/office/drawing/2014/main" val="3094654515"/>
                    </a:ext>
                  </a:extLst>
                </a:gridCol>
                <a:gridCol w="1005829">
                  <a:extLst>
                    <a:ext uri="{9D8B030D-6E8A-4147-A177-3AD203B41FA5}">
                      <a16:colId xmlns:a16="http://schemas.microsoft.com/office/drawing/2014/main" val="3746518264"/>
                    </a:ext>
                  </a:extLst>
                </a:gridCol>
              </a:tblGrid>
              <a:tr h="121919">
                <a:tc>
                  <a:txBody>
                    <a:bodyPr/>
                    <a:lstStyle/>
                    <a:p>
                      <a:endParaRPr lang="en-US" sz="1600" dirty="0"/>
                    </a:p>
                  </a:txBody>
                  <a:tcPr/>
                </a:tc>
                <a:tc>
                  <a:txBody>
                    <a:bodyPr/>
                    <a:lstStyle/>
                    <a:p>
                      <a:r>
                        <a:rPr lang="en-US" sz="1600" b="0" dirty="0"/>
                        <a:t>Apples</a:t>
                      </a:r>
                    </a:p>
                  </a:txBody>
                  <a:tcPr/>
                </a:tc>
                <a:tc>
                  <a:txBody>
                    <a:bodyPr/>
                    <a:lstStyle/>
                    <a:p>
                      <a:r>
                        <a:rPr lang="en-US" sz="1600" b="0" dirty="0"/>
                        <a:t>Grapefruit</a:t>
                      </a:r>
                    </a:p>
                  </a:txBody>
                  <a:tcPr/>
                </a:tc>
                <a:tc>
                  <a:txBody>
                    <a:bodyPr/>
                    <a:lstStyle/>
                    <a:p>
                      <a:r>
                        <a:rPr lang="en-US" sz="1600" b="0" dirty="0"/>
                        <a:t>Oranges</a:t>
                      </a:r>
                    </a:p>
                  </a:txBody>
                  <a:tcPr/>
                </a:tc>
                <a:extLst>
                  <a:ext uri="{0D108BD9-81ED-4DB2-BD59-A6C34878D82A}">
                    <a16:rowId xmlns:a16="http://schemas.microsoft.com/office/drawing/2014/main" val="1281301219"/>
                  </a:ext>
                </a:extLst>
              </a:tr>
              <a:tr h="304797">
                <a:tc>
                  <a:txBody>
                    <a:bodyPr/>
                    <a:lstStyle/>
                    <a:p>
                      <a:r>
                        <a:rPr lang="en-US" sz="1600" dirty="0"/>
                        <a:t>Ann</a:t>
                      </a:r>
                    </a:p>
                  </a:txBody>
                  <a:tcPr/>
                </a:tc>
                <a:tc>
                  <a:txBody>
                    <a:bodyPr/>
                    <a:lstStyle/>
                    <a:p>
                      <a:pPr algn="ctr"/>
                      <a:r>
                        <a:rPr lang="en-US" sz="1600" dirty="0"/>
                        <a:t>6</a:t>
                      </a:r>
                    </a:p>
                  </a:txBody>
                  <a:tcPr/>
                </a:tc>
                <a:tc>
                  <a:txBody>
                    <a:bodyPr/>
                    <a:lstStyle/>
                    <a:p>
                      <a:pPr algn="ctr"/>
                      <a:r>
                        <a:rPr lang="en-US" sz="1600" dirty="0"/>
                        <a:t>3</a:t>
                      </a:r>
                    </a:p>
                  </a:txBody>
                  <a:tcPr/>
                </a:tc>
                <a:tc>
                  <a:txBody>
                    <a:bodyPr/>
                    <a:lstStyle/>
                    <a:p>
                      <a:pPr algn="ctr"/>
                      <a:r>
                        <a:rPr lang="en-US" sz="1600" dirty="0"/>
                        <a:t>10</a:t>
                      </a:r>
                    </a:p>
                  </a:txBody>
                  <a:tcPr/>
                </a:tc>
                <a:extLst>
                  <a:ext uri="{0D108BD9-81ED-4DB2-BD59-A6C34878D82A}">
                    <a16:rowId xmlns:a16="http://schemas.microsoft.com/office/drawing/2014/main" val="2199121330"/>
                  </a:ext>
                </a:extLst>
              </a:tr>
              <a:tr h="304797">
                <a:tc>
                  <a:txBody>
                    <a:bodyPr/>
                    <a:lstStyle/>
                    <a:p>
                      <a:r>
                        <a:rPr lang="en-US" sz="1600" dirty="0"/>
                        <a:t>Bert</a:t>
                      </a:r>
                    </a:p>
                  </a:txBody>
                  <a:tcPr/>
                </a:tc>
                <a:tc>
                  <a:txBody>
                    <a:bodyPr/>
                    <a:lstStyle/>
                    <a:p>
                      <a:pPr algn="ctr"/>
                      <a:r>
                        <a:rPr lang="en-US" sz="1600" dirty="0"/>
                        <a:t>4</a:t>
                      </a:r>
                    </a:p>
                  </a:txBody>
                  <a:tcPr/>
                </a:tc>
                <a:tc>
                  <a:txBody>
                    <a:bodyPr/>
                    <a:lstStyle/>
                    <a:p>
                      <a:pPr algn="ctr"/>
                      <a:r>
                        <a:rPr lang="en-US" sz="1600" dirty="0"/>
                        <a:t>8</a:t>
                      </a:r>
                    </a:p>
                  </a:txBody>
                  <a:tcPr/>
                </a:tc>
                <a:tc>
                  <a:txBody>
                    <a:bodyPr/>
                    <a:lstStyle/>
                    <a:p>
                      <a:pPr algn="ctr"/>
                      <a:r>
                        <a:rPr lang="en-US" sz="1600" dirty="0"/>
                        <a:t>5</a:t>
                      </a:r>
                    </a:p>
                  </a:txBody>
                  <a:tcPr/>
                </a:tc>
                <a:extLst>
                  <a:ext uri="{0D108BD9-81ED-4DB2-BD59-A6C34878D82A}">
                    <a16:rowId xmlns:a16="http://schemas.microsoft.com/office/drawing/2014/main" val="146672998"/>
                  </a:ext>
                </a:extLst>
              </a:tr>
            </a:tbl>
          </a:graphicData>
        </a:graphic>
      </p:graphicFrame>
      <p:graphicFrame>
        <p:nvGraphicFramePr>
          <p:cNvPr id="7" name="Table 6">
            <a:extLst>
              <a:ext uri="{FF2B5EF4-FFF2-40B4-BE49-F238E27FC236}">
                <a16:creationId xmlns:a16="http://schemas.microsoft.com/office/drawing/2014/main" id="{5A5E4421-666D-DB43-AE51-C35E154ECFDB}"/>
              </a:ext>
            </a:extLst>
          </p:cNvPr>
          <p:cNvGraphicFramePr>
            <a:graphicFrameLocks noGrp="1"/>
          </p:cNvGraphicFramePr>
          <p:nvPr>
            <p:extLst>
              <p:ext uri="{D42A27DB-BD31-4B8C-83A1-F6EECF244321}">
                <p14:modId xmlns:p14="http://schemas.microsoft.com/office/powerpoint/2010/main" val="3301260872"/>
              </p:ext>
            </p:extLst>
          </p:nvPr>
        </p:nvGraphicFramePr>
        <p:xfrm>
          <a:off x="3873054" y="4800585"/>
          <a:ext cx="2956561" cy="1341120"/>
        </p:xfrm>
        <a:graphic>
          <a:graphicData uri="http://schemas.openxmlformats.org/drawingml/2006/table">
            <a:tbl>
              <a:tblPr firstRow="1" bandRow="1">
                <a:tableStyleId>{00A15C55-8517-42AA-B614-E9B94910E393}</a:tableStyleId>
              </a:tblPr>
              <a:tblGrid>
                <a:gridCol w="1127781">
                  <a:extLst>
                    <a:ext uri="{9D8B030D-6E8A-4147-A177-3AD203B41FA5}">
                      <a16:colId xmlns:a16="http://schemas.microsoft.com/office/drawing/2014/main" val="1355454789"/>
                    </a:ext>
                  </a:extLst>
                </a:gridCol>
                <a:gridCol w="914390">
                  <a:extLst>
                    <a:ext uri="{9D8B030D-6E8A-4147-A177-3AD203B41FA5}">
                      <a16:colId xmlns:a16="http://schemas.microsoft.com/office/drawing/2014/main" val="2006578632"/>
                    </a:ext>
                  </a:extLst>
                </a:gridCol>
                <a:gridCol w="914390">
                  <a:extLst>
                    <a:ext uri="{9D8B030D-6E8A-4147-A177-3AD203B41FA5}">
                      <a16:colId xmlns:a16="http://schemas.microsoft.com/office/drawing/2014/main" val="1555416164"/>
                    </a:ext>
                  </a:extLst>
                </a:gridCol>
              </a:tblGrid>
              <a:tr h="241880">
                <a:tc>
                  <a:txBody>
                    <a:bodyPr/>
                    <a:lstStyle/>
                    <a:p>
                      <a:endParaRPr lang="en-US" sz="1600" dirty="0"/>
                    </a:p>
                  </a:txBody>
                  <a:tcPr/>
                </a:tc>
                <a:tc>
                  <a:txBody>
                    <a:bodyPr/>
                    <a:lstStyle/>
                    <a:p>
                      <a:r>
                        <a:rPr lang="en-US" sz="1600" b="0" dirty="0"/>
                        <a:t>Store A</a:t>
                      </a:r>
                    </a:p>
                  </a:txBody>
                  <a:tcPr/>
                </a:tc>
                <a:tc>
                  <a:txBody>
                    <a:bodyPr/>
                    <a:lstStyle/>
                    <a:p>
                      <a:r>
                        <a:rPr lang="en-US" sz="1600" b="0" dirty="0"/>
                        <a:t>Store B</a:t>
                      </a:r>
                    </a:p>
                  </a:txBody>
                  <a:tcPr/>
                </a:tc>
                <a:extLst>
                  <a:ext uri="{0D108BD9-81ED-4DB2-BD59-A6C34878D82A}">
                    <a16:rowId xmlns:a16="http://schemas.microsoft.com/office/drawing/2014/main" val="2751496672"/>
                  </a:ext>
                </a:extLst>
              </a:tr>
              <a:tr h="241864">
                <a:tc>
                  <a:txBody>
                    <a:bodyPr/>
                    <a:lstStyle/>
                    <a:p>
                      <a:r>
                        <a:rPr lang="en-US" sz="1600" dirty="0"/>
                        <a:t>Apples</a:t>
                      </a:r>
                    </a:p>
                  </a:txBody>
                  <a:tcPr/>
                </a:tc>
                <a:tc>
                  <a:txBody>
                    <a:bodyPr/>
                    <a:lstStyle/>
                    <a:p>
                      <a:r>
                        <a:rPr lang="en-US" sz="1600" dirty="0"/>
                        <a:t>$0.10</a:t>
                      </a:r>
                    </a:p>
                  </a:txBody>
                  <a:tcPr/>
                </a:tc>
                <a:tc>
                  <a:txBody>
                    <a:bodyPr/>
                    <a:lstStyle/>
                    <a:p>
                      <a:r>
                        <a:rPr lang="en-US" sz="1600" dirty="0"/>
                        <a:t>$0.15</a:t>
                      </a:r>
                    </a:p>
                  </a:txBody>
                  <a:tcPr/>
                </a:tc>
                <a:extLst>
                  <a:ext uri="{0D108BD9-81ED-4DB2-BD59-A6C34878D82A}">
                    <a16:rowId xmlns:a16="http://schemas.microsoft.com/office/drawing/2014/main" val="2903574571"/>
                  </a:ext>
                </a:extLst>
              </a:tr>
              <a:tr h="241864">
                <a:tc>
                  <a:txBody>
                    <a:bodyPr/>
                    <a:lstStyle/>
                    <a:p>
                      <a:r>
                        <a:rPr lang="en-US" sz="1600" dirty="0"/>
                        <a:t>Grapefruit</a:t>
                      </a:r>
                    </a:p>
                  </a:txBody>
                  <a:tcPr/>
                </a:tc>
                <a:tc>
                  <a:txBody>
                    <a:bodyPr/>
                    <a:lstStyle/>
                    <a:p>
                      <a:r>
                        <a:rPr lang="en-US" sz="1600" dirty="0"/>
                        <a:t>$0.40</a:t>
                      </a:r>
                    </a:p>
                  </a:txBody>
                  <a:tcPr/>
                </a:tc>
                <a:tc>
                  <a:txBody>
                    <a:bodyPr/>
                    <a:lstStyle/>
                    <a:p>
                      <a:r>
                        <a:rPr lang="en-US" sz="1600" dirty="0"/>
                        <a:t>$0.30</a:t>
                      </a:r>
                    </a:p>
                  </a:txBody>
                  <a:tcPr/>
                </a:tc>
                <a:extLst>
                  <a:ext uri="{0D108BD9-81ED-4DB2-BD59-A6C34878D82A}">
                    <a16:rowId xmlns:a16="http://schemas.microsoft.com/office/drawing/2014/main" val="3526600642"/>
                  </a:ext>
                </a:extLst>
              </a:tr>
              <a:tr h="241864">
                <a:tc>
                  <a:txBody>
                    <a:bodyPr/>
                    <a:lstStyle/>
                    <a:p>
                      <a:r>
                        <a:rPr lang="en-US" sz="1600" dirty="0"/>
                        <a:t>Oranges</a:t>
                      </a:r>
                    </a:p>
                  </a:txBody>
                  <a:tcPr/>
                </a:tc>
                <a:tc>
                  <a:txBody>
                    <a:bodyPr/>
                    <a:lstStyle/>
                    <a:p>
                      <a:r>
                        <a:rPr lang="en-US" sz="1600" dirty="0"/>
                        <a:t>$0.10</a:t>
                      </a:r>
                    </a:p>
                  </a:txBody>
                  <a:tcPr/>
                </a:tc>
                <a:tc>
                  <a:txBody>
                    <a:bodyPr/>
                    <a:lstStyle/>
                    <a:p>
                      <a:r>
                        <a:rPr lang="en-US" sz="1600" dirty="0"/>
                        <a:t>$0.20</a:t>
                      </a:r>
                    </a:p>
                  </a:txBody>
                  <a:tcPr/>
                </a:tc>
                <a:extLst>
                  <a:ext uri="{0D108BD9-81ED-4DB2-BD59-A6C34878D82A}">
                    <a16:rowId xmlns:a16="http://schemas.microsoft.com/office/drawing/2014/main" val="3572932118"/>
                  </a:ext>
                </a:extLst>
              </a:tr>
            </a:tbl>
          </a:graphicData>
        </a:graphic>
      </p:graphicFrame>
    </p:spTree>
    <p:extLst>
      <p:ext uri="{BB962C8B-B14F-4D97-AF65-F5344CB8AC3E}">
        <p14:creationId xmlns:p14="http://schemas.microsoft.com/office/powerpoint/2010/main" val="331937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76A8-2B71-9D45-B89C-EA3F3F10FAC2}"/>
              </a:ext>
            </a:extLst>
          </p:cNvPr>
          <p:cNvSpPr>
            <a:spLocks noGrp="1"/>
          </p:cNvSpPr>
          <p:nvPr>
            <p:ph type="title"/>
          </p:nvPr>
        </p:nvSpPr>
        <p:spPr/>
        <p:txBody>
          <a:bodyPr/>
          <a:lstStyle/>
          <a:p>
            <a:r>
              <a:rPr lang="en-US" dirty="0"/>
              <a:t>Example: Matrix Multiplication</a:t>
            </a:r>
            <a:r>
              <a:rPr lang="en-US" i="1" dirty="0"/>
              <a:t>, cont’d</a:t>
            </a:r>
            <a:endParaRPr lang="en-US" dirty="0"/>
          </a:p>
        </p:txBody>
      </p:sp>
      <p:sp>
        <p:nvSpPr>
          <p:cNvPr id="3" name="Content Placeholder 2">
            <a:extLst>
              <a:ext uri="{FF2B5EF4-FFF2-40B4-BE49-F238E27FC236}">
                <a16:creationId xmlns:a16="http://schemas.microsoft.com/office/drawing/2014/main" id="{BB6099A7-4B1D-634F-8C53-4BBE4B1E1B40}"/>
              </a:ext>
            </a:extLst>
          </p:cNvPr>
          <p:cNvSpPr>
            <a:spLocks noGrp="1"/>
          </p:cNvSpPr>
          <p:nvPr>
            <p:ph idx="1"/>
          </p:nvPr>
        </p:nvSpPr>
        <p:spPr>
          <a:xfrm>
            <a:off x="457199" y="2788928"/>
            <a:ext cx="8229600" cy="2194536"/>
          </a:xfrm>
        </p:spPr>
        <p:txBody>
          <a:bodyPr/>
          <a:lstStyle/>
          <a:p>
            <a:r>
              <a:rPr lang="en-US" dirty="0"/>
              <a:t>Ann at Store A:</a:t>
            </a:r>
          </a:p>
          <a:p>
            <a:r>
              <a:rPr lang="en-US" dirty="0"/>
              <a:t>Ann at Store B:</a:t>
            </a:r>
          </a:p>
          <a:p>
            <a:r>
              <a:rPr lang="en-US" dirty="0"/>
              <a:t>Bert at Store A:</a:t>
            </a:r>
          </a:p>
          <a:p>
            <a:r>
              <a:rPr lang="en-US" dirty="0"/>
              <a:t>Bert at Store B:</a:t>
            </a:r>
          </a:p>
          <a:p>
            <a:pPr lvl="1"/>
            <a:endParaRPr lang="en-US" dirty="0"/>
          </a:p>
          <a:p>
            <a:r>
              <a:rPr lang="en-US" dirty="0"/>
              <a:t>Equivalent to:</a:t>
            </a:r>
          </a:p>
        </p:txBody>
      </p:sp>
      <p:sp>
        <p:nvSpPr>
          <p:cNvPr id="4" name="Slide Number Placeholder 3">
            <a:extLst>
              <a:ext uri="{FF2B5EF4-FFF2-40B4-BE49-F238E27FC236}">
                <a16:creationId xmlns:a16="http://schemas.microsoft.com/office/drawing/2014/main" id="{188CA286-609B-DA4D-AF61-3F6FA711694A}"/>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graphicFrame>
        <p:nvGraphicFramePr>
          <p:cNvPr id="6" name="Table 5">
            <a:extLst>
              <a:ext uri="{FF2B5EF4-FFF2-40B4-BE49-F238E27FC236}">
                <a16:creationId xmlns:a16="http://schemas.microsoft.com/office/drawing/2014/main" id="{891B5C7A-DBA4-0B43-B6A6-8855D04D0FFA}"/>
              </a:ext>
            </a:extLst>
          </p:cNvPr>
          <p:cNvGraphicFramePr>
            <a:graphicFrameLocks noGrp="1"/>
          </p:cNvGraphicFramePr>
          <p:nvPr>
            <p:extLst>
              <p:ext uri="{D42A27DB-BD31-4B8C-83A1-F6EECF244321}">
                <p14:modId xmlns:p14="http://schemas.microsoft.com/office/powerpoint/2010/main" val="3007346769"/>
              </p:ext>
            </p:extLst>
          </p:nvPr>
        </p:nvGraphicFramePr>
        <p:xfrm>
          <a:off x="975366" y="1325903"/>
          <a:ext cx="3748999" cy="1005840"/>
        </p:xfrm>
        <a:graphic>
          <a:graphicData uri="http://schemas.openxmlformats.org/drawingml/2006/table">
            <a:tbl>
              <a:tblPr firstRow="1" bandRow="1">
                <a:tableStyleId>{00A15C55-8517-42AA-B614-E9B94910E393}</a:tableStyleId>
              </a:tblPr>
              <a:tblGrid>
                <a:gridCol w="629154">
                  <a:extLst>
                    <a:ext uri="{9D8B030D-6E8A-4147-A177-3AD203B41FA5}">
                      <a16:colId xmlns:a16="http://schemas.microsoft.com/office/drawing/2014/main" val="3594373860"/>
                    </a:ext>
                  </a:extLst>
                </a:gridCol>
                <a:gridCol w="833870">
                  <a:extLst>
                    <a:ext uri="{9D8B030D-6E8A-4147-A177-3AD203B41FA5}">
                      <a16:colId xmlns:a16="http://schemas.microsoft.com/office/drawing/2014/main" val="2995673528"/>
                    </a:ext>
                  </a:extLst>
                </a:gridCol>
                <a:gridCol w="1280146">
                  <a:extLst>
                    <a:ext uri="{9D8B030D-6E8A-4147-A177-3AD203B41FA5}">
                      <a16:colId xmlns:a16="http://schemas.microsoft.com/office/drawing/2014/main" val="3094654515"/>
                    </a:ext>
                  </a:extLst>
                </a:gridCol>
                <a:gridCol w="1005829">
                  <a:extLst>
                    <a:ext uri="{9D8B030D-6E8A-4147-A177-3AD203B41FA5}">
                      <a16:colId xmlns:a16="http://schemas.microsoft.com/office/drawing/2014/main" val="3746518264"/>
                    </a:ext>
                  </a:extLst>
                </a:gridCol>
              </a:tblGrid>
              <a:tr h="121919">
                <a:tc>
                  <a:txBody>
                    <a:bodyPr/>
                    <a:lstStyle/>
                    <a:p>
                      <a:endParaRPr lang="en-US" sz="1600" dirty="0"/>
                    </a:p>
                  </a:txBody>
                  <a:tcPr/>
                </a:tc>
                <a:tc>
                  <a:txBody>
                    <a:bodyPr/>
                    <a:lstStyle/>
                    <a:p>
                      <a:r>
                        <a:rPr lang="en-US" sz="1600" b="0" dirty="0"/>
                        <a:t>Apples</a:t>
                      </a:r>
                    </a:p>
                  </a:txBody>
                  <a:tcPr/>
                </a:tc>
                <a:tc>
                  <a:txBody>
                    <a:bodyPr/>
                    <a:lstStyle/>
                    <a:p>
                      <a:r>
                        <a:rPr lang="en-US" sz="1600" b="0" dirty="0"/>
                        <a:t>Grapefruit</a:t>
                      </a:r>
                    </a:p>
                  </a:txBody>
                  <a:tcPr/>
                </a:tc>
                <a:tc>
                  <a:txBody>
                    <a:bodyPr/>
                    <a:lstStyle/>
                    <a:p>
                      <a:r>
                        <a:rPr lang="en-US" sz="1600" b="0" dirty="0"/>
                        <a:t>Oranges</a:t>
                      </a:r>
                    </a:p>
                  </a:txBody>
                  <a:tcPr/>
                </a:tc>
                <a:extLst>
                  <a:ext uri="{0D108BD9-81ED-4DB2-BD59-A6C34878D82A}">
                    <a16:rowId xmlns:a16="http://schemas.microsoft.com/office/drawing/2014/main" val="1281301219"/>
                  </a:ext>
                </a:extLst>
              </a:tr>
              <a:tr h="304797">
                <a:tc>
                  <a:txBody>
                    <a:bodyPr/>
                    <a:lstStyle/>
                    <a:p>
                      <a:r>
                        <a:rPr lang="en-US" sz="1600" dirty="0"/>
                        <a:t>Ann</a:t>
                      </a:r>
                    </a:p>
                  </a:txBody>
                  <a:tcPr/>
                </a:tc>
                <a:tc>
                  <a:txBody>
                    <a:bodyPr/>
                    <a:lstStyle/>
                    <a:p>
                      <a:pPr algn="ctr"/>
                      <a:r>
                        <a:rPr lang="en-US" sz="1600" dirty="0"/>
                        <a:t>6</a:t>
                      </a:r>
                    </a:p>
                  </a:txBody>
                  <a:tcPr/>
                </a:tc>
                <a:tc>
                  <a:txBody>
                    <a:bodyPr/>
                    <a:lstStyle/>
                    <a:p>
                      <a:pPr algn="ctr"/>
                      <a:r>
                        <a:rPr lang="en-US" sz="1600" dirty="0"/>
                        <a:t>3</a:t>
                      </a:r>
                    </a:p>
                  </a:txBody>
                  <a:tcPr/>
                </a:tc>
                <a:tc>
                  <a:txBody>
                    <a:bodyPr/>
                    <a:lstStyle/>
                    <a:p>
                      <a:pPr algn="ctr"/>
                      <a:r>
                        <a:rPr lang="en-US" sz="1600" dirty="0"/>
                        <a:t>10</a:t>
                      </a:r>
                    </a:p>
                  </a:txBody>
                  <a:tcPr/>
                </a:tc>
                <a:extLst>
                  <a:ext uri="{0D108BD9-81ED-4DB2-BD59-A6C34878D82A}">
                    <a16:rowId xmlns:a16="http://schemas.microsoft.com/office/drawing/2014/main" val="2199121330"/>
                  </a:ext>
                </a:extLst>
              </a:tr>
              <a:tr h="304797">
                <a:tc>
                  <a:txBody>
                    <a:bodyPr/>
                    <a:lstStyle/>
                    <a:p>
                      <a:r>
                        <a:rPr lang="en-US" sz="1600" dirty="0"/>
                        <a:t>Bert</a:t>
                      </a:r>
                    </a:p>
                  </a:txBody>
                  <a:tcPr/>
                </a:tc>
                <a:tc>
                  <a:txBody>
                    <a:bodyPr/>
                    <a:lstStyle/>
                    <a:p>
                      <a:pPr algn="ctr"/>
                      <a:r>
                        <a:rPr lang="en-US" sz="1600" dirty="0"/>
                        <a:t>4</a:t>
                      </a:r>
                    </a:p>
                  </a:txBody>
                  <a:tcPr/>
                </a:tc>
                <a:tc>
                  <a:txBody>
                    <a:bodyPr/>
                    <a:lstStyle/>
                    <a:p>
                      <a:pPr algn="ctr"/>
                      <a:r>
                        <a:rPr lang="en-US" sz="1600" dirty="0"/>
                        <a:t>8</a:t>
                      </a:r>
                    </a:p>
                  </a:txBody>
                  <a:tcPr/>
                </a:tc>
                <a:tc>
                  <a:txBody>
                    <a:bodyPr/>
                    <a:lstStyle/>
                    <a:p>
                      <a:pPr algn="ctr"/>
                      <a:r>
                        <a:rPr lang="en-US" sz="1600" dirty="0"/>
                        <a:t>5</a:t>
                      </a:r>
                    </a:p>
                  </a:txBody>
                  <a:tcPr/>
                </a:tc>
                <a:extLst>
                  <a:ext uri="{0D108BD9-81ED-4DB2-BD59-A6C34878D82A}">
                    <a16:rowId xmlns:a16="http://schemas.microsoft.com/office/drawing/2014/main" val="146672998"/>
                  </a:ext>
                </a:extLst>
              </a:tr>
            </a:tbl>
          </a:graphicData>
        </a:graphic>
      </p:graphicFrame>
      <p:graphicFrame>
        <p:nvGraphicFramePr>
          <p:cNvPr id="7" name="Table 6">
            <a:extLst>
              <a:ext uri="{FF2B5EF4-FFF2-40B4-BE49-F238E27FC236}">
                <a16:creationId xmlns:a16="http://schemas.microsoft.com/office/drawing/2014/main" id="{B1AD7257-D2E7-774A-946E-1104E6D42E78}"/>
              </a:ext>
            </a:extLst>
          </p:cNvPr>
          <p:cNvGraphicFramePr>
            <a:graphicFrameLocks noGrp="1"/>
          </p:cNvGraphicFramePr>
          <p:nvPr>
            <p:extLst>
              <p:ext uri="{D42A27DB-BD31-4B8C-83A1-F6EECF244321}">
                <p14:modId xmlns:p14="http://schemas.microsoft.com/office/powerpoint/2010/main" val="692650675"/>
              </p:ext>
            </p:extLst>
          </p:nvPr>
        </p:nvGraphicFramePr>
        <p:xfrm>
          <a:off x="4998682" y="1325903"/>
          <a:ext cx="2956561" cy="1341120"/>
        </p:xfrm>
        <a:graphic>
          <a:graphicData uri="http://schemas.openxmlformats.org/drawingml/2006/table">
            <a:tbl>
              <a:tblPr firstRow="1" bandRow="1">
                <a:tableStyleId>{00A15C55-8517-42AA-B614-E9B94910E393}</a:tableStyleId>
              </a:tblPr>
              <a:tblGrid>
                <a:gridCol w="1127781">
                  <a:extLst>
                    <a:ext uri="{9D8B030D-6E8A-4147-A177-3AD203B41FA5}">
                      <a16:colId xmlns:a16="http://schemas.microsoft.com/office/drawing/2014/main" val="1355454789"/>
                    </a:ext>
                  </a:extLst>
                </a:gridCol>
                <a:gridCol w="914390">
                  <a:extLst>
                    <a:ext uri="{9D8B030D-6E8A-4147-A177-3AD203B41FA5}">
                      <a16:colId xmlns:a16="http://schemas.microsoft.com/office/drawing/2014/main" val="2006578632"/>
                    </a:ext>
                  </a:extLst>
                </a:gridCol>
                <a:gridCol w="914390">
                  <a:extLst>
                    <a:ext uri="{9D8B030D-6E8A-4147-A177-3AD203B41FA5}">
                      <a16:colId xmlns:a16="http://schemas.microsoft.com/office/drawing/2014/main" val="1555416164"/>
                    </a:ext>
                  </a:extLst>
                </a:gridCol>
              </a:tblGrid>
              <a:tr h="241880">
                <a:tc>
                  <a:txBody>
                    <a:bodyPr/>
                    <a:lstStyle/>
                    <a:p>
                      <a:endParaRPr lang="en-US" sz="1600" dirty="0"/>
                    </a:p>
                  </a:txBody>
                  <a:tcPr/>
                </a:tc>
                <a:tc>
                  <a:txBody>
                    <a:bodyPr/>
                    <a:lstStyle/>
                    <a:p>
                      <a:r>
                        <a:rPr lang="en-US" sz="1600" b="0" dirty="0"/>
                        <a:t>Store A</a:t>
                      </a:r>
                    </a:p>
                  </a:txBody>
                  <a:tcPr/>
                </a:tc>
                <a:tc>
                  <a:txBody>
                    <a:bodyPr/>
                    <a:lstStyle/>
                    <a:p>
                      <a:r>
                        <a:rPr lang="en-US" sz="1600" b="0" dirty="0"/>
                        <a:t>Store B</a:t>
                      </a:r>
                    </a:p>
                  </a:txBody>
                  <a:tcPr/>
                </a:tc>
                <a:extLst>
                  <a:ext uri="{0D108BD9-81ED-4DB2-BD59-A6C34878D82A}">
                    <a16:rowId xmlns:a16="http://schemas.microsoft.com/office/drawing/2014/main" val="2751496672"/>
                  </a:ext>
                </a:extLst>
              </a:tr>
              <a:tr h="241864">
                <a:tc>
                  <a:txBody>
                    <a:bodyPr/>
                    <a:lstStyle/>
                    <a:p>
                      <a:r>
                        <a:rPr lang="en-US" sz="1600" dirty="0"/>
                        <a:t>Apples</a:t>
                      </a:r>
                    </a:p>
                  </a:txBody>
                  <a:tcPr/>
                </a:tc>
                <a:tc>
                  <a:txBody>
                    <a:bodyPr/>
                    <a:lstStyle/>
                    <a:p>
                      <a:r>
                        <a:rPr lang="en-US" sz="1600" dirty="0"/>
                        <a:t>$0.10</a:t>
                      </a:r>
                    </a:p>
                  </a:txBody>
                  <a:tcPr/>
                </a:tc>
                <a:tc>
                  <a:txBody>
                    <a:bodyPr/>
                    <a:lstStyle/>
                    <a:p>
                      <a:r>
                        <a:rPr lang="en-US" sz="1600" dirty="0"/>
                        <a:t>$0.15</a:t>
                      </a:r>
                    </a:p>
                  </a:txBody>
                  <a:tcPr/>
                </a:tc>
                <a:extLst>
                  <a:ext uri="{0D108BD9-81ED-4DB2-BD59-A6C34878D82A}">
                    <a16:rowId xmlns:a16="http://schemas.microsoft.com/office/drawing/2014/main" val="2903574571"/>
                  </a:ext>
                </a:extLst>
              </a:tr>
              <a:tr h="241864">
                <a:tc>
                  <a:txBody>
                    <a:bodyPr/>
                    <a:lstStyle/>
                    <a:p>
                      <a:r>
                        <a:rPr lang="en-US" sz="1600" dirty="0"/>
                        <a:t>Grapefruit</a:t>
                      </a:r>
                    </a:p>
                  </a:txBody>
                  <a:tcPr/>
                </a:tc>
                <a:tc>
                  <a:txBody>
                    <a:bodyPr/>
                    <a:lstStyle/>
                    <a:p>
                      <a:r>
                        <a:rPr lang="en-US" sz="1600" dirty="0"/>
                        <a:t>$0.40</a:t>
                      </a:r>
                    </a:p>
                  </a:txBody>
                  <a:tcPr/>
                </a:tc>
                <a:tc>
                  <a:txBody>
                    <a:bodyPr/>
                    <a:lstStyle/>
                    <a:p>
                      <a:r>
                        <a:rPr lang="en-US" sz="1600" dirty="0"/>
                        <a:t>$0.30</a:t>
                      </a:r>
                    </a:p>
                  </a:txBody>
                  <a:tcPr/>
                </a:tc>
                <a:extLst>
                  <a:ext uri="{0D108BD9-81ED-4DB2-BD59-A6C34878D82A}">
                    <a16:rowId xmlns:a16="http://schemas.microsoft.com/office/drawing/2014/main" val="3526600642"/>
                  </a:ext>
                </a:extLst>
              </a:tr>
              <a:tr h="241864">
                <a:tc>
                  <a:txBody>
                    <a:bodyPr/>
                    <a:lstStyle/>
                    <a:p>
                      <a:r>
                        <a:rPr lang="en-US" sz="1600" dirty="0"/>
                        <a:t>Oranges</a:t>
                      </a:r>
                    </a:p>
                  </a:txBody>
                  <a:tcPr/>
                </a:tc>
                <a:tc>
                  <a:txBody>
                    <a:bodyPr/>
                    <a:lstStyle/>
                    <a:p>
                      <a:r>
                        <a:rPr lang="en-US" sz="1600" dirty="0"/>
                        <a:t>$0.10</a:t>
                      </a:r>
                    </a:p>
                  </a:txBody>
                  <a:tcPr/>
                </a:tc>
                <a:tc>
                  <a:txBody>
                    <a:bodyPr/>
                    <a:lstStyle/>
                    <a:p>
                      <a:r>
                        <a:rPr lang="en-US" sz="1600" dirty="0"/>
                        <a:t>$0.20</a:t>
                      </a:r>
                    </a:p>
                  </a:txBody>
                  <a:tcPr/>
                </a:tc>
                <a:extLst>
                  <a:ext uri="{0D108BD9-81ED-4DB2-BD59-A6C34878D82A}">
                    <a16:rowId xmlns:a16="http://schemas.microsoft.com/office/drawing/2014/main" val="3572932118"/>
                  </a:ext>
                </a:extLst>
              </a:tr>
            </a:tbl>
          </a:graphicData>
        </a:graphic>
      </p:graphicFrame>
      <p:sp>
        <p:nvSpPr>
          <p:cNvPr id="8" name="TextBox 7">
            <a:extLst>
              <a:ext uri="{FF2B5EF4-FFF2-40B4-BE49-F238E27FC236}">
                <a16:creationId xmlns:a16="http://schemas.microsoft.com/office/drawing/2014/main" id="{9FE4852B-00D0-CD4F-8640-7A6B70DA5D42}"/>
              </a:ext>
            </a:extLst>
          </p:cNvPr>
          <p:cNvSpPr txBox="1"/>
          <p:nvPr/>
        </p:nvSpPr>
        <p:spPr>
          <a:xfrm>
            <a:off x="3566171" y="2872300"/>
            <a:ext cx="4272323" cy="400110"/>
          </a:xfrm>
          <a:prstGeom prst="rect">
            <a:avLst/>
          </a:prstGeom>
          <a:noFill/>
        </p:spPr>
        <p:txBody>
          <a:bodyPr wrap="none" rtlCol="0">
            <a:spAutoFit/>
          </a:bodyPr>
          <a:lstStyle/>
          <a:p>
            <a:r>
              <a:rPr lang="en-US" sz="2000" dirty="0"/>
              <a:t>6(0.10) + 3(0.40) + 10(0.10) = </a:t>
            </a:r>
            <a:r>
              <a:rPr lang="en-US" sz="2000" dirty="0">
                <a:solidFill>
                  <a:srgbClr val="C00000"/>
                </a:solidFill>
              </a:rPr>
              <a:t>$2.80</a:t>
            </a:r>
          </a:p>
        </p:txBody>
      </p:sp>
      <p:sp>
        <p:nvSpPr>
          <p:cNvPr id="9" name="TextBox 8">
            <a:extLst>
              <a:ext uri="{FF2B5EF4-FFF2-40B4-BE49-F238E27FC236}">
                <a16:creationId xmlns:a16="http://schemas.microsoft.com/office/drawing/2014/main" id="{6CA67FD6-F590-D44C-9A97-020835D28A9B}"/>
              </a:ext>
            </a:extLst>
          </p:cNvPr>
          <p:cNvSpPr txBox="1"/>
          <p:nvPr/>
        </p:nvSpPr>
        <p:spPr>
          <a:xfrm>
            <a:off x="3566171" y="3373341"/>
            <a:ext cx="4272323" cy="400110"/>
          </a:xfrm>
          <a:prstGeom prst="rect">
            <a:avLst/>
          </a:prstGeom>
          <a:noFill/>
        </p:spPr>
        <p:txBody>
          <a:bodyPr wrap="none" rtlCol="0">
            <a:spAutoFit/>
          </a:bodyPr>
          <a:lstStyle/>
          <a:p>
            <a:r>
              <a:rPr lang="en-US" sz="2000" dirty="0"/>
              <a:t>6(0.15) + 3(0.30) + 10(0.20) = </a:t>
            </a:r>
            <a:r>
              <a:rPr lang="en-US" sz="2000" dirty="0">
                <a:solidFill>
                  <a:srgbClr val="C00000"/>
                </a:solidFill>
              </a:rPr>
              <a:t>$3.80</a:t>
            </a:r>
          </a:p>
        </p:txBody>
      </p:sp>
      <p:sp>
        <p:nvSpPr>
          <p:cNvPr id="10" name="TextBox 9">
            <a:extLst>
              <a:ext uri="{FF2B5EF4-FFF2-40B4-BE49-F238E27FC236}">
                <a16:creationId xmlns:a16="http://schemas.microsoft.com/office/drawing/2014/main" id="{60B92BCC-6450-3641-8AEF-71CB3C716351}"/>
              </a:ext>
            </a:extLst>
          </p:cNvPr>
          <p:cNvSpPr txBox="1"/>
          <p:nvPr/>
        </p:nvSpPr>
        <p:spPr>
          <a:xfrm>
            <a:off x="3566171" y="3893171"/>
            <a:ext cx="4129657" cy="400110"/>
          </a:xfrm>
          <a:prstGeom prst="rect">
            <a:avLst/>
          </a:prstGeom>
          <a:noFill/>
        </p:spPr>
        <p:txBody>
          <a:bodyPr wrap="none" rtlCol="0">
            <a:spAutoFit/>
          </a:bodyPr>
          <a:lstStyle/>
          <a:p>
            <a:r>
              <a:rPr lang="en-US" sz="2000" dirty="0"/>
              <a:t>4(0.10) + 8(0.40) + 5(0.10) = </a:t>
            </a:r>
            <a:r>
              <a:rPr lang="en-US" sz="2000" dirty="0">
                <a:solidFill>
                  <a:srgbClr val="C00000"/>
                </a:solidFill>
              </a:rPr>
              <a:t>$4.10</a:t>
            </a:r>
          </a:p>
        </p:txBody>
      </p:sp>
      <p:sp>
        <p:nvSpPr>
          <p:cNvPr id="11" name="TextBox 10">
            <a:extLst>
              <a:ext uri="{FF2B5EF4-FFF2-40B4-BE49-F238E27FC236}">
                <a16:creationId xmlns:a16="http://schemas.microsoft.com/office/drawing/2014/main" id="{58A2E99D-9823-2340-B7D6-E56C72FDC999}"/>
              </a:ext>
            </a:extLst>
          </p:cNvPr>
          <p:cNvSpPr txBox="1"/>
          <p:nvPr/>
        </p:nvSpPr>
        <p:spPr>
          <a:xfrm>
            <a:off x="3566171" y="4400475"/>
            <a:ext cx="4129657" cy="400110"/>
          </a:xfrm>
          <a:prstGeom prst="rect">
            <a:avLst/>
          </a:prstGeom>
          <a:noFill/>
        </p:spPr>
        <p:txBody>
          <a:bodyPr wrap="none" rtlCol="0">
            <a:spAutoFit/>
          </a:bodyPr>
          <a:lstStyle/>
          <a:p>
            <a:r>
              <a:rPr lang="en-US" sz="2000" dirty="0"/>
              <a:t>4(0.15) + 8(0.30) + 5(0.20) = </a:t>
            </a:r>
            <a:r>
              <a:rPr lang="en-US" sz="2000" dirty="0">
                <a:solidFill>
                  <a:srgbClr val="C00000"/>
                </a:solidFill>
              </a:rPr>
              <a:t>$4.00</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C8F2886-4083-2447-B850-D92179A45FCC}"/>
                  </a:ext>
                </a:extLst>
              </p:cNvPr>
              <p:cNvSpPr txBox="1"/>
              <p:nvPr/>
            </p:nvSpPr>
            <p:spPr>
              <a:xfrm>
                <a:off x="3336139" y="5153027"/>
                <a:ext cx="4732386"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6</m:t>
                                </m:r>
                              </m:e>
                              <m:e>
                                <m:r>
                                  <a:rPr lang="en-US" sz="2000" b="0" i="1" smtClean="0">
                                    <a:latin typeface="Cambria Math" panose="02040503050406030204" pitchFamily="18" charset="0"/>
                                  </a:rPr>
                                  <m:t>3</m:t>
                                </m:r>
                              </m:e>
                              <m:e>
                                <m:r>
                                  <a:rPr lang="en-US" sz="2000" b="0" i="1" smtClean="0">
                                    <a:latin typeface="Cambria Math" panose="02040503050406030204" pitchFamily="18" charset="0"/>
                                  </a:rPr>
                                  <m:t>10</m:t>
                                </m:r>
                              </m:e>
                            </m:mr>
                            <m:mr>
                              <m:e>
                                <m:r>
                                  <a:rPr lang="en-US" sz="2000" b="0" i="1" smtClean="0">
                                    <a:latin typeface="Cambria Math" panose="02040503050406030204" pitchFamily="18" charset="0"/>
                                  </a:rPr>
                                  <m:t>4</m:t>
                                </m:r>
                              </m:e>
                              <m:e>
                                <m:r>
                                  <a:rPr lang="en-US" sz="2000" b="0" i="1" smtClean="0">
                                    <a:latin typeface="Cambria Math" panose="02040503050406030204" pitchFamily="18" charset="0"/>
                                  </a:rPr>
                                  <m:t>8</m:t>
                                </m:r>
                              </m:e>
                              <m:e>
                                <m:r>
                                  <a:rPr lang="en-US" sz="2000" b="0" i="1" smtClean="0">
                                    <a:latin typeface="Cambria Math" panose="02040503050406030204" pitchFamily="18" charset="0"/>
                                  </a:rPr>
                                  <m:t>5</m:t>
                                </m:r>
                              </m:e>
                            </m:mr>
                          </m:m>
                        </m:e>
                      </m:d>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r>
                                  <a:rPr lang="en-US" sz="2000" b="0" i="1" smtClean="0">
                                    <a:latin typeface="Cambria Math" panose="02040503050406030204" pitchFamily="18" charset="0"/>
                                  </a:rPr>
                                  <m:t>.10</m:t>
                                </m:r>
                              </m:e>
                              <m:e>
                                <m:r>
                                  <a:rPr lang="en-US" sz="2000" b="0" i="1" smtClean="0">
                                    <a:latin typeface="Cambria Math" panose="02040503050406030204" pitchFamily="18" charset="0"/>
                                  </a:rPr>
                                  <m:t>0.15</m:t>
                                </m:r>
                              </m:e>
                            </m:mr>
                            <m:mr>
                              <m:e>
                                <m:r>
                                  <a:rPr lang="en-US" sz="2000" b="0" i="1" smtClean="0">
                                    <a:latin typeface="Cambria Math" panose="02040503050406030204" pitchFamily="18" charset="0"/>
                                  </a:rPr>
                                  <m:t>0.40</m:t>
                                </m:r>
                              </m:e>
                              <m:e>
                                <m:r>
                                  <a:rPr lang="en-US" sz="2000" b="0" i="1" smtClean="0">
                                    <a:latin typeface="Cambria Math" panose="02040503050406030204" pitchFamily="18" charset="0"/>
                                  </a:rPr>
                                  <m:t>0.30</m:t>
                                </m:r>
                              </m:e>
                            </m:mr>
                            <m:mr>
                              <m:e>
                                <m:r>
                                  <a:rPr lang="en-US" sz="2000" b="0" i="1" smtClean="0">
                                    <a:latin typeface="Cambria Math" panose="02040503050406030204" pitchFamily="18" charset="0"/>
                                  </a:rPr>
                                  <m:t>0.10</m:t>
                                </m:r>
                              </m:e>
                              <m:e>
                                <m:r>
                                  <a:rPr lang="en-US" sz="2000" b="0" i="1" smtClean="0">
                                    <a:latin typeface="Cambria Math" panose="02040503050406030204" pitchFamily="18" charset="0"/>
                                  </a:rPr>
                                  <m:t>0.20</m:t>
                                </m:r>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solidFill>
                                    <a:srgbClr val="C00000"/>
                                  </a:solidFill>
                                  <a:latin typeface="Cambria Math" panose="02040503050406030204" pitchFamily="18" charset="0"/>
                                </a:rPr>
                              </m:ctrlPr>
                            </m:mPr>
                            <m:mr>
                              <m:e>
                                <m:r>
                                  <m:rPr>
                                    <m:brk m:alnAt="7"/>
                                  </m:rPr>
                                  <a:rPr lang="en-US" sz="2000" b="0" i="1" smtClean="0">
                                    <a:solidFill>
                                      <a:srgbClr val="C00000"/>
                                    </a:solidFill>
                                    <a:latin typeface="Cambria Math" panose="02040503050406030204" pitchFamily="18" charset="0"/>
                                  </a:rPr>
                                  <m:t>2</m:t>
                                </m:r>
                                <m:r>
                                  <a:rPr lang="en-US" sz="2000" b="0" i="1" smtClean="0">
                                    <a:solidFill>
                                      <a:srgbClr val="C00000"/>
                                    </a:solidFill>
                                    <a:latin typeface="Cambria Math" panose="02040503050406030204" pitchFamily="18" charset="0"/>
                                  </a:rPr>
                                  <m:t>.80</m:t>
                                </m:r>
                              </m:e>
                              <m:e>
                                <m:r>
                                  <a:rPr lang="en-US" sz="2000" b="0" i="1" smtClean="0">
                                    <a:solidFill>
                                      <a:srgbClr val="C00000"/>
                                    </a:solidFill>
                                    <a:latin typeface="Cambria Math" panose="02040503050406030204" pitchFamily="18" charset="0"/>
                                  </a:rPr>
                                  <m:t>3.80</m:t>
                                </m:r>
                              </m:e>
                            </m:mr>
                            <m:mr>
                              <m:e>
                                <m:r>
                                  <a:rPr lang="en-US" sz="2000" b="0" i="1" smtClean="0">
                                    <a:solidFill>
                                      <a:srgbClr val="C00000"/>
                                    </a:solidFill>
                                    <a:latin typeface="Cambria Math" panose="02040503050406030204" pitchFamily="18" charset="0"/>
                                  </a:rPr>
                                  <m:t>4.10</m:t>
                                </m:r>
                              </m:e>
                              <m:e>
                                <m:r>
                                  <a:rPr lang="en-US" sz="2000" b="0" i="1" smtClean="0">
                                    <a:solidFill>
                                      <a:srgbClr val="C00000"/>
                                    </a:solidFill>
                                    <a:latin typeface="Cambria Math" panose="02040503050406030204" pitchFamily="18" charset="0"/>
                                  </a:rPr>
                                  <m:t>4.00</m:t>
                                </m:r>
                              </m:e>
                            </m:mr>
                          </m:m>
                        </m:e>
                      </m:d>
                    </m:oMath>
                  </m:oMathPara>
                </a14:m>
                <a:endParaRPr lang="en-US" sz="2000" dirty="0"/>
              </a:p>
            </p:txBody>
          </p:sp>
        </mc:Choice>
        <mc:Fallback>
          <p:sp>
            <p:nvSpPr>
              <p:cNvPr id="12" name="TextBox 11">
                <a:extLst>
                  <a:ext uri="{FF2B5EF4-FFF2-40B4-BE49-F238E27FC236}">
                    <a16:creationId xmlns:a16="http://schemas.microsoft.com/office/drawing/2014/main" id="{AC8F2886-4083-2447-B850-D92179A45FCC}"/>
                  </a:ext>
                </a:extLst>
              </p:cNvPr>
              <p:cNvSpPr txBox="1">
                <a:spLocks noRot="1" noChangeAspect="1" noMove="1" noResize="1" noEditPoints="1" noAdjustHandles="1" noChangeArrowheads="1" noChangeShapeType="1" noTextEdit="1"/>
              </p:cNvSpPr>
              <p:nvPr/>
            </p:nvSpPr>
            <p:spPr>
              <a:xfrm>
                <a:off x="3336139" y="5153027"/>
                <a:ext cx="4732386" cy="912494"/>
              </a:xfrm>
              <a:prstGeom prst="rect">
                <a:avLst/>
              </a:prstGeom>
              <a:blipFill>
                <a:blip r:embed="rId2"/>
                <a:stretch>
                  <a:fillRect b="-5479"/>
                </a:stretch>
              </a:blipFill>
            </p:spPr>
            <p:txBody>
              <a:bodyPr/>
              <a:lstStyle/>
              <a:p>
                <a:r>
                  <a:rPr lang="en-US">
                    <a:noFill/>
                  </a:rPr>
                  <a:t> </a:t>
                </a:r>
              </a:p>
            </p:txBody>
          </p:sp>
        </mc:Fallback>
      </mc:AlternateContent>
    </p:spTree>
    <p:extLst>
      <p:ext uri="{BB962C8B-B14F-4D97-AF65-F5344CB8AC3E}">
        <p14:creationId xmlns:p14="http://schemas.microsoft.com/office/powerpoint/2010/main" val="174697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650F-162E-944C-8DD9-F7823DA143DB}"/>
              </a:ext>
            </a:extLst>
          </p:cNvPr>
          <p:cNvSpPr>
            <a:spLocks noGrp="1"/>
          </p:cNvSpPr>
          <p:nvPr>
            <p:ph type="title"/>
          </p:nvPr>
        </p:nvSpPr>
        <p:spPr/>
        <p:txBody>
          <a:bodyPr/>
          <a:lstStyle/>
          <a:p>
            <a:r>
              <a:rPr lang="en-US" dirty="0"/>
              <a:t>Inverse of a Matrix</a:t>
            </a:r>
          </a:p>
        </p:txBody>
      </p:sp>
      <p:sp>
        <p:nvSpPr>
          <p:cNvPr id="3" name="Content Placeholder 2">
            <a:extLst>
              <a:ext uri="{FF2B5EF4-FFF2-40B4-BE49-F238E27FC236}">
                <a16:creationId xmlns:a16="http://schemas.microsoft.com/office/drawing/2014/main" id="{9653D9E2-CF81-704D-8AE9-A814F6B7A40D}"/>
              </a:ext>
            </a:extLst>
          </p:cNvPr>
          <p:cNvSpPr>
            <a:spLocks noGrp="1"/>
          </p:cNvSpPr>
          <p:nvPr>
            <p:ph idx="1"/>
          </p:nvPr>
        </p:nvSpPr>
        <p:spPr>
          <a:xfrm>
            <a:off x="457200" y="3977634"/>
            <a:ext cx="8229600" cy="2011658"/>
          </a:xfrm>
        </p:spPr>
        <p:txBody>
          <a:bodyPr/>
          <a:lstStyle/>
          <a:p>
            <a:r>
              <a:rPr lang="en-US" dirty="0"/>
              <a:t>We will leave until later how to determine whether or not a matrix has an inverse.</a:t>
            </a:r>
          </a:p>
          <a:p>
            <a:pPr lvl="4"/>
            <a:endParaRPr lang="en-US" dirty="0"/>
          </a:p>
          <a:p>
            <a:r>
              <a:rPr lang="en-US" dirty="0"/>
              <a:t>We will use Python functions to calculate the inverse of a matrix if it exists.</a:t>
            </a:r>
          </a:p>
        </p:txBody>
      </p:sp>
      <p:sp>
        <p:nvSpPr>
          <p:cNvPr id="4" name="Slide Number Placeholder 3">
            <a:extLst>
              <a:ext uri="{FF2B5EF4-FFF2-40B4-BE49-F238E27FC236}">
                <a16:creationId xmlns:a16="http://schemas.microsoft.com/office/drawing/2014/main" id="{C3DA3C49-1F29-0F41-A67E-5E885CCF53A2}"/>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F238E80C-4087-8347-9C0D-EE413E598CEE}"/>
              </a:ext>
            </a:extLst>
          </p:cNvPr>
          <p:cNvSpPr txBox="1"/>
          <p:nvPr/>
        </p:nvSpPr>
        <p:spPr>
          <a:xfrm>
            <a:off x="790836" y="1382636"/>
            <a:ext cx="7562327" cy="2446824"/>
          </a:xfrm>
          <a:prstGeom prst="rect">
            <a:avLst/>
          </a:prstGeom>
          <a:solidFill>
            <a:schemeClr val="accent1">
              <a:lumMod val="20000"/>
              <a:lumOff val="80000"/>
            </a:schemeClr>
          </a:solidFill>
          <a:ln>
            <a:solidFill>
              <a:srgbClr val="0033CC"/>
            </a:solidFill>
          </a:ln>
        </p:spPr>
        <p:txBody>
          <a:bodyPr wrap="none" rtlCol="0">
            <a:spAutoFit/>
          </a:bodyPr>
          <a:lstStyle/>
          <a:p>
            <a:r>
              <a:rPr lang="en-US" sz="2400" dirty="0">
                <a:solidFill>
                  <a:srgbClr val="0033CC"/>
                </a:solidFill>
              </a:rPr>
              <a:t>An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square matrix </a:t>
            </a:r>
            <a:r>
              <a:rPr lang="en-US" sz="2400" i="1" dirty="0">
                <a:solidFill>
                  <a:srgbClr val="0033CC"/>
                </a:solidFill>
                <a:latin typeface="Times New Roman" panose="02020603050405020304" pitchFamily="18" charset="0"/>
                <a:cs typeface="Times New Roman" panose="02020603050405020304" pitchFamily="18" charset="0"/>
              </a:rPr>
              <a:t>A</a:t>
            </a:r>
            <a:r>
              <a:rPr lang="en-US" sz="2400" dirty="0">
                <a:solidFill>
                  <a:srgbClr val="0033CC"/>
                </a:solidFill>
              </a:rPr>
              <a:t> is </a:t>
            </a:r>
            <a:r>
              <a:rPr lang="en-US" sz="2400" dirty="0">
                <a:solidFill>
                  <a:srgbClr val="B23C00"/>
                </a:solidFill>
              </a:rPr>
              <a:t>invertible</a:t>
            </a:r>
            <a:r>
              <a:rPr lang="en-US" sz="2400" dirty="0">
                <a:solidFill>
                  <a:srgbClr val="0033CC"/>
                </a:solidFill>
              </a:rPr>
              <a:t> (or </a:t>
            </a:r>
            <a:r>
              <a:rPr lang="en-US" sz="2400" dirty="0">
                <a:solidFill>
                  <a:srgbClr val="B23C00"/>
                </a:solidFill>
              </a:rPr>
              <a:t>nonsingular</a:t>
            </a:r>
            <a:r>
              <a:rPr lang="en-US" sz="2400" dirty="0">
                <a:solidFill>
                  <a:srgbClr val="0033CC"/>
                </a:solidFill>
              </a:rPr>
              <a:t>)</a:t>
            </a:r>
          </a:p>
          <a:p>
            <a:r>
              <a:rPr lang="en-US" sz="2400" dirty="0">
                <a:solidFill>
                  <a:srgbClr val="0033CC"/>
                </a:solidFill>
              </a:rPr>
              <a:t>if there exists an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matrix </a:t>
            </a:r>
            <a:r>
              <a:rPr lang="en-US" sz="2400" i="1" dirty="0">
                <a:solidFill>
                  <a:srgbClr val="0033CC"/>
                </a:solidFill>
                <a:latin typeface="Times New Roman" panose="02020603050405020304" pitchFamily="18" charset="0"/>
                <a:cs typeface="Times New Roman" panose="02020603050405020304" pitchFamily="18" charset="0"/>
              </a:rPr>
              <a:t>B</a:t>
            </a:r>
            <a:r>
              <a:rPr lang="en-US" sz="2400" dirty="0">
                <a:solidFill>
                  <a:srgbClr val="0033CC"/>
                </a:solidFill>
              </a:rPr>
              <a:t> such that </a:t>
            </a:r>
            <a:r>
              <a:rPr lang="en-US" sz="2400" i="1" dirty="0">
                <a:solidFill>
                  <a:srgbClr val="0033CC"/>
                </a:solidFill>
                <a:latin typeface="Times New Roman" panose="02020603050405020304" pitchFamily="18" charset="0"/>
                <a:cs typeface="Times New Roman" panose="02020603050405020304" pitchFamily="18" charset="0"/>
              </a:rPr>
              <a:t>AB = BA = I</a:t>
            </a:r>
            <a:r>
              <a:rPr lang="en-US" sz="2400" dirty="0">
                <a:solidFill>
                  <a:srgbClr val="0033CC"/>
                </a:solidFill>
              </a:rPr>
              <a:t>,</a:t>
            </a:r>
            <a:br>
              <a:rPr lang="en-US" sz="2400" dirty="0">
                <a:solidFill>
                  <a:srgbClr val="0033CC"/>
                </a:solidFill>
              </a:rPr>
            </a:br>
            <a:r>
              <a:rPr lang="en-US" sz="2400" dirty="0">
                <a:solidFill>
                  <a:srgbClr val="0033CC"/>
                </a:solidFill>
              </a:rPr>
              <a:t>the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x </a:t>
            </a:r>
            <a:r>
              <a:rPr lang="en-US" sz="2400" i="1" dirty="0">
                <a:solidFill>
                  <a:srgbClr val="0033CC"/>
                </a:solidFill>
                <a:latin typeface="Times New Roman" panose="02020603050405020304" pitchFamily="18" charset="0"/>
                <a:cs typeface="Times New Roman" panose="02020603050405020304" pitchFamily="18" charset="0"/>
              </a:rPr>
              <a:t>n</a:t>
            </a:r>
            <a:r>
              <a:rPr lang="en-US" sz="2400" dirty="0">
                <a:solidFill>
                  <a:srgbClr val="0033CC"/>
                </a:solidFill>
              </a:rPr>
              <a:t> identity matrix. Then </a:t>
            </a:r>
            <a:r>
              <a:rPr lang="en-US" sz="2400" i="1" dirty="0">
                <a:solidFill>
                  <a:srgbClr val="0033CC"/>
                </a:solidFill>
                <a:latin typeface="Times New Roman" panose="02020603050405020304" pitchFamily="18" charset="0"/>
                <a:cs typeface="Times New Roman" panose="02020603050405020304" pitchFamily="18" charset="0"/>
              </a:rPr>
              <a:t>B</a:t>
            </a:r>
            <a:r>
              <a:rPr lang="en-US" sz="2400" dirty="0">
                <a:solidFill>
                  <a:srgbClr val="0033CC"/>
                </a:solidFill>
              </a:rPr>
              <a:t> is the </a:t>
            </a:r>
            <a:r>
              <a:rPr lang="en-US" sz="2400" dirty="0">
                <a:solidFill>
                  <a:srgbClr val="B23C00"/>
                </a:solidFill>
              </a:rPr>
              <a:t>multiplicative </a:t>
            </a:r>
            <a:br>
              <a:rPr lang="en-US" sz="2400" dirty="0">
                <a:solidFill>
                  <a:srgbClr val="B23C00"/>
                </a:solidFill>
              </a:rPr>
            </a:br>
            <a:r>
              <a:rPr lang="en-US" sz="2400" dirty="0">
                <a:solidFill>
                  <a:srgbClr val="B23C00"/>
                </a:solidFill>
              </a:rPr>
              <a:t>inverse </a:t>
            </a:r>
            <a:r>
              <a:rPr lang="en-US" sz="2400" dirty="0">
                <a:solidFill>
                  <a:srgbClr val="0033CC"/>
                </a:solidFill>
              </a:rPr>
              <a:t>of </a:t>
            </a:r>
            <a:r>
              <a:rPr lang="en-US" sz="2400" i="1" dirty="0">
                <a:solidFill>
                  <a:srgbClr val="0033CC"/>
                </a:solidFill>
                <a:latin typeface="Times New Roman" panose="02020603050405020304" pitchFamily="18" charset="0"/>
                <a:cs typeface="Times New Roman" panose="02020603050405020304" pitchFamily="18" charset="0"/>
              </a:rPr>
              <a:t>A</a:t>
            </a:r>
            <a:r>
              <a:rPr lang="en-US" sz="2400" dirty="0">
                <a:solidFill>
                  <a:srgbClr val="0033CC"/>
                </a:solidFill>
              </a:rPr>
              <a:t>, written </a:t>
            </a:r>
            <a:r>
              <a:rPr lang="en-US" sz="2400" i="1" dirty="0">
                <a:solidFill>
                  <a:srgbClr val="0033CC"/>
                </a:solidFill>
                <a:latin typeface="Times New Roman" panose="02020603050405020304" pitchFamily="18" charset="0"/>
                <a:cs typeface="Times New Roman" panose="02020603050405020304" pitchFamily="18" charset="0"/>
              </a:rPr>
              <a:t>A</a:t>
            </a:r>
            <a:r>
              <a:rPr lang="en-US" sz="2400" baseline="30000" dirty="0">
                <a:solidFill>
                  <a:srgbClr val="0033CC"/>
                </a:solidFill>
                <a:latin typeface="Times New Roman" panose="02020603050405020304" pitchFamily="18" charset="0"/>
                <a:cs typeface="Times New Roman" panose="02020603050405020304" pitchFamily="18" charset="0"/>
              </a:rPr>
              <a:t>-1</a:t>
            </a:r>
            <a:r>
              <a:rPr lang="en-US" sz="2400" dirty="0">
                <a:solidFill>
                  <a:srgbClr val="0033CC"/>
                </a:solidFill>
              </a:rPr>
              <a:t>.</a:t>
            </a:r>
          </a:p>
          <a:p>
            <a:r>
              <a:rPr lang="en-US" sz="900" dirty="0">
                <a:solidFill>
                  <a:srgbClr val="0033CC"/>
                </a:solidFill>
              </a:rPr>
              <a:t> </a:t>
            </a:r>
            <a:br>
              <a:rPr lang="en-US" sz="2400" dirty="0">
                <a:solidFill>
                  <a:srgbClr val="0033CC"/>
                </a:solidFill>
              </a:rPr>
            </a:br>
            <a:r>
              <a:rPr lang="en-US" sz="2400" dirty="0">
                <a:solidFill>
                  <a:srgbClr val="0033CC"/>
                </a:solidFill>
              </a:rPr>
              <a:t>A matrix that does not have an inverse is </a:t>
            </a:r>
            <a:r>
              <a:rPr lang="en-US" sz="2400" dirty="0">
                <a:solidFill>
                  <a:srgbClr val="B23C00"/>
                </a:solidFill>
              </a:rPr>
              <a:t>noninvertible</a:t>
            </a:r>
            <a:br>
              <a:rPr lang="en-US" sz="2400" dirty="0">
                <a:solidFill>
                  <a:srgbClr val="0033CC"/>
                </a:solidFill>
              </a:rPr>
            </a:br>
            <a:r>
              <a:rPr lang="en-US" sz="2400" dirty="0">
                <a:solidFill>
                  <a:srgbClr val="0033CC"/>
                </a:solidFill>
              </a:rPr>
              <a:t>(or </a:t>
            </a:r>
            <a:r>
              <a:rPr lang="en-US" sz="2400" dirty="0">
                <a:solidFill>
                  <a:srgbClr val="B23C00"/>
                </a:solidFill>
              </a:rPr>
              <a:t>singular</a:t>
            </a:r>
            <a:r>
              <a:rPr lang="en-US" sz="2400" dirty="0">
                <a:solidFill>
                  <a:srgbClr val="0033CC"/>
                </a:solidFill>
              </a:rPr>
              <a:t>).</a:t>
            </a:r>
          </a:p>
        </p:txBody>
      </p:sp>
    </p:spTree>
    <p:extLst>
      <p:ext uri="{BB962C8B-B14F-4D97-AF65-F5344CB8AC3E}">
        <p14:creationId xmlns:p14="http://schemas.microsoft.com/office/powerpoint/2010/main" val="115960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1EE0-8674-AC4D-9857-3CFE84862D1E}"/>
              </a:ext>
            </a:extLst>
          </p:cNvPr>
          <p:cNvSpPr>
            <a:spLocks noGrp="1"/>
          </p:cNvSpPr>
          <p:nvPr>
            <p:ph type="title"/>
          </p:nvPr>
        </p:nvSpPr>
        <p:spPr/>
        <p:txBody>
          <a:bodyPr/>
          <a:lstStyle/>
          <a:p>
            <a:r>
              <a:rPr lang="en-US" dirty="0"/>
              <a:t>Matrices and NumPy</a:t>
            </a:r>
          </a:p>
        </p:txBody>
      </p:sp>
      <p:sp>
        <p:nvSpPr>
          <p:cNvPr id="3" name="Content Placeholder 2">
            <a:extLst>
              <a:ext uri="{FF2B5EF4-FFF2-40B4-BE49-F238E27FC236}">
                <a16:creationId xmlns:a16="http://schemas.microsoft.com/office/drawing/2014/main" id="{BD61833F-BE5A-0443-8EB0-8F29709E5DED}"/>
              </a:ext>
            </a:extLst>
          </p:cNvPr>
          <p:cNvSpPr>
            <a:spLocks noGrp="1"/>
          </p:cNvSpPr>
          <p:nvPr>
            <p:ph idx="1"/>
          </p:nvPr>
        </p:nvSpPr>
        <p:spPr>
          <a:xfrm>
            <a:off x="457200" y="1295400"/>
            <a:ext cx="8229600" cy="3596623"/>
          </a:xfrm>
        </p:spPr>
        <p:txBody>
          <a:bodyPr/>
          <a:lstStyle/>
          <a:p>
            <a:r>
              <a:rPr lang="en-US" dirty="0"/>
              <a:t>Zero</a:t>
            </a:r>
          </a:p>
          <a:p>
            <a:endParaRPr lang="en-US" dirty="0"/>
          </a:p>
          <a:p>
            <a:endParaRPr lang="en-US" dirty="0"/>
          </a:p>
          <a:p>
            <a:endParaRPr lang="en-US" dirty="0"/>
          </a:p>
          <a:p>
            <a:endParaRPr lang="en-US" dirty="0"/>
          </a:p>
          <a:p>
            <a:pPr lvl="2"/>
            <a:endParaRPr lang="en-US" dirty="0"/>
          </a:p>
          <a:p>
            <a:r>
              <a:rPr lang="en-US" dirty="0"/>
              <a:t>Identity</a:t>
            </a:r>
          </a:p>
        </p:txBody>
      </p:sp>
      <p:sp>
        <p:nvSpPr>
          <p:cNvPr id="4" name="Slide Number Placeholder 3">
            <a:extLst>
              <a:ext uri="{FF2B5EF4-FFF2-40B4-BE49-F238E27FC236}">
                <a16:creationId xmlns:a16="http://schemas.microsoft.com/office/drawing/2014/main" id="{7F2315F2-C927-DD4A-9A70-8273C5CBAE7A}"/>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
        <p:nvSpPr>
          <p:cNvPr id="5" name="TextBox 4">
            <a:extLst>
              <a:ext uri="{FF2B5EF4-FFF2-40B4-BE49-F238E27FC236}">
                <a16:creationId xmlns:a16="http://schemas.microsoft.com/office/drawing/2014/main" id="{52C23B1F-0947-8343-A4AD-12022F879939}"/>
              </a:ext>
            </a:extLst>
          </p:cNvPr>
          <p:cNvSpPr txBox="1"/>
          <p:nvPr/>
        </p:nvSpPr>
        <p:spPr>
          <a:xfrm>
            <a:off x="2875061" y="1345953"/>
            <a:ext cx="3393878"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numpy as np</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np.zeros</a:t>
            </a:r>
            <a:r>
              <a:rPr lang="en-US" b="1" dirty="0">
                <a:latin typeface="Courier New" panose="02070309020205020404" pitchFamily="49" charset="0"/>
                <a:cs typeface="Courier New" panose="02070309020205020404" pitchFamily="49" charset="0"/>
              </a:rPr>
              <a:t>([3, 3]):')</a:t>
            </a:r>
          </a:p>
          <a:p>
            <a:r>
              <a:rPr lang="en-US" b="1" dirty="0">
                <a:latin typeface="Courier New" panose="02070309020205020404" pitchFamily="49" charset="0"/>
                <a:cs typeface="Courier New" panose="02070309020205020404" pitchFamily="49" charset="0"/>
              </a:rPr>
              <a:t>print(</a:t>
            </a:r>
            <a:r>
              <a:rPr lang="en-US" b="1" dirty="0" err="1">
                <a:solidFill>
                  <a:srgbClr val="B23C00"/>
                </a:solidFill>
                <a:latin typeface="Courier New" panose="02070309020205020404" pitchFamily="49" charset="0"/>
                <a:cs typeface="Courier New" panose="02070309020205020404" pitchFamily="49" charset="0"/>
              </a:rPr>
              <a:t>np.zeros</a:t>
            </a:r>
            <a:r>
              <a:rPr lang="en-US" b="1" dirty="0">
                <a:latin typeface="Courier New" panose="02070309020205020404" pitchFamily="49" charset="0"/>
                <a:cs typeface="Courier New" panose="02070309020205020404" pitchFamily="49" charset="0"/>
              </a:rPr>
              <a:t>([3, 3]))</a:t>
            </a:r>
          </a:p>
        </p:txBody>
      </p:sp>
      <p:sp>
        <p:nvSpPr>
          <p:cNvPr id="6" name="Rectangle 5">
            <a:extLst>
              <a:ext uri="{FF2B5EF4-FFF2-40B4-BE49-F238E27FC236}">
                <a16:creationId xmlns:a16="http://schemas.microsoft.com/office/drawing/2014/main" id="{15EDA12F-4A38-684F-BE06-B43580A5F69F}"/>
              </a:ext>
            </a:extLst>
          </p:cNvPr>
          <p:cNvSpPr/>
          <p:nvPr/>
        </p:nvSpPr>
        <p:spPr>
          <a:xfrm>
            <a:off x="3406144" y="2651771"/>
            <a:ext cx="2331707" cy="1077218"/>
          </a:xfrm>
          <a:prstGeom prst="rect">
            <a:avLst/>
          </a:prstGeom>
          <a:solidFill>
            <a:srgbClr val="DDFDFF"/>
          </a:solidFill>
          <a:ln>
            <a:solidFill>
              <a:srgbClr val="0033CC"/>
            </a:solidFill>
          </a:ln>
        </p:spPr>
        <p:txBody>
          <a:bodyPr wrap="square">
            <a:spAutoFit/>
          </a:bodyPr>
          <a:lstStyle/>
          <a:p>
            <a:r>
              <a:rPr lang="en-US" b="1" dirty="0" err="1">
                <a:latin typeface="Courier New" panose="02070309020205020404" pitchFamily="49" charset="0"/>
                <a:cs typeface="Courier New" panose="02070309020205020404" pitchFamily="49" charset="0"/>
              </a:rPr>
              <a:t>np.zeros</a:t>
            </a:r>
            <a:r>
              <a:rPr lang="en-US" b="1" dirty="0">
                <a:latin typeface="Courier New" panose="02070309020205020404" pitchFamily="49" charset="0"/>
                <a:cs typeface="Courier New" panose="02070309020205020404" pitchFamily="49" charset="0"/>
              </a:rPr>
              <a:t>([3, 3]):</a:t>
            </a:r>
          </a:p>
          <a:p>
            <a:r>
              <a:rPr lang="en-US" b="1" dirty="0">
                <a:latin typeface="Courier New" panose="02070309020205020404" pitchFamily="49" charset="0"/>
                <a:cs typeface="Courier New" panose="02070309020205020404" pitchFamily="49" charset="0"/>
              </a:rPr>
              <a:t>[[0. 0. 0.]</a:t>
            </a:r>
          </a:p>
          <a:p>
            <a:r>
              <a:rPr lang="en-US" b="1" dirty="0">
                <a:latin typeface="Courier New" panose="02070309020205020404" pitchFamily="49" charset="0"/>
                <a:cs typeface="Courier New" panose="02070309020205020404" pitchFamily="49" charset="0"/>
              </a:rPr>
              <a:t> [0. 0. 0.]</a:t>
            </a:r>
          </a:p>
          <a:p>
            <a:r>
              <a:rPr lang="en-US" b="1" dirty="0">
                <a:latin typeface="Courier New" panose="02070309020205020404" pitchFamily="49" charset="0"/>
                <a:cs typeface="Courier New" panose="02070309020205020404" pitchFamily="49" charset="0"/>
              </a:rPr>
              <a:t> [0. 0. 0.]]</a:t>
            </a:r>
            <a:endParaRPr lang="en-US" b="1" dirty="0">
              <a:effectLst/>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87C01DB-C22B-5F41-B377-E15BC784D0FB}"/>
              </a:ext>
            </a:extLst>
          </p:cNvPr>
          <p:cNvSpPr txBox="1"/>
          <p:nvPr/>
        </p:nvSpPr>
        <p:spPr>
          <a:xfrm>
            <a:off x="2998492" y="4251951"/>
            <a:ext cx="3147015" cy="58477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np.identity</a:t>
            </a:r>
            <a:r>
              <a:rPr lang="en-US" b="1" dirty="0">
                <a:latin typeface="Courier New" panose="02070309020205020404" pitchFamily="49" charset="0"/>
                <a:cs typeface="Courier New" panose="02070309020205020404" pitchFamily="49" charset="0"/>
              </a:rPr>
              <a:t>(3):')</a:t>
            </a:r>
          </a:p>
          <a:p>
            <a:r>
              <a:rPr lang="en-US" b="1" dirty="0">
                <a:latin typeface="Courier New" panose="02070309020205020404" pitchFamily="49" charset="0"/>
                <a:cs typeface="Courier New" panose="02070309020205020404" pitchFamily="49" charset="0"/>
              </a:rPr>
              <a:t>print(</a:t>
            </a:r>
            <a:r>
              <a:rPr lang="en-US" b="1" dirty="0" err="1">
                <a:solidFill>
                  <a:srgbClr val="B23C00"/>
                </a:solidFill>
                <a:latin typeface="Courier New" panose="02070309020205020404" pitchFamily="49" charset="0"/>
                <a:cs typeface="Courier New" panose="02070309020205020404" pitchFamily="49" charset="0"/>
              </a:rPr>
              <a:t>np.identity</a:t>
            </a:r>
            <a:r>
              <a:rPr lang="en-US" b="1" dirty="0">
                <a:latin typeface="Courier New" panose="02070309020205020404" pitchFamily="49" charset="0"/>
                <a:cs typeface="Courier New" panose="02070309020205020404" pitchFamily="49" charset="0"/>
              </a:rPr>
              <a:t>(3))</a:t>
            </a:r>
          </a:p>
        </p:txBody>
      </p:sp>
      <p:sp>
        <p:nvSpPr>
          <p:cNvPr id="8" name="TextBox 7">
            <a:extLst>
              <a:ext uri="{FF2B5EF4-FFF2-40B4-BE49-F238E27FC236}">
                <a16:creationId xmlns:a16="http://schemas.microsoft.com/office/drawing/2014/main" id="{496154BD-A276-594D-A691-3EB601D788CC}"/>
              </a:ext>
            </a:extLst>
          </p:cNvPr>
          <p:cNvSpPr txBox="1"/>
          <p:nvPr/>
        </p:nvSpPr>
        <p:spPr>
          <a:xfrm>
            <a:off x="3553931" y="4979960"/>
            <a:ext cx="2036135" cy="1077218"/>
          </a:xfrm>
          <a:prstGeom prst="rect">
            <a:avLst/>
          </a:prstGeom>
          <a:solidFill>
            <a:srgbClr val="DDFDFF"/>
          </a:solidFill>
          <a:ln>
            <a:solidFill>
              <a:srgbClr val="0033CC"/>
            </a:solidFill>
          </a:ln>
        </p:spPr>
        <p:txBody>
          <a:bodyPr wrap="none" rtlCol="0">
            <a:spAutoFit/>
          </a:bodyPr>
          <a:lstStyle/>
          <a:p>
            <a:r>
              <a:rPr lang="en-US" b="1" dirty="0" err="1">
                <a:latin typeface="Courier New" panose="02070309020205020404" pitchFamily="49" charset="0"/>
                <a:cs typeface="Courier New" panose="02070309020205020404" pitchFamily="49" charset="0"/>
              </a:rPr>
              <a:t>np.identity</a:t>
            </a:r>
            <a:r>
              <a:rPr lang="en-US" b="1" dirty="0">
                <a:latin typeface="Courier New" panose="02070309020205020404" pitchFamily="49" charset="0"/>
                <a:cs typeface="Courier New" panose="02070309020205020404" pitchFamily="49" charset="0"/>
              </a:rPr>
              <a:t>(3):</a:t>
            </a:r>
          </a:p>
          <a:p>
            <a:r>
              <a:rPr lang="en-US" b="1" dirty="0">
                <a:latin typeface="Courier New" panose="02070309020205020404" pitchFamily="49" charset="0"/>
                <a:cs typeface="Courier New" panose="02070309020205020404" pitchFamily="49" charset="0"/>
              </a:rPr>
              <a:t>[[1. 0. 0.]</a:t>
            </a:r>
          </a:p>
          <a:p>
            <a:r>
              <a:rPr lang="en-US" b="1" dirty="0">
                <a:latin typeface="Courier New" panose="02070309020205020404" pitchFamily="49" charset="0"/>
                <a:cs typeface="Courier New" panose="02070309020205020404" pitchFamily="49" charset="0"/>
              </a:rPr>
              <a:t> [0. 1. 0.]</a:t>
            </a:r>
          </a:p>
          <a:p>
            <a:r>
              <a:rPr lang="en-US" b="1" dirty="0">
                <a:latin typeface="Courier New" panose="02070309020205020404" pitchFamily="49" charset="0"/>
                <a:cs typeface="Courier New" panose="02070309020205020404" pitchFamily="49" charset="0"/>
              </a:rPr>
              <a:t> [0. 0. 1.]]</a:t>
            </a:r>
          </a:p>
        </p:txBody>
      </p:sp>
      <p:sp>
        <p:nvSpPr>
          <p:cNvPr id="9" name="Right Arrow 8">
            <a:extLst>
              <a:ext uri="{FF2B5EF4-FFF2-40B4-BE49-F238E27FC236}">
                <a16:creationId xmlns:a16="http://schemas.microsoft.com/office/drawing/2014/main" id="{84662F8F-2870-D248-8227-F7523B6A2517}"/>
              </a:ext>
            </a:extLst>
          </p:cNvPr>
          <p:cNvSpPr/>
          <p:nvPr/>
        </p:nvSpPr>
        <p:spPr bwMode="auto">
          <a:xfrm>
            <a:off x="3017537" y="5381410"/>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Right Arrow 9">
            <a:extLst>
              <a:ext uri="{FF2B5EF4-FFF2-40B4-BE49-F238E27FC236}">
                <a16:creationId xmlns:a16="http://schemas.microsoft.com/office/drawing/2014/main" id="{61C920AE-497B-4E4A-9277-123E1B1265E8}"/>
              </a:ext>
            </a:extLst>
          </p:cNvPr>
          <p:cNvSpPr/>
          <p:nvPr/>
        </p:nvSpPr>
        <p:spPr bwMode="auto">
          <a:xfrm>
            <a:off x="2875061" y="3053221"/>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5FC2F03B-B48B-2640-AD18-EEC64BF70E3A}"/>
              </a:ext>
            </a:extLst>
          </p:cNvPr>
          <p:cNvSpPr txBox="1"/>
          <p:nvPr/>
        </p:nvSpPr>
        <p:spPr>
          <a:xfrm>
            <a:off x="5303512" y="1214718"/>
            <a:ext cx="1507144" cy="338554"/>
          </a:xfrm>
          <a:prstGeom prst="rect">
            <a:avLst/>
          </a:prstGeom>
          <a:solidFill>
            <a:srgbClr val="0033CC"/>
          </a:solidFill>
        </p:spPr>
        <p:txBody>
          <a:bodyPr wrap="none" rtlCol="0">
            <a:spAutoFit/>
          </a:bodyPr>
          <a:lstStyle/>
          <a:p>
            <a:r>
              <a:rPr lang="en-US" dirty="0" err="1">
                <a:solidFill>
                  <a:srgbClr val="FFFF00"/>
                </a:solidFill>
              </a:rPr>
              <a:t>Matrices.ipynb</a:t>
            </a:r>
            <a:endParaRPr lang="en-US" dirty="0">
              <a:solidFill>
                <a:srgbClr val="FFFF00"/>
              </a:solidFill>
            </a:endParaRPr>
          </a:p>
        </p:txBody>
      </p:sp>
    </p:spTree>
    <p:extLst>
      <p:ext uri="{BB962C8B-B14F-4D97-AF65-F5344CB8AC3E}">
        <p14:creationId xmlns:p14="http://schemas.microsoft.com/office/powerpoint/2010/main" val="173298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C4BD-2932-9544-BC7E-E94C203E6BA9}"/>
              </a:ext>
            </a:extLst>
          </p:cNvPr>
          <p:cNvSpPr>
            <a:spLocks noGrp="1"/>
          </p:cNvSpPr>
          <p:nvPr>
            <p:ph type="title"/>
          </p:nvPr>
        </p:nvSpPr>
        <p:spPr/>
        <p:txBody>
          <a:bodyPr/>
          <a:lstStyle/>
          <a:p>
            <a:r>
              <a:rPr lang="en-US" dirty="0"/>
              <a:t>Matrices and NumPy</a:t>
            </a:r>
            <a:r>
              <a:rPr lang="en-US" i="1" dirty="0"/>
              <a:t>, cont’d</a:t>
            </a:r>
          </a:p>
        </p:txBody>
      </p:sp>
      <p:sp>
        <p:nvSpPr>
          <p:cNvPr id="3" name="Content Placeholder 2">
            <a:extLst>
              <a:ext uri="{FF2B5EF4-FFF2-40B4-BE49-F238E27FC236}">
                <a16:creationId xmlns:a16="http://schemas.microsoft.com/office/drawing/2014/main" id="{7269745A-F18F-FB4A-AA05-FC85F1315515}"/>
              </a:ext>
            </a:extLst>
          </p:cNvPr>
          <p:cNvSpPr>
            <a:spLocks noGrp="1"/>
          </p:cNvSpPr>
          <p:nvPr>
            <p:ph idx="1"/>
          </p:nvPr>
        </p:nvSpPr>
        <p:spPr>
          <a:xfrm>
            <a:off x="457200" y="1295401"/>
            <a:ext cx="8229600" cy="487698"/>
          </a:xfrm>
        </p:spPr>
        <p:txBody>
          <a:bodyPr/>
          <a:lstStyle/>
          <a:p>
            <a:r>
              <a:rPr lang="en-US" dirty="0"/>
              <a:t>Matrix addition</a:t>
            </a:r>
          </a:p>
        </p:txBody>
      </p:sp>
      <p:sp>
        <p:nvSpPr>
          <p:cNvPr id="4" name="Slide Number Placeholder 3">
            <a:extLst>
              <a:ext uri="{FF2B5EF4-FFF2-40B4-BE49-F238E27FC236}">
                <a16:creationId xmlns:a16="http://schemas.microsoft.com/office/drawing/2014/main" id="{8D88C320-744A-F94B-99ED-296765029134}"/>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
        <p:nvSpPr>
          <p:cNvPr id="5" name="TextBox 4">
            <a:extLst>
              <a:ext uri="{FF2B5EF4-FFF2-40B4-BE49-F238E27FC236}">
                <a16:creationId xmlns:a16="http://schemas.microsoft.com/office/drawing/2014/main" id="{191428E6-E4FE-CE47-B9A9-B8BB90EAE88E}"/>
              </a:ext>
            </a:extLst>
          </p:cNvPr>
          <p:cNvSpPr txBox="1"/>
          <p:nvPr/>
        </p:nvSpPr>
        <p:spPr>
          <a:xfrm>
            <a:off x="1157827" y="1988524"/>
            <a:ext cx="3393878" cy="304698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a:p>
            <a:r>
              <a:rPr lang="en-US" b="1" dirty="0">
                <a:latin typeface="Courier New" panose="02070309020205020404" pitchFamily="49" charset="0"/>
                <a:cs typeface="Courier New" panose="02070309020205020404" pitchFamily="49" charset="0"/>
              </a:rPr>
              <a:t>O = </a:t>
            </a:r>
            <a:r>
              <a:rPr lang="en-US" b="1" dirty="0" err="1">
                <a:latin typeface="Courier New" panose="02070309020205020404" pitchFamily="49" charset="0"/>
                <a:cs typeface="Courier New" panose="02070309020205020404" pitchFamily="49" charset="0"/>
              </a:rPr>
              <a:t>np.zeros</a:t>
            </a:r>
            <a:r>
              <a:rPr lang="en-US" b="1" dirty="0">
                <a:latin typeface="Courier New" panose="02070309020205020404" pitchFamily="49" charset="0"/>
                <a:cs typeface="Courier New" panose="02070309020205020404" pitchFamily="49" charset="0"/>
              </a:rPr>
              <a:t>([2, 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A</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print('A + O:')</a:t>
            </a:r>
          </a:p>
          <a:p>
            <a:r>
              <a:rPr lang="en-US" b="1" dirty="0">
                <a:latin typeface="Courier New" panose="02070309020205020404" pitchFamily="49" charset="0"/>
                <a:cs typeface="Courier New" panose="02070309020205020404" pitchFamily="49" charset="0"/>
              </a:rPr>
              <a:t>print(</a:t>
            </a:r>
            <a:r>
              <a:rPr lang="en-US" b="1" dirty="0">
                <a:solidFill>
                  <a:srgbClr val="B23C00"/>
                </a:solidFill>
                <a:latin typeface="Courier New" panose="02070309020205020404" pitchFamily="49" charset="0"/>
                <a:cs typeface="Courier New" panose="02070309020205020404" pitchFamily="49" charset="0"/>
              </a:rPr>
              <a:t>A + 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print('O + A:')</a:t>
            </a:r>
          </a:p>
          <a:p>
            <a:r>
              <a:rPr lang="en-US" b="1" dirty="0">
                <a:latin typeface="Courier New" panose="02070309020205020404" pitchFamily="49" charset="0"/>
                <a:cs typeface="Courier New" panose="02070309020205020404" pitchFamily="49" charset="0"/>
              </a:rPr>
              <a:t>print(</a:t>
            </a:r>
            <a:r>
              <a:rPr lang="en-US" b="1" dirty="0">
                <a:solidFill>
                  <a:srgbClr val="B23C00"/>
                </a:solidFill>
                <a:latin typeface="Courier New" panose="02070309020205020404" pitchFamily="49" charset="0"/>
                <a:cs typeface="Courier New" panose="02070309020205020404" pitchFamily="49" charset="0"/>
              </a:rPr>
              <a:t>O + 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E0D56E65-21B0-6740-9345-F7579055847D}"/>
              </a:ext>
            </a:extLst>
          </p:cNvPr>
          <p:cNvSpPr txBox="1"/>
          <p:nvPr/>
        </p:nvSpPr>
        <p:spPr>
          <a:xfrm>
            <a:off x="5494134" y="2111633"/>
            <a:ext cx="2036135" cy="2800767"/>
          </a:xfrm>
          <a:prstGeom prst="rect">
            <a:avLst/>
          </a:prstGeom>
          <a:solidFill>
            <a:srgbClr val="DDFDFF"/>
          </a:solidFill>
          <a:ln>
            <a:solidFill>
              <a:srgbClr val="4E8F00"/>
            </a:solidFill>
          </a:ln>
        </p:spPr>
        <p:txBody>
          <a:bodyPr wrap="none" rtlCol="0">
            <a:spAutoFit/>
          </a:bodyPr>
          <a:lstStyle/>
          <a:p>
            <a:r>
              <a:rPr lang="en-US" b="1" dirty="0">
                <a:latin typeface="Courier New" panose="02070309020205020404" pitchFamily="49" charset="0"/>
                <a:cs typeface="Courier New" panose="02070309020205020404" pitchFamily="49" charset="0"/>
              </a:rPr>
              <a:t>A:</a:t>
            </a:r>
          </a:p>
          <a:p>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 + O:</a:t>
            </a:r>
          </a:p>
          <a:p>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O + A:</a:t>
            </a:r>
          </a:p>
          <a:p>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p:txBody>
      </p:sp>
      <p:sp>
        <p:nvSpPr>
          <p:cNvPr id="7" name="Right Arrow 6">
            <a:extLst>
              <a:ext uri="{FF2B5EF4-FFF2-40B4-BE49-F238E27FC236}">
                <a16:creationId xmlns:a16="http://schemas.microsoft.com/office/drawing/2014/main" id="{A1010C06-5E6F-AA47-8005-01C2FD4F3816}"/>
              </a:ext>
            </a:extLst>
          </p:cNvPr>
          <p:cNvSpPr/>
          <p:nvPr/>
        </p:nvSpPr>
        <p:spPr bwMode="auto">
          <a:xfrm>
            <a:off x="4846317" y="3374859"/>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7314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3CA4-F2C5-E149-B88F-D47BB2BA6AD4}"/>
              </a:ext>
            </a:extLst>
          </p:cNvPr>
          <p:cNvSpPr>
            <a:spLocks noGrp="1"/>
          </p:cNvSpPr>
          <p:nvPr>
            <p:ph type="title"/>
          </p:nvPr>
        </p:nvSpPr>
        <p:spPr/>
        <p:txBody>
          <a:bodyPr/>
          <a:lstStyle/>
          <a:p>
            <a:r>
              <a:rPr lang="en-US" dirty="0"/>
              <a:t>What is Linear Algebra</a:t>
            </a:r>
          </a:p>
        </p:txBody>
      </p:sp>
      <p:sp>
        <p:nvSpPr>
          <p:cNvPr id="3" name="Content Placeholder 2">
            <a:extLst>
              <a:ext uri="{FF2B5EF4-FFF2-40B4-BE49-F238E27FC236}">
                <a16:creationId xmlns:a16="http://schemas.microsoft.com/office/drawing/2014/main" id="{9D3C7718-1FB4-4042-B7F7-288B59BF3994}"/>
              </a:ext>
            </a:extLst>
          </p:cNvPr>
          <p:cNvSpPr>
            <a:spLocks noGrp="1"/>
          </p:cNvSpPr>
          <p:nvPr>
            <p:ph idx="1"/>
          </p:nvPr>
        </p:nvSpPr>
        <p:spPr>
          <a:xfrm>
            <a:off x="457200" y="1295400"/>
            <a:ext cx="8229600" cy="2042161"/>
          </a:xfrm>
        </p:spPr>
        <p:txBody>
          <a:bodyPr/>
          <a:lstStyle/>
          <a:p>
            <a:r>
              <a:rPr lang="en-US" dirty="0"/>
              <a:t>A branch of mathematics that deals with </a:t>
            </a:r>
            <a:br>
              <a:rPr lang="en-US" dirty="0"/>
            </a:br>
            <a:r>
              <a:rPr lang="en-US" dirty="0">
                <a:solidFill>
                  <a:srgbClr val="B23C00"/>
                </a:solidFill>
              </a:rPr>
              <a:t>linear equations</a:t>
            </a:r>
            <a:r>
              <a:rPr lang="en-US" dirty="0"/>
              <a:t> and their representations </a:t>
            </a:r>
            <a:br>
              <a:rPr lang="en-US" dirty="0"/>
            </a:br>
            <a:r>
              <a:rPr lang="en-US" dirty="0"/>
              <a:t>as </a:t>
            </a:r>
            <a:r>
              <a:rPr lang="en-US" dirty="0">
                <a:solidFill>
                  <a:srgbClr val="B23C00"/>
                </a:solidFill>
              </a:rPr>
              <a:t>vectors</a:t>
            </a:r>
            <a:r>
              <a:rPr lang="en-US" dirty="0"/>
              <a:t> and </a:t>
            </a:r>
            <a:r>
              <a:rPr lang="en-US" dirty="0">
                <a:solidFill>
                  <a:srgbClr val="B23C00"/>
                </a:solidFill>
              </a:rPr>
              <a:t>matrices</a:t>
            </a:r>
            <a:r>
              <a:rPr lang="en-US" dirty="0"/>
              <a:t>.</a:t>
            </a:r>
          </a:p>
          <a:p>
            <a:pPr lvl="4"/>
            <a:endParaRPr lang="en-US" dirty="0"/>
          </a:p>
          <a:p>
            <a:r>
              <a:rPr lang="en-US" dirty="0"/>
              <a:t>An </a:t>
            </a:r>
            <a:r>
              <a:rPr lang="en-US" u="sng" dirty="0"/>
              <a:t>important math skill</a:t>
            </a:r>
            <a:r>
              <a:rPr lang="en-US" dirty="0"/>
              <a:t> for machine learning.</a:t>
            </a:r>
          </a:p>
        </p:txBody>
      </p:sp>
      <p:sp>
        <p:nvSpPr>
          <p:cNvPr id="4" name="Slide Number Placeholder 3">
            <a:extLst>
              <a:ext uri="{FF2B5EF4-FFF2-40B4-BE49-F238E27FC236}">
                <a16:creationId xmlns:a16="http://schemas.microsoft.com/office/drawing/2014/main" id="{5DB8D43C-98D8-2C40-8724-BAB8ADD87EF4}"/>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5" name="TextBox 4">
            <a:extLst>
              <a:ext uri="{FF2B5EF4-FFF2-40B4-BE49-F238E27FC236}">
                <a16:creationId xmlns:a16="http://schemas.microsoft.com/office/drawing/2014/main" id="{46F8275E-B3A6-4F46-AC7C-D8EFAC25A931}"/>
              </a:ext>
            </a:extLst>
          </p:cNvPr>
          <p:cNvSpPr txBox="1"/>
          <p:nvPr/>
        </p:nvSpPr>
        <p:spPr>
          <a:xfrm>
            <a:off x="457199" y="3398992"/>
            <a:ext cx="7955239" cy="2529923"/>
          </a:xfrm>
          <a:prstGeom prst="rect">
            <a:avLst/>
          </a:prstGeom>
          <a:noFill/>
        </p:spPr>
        <p:txBody>
          <a:bodyPr wrap="square" numCol="2" rtlCol="0">
            <a:spAutoFit/>
          </a:bodyPr>
          <a:lstStyle/>
          <a:p>
            <a:pPr marL="908050" lvl="1" indent="-436563">
              <a:spcBef>
                <a:spcPct val="20000"/>
              </a:spcBef>
              <a:buClr>
                <a:schemeClr val="accent2"/>
              </a:buClr>
              <a:buSzPct val="75000"/>
              <a:buFont typeface="Wingdings" charset="2"/>
              <a:buChar char="n"/>
            </a:pPr>
            <a:r>
              <a:rPr lang="en-US" sz="2400" dirty="0"/>
              <a:t>Fit a model to a dataset</a:t>
            </a:r>
          </a:p>
          <a:p>
            <a:pPr marL="908050" lvl="1" indent="-436563">
              <a:spcBef>
                <a:spcPct val="20000"/>
              </a:spcBef>
              <a:buClr>
                <a:schemeClr val="accent2"/>
              </a:buClr>
              <a:buSzPct val="75000"/>
              <a:buFont typeface="Wingdings" charset="2"/>
              <a:buChar char="n"/>
            </a:pPr>
            <a:r>
              <a:rPr lang="en-US" sz="2400" dirty="0"/>
              <a:t>Data classification</a:t>
            </a:r>
          </a:p>
          <a:p>
            <a:pPr marL="908050" lvl="1" indent="-436563">
              <a:spcBef>
                <a:spcPct val="20000"/>
              </a:spcBef>
              <a:buClr>
                <a:schemeClr val="accent2"/>
              </a:buClr>
              <a:buSzPct val="75000"/>
              <a:buFont typeface="Wingdings" charset="2"/>
              <a:buChar char="n"/>
            </a:pPr>
            <a:r>
              <a:rPr lang="en-US" sz="2400" dirty="0"/>
              <a:t>Linear regression</a:t>
            </a:r>
          </a:p>
          <a:p>
            <a:pPr marL="908050" lvl="1" indent="-436563">
              <a:spcBef>
                <a:spcPct val="20000"/>
              </a:spcBef>
              <a:buClr>
                <a:schemeClr val="accent2"/>
              </a:buClr>
              <a:buSzPct val="75000"/>
              <a:buFont typeface="Wingdings" charset="2"/>
              <a:buChar char="n"/>
            </a:pPr>
            <a:r>
              <a:rPr lang="en-US" sz="2400" dirty="0"/>
              <a:t>Principal component analysis</a:t>
            </a:r>
          </a:p>
          <a:p>
            <a:pPr marL="908050" lvl="1" indent="-436563">
              <a:spcBef>
                <a:spcPct val="20000"/>
              </a:spcBef>
              <a:buClr>
                <a:schemeClr val="accent2"/>
              </a:buClr>
              <a:buSzPct val="75000"/>
              <a:buFont typeface="Wingdings" charset="2"/>
              <a:buChar char="n"/>
            </a:pPr>
            <a:r>
              <a:rPr lang="en-US" sz="2400" dirty="0"/>
              <a:t>Recommender systems</a:t>
            </a:r>
          </a:p>
          <a:p>
            <a:pPr marL="908050" lvl="1" indent="-436563">
              <a:spcBef>
                <a:spcPct val="20000"/>
              </a:spcBef>
              <a:buClr>
                <a:schemeClr val="accent2"/>
              </a:buClr>
              <a:buSzPct val="75000"/>
              <a:buFont typeface="Wingdings" charset="2"/>
              <a:buChar char="n"/>
            </a:pPr>
            <a:r>
              <a:rPr lang="en-US" sz="2400" dirty="0"/>
              <a:t>Image data processing</a:t>
            </a:r>
          </a:p>
          <a:p>
            <a:pPr marL="908050" lvl="1" indent="-436563">
              <a:spcBef>
                <a:spcPct val="20000"/>
              </a:spcBef>
              <a:buClr>
                <a:schemeClr val="accent2"/>
              </a:buClr>
              <a:buSzPct val="75000"/>
              <a:buFont typeface="Wingdings" charset="2"/>
              <a:buChar char="n"/>
            </a:pPr>
            <a:r>
              <a:rPr lang="en-US" sz="2400" dirty="0"/>
              <a:t>Deep learning</a:t>
            </a:r>
          </a:p>
        </p:txBody>
      </p:sp>
    </p:spTree>
    <p:extLst>
      <p:ext uri="{BB962C8B-B14F-4D97-AF65-F5344CB8AC3E}">
        <p14:creationId xmlns:p14="http://schemas.microsoft.com/office/powerpoint/2010/main" val="212657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D0B9-D6C7-B446-A2BA-BC87F48B46B1}"/>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C0A32060-32EF-D745-A4C1-0A1CBA591939}"/>
              </a:ext>
            </a:extLst>
          </p:cNvPr>
          <p:cNvSpPr>
            <a:spLocks noGrp="1"/>
          </p:cNvSpPr>
          <p:nvPr>
            <p:ph idx="1"/>
          </p:nvPr>
        </p:nvSpPr>
        <p:spPr>
          <a:xfrm>
            <a:off x="457200" y="1295400"/>
            <a:ext cx="8229600" cy="579137"/>
          </a:xfrm>
        </p:spPr>
        <p:txBody>
          <a:bodyPr/>
          <a:lstStyle/>
          <a:p>
            <a:r>
              <a:rPr lang="en-US" dirty="0"/>
              <a:t>Matrix addition</a:t>
            </a:r>
            <a:r>
              <a:rPr lang="en-US" i="1" dirty="0"/>
              <a:t>, cont’d</a:t>
            </a:r>
          </a:p>
        </p:txBody>
      </p:sp>
      <p:sp>
        <p:nvSpPr>
          <p:cNvPr id="4" name="Slide Number Placeholder 3">
            <a:extLst>
              <a:ext uri="{FF2B5EF4-FFF2-40B4-BE49-F238E27FC236}">
                <a16:creationId xmlns:a16="http://schemas.microsoft.com/office/drawing/2014/main" id="{CA57DC47-0122-3C4E-B7BB-194B16BFA3CE}"/>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
        <p:nvSpPr>
          <p:cNvPr id="5" name="TextBox 4">
            <a:extLst>
              <a:ext uri="{FF2B5EF4-FFF2-40B4-BE49-F238E27FC236}">
                <a16:creationId xmlns:a16="http://schemas.microsoft.com/office/drawing/2014/main" id="{6F045E38-F38A-E940-97B5-38D7431F0E0E}"/>
              </a:ext>
            </a:extLst>
          </p:cNvPr>
          <p:cNvSpPr txBox="1"/>
          <p:nvPr/>
        </p:nvSpPr>
        <p:spPr>
          <a:xfrm>
            <a:off x="1005879" y="1965976"/>
            <a:ext cx="3393878"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([[-3, 1, -1],</a:t>
            </a:r>
          </a:p>
          <a:p>
            <a:r>
              <a:rPr lang="en-US" b="1" dirty="0">
                <a:latin typeface="Courier New" panose="02070309020205020404" pitchFamily="49" charset="0"/>
                <a:cs typeface="Courier New" panose="02070309020205020404" pitchFamily="49" charset="0"/>
              </a:rPr>
              <a:t>              [3, 0, 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A</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print('B:')</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B</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print('A + B:')</a:t>
            </a:r>
          </a:p>
          <a:p>
            <a:r>
              <a:rPr lang="en-US" b="1" dirty="0">
                <a:latin typeface="Courier New" panose="02070309020205020404" pitchFamily="49" charset="0"/>
                <a:cs typeface="Courier New" panose="02070309020205020404" pitchFamily="49" charset="0"/>
              </a:rPr>
              <a:t>print(</a:t>
            </a:r>
            <a:r>
              <a:rPr lang="en-US" b="1" dirty="0">
                <a:solidFill>
                  <a:srgbClr val="B23C00"/>
                </a:solidFill>
                <a:latin typeface="Courier New" panose="02070309020205020404" pitchFamily="49" charset="0"/>
                <a:cs typeface="Courier New" panose="02070309020205020404" pitchFamily="49" charset="0"/>
              </a:rPr>
              <a:t>A + B</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print('B + 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B + 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F5D4A6F8-5911-2B4C-A85C-DB87B9941A02}"/>
              </a:ext>
            </a:extLst>
          </p:cNvPr>
          <p:cNvSpPr txBox="1"/>
          <p:nvPr/>
        </p:nvSpPr>
        <p:spPr>
          <a:xfrm>
            <a:off x="5212073" y="2089086"/>
            <a:ext cx="1665841" cy="3785652"/>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A:</a:t>
            </a:r>
          </a:p>
          <a:p>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a:t>
            </a:r>
          </a:p>
          <a:p>
            <a:r>
              <a:rPr lang="en-US" b="1" dirty="0">
                <a:latin typeface="Courier New" panose="02070309020205020404" pitchFamily="49" charset="0"/>
                <a:cs typeface="Courier New" panose="02070309020205020404" pitchFamily="49" charset="0"/>
              </a:rPr>
              <a:t>[[-3  1 -1]</a:t>
            </a:r>
          </a:p>
          <a:p>
            <a:r>
              <a:rPr lang="en-US" b="1" dirty="0">
                <a:latin typeface="Courier New" panose="02070309020205020404" pitchFamily="49" charset="0"/>
                <a:cs typeface="Courier New" panose="02070309020205020404" pitchFamily="49" charset="0"/>
              </a:rPr>
              <a:t> [ 3  0  2]]</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 + B:</a:t>
            </a:r>
          </a:p>
          <a:p>
            <a:r>
              <a:rPr lang="en-US" b="1" dirty="0">
                <a:latin typeface="Courier New" panose="02070309020205020404" pitchFamily="49" charset="0"/>
                <a:cs typeface="Courier New" panose="02070309020205020404" pitchFamily="49" charset="0"/>
              </a:rPr>
              <a:t>[[-2  5 -1]</a:t>
            </a:r>
          </a:p>
          <a:p>
            <a:r>
              <a:rPr lang="en-US" b="1" dirty="0">
                <a:latin typeface="Courier New" panose="02070309020205020404" pitchFamily="49" charset="0"/>
                <a:cs typeface="Courier New" panose="02070309020205020404" pitchFamily="49" charset="0"/>
              </a:rPr>
              <a:t> [ 1  6  7]]</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a:t>
            </a:r>
          </a:p>
          <a:p>
            <a:r>
              <a:rPr lang="en-US" b="1" dirty="0">
                <a:latin typeface="Courier New" panose="02070309020205020404" pitchFamily="49" charset="0"/>
                <a:cs typeface="Courier New" panose="02070309020205020404" pitchFamily="49" charset="0"/>
              </a:rPr>
              <a:t>[[-2  5 -1]</a:t>
            </a:r>
          </a:p>
          <a:p>
            <a:r>
              <a:rPr lang="en-US" b="1" dirty="0">
                <a:latin typeface="Courier New" panose="02070309020205020404" pitchFamily="49" charset="0"/>
                <a:cs typeface="Courier New" panose="02070309020205020404" pitchFamily="49" charset="0"/>
              </a:rPr>
              <a:t> [ 1  6  7]]</a:t>
            </a:r>
          </a:p>
        </p:txBody>
      </p:sp>
      <p:sp>
        <p:nvSpPr>
          <p:cNvPr id="7" name="Right Arrow 6">
            <a:extLst>
              <a:ext uri="{FF2B5EF4-FFF2-40B4-BE49-F238E27FC236}">
                <a16:creationId xmlns:a16="http://schemas.microsoft.com/office/drawing/2014/main" id="{9FFCC609-8500-E343-9B7C-AB395ECF5EBF}"/>
              </a:ext>
            </a:extLst>
          </p:cNvPr>
          <p:cNvSpPr/>
          <p:nvPr/>
        </p:nvSpPr>
        <p:spPr bwMode="auto">
          <a:xfrm>
            <a:off x="4598619" y="3844753"/>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50070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B5AD-9ABF-8E4B-97A4-BCB4EEFA48FD}"/>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0AB9D699-3FCB-244D-B693-468B0F133A94}"/>
              </a:ext>
            </a:extLst>
          </p:cNvPr>
          <p:cNvSpPr>
            <a:spLocks noGrp="1"/>
          </p:cNvSpPr>
          <p:nvPr>
            <p:ph idx="1"/>
          </p:nvPr>
        </p:nvSpPr>
        <p:spPr>
          <a:xfrm>
            <a:off x="457200" y="1295400"/>
            <a:ext cx="8229600" cy="579137"/>
          </a:xfrm>
        </p:spPr>
        <p:txBody>
          <a:bodyPr/>
          <a:lstStyle/>
          <a:p>
            <a:r>
              <a:rPr lang="en-US" dirty="0"/>
              <a:t>Scalar multiplication</a:t>
            </a:r>
          </a:p>
        </p:txBody>
      </p:sp>
      <p:sp>
        <p:nvSpPr>
          <p:cNvPr id="4" name="Slide Number Placeholder 3">
            <a:extLst>
              <a:ext uri="{FF2B5EF4-FFF2-40B4-BE49-F238E27FC236}">
                <a16:creationId xmlns:a16="http://schemas.microsoft.com/office/drawing/2014/main" id="{88FF9191-B2C5-6C41-8CEF-2C65857A2BCD}"/>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
        <p:nvSpPr>
          <p:cNvPr id="5" name="TextBox 4">
            <a:extLst>
              <a:ext uri="{FF2B5EF4-FFF2-40B4-BE49-F238E27FC236}">
                <a16:creationId xmlns:a16="http://schemas.microsoft.com/office/drawing/2014/main" id="{81284B14-F4E5-E441-943B-3156BAF89017}"/>
              </a:ext>
            </a:extLst>
          </p:cNvPr>
          <p:cNvSpPr txBox="1"/>
          <p:nvPr/>
        </p:nvSpPr>
        <p:spPr>
          <a:xfrm>
            <a:off x="820455" y="2148214"/>
            <a:ext cx="3393878" cy="206210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A</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print('2*A:')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2*A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F4404615-1416-C740-9150-538B59DA1A19}"/>
              </a:ext>
            </a:extLst>
          </p:cNvPr>
          <p:cNvSpPr txBox="1"/>
          <p:nvPr/>
        </p:nvSpPr>
        <p:spPr>
          <a:xfrm>
            <a:off x="5029195" y="2271324"/>
            <a:ext cx="1665841" cy="1815882"/>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A:</a:t>
            </a:r>
          </a:p>
          <a:p>
            <a:r>
              <a:rPr lang="en-US" b="1" dirty="0">
                <a:latin typeface="Courier New" panose="02070309020205020404" pitchFamily="49" charset="0"/>
                <a:cs typeface="Courier New" panose="02070309020205020404" pitchFamily="49" charset="0"/>
              </a:rPr>
              <a:t>[[ 1  4  0]</a:t>
            </a:r>
          </a:p>
          <a:p>
            <a:r>
              <a:rPr lang="en-US" b="1" dirty="0">
                <a:latin typeface="Courier New" panose="02070309020205020404" pitchFamily="49" charset="0"/>
                <a:cs typeface="Courier New" panose="02070309020205020404" pitchFamily="49" charset="0"/>
              </a:rPr>
              <a:t> [-2  6  5]]</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2*A:</a:t>
            </a:r>
          </a:p>
          <a:p>
            <a:r>
              <a:rPr lang="en-US" b="1" dirty="0">
                <a:latin typeface="Courier New" panose="02070309020205020404" pitchFamily="49" charset="0"/>
                <a:cs typeface="Courier New" panose="02070309020205020404" pitchFamily="49" charset="0"/>
              </a:rPr>
              <a:t>[[ 2  8  0]</a:t>
            </a:r>
          </a:p>
          <a:p>
            <a:r>
              <a:rPr lang="en-US" b="1" dirty="0">
                <a:latin typeface="Courier New" panose="02070309020205020404" pitchFamily="49" charset="0"/>
                <a:cs typeface="Courier New" panose="02070309020205020404" pitchFamily="49" charset="0"/>
              </a:rPr>
              <a:t> [-4 12 10]]</a:t>
            </a:r>
          </a:p>
        </p:txBody>
      </p:sp>
      <p:sp>
        <p:nvSpPr>
          <p:cNvPr id="7" name="Right Arrow 6">
            <a:extLst>
              <a:ext uri="{FF2B5EF4-FFF2-40B4-BE49-F238E27FC236}">
                <a16:creationId xmlns:a16="http://schemas.microsoft.com/office/drawing/2014/main" id="{BF1E153D-6279-B445-93C9-FE207955195A}"/>
              </a:ext>
            </a:extLst>
          </p:cNvPr>
          <p:cNvSpPr/>
          <p:nvPr/>
        </p:nvSpPr>
        <p:spPr bwMode="auto">
          <a:xfrm>
            <a:off x="4462682" y="3042106"/>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667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4425-67B6-8745-9EB1-BE0601967406}"/>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84EDD452-AC12-8A4C-B72A-C251F7203B8D}"/>
              </a:ext>
            </a:extLst>
          </p:cNvPr>
          <p:cNvSpPr>
            <a:spLocks noGrp="1"/>
          </p:cNvSpPr>
          <p:nvPr>
            <p:ph idx="1"/>
          </p:nvPr>
        </p:nvSpPr>
        <p:spPr>
          <a:xfrm>
            <a:off x="457200" y="1295401"/>
            <a:ext cx="8229600" cy="487698"/>
          </a:xfrm>
        </p:spPr>
        <p:txBody>
          <a:bodyPr/>
          <a:lstStyle/>
          <a:p>
            <a:r>
              <a:rPr lang="en-US" dirty="0"/>
              <a:t>Matrix multiplication</a:t>
            </a:r>
          </a:p>
        </p:txBody>
      </p:sp>
      <p:sp>
        <p:nvSpPr>
          <p:cNvPr id="4" name="Slide Number Placeholder 3">
            <a:extLst>
              <a:ext uri="{FF2B5EF4-FFF2-40B4-BE49-F238E27FC236}">
                <a16:creationId xmlns:a16="http://schemas.microsoft.com/office/drawing/2014/main" id="{B359C585-BD3E-0E46-B912-EFF4674414FE}"/>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
        <p:nvSpPr>
          <p:cNvPr id="5" name="TextBox 4">
            <a:extLst>
              <a:ext uri="{FF2B5EF4-FFF2-40B4-BE49-F238E27FC236}">
                <a16:creationId xmlns:a16="http://schemas.microsoft.com/office/drawing/2014/main" id="{FDF0579F-C39D-8547-9AA9-09C527F825A5}"/>
              </a:ext>
            </a:extLst>
          </p:cNvPr>
          <p:cNvSpPr txBox="1"/>
          <p:nvPr/>
        </p:nvSpPr>
        <p:spPr>
          <a:xfrm>
            <a:off x="1301553" y="2011700"/>
            <a:ext cx="3270447" cy="3293209"/>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([[1, 2, 3],</a:t>
            </a:r>
          </a:p>
          <a:p>
            <a:r>
              <a:rPr lang="en-US" b="1" dirty="0">
                <a:latin typeface="Courier New" panose="02070309020205020404" pitchFamily="49" charset="0"/>
                <a:cs typeface="Courier New" panose="02070309020205020404" pitchFamily="49" charset="0"/>
              </a:rPr>
              <a:t>              [4, 5, 6],</a:t>
            </a:r>
          </a:p>
          <a:p>
            <a:r>
              <a:rPr lang="en-US" b="1" dirty="0">
                <a:latin typeface="Courier New" panose="02070309020205020404" pitchFamily="49" charset="0"/>
                <a:cs typeface="Courier New" panose="02070309020205020404" pitchFamily="49" charset="0"/>
              </a:rPr>
              <a:t>              [7, 8, 9]])</a:t>
            </a:r>
          </a:p>
          <a:p>
            <a:r>
              <a:rPr lang="en-US" b="1" dirty="0">
                <a:latin typeface="Courier New" panose="02070309020205020404" pitchFamily="49" charset="0"/>
                <a:cs typeface="Courier New" panose="02070309020205020404" pitchFamily="49" charset="0"/>
              </a:rPr>
              <a:t>I = </a:t>
            </a:r>
            <a:r>
              <a:rPr lang="en-US" b="1" dirty="0" err="1">
                <a:latin typeface="Courier New" panose="02070309020205020404" pitchFamily="49" charset="0"/>
                <a:cs typeface="Courier New" panose="02070309020205020404" pitchFamily="49" charset="0"/>
              </a:rPr>
              <a:t>np.identity</a:t>
            </a:r>
            <a:r>
              <a:rPr lang="en-US" b="1" dirty="0">
                <a:latin typeface="Courier New" panose="02070309020205020404" pitchFamily="49" charset="0"/>
                <a:cs typeface="Courier New" panose="02070309020205020404" pitchFamily="49" charset="0"/>
              </a:rPr>
              <a:t>(3)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A</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print('A@I:')</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A@I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print('I@A:')</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I@A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30167764-8409-E24A-8652-CAB5B3D67D4A}"/>
              </a:ext>
            </a:extLst>
          </p:cNvPr>
          <p:cNvSpPr txBox="1"/>
          <p:nvPr/>
        </p:nvSpPr>
        <p:spPr>
          <a:xfrm>
            <a:off x="5303512" y="2005437"/>
            <a:ext cx="1665841" cy="3539430"/>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A:</a:t>
            </a:r>
          </a:p>
          <a:p>
            <a:r>
              <a:rPr lang="en-US" b="1" dirty="0">
                <a:latin typeface="Courier New" panose="02070309020205020404" pitchFamily="49" charset="0"/>
                <a:cs typeface="Courier New" panose="02070309020205020404" pitchFamily="49" charset="0"/>
              </a:rPr>
              <a:t>[[1 2 3]</a:t>
            </a:r>
          </a:p>
          <a:p>
            <a:r>
              <a:rPr lang="en-US" b="1" dirty="0">
                <a:latin typeface="Courier New" panose="02070309020205020404" pitchFamily="49" charset="0"/>
                <a:cs typeface="Courier New" panose="02070309020205020404" pitchFamily="49" charset="0"/>
              </a:rPr>
              <a:t> [4 5 6]</a:t>
            </a:r>
          </a:p>
          <a:p>
            <a:r>
              <a:rPr lang="en-US" b="1" dirty="0">
                <a:latin typeface="Courier New" panose="02070309020205020404" pitchFamily="49" charset="0"/>
                <a:cs typeface="Courier New" panose="02070309020205020404" pitchFamily="49" charset="0"/>
              </a:rPr>
              <a:t> [7 8 9]]</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A@I:</a:t>
            </a:r>
          </a:p>
          <a:p>
            <a:r>
              <a:rPr lang="en-US" b="1" dirty="0">
                <a:latin typeface="Courier New" panose="02070309020205020404" pitchFamily="49" charset="0"/>
                <a:cs typeface="Courier New" panose="02070309020205020404" pitchFamily="49" charset="0"/>
              </a:rPr>
              <a:t>[[1. 2. 3.]</a:t>
            </a:r>
          </a:p>
          <a:p>
            <a:r>
              <a:rPr lang="en-US" b="1" dirty="0">
                <a:latin typeface="Courier New" panose="02070309020205020404" pitchFamily="49" charset="0"/>
                <a:cs typeface="Courier New" panose="02070309020205020404" pitchFamily="49" charset="0"/>
              </a:rPr>
              <a:t> [4. 5. 6.]</a:t>
            </a:r>
          </a:p>
          <a:p>
            <a:r>
              <a:rPr lang="en-US" b="1" dirty="0">
                <a:latin typeface="Courier New" panose="02070309020205020404" pitchFamily="49" charset="0"/>
                <a:cs typeface="Courier New" panose="02070309020205020404" pitchFamily="49" charset="0"/>
              </a:rPr>
              <a:t> [7. 8. 9.]]</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I@A:</a:t>
            </a:r>
          </a:p>
          <a:p>
            <a:r>
              <a:rPr lang="en-US" b="1" dirty="0">
                <a:latin typeface="Courier New" panose="02070309020205020404" pitchFamily="49" charset="0"/>
                <a:cs typeface="Courier New" panose="02070309020205020404" pitchFamily="49" charset="0"/>
              </a:rPr>
              <a:t>[[1. 2. 3.]</a:t>
            </a:r>
          </a:p>
          <a:p>
            <a:r>
              <a:rPr lang="en-US" b="1" dirty="0">
                <a:latin typeface="Courier New" panose="02070309020205020404" pitchFamily="49" charset="0"/>
                <a:cs typeface="Courier New" panose="02070309020205020404" pitchFamily="49" charset="0"/>
              </a:rPr>
              <a:t> [4. 5. 6.]</a:t>
            </a:r>
          </a:p>
          <a:p>
            <a:r>
              <a:rPr lang="en-US" b="1" dirty="0">
                <a:latin typeface="Courier New" panose="02070309020205020404" pitchFamily="49" charset="0"/>
                <a:cs typeface="Courier New" panose="02070309020205020404" pitchFamily="49" charset="0"/>
              </a:rPr>
              <a:t> [7. 8. 9.]]</a:t>
            </a:r>
          </a:p>
        </p:txBody>
      </p:sp>
      <p:sp>
        <p:nvSpPr>
          <p:cNvPr id="7" name="Right Arrow 6">
            <a:extLst>
              <a:ext uri="{FF2B5EF4-FFF2-40B4-BE49-F238E27FC236}">
                <a16:creationId xmlns:a16="http://schemas.microsoft.com/office/drawing/2014/main" id="{8F62DD9A-FC51-1149-BB4B-CD3243FCDD0D}"/>
              </a:ext>
            </a:extLst>
          </p:cNvPr>
          <p:cNvSpPr/>
          <p:nvPr/>
        </p:nvSpPr>
        <p:spPr bwMode="auto">
          <a:xfrm>
            <a:off x="4754878" y="3521145"/>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21289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4F6B-6A73-9B41-8438-5AB601D11901}"/>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47AF2B99-EEBD-324B-B8B3-F4E84F156E16}"/>
              </a:ext>
            </a:extLst>
          </p:cNvPr>
          <p:cNvSpPr>
            <a:spLocks noGrp="1"/>
          </p:cNvSpPr>
          <p:nvPr>
            <p:ph idx="1"/>
          </p:nvPr>
        </p:nvSpPr>
        <p:spPr>
          <a:xfrm>
            <a:off x="457200" y="1295401"/>
            <a:ext cx="8229600" cy="487698"/>
          </a:xfrm>
        </p:spPr>
        <p:txBody>
          <a:bodyPr/>
          <a:lstStyle/>
          <a:p>
            <a:r>
              <a:rPr lang="en-US" dirty="0"/>
              <a:t>Matrix multiplication</a:t>
            </a:r>
            <a:r>
              <a:rPr lang="en-US" i="1" dirty="0"/>
              <a:t>, cont’d</a:t>
            </a:r>
          </a:p>
        </p:txBody>
      </p:sp>
      <p:sp>
        <p:nvSpPr>
          <p:cNvPr id="4" name="Slide Number Placeholder 3">
            <a:extLst>
              <a:ext uri="{FF2B5EF4-FFF2-40B4-BE49-F238E27FC236}">
                <a16:creationId xmlns:a16="http://schemas.microsoft.com/office/drawing/2014/main" id="{FCBD4489-60DF-CB46-9F1E-BD0CA4E14EAC}"/>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
        <p:nvSpPr>
          <p:cNvPr id="5" name="TextBox 4">
            <a:extLst>
              <a:ext uri="{FF2B5EF4-FFF2-40B4-BE49-F238E27FC236}">
                <a16:creationId xmlns:a16="http://schemas.microsoft.com/office/drawing/2014/main" id="{CF8AF2C0-7D65-114C-A328-183BF2F8E829}"/>
              </a:ext>
            </a:extLst>
          </p:cNvPr>
          <p:cNvSpPr txBox="1"/>
          <p:nvPr/>
        </p:nvSpPr>
        <p:spPr>
          <a:xfrm>
            <a:off x="731562" y="2632740"/>
            <a:ext cx="3640740" cy="353943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([[6, 3, 10],</a:t>
            </a:r>
          </a:p>
          <a:p>
            <a:r>
              <a:rPr lang="en-US" b="1" dirty="0">
                <a:latin typeface="Courier New" panose="02070309020205020404" pitchFamily="49" charset="0"/>
                <a:cs typeface="Courier New" panose="02070309020205020404" pitchFamily="49" charset="0"/>
              </a:rPr>
              <a:t>              [4, 8,  5]])</a:t>
            </a:r>
          </a:p>
          <a:p>
            <a:r>
              <a:rPr lang="en-US" b="1" dirty="0">
                <a:latin typeface="Courier New" panose="02070309020205020404" pitchFamily="49" charset="0"/>
                <a:cs typeface="Courier New" panose="02070309020205020404" pitchFamily="49" charset="0"/>
              </a:rPr>
              <a:t>S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([[0.10, 0.15],</a:t>
            </a:r>
          </a:p>
          <a:p>
            <a:r>
              <a:rPr lang="en-US" b="1" dirty="0">
                <a:latin typeface="Courier New" panose="02070309020205020404" pitchFamily="49" charset="0"/>
                <a:cs typeface="Courier New" panose="02070309020205020404" pitchFamily="49" charset="0"/>
              </a:rPr>
              <a:t>              [0.40, 0.30],</a:t>
            </a:r>
          </a:p>
          <a:p>
            <a:r>
              <a:rPr lang="en-US" b="1" dirty="0">
                <a:latin typeface="Courier New" panose="02070309020205020404" pitchFamily="49" charset="0"/>
                <a:cs typeface="Courier New" panose="02070309020205020404" pitchFamily="49" charset="0"/>
              </a:rPr>
              <a:t>              [0.10, 0.20]])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print('Fruits numbers F:')</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F</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print('Store prices S:')</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print('Total costs F@S:')</a:t>
            </a:r>
          </a:p>
          <a:p>
            <a:r>
              <a:rPr lang="en-US" b="1" dirty="0">
                <a:latin typeface="Courier New" panose="02070309020205020404" pitchFamily="49" charset="0"/>
                <a:cs typeface="Courier New" panose="02070309020205020404" pitchFamily="49" charset="0"/>
              </a:rPr>
              <a:t>print(</a:t>
            </a:r>
            <a:r>
              <a:rPr lang="en-US" b="1" dirty="0">
                <a:solidFill>
                  <a:srgbClr val="C00000"/>
                </a:solidFill>
                <a:latin typeface="Courier New" panose="02070309020205020404" pitchFamily="49" charset="0"/>
                <a:cs typeface="Courier New" panose="02070309020205020404" pitchFamily="49" charset="0"/>
              </a:rPr>
              <a:t>F@S</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132AF293-2DE5-EA45-A70A-0608B29D1416}"/>
              </a:ext>
            </a:extLst>
          </p:cNvPr>
          <p:cNvSpPr txBox="1"/>
          <p:nvPr/>
        </p:nvSpPr>
        <p:spPr>
          <a:xfrm>
            <a:off x="5120634" y="2632740"/>
            <a:ext cx="2282997" cy="3046988"/>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Fruits numbers F:</a:t>
            </a:r>
          </a:p>
          <a:p>
            <a:r>
              <a:rPr lang="en-US" b="1" dirty="0">
                <a:latin typeface="Courier New" panose="02070309020205020404" pitchFamily="49" charset="0"/>
                <a:cs typeface="Courier New" panose="02070309020205020404" pitchFamily="49" charset="0"/>
              </a:rPr>
              <a:t>[[ 6  3 10]</a:t>
            </a:r>
          </a:p>
          <a:p>
            <a:r>
              <a:rPr lang="en-US" b="1" dirty="0">
                <a:latin typeface="Courier New" panose="02070309020205020404" pitchFamily="49" charset="0"/>
                <a:cs typeface="Courier New" panose="02070309020205020404" pitchFamily="49" charset="0"/>
              </a:rPr>
              <a:t> [ 4  8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Store prices S:</a:t>
            </a:r>
          </a:p>
          <a:p>
            <a:r>
              <a:rPr lang="en-US" b="1" dirty="0">
                <a:latin typeface="Courier New" panose="02070309020205020404" pitchFamily="49" charset="0"/>
                <a:cs typeface="Courier New" panose="02070309020205020404" pitchFamily="49" charset="0"/>
              </a:rPr>
              <a:t>[[0.1  0.15]</a:t>
            </a:r>
          </a:p>
          <a:p>
            <a:r>
              <a:rPr lang="en-US" b="1" dirty="0">
                <a:latin typeface="Courier New" panose="02070309020205020404" pitchFamily="49" charset="0"/>
                <a:cs typeface="Courier New" panose="02070309020205020404" pitchFamily="49" charset="0"/>
              </a:rPr>
              <a:t> [0.4  0.3 ]</a:t>
            </a:r>
          </a:p>
          <a:p>
            <a:r>
              <a:rPr lang="en-US" b="1" dirty="0">
                <a:latin typeface="Courier New" panose="02070309020205020404" pitchFamily="49" charset="0"/>
                <a:cs typeface="Courier New" panose="02070309020205020404" pitchFamily="49" charset="0"/>
              </a:rPr>
              <a:t> [0.1  0.2 ]]</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Total costs F@S:</a:t>
            </a:r>
          </a:p>
          <a:p>
            <a:r>
              <a:rPr lang="en-US" b="1" dirty="0">
                <a:latin typeface="Courier New" panose="02070309020205020404" pitchFamily="49" charset="0"/>
                <a:cs typeface="Courier New" panose="02070309020205020404" pitchFamily="49" charset="0"/>
              </a:rPr>
              <a:t>[[2.8 3.8]</a:t>
            </a:r>
          </a:p>
          <a:p>
            <a:r>
              <a:rPr lang="en-US" b="1" dirty="0">
                <a:latin typeface="Courier New" panose="02070309020205020404" pitchFamily="49" charset="0"/>
                <a:cs typeface="Courier New" panose="02070309020205020404" pitchFamily="49" charset="0"/>
              </a:rPr>
              <a:t> [4.1 4. ]]</a:t>
            </a:r>
          </a:p>
        </p:txBody>
      </p:sp>
      <p:sp>
        <p:nvSpPr>
          <p:cNvPr id="7" name="Right Arrow 6">
            <a:extLst>
              <a:ext uri="{FF2B5EF4-FFF2-40B4-BE49-F238E27FC236}">
                <a16:creationId xmlns:a16="http://schemas.microsoft.com/office/drawing/2014/main" id="{7D8FDA01-A481-4140-8FDA-AF5935726596}"/>
              </a:ext>
            </a:extLst>
          </p:cNvPr>
          <p:cNvSpPr/>
          <p:nvPr/>
        </p:nvSpPr>
        <p:spPr bwMode="auto">
          <a:xfrm>
            <a:off x="4563590" y="4265296"/>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4617F1D-5358-B34C-8996-3D6173AFB830}"/>
              </a:ext>
            </a:extLst>
          </p:cNvPr>
          <p:cNvSpPr txBox="1"/>
          <p:nvPr/>
        </p:nvSpPr>
        <p:spPr>
          <a:xfrm>
            <a:off x="4771700" y="5833616"/>
            <a:ext cx="2981907" cy="338554"/>
          </a:xfrm>
          <a:prstGeom prst="rect">
            <a:avLst/>
          </a:prstGeom>
          <a:solidFill>
            <a:schemeClr val="accent1">
              <a:lumMod val="20000"/>
              <a:lumOff val="80000"/>
            </a:schemeClr>
          </a:solidFill>
          <a:ln>
            <a:solidFill>
              <a:srgbClr val="0033CC"/>
            </a:solidFill>
          </a:ln>
        </p:spPr>
        <p:txBody>
          <a:bodyPr wrap="none" rtlCol="0">
            <a:spAutoFit/>
          </a:bodyPr>
          <a:lstStyle/>
          <a:p>
            <a:r>
              <a:rPr lang="en-US" b="1" dirty="0">
                <a:solidFill>
                  <a:srgbClr val="0033CC"/>
                </a:solidFill>
                <a:latin typeface="Courier New" panose="02070309020205020404" pitchFamily="49" charset="0"/>
                <a:cs typeface="Courier New" panose="02070309020205020404" pitchFamily="49" charset="0"/>
              </a:rPr>
              <a:t>F@S</a:t>
            </a:r>
            <a:r>
              <a:rPr lang="en-US" dirty="0">
                <a:solidFill>
                  <a:srgbClr val="0033CC"/>
                </a:solidFill>
              </a:rPr>
              <a:t> is the same as </a:t>
            </a:r>
            <a:r>
              <a:rPr lang="en-US" b="1" dirty="0" err="1">
                <a:solidFill>
                  <a:srgbClr val="0033CC"/>
                </a:solidFill>
                <a:latin typeface="Courier New" panose="02070309020205020404" pitchFamily="49" charset="0"/>
                <a:cs typeface="Courier New" panose="02070309020205020404" pitchFamily="49" charset="0"/>
              </a:rPr>
              <a:t>F.dot</a:t>
            </a:r>
            <a:r>
              <a:rPr lang="en-US" b="1" dirty="0">
                <a:solidFill>
                  <a:srgbClr val="0033CC"/>
                </a:solidFill>
                <a:latin typeface="Courier New" panose="02070309020205020404" pitchFamily="49" charset="0"/>
                <a:cs typeface="Courier New" panose="02070309020205020404" pitchFamily="49" charset="0"/>
              </a:rPr>
              <a:t>(S)</a:t>
            </a:r>
          </a:p>
        </p:txBody>
      </p:sp>
      <p:pic>
        <p:nvPicPr>
          <p:cNvPr id="9" name="Picture 8" descr="Table&#10;&#10;Description automatically generated">
            <a:extLst>
              <a:ext uri="{FF2B5EF4-FFF2-40B4-BE49-F238E27FC236}">
                <a16:creationId xmlns:a16="http://schemas.microsoft.com/office/drawing/2014/main" id="{686DA40B-1C01-7142-A92C-DC213668D59D}"/>
              </a:ext>
            </a:extLst>
          </p:cNvPr>
          <p:cNvPicPr>
            <a:picLocks noChangeAspect="1"/>
          </p:cNvPicPr>
          <p:nvPr/>
        </p:nvPicPr>
        <p:blipFill>
          <a:blip r:embed="rId2"/>
          <a:stretch>
            <a:fillRect/>
          </a:stretch>
        </p:blipFill>
        <p:spPr>
          <a:xfrm>
            <a:off x="5517660" y="1234464"/>
            <a:ext cx="3484290" cy="72740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A4ED068-4FDB-964C-AB0C-046E54ABE98B}"/>
              </a:ext>
            </a:extLst>
          </p:cNvPr>
          <p:cNvPicPr>
            <a:picLocks noChangeAspect="1"/>
          </p:cNvPicPr>
          <p:nvPr/>
        </p:nvPicPr>
        <p:blipFill>
          <a:blip r:embed="rId3"/>
          <a:stretch>
            <a:fillRect/>
          </a:stretch>
        </p:blipFill>
        <p:spPr>
          <a:xfrm>
            <a:off x="4339331" y="1878646"/>
            <a:ext cx="3110811" cy="727403"/>
          </a:xfrm>
          <a:prstGeom prst="rect">
            <a:avLst/>
          </a:prstGeom>
        </p:spPr>
      </p:pic>
    </p:spTree>
    <p:extLst>
      <p:ext uri="{BB962C8B-B14F-4D97-AF65-F5344CB8AC3E}">
        <p14:creationId xmlns:p14="http://schemas.microsoft.com/office/powerpoint/2010/main" val="281729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EAB3-775D-0847-A200-694B5A7DC296}"/>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F30C4BFD-B725-1746-B3E8-71EF6E0B5803}"/>
              </a:ext>
            </a:extLst>
          </p:cNvPr>
          <p:cNvSpPr>
            <a:spLocks noGrp="1"/>
          </p:cNvSpPr>
          <p:nvPr>
            <p:ph idx="1"/>
          </p:nvPr>
        </p:nvSpPr>
        <p:spPr>
          <a:xfrm>
            <a:off x="457200" y="1234464"/>
            <a:ext cx="8229600" cy="487698"/>
          </a:xfrm>
        </p:spPr>
        <p:txBody>
          <a:bodyPr/>
          <a:lstStyle/>
          <a:p>
            <a:r>
              <a:rPr lang="en-US" dirty="0"/>
              <a:t>Matrix inverse</a:t>
            </a:r>
          </a:p>
        </p:txBody>
      </p:sp>
      <p:sp>
        <p:nvSpPr>
          <p:cNvPr id="4" name="Slide Number Placeholder 3">
            <a:extLst>
              <a:ext uri="{FF2B5EF4-FFF2-40B4-BE49-F238E27FC236}">
                <a16:creationId xmlns:a16="http://schemas.microsoft.com/office/drawing/2014/main" id="{4BDD4BBE-960C-2F4A-BD69-8F34C34988D1}"/>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5" name="TextBox 4">
            <a:extLst>
              <a:ext uri="{FF2B5EF4-FFF2-40B4-BE49-F238E27FC236}">
                <a16:creationId xmlns:a16="http://schemas.microsoft.com/office/drawing/2014/main" id="{C3E0CBAF-9499-2042-9DA4-F0C34DE4C0DA}"/>
              </a:ext>
            </a:extLst>
          </p:cNvPr>
          <p:cNvSpPr txBox="1"/>
          <p:nvPr/>
        </p:nvSpPr>
        <p:spPr>
          <a:xfrm>
            <a:off x="946648" y="1815456"/>
            <a:ext cx="4089581" cy="3970318"/>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from </a:t>
            </a:r>
            <a:r>
              <a:rPr lang="en-US" sz="1200" b="1" dirty="0" err="1">
                <a:latin typeface="Courier New" panose="02070309020205020404" pitchFamily="49" charset="0"/>
                <a:cs typeface="Courier New" panose="02070309020205020404" pitchFamily="49" charset="0"/>
              </a:rPr>
              <a:t>numpy.linalg</a:t>
            </a:r>
            <a:r>
              <a:rPr lang="en-US" sz="1200" b="1" dirty="0">
                <a:latin typeface="Courier New" panose="02070309020205020404" pitchFamily="49" charset="0"/>
                <a:cs typeface="Courier New" panose="02070309020205020404" pitchFamily="49" charset="0"/>
              </a:rPr>
              <a:t> import inv</a:t>
            </a:r>
          </a:p>
          <a:p>
            <a:r>
              <a:rPr lang="en-US" sz="1200" b="1" dirty="0">
                <a:latin typeface="Courier New" panose="02070309020205020404" pitchFamily="49" charset="0"/>
                <a:cs typeface="Courier New" panose="02070309020205020404" pitchFamily="49" charset="0"/>
              </a:rPr>
              <a:t>%precision 3</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H = </a:t>
            </a:r>
            <a:r>
              <a:rPr lang="en-US" sz="1200" b="1" dirty="0" err="1">
                <a:latin typeface="Courier New" panose="02070309020205020404" pitchFamily="49" charset="0"/>
                <a:cs typeface="Courier New" panose="02070309020205020404" pitchFamily="49" charset="0"/>
              </a:rPr>
              <a:t>np.array</a:t>
            </a:r>
            <a:r>
              <a:rPr lang="en-US" sz="1200" b="1" dirty="0">
                <a:latin typeface="Courier New" panose="02070309020205020404" pitchFamily="49" charset="0"/>
                <a:cs typeface="Courier New" panose="02070309020205020404" pitchFamily="49" charset="0"/>
              </a:rPr>
              <a:t>([[1/(</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 j - 1) </a:t>
            </a:r>
          </a:p>
          <a:p>
            <a:r>
              <a:rPr lang="en-US" sz="1200" b="1" dirty="0">
                <a:latin typeface="Courier New" panose="02070309020205020404" pitchFamily="49" charset="0"/>
                <a:cs typeface="Courier New" panose="02070309020205020404" pitchFamily="49" charset="0"/>
              </a:rPr>
              <a:t>                for j in range(1, 6)] </a:t>
            </a:r>
          </a:p>
          <a:p>
            <a:r>
              <a:rPr lang="en-US" sz="1200" b="1" dirty="0">
                <a:latin typeface="Courier New" panose="02070309020205020404" pitchFamily="49" charset="0"/>
                <a:cs typeface="Courier New" panose="02070309020205020404" pitchFamily="49" charset="0"/>
              </a:rPr>
              <a:t>                    for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in range(1, 6)])</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print('H:')</a:t>
            </a:r>
          </a:p>
          <a:p>
            <a:r>
              <a:rPr lang="en-US" sz="1200" b="1" dirty="0">
                <a:latin typeface="Courier New" panose="02070309020205020404" pitchFamily="49" charset="0"/>
                <a:cs typeface="Courier New" panose="02070309020205020404" pitchFamily="49" charset="0"/>
              </a:rPr>
              <a:t>print(</a:t>
            </a:r>
            <a:r>
              <a:rPr lang="en-US" sz="1200" b="1" dirty="0">
                <a:solidFill>
                  <a:srgbClr val="C00000"/>
                </a:solidFill>
                <a:latin typeface="Courier New" panose="02070309020205020404" pitchFamily="49" charset="0"/>
                <a:cs typeface="Courier New" panose="02070309020205020404" pitchFamily="49" charset="0"/>
              </a:rPr>
              <a:t>H</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print()</a:t>
            </a:r>
          </a:p>
          <a:p>
            <a:r>
              <a:rPr lang="en-US" sz="1200" b="1" dirty="0">
                <a:latin typeface="Courier New" panose="02070309020205020404" pitchFamily="49" charset="0"/>
                <a:cs typeface="Courier New" panose="02070309020205020404" pitchFamily="49" charset="0"/>
              </a:rPr>
              <a:t>print('inv(H)')</a:t>
            </a:r>
          </a:p>
          <a:p>
            <a:r>
              <a:rPr lang="en-US" sz="1200" b="1" dirty="0">
                <a:latin typeface="Courier New" panose="02070309020205020404" pitchFamily="49" charset="0"/>
                <a:cs typeface="Courier New" panose="02070309020205020404" pitchFamily="49" charset="0"/>
              </a:rPr>
              <a:t>print(</a:t>
            </a:r>
            <a:r>
              <a:rPr lang="en-US" sz="1200" b="1" dirty="0">
                <a:solidFill>
                  <a:srgbClr val="C00000"/>
                </a:solidFill>
                <a:latin typeface="Courier New" panose="02070309020205020404" pitchFamily="49" charset="0"/>
                <a:cs typeface="Courier New" panose="02070309020205020404" pitchFamily="49" charset="0"/>
              </a:rPr>
              <a:t>inv(H)</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print()</a:t>
            </a:r>
          </a:p>
          <a:p>
            <a:r>
              <a:rPr lang="en-US" sz="1200" b="1" dirty="0">
                <a:latin typeface="Courier New" panose="02070309020205020404" pitchFamily="49" charset="0"/>
                <a:cs typeface="Courier New" panose="02070309020205020404" pitchFamily="49" charset="0"/>
              </a:rPr>
              <a:t>print('</a:t>
            </a:r>
            <a:r>
              <a:rPr lang="en-US" sz="1200" b="1" dirty="0" err="1">
                <a:latin typeface="Courier New" panose="02070309020205020404" pitchFamily="49" charset="0"/>
                <a:cs typeface="Courier New" panose="02070309020205020404" pitchFamily="49" charset="0"/>
              </a:rPr>
              <a:t>H@inv</a:t>
            </a:r>
            <a:r>
              <a:rPr lang="en-US" sz="1200" b="1" dirty="0">
                <a:latin typeface="Courier New" panose="02070309020205020404" pitchFamily="49" charset="0"/>
                <a:cs typeface="Courier New" panose="02070309020205020404" pitchFamily="49" charset="0"/>
              </a:rPr>
              <a:t>(H):')</a:t>
            </a:r>
          </a:p>
          <a:p>
            <a:r>
              <a:rPr lang="en-US" sz="1200" b="1" dirty="0">
                <a:latin typeface="Courier New" panose="02070309020205020404" pitchFamily="49" charset="0"/>
                <a:cs typeface="Courier New" panose="02070309020205020404" pitchFamily="49" charset="0"/>
              </a:rPr>
              <a:t>print(</a:t>
            </a:r>
            <a:r>
              <a:rPr lang="en-US" sz="1200" b="1" dirty="0" err="1">
                <a:solidFill>
                  <a:srgbClr val="C00000"/>
                </a:solidFill>
                <a:latin typeface="Courier New" panose="02070309020205020404" pitchFamily="49" charset="0"/>
                <a:cs typeface="Courier New" panose="02070309020205020404" pitchFamily="49" charset="0"/>
              </a:rPr>
              <a:t>H@inv</a:t>
            </a:r>
            <a:r>
              <a:rPr lang="en-US" sz="1200" b="1" dirty="0">
                <a:solidFill>
                  <a:srgbClr val="C00000"/>
                </a:solidFill>
                <a:latin typeface="Courier New" panose="02070309020205020404" pitchFamily="49" charset="0"/>
                <a:cs typeface="Courier New" panose="02070309020205020404" pitchFamily="49" charset="0"/>
              </a:rPr>
              <a:t>(H)</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print()</a:t>
            </a:r>
          </a:p>
          <a:p>
            <a:r>
              <a:rPr lang="en-US" sz="1200" b="1" dirty="0">
                <a:latin typeface="Courier New" panose="02070309020205020404" pitchFamily="49" charset="0"/>
                <a:cs typeface="Courier New" panose="02070309020205020404" pitchFamily="49" charset="0"/>
              </a:rPr>
              <a:t>print('inv(H)@H:')</a:t>
            </a:r>
          </a:p>
          <a:p>
            <a:r>
              <a:rPr lang="en-US" sz="1200" b="1" dirty="0">
                <a:latin typeface="Courier New" panose="02070309020205020404" pitchFamily="49" charset="0"/>
                <a:cs typeface="Courier New" panose="02070309020205020404" pitchFamily="49" charset="0"/>
              </a:rPr>
              <a:t>print(</a:t>
            </a:r>
            <a:r>
              <a:rPr lang="en-US" sz="1200" b="1" dirty="0">
                <a:solidFill>
                  <a:srgbClr val="C00000"/>
                </a:solidFill>
                <a:latin typeface="Courier New" panose="02070309020205020404" pitchFamily="49" charset="0"/>
                <a:cs typeface="Courier New" panose="02070309020205020404" pitchFamily="49" charset="0"/>
              </a:rPr>
              <a:t>inv(H)@H</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print()</a:t>
            </a:r>
          </a:p>
          <a:p>
            <a:r>
              <a:rPr lang="en-US" sz="1200" b="1" dirty="0">
                <a:latin typeface="Courier New" panose="02070309020205020404" pitchFamily="49" charset="0"/>
                <a:cs typeface="Courier New" panose="02070309020205020404" pitchFamily="49" charset="0"/>
              </a:rPr>
              <a:t>print('inv(inv(H)):')</a:t>
            </a:r>
          </a:p>
          <a:p>
            <a:r>
              <a:rPr lang="en-US" sz="1200" b="1" dirty="0">
                <a:latin typeface="Courier New" panose="02070309020205020404" pitchFamily="49" charset="0"/>
                <a:cs typeface="Courier New" panose="02070309020205020404" pitchFamily="49" charset="0"/>
              </a:rPr>
              <a:t>print(</a:t>
            </a:r>
            <a:r>
              <a:rPr lang="en-US" sz="1200" b="1" dirty="0">
                <a:solidFill>
                  <a:srgbClr val="C00000"/>
                </a:solidFill>
                <a:latin typeface="Courier New" panose="02070309020205020404" pitchFamily="49" charset="0"/>
                <a:cs typeface="Courier New" panose="02070309020205020404" pitchFamily="49" charset="0"/>
              </a:rPr>
              <a:t>inv(inv(H))</a:t>
            </a:r>
            <a:r>
              <a:rPr lang="en-US" sz="1200" b="1" dirty="0">
                <a:latin typeface="Courier New" panose="02070309020205020404" pitchFamily="49" charset="0"/>
                <a:cs typeface="Courier New" panose="02070309020205020404" pitchFamily="49" charset="0"/>
              </a:rPr>
              <a:t>)</a:t>
            </a:r>
          </a:p>
        </p:txBody>
      </p:sp>
      <p:sp>
        <p:nvSpPr>
          <p:cNvPr id="14" name="TextBox 13">
            <a:extLst>
              <a:ext uri="{FF2B5EF4-FFF2-40B4-BE49-F238E27FC236}">
                <a16:creationId xmlns:a16="http://schemas.microsoft.com/office/drawing/2014/main" id="{F96E1995-FA02-E140-9F2D-63301EAE29F7}"/>
              </a:ext>
            </a:extLst>
          </p:cNvPr>
          <p:cNvSpPr txBox="1"/>
          <p:nvPr/>
        </p:nvSpPr>
        <p:spPr>
          <a:xfrm>
            <a:off x="5212073" y="3691655"/>
            <a:ext cx="3728906" cy="1384995"/>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 =</a:t>
            </a:r>
          </a:p>
          <a:p>
            <a:r>
              <a:rPr lang="en-US" sz="1400" b="1" dirty="0">
                <a:latin typeface="Courier New" panose="02070309020205020404" pitchFamily="49" charset="0"/>
                <a:cs typeface="Courier New" panose="02070309020205020404" pitchFamily="49" charset="0"/>
              </a:rPr>
              <a:t>[[1.    0.5   0.333 0.25  0.2  ]</a:t>
            </a:r>
          </a:p>
          <a:p>
            <a:r>
              <a:rPr lang="en-US" sz="1400" b="1" dirty="0">
                <a:latin typeface="Courier New" panose="02070309020205020404" pitchFamily="49" charset="0"/>
                <a:cs typeface="Courier New" panose="02070309020205020404" pitchFamily="49" charset="0"/>
              </a:rPr>
              <a:t> [0.5   0.333 0.25  0.2   0.167]</a:t>
            </a:r>
          </a:p>
          <a:p>
            <a:r>
              <a:rPr lang="en-US" sz="1400" b="1" dirty="0">
                <a:latin typeface="Courier New" panose="02070309020205020404" pitchFamily="49" charset="0"/>
                <a:cs typeface="Courier New" panose="02070309020205020404" pitchFamily="49" charset="0"/>
              </a:rPr>
              <a:t> [0.333 0.25  0.2   0.167 0.143]</a:t>
            </a:r>
          </a:p>
          <a:p>
            <a:r>
              <a:rPr lang="en-US" sz="1400" b="1" dirty="0">
                <a:latin typeface="Courier New" panose="02070309020205020404" pitchFamily="49" charset="0"/>
                <a:cs typeface="Courier New" panose="02070309020205020404" pitchFamily="49" charset="0"/>
              </a:rPr>
              <a:t> [0.25  0.2   0.167 0.143 0.125]</a:t>
            </a:r>
          </a:p>
          <a:p>
            <a:r>
              <a:rPr lang="en-US" sz="1400" b="1" dirty="0">
                <a:latin typeface="Courier New" panose="02070309020205020404" pitchFamily="49" charset="0"/>
                <a:cs typeface="Courier New" panose="02070309020205020404" pitchFamily="49" charset="0"/>
              </a:rPr>
              <a:t> [0.2   0.167 0.143 0.125 0.111]]</a:t>
            </a:r>
          </a:p>
        </p:txBody>
      </p:sp>
      <p:grpSp>
        <p:nvGrpSpPr>
          <p:cNvPr id="18" name="Group 17">
            <a:extLst>
              <a:ext uri="{FF2B5EF4-FFF2-40B4-BE49-F238E27FC236}">
                <a16:creationId xmlns:a16="http://schemas.microsoft.com/office/drawing/2014/main" id="{9F8408F6-B40B-9249-AFA4-0067A5CB69A7}"/>
              </a:ext>
            </a:extLst>
          </p:cNvPr>
          <p:cNvGrpSpPr/>
          <p:nvPr/>
        </p:nvGrpSpPr>
        <p:grpSpPr>
          <a:xfrm>
            <a:off x="5212073" y="1478313"/>
            <a:ext cx="3291804" cy="1800167"/>
            <a:chOff x="5212073" y="1478313"/>
            <a:chExt cx="3291804" cy="1800167"/>
          </a:xfrm>
        </p:grpSpPr>
        <p:grpSp>
          <p:nvGrpSpPr>
            <p:cNvPr id="12" name="Group 11">
              <a:extLst>
                <a:ext uri="{FF2B5EF4-FFF2-40B4-BE49-F238E27FC236}">
                  <a16:creationId xmlns:a16="http://schemas.microsoft.com/office/drawing/2014/main" id="{7AAE15F6-C0B9-CB49-BE4A-09FAD5E361B5}"/>
                </a:ext>
              </a:extLst>
            </p:cNvPr>
            <p:cNvGrpSpPr/>
            <p:nvPr/>
          </p:nvGrpSpPr>
          <p:grpSpPr>
            <a:xfrm>
              <a:off x="5212073" y="1815456"/>
              <a:ext cx="3291804" cy="1463024"/>
              <a:chOff x="3474732" y="5509736"/>
              <a:chExt cx="2560292" cy="1028190"/>
            </a:xfrm>
          </p:grpSpPr>
          <p:sp>
            <p:nvSpPr>
              <p:cNvPr id="11" name="Rectangle 10">
                <a:extLst>
                  <a:ext uri="{FF2B5EF4-FFF2-40B4-BE49-F238E27FC236}">
                    <a16:creationId xmlns:a16="http://schemas.microsoft.com/office/drawing/2014/main" id="{A3307519-25B0-BA44-88F9-03EF1F56C083}"/>
                  </a:ext>
                </a:extLst>
              </p:cNvPr>
              <p:cNvSpPr/>
              <p:nvPr/>
            </p:nvSpPr>
            <p:spPr bwMode="auto">
              <a:xfrm>
                <a:off x="3474732" y="5509736"/>
                <a:ext cx="2560292" cy="1028190"/>
              </a:xfrm>
              <a:prstGeom prst="rect">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9" name="Picture 8" descr="A picture containing clock&#10;&#10;Description automatically generated">
                <a:extLst>
                  <a:ext uri="{FF2B5EF4-FFF2-40B4-BE49-F238E27FC236}">
                    <a16:creationId xmlns:a16="http://schemas.microsoft.com/office/drawing/2014/main" id="{48A3D17C-38A9-8740-9A06-4A4BBF143527}"/>
                  </a:ext>
                </a:extLst>
              </p:cNvPr>
              <p:cNvPicPr>
                <a:picLocks noChangeAspect="1"/>
              </p:cNvPicPr>
              <p:nvPr/>
            </p:nvPicPr>
            <p:blipFill>
              <a:blip r:embed="rId2"/>
              <a:stretch>
                <a:fillRect/>
              </a:stretch>
            </p:blipFill>
            <p:spPr>
              <a:xfrm>
                <a:off x="3901447" y="5623536"/>
                <a:ext cx="1905005" cy="839841"/>
              </a:xfrm>
              <a:prstGeom prst="rect">
                <a:avLst/>
              </a:prstGeom>
              <a:solidFill>
                <a:schemeClr val="accent1">
                  <a:lumMod val="20000"/>
                  <a:lumOff val="80000"/>
                </a:schemeClr>
              </a:solidFill>
            </p:spPr>
          </p:pic>
        </p:grpSp>
        <p:sp>
          <p:nvSpPr>
            <p:cNvPr id="15" name="TextBox 14">
              <a:extLst>
                <a:ext uri="{FF2B5EF4-FFF2-40B4-BE49-F238E27FC236}">
                  <a16:creationId xmlns:a16="http://schemas.microsoft.com/office/drawing/2014/main" id="{B7EE7A89-2F05-F14D-800E-00557CEFFB88}"/>
                </a:ext>
              </a:extLst>
            </p:cNvPr>
            <p:cNvSpPr txBox="1"/>
            <p:nvPr/>
          </p:nvSpPr>
          <p:spPr>
            <a:xfrm>
              <a:off x="6161310" y="1478313"/>
              <a:ext cx="1393330" cy="338554"/>
            </a:xfrm>
            <a:prstGeom prst="rect">
              <a:avLst/>
            </a:prstGeom>
            <a:noFill/>
          </p:spPr>
          <p:txBody>
            <a:bodyPr wrap="none" rtlCol="0">
              <a:spAutoFit/>
            </a:bodyPr>
            <a:lstStyle/>
            <a:p>
              <a:r>
                <a:rPr lang="en-US" dirty="0"/>
                <a:t>Hilbert matrix</a:t>
              </a:r>
            </a:p>
          </p:txBody>
        </p:sp>
        <p:sp>
          <p:nvSpPr>
            <p:cNvPr id="16" name="TextBox 15">
              <a:extLst>
                <a:ext uri="{FF2B5EF4-FFF2-40B4-BE49-F238E27FC236}">
                  <a16:creationId xmlns:a16="http://schemas.microsoft.com/office/drawing/2014/main" id="{EAF59D00-7BFE-C64D-9FA6-8BED1A6410F0}"/>
                </a:ext>
              </a:extLst>
            </p:cNvPr>
            <p:cNvSpPr txBox="1"/>
            <p:nvPr/>
          </p:nvSpPr>
          <p:spPr>
            <a:xfrm>
              <a:off x="5303512" y="2405616"/>
              <a:ext cx="498855" cy="338554"/>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 =</a:t>
              </a:r>
            </a:p>
          </p:txBody>
        </p:sp>
      </p:grpSp>
      <p:sp>
        <p:nvSpPr>
          <p:cNvPr id="19" name="TextBox 18">
            <a:extLst>
              <a:ext uri="{FF2B5EF4-FFF2-40B4-BE49-F238E27FC236}">
                <a16:creationId xmlns:a16="http://schemas.microsoft.com/office/drawing/2014/main" id="{39A6AEDF-79C5-5648-ABB3-56BDC8DDDD29}"/>
              </a:ext>
            </a:extLst>
          </p:cNvPr>
          <p:cNvSpPr txBox="1"/>
          <p:nvPr/>
        </p:nvSpPr>
        <p:spPr>
          <a:xfrm>
            <a:off x="3796368" y="5320548"/>
            <a:ext cx="1507144" cy="338554"/>
          </a:xfrm>
          <a:prstGeom prst="rect">
            <a:avLst/>
          </a:prstGeom>
          <a:solidFill>
            <a:srgbClr val="0033CC"/>
          </a:solidFill>
        </p:spPr>
        <p:txBody>
          <a:bodyPr wrap="none" rtlCol="0">
            <a:spAutoFit/>
          </a:bodyPr>
          <a:lstStyle/>
          <a:p>
            <a:r>
              <a:rPr lang="en-US" dirty="0" err="1">
                <a:solidFill>
                  <a:srgbClr val="FFFF00"/>
                </a:solidFill>
              </a:rPr>
              <a:t>Matrices.ipynb</a:t>
            </a:r>
            <a:endParaRPr lang="en-US" dirty="0">
              <a:solidFill>
                <a:srgbClr val="FFFF00"/>
              </a:solidFill>
            </a:endParaRPr>
          </a:p>
        </p:txBody>
      </p:sp>
      <p:sp>
        <p:nvSpPr>
          <p:cNvPr id="17" name="Right Arrow 16">
            <a:extLst>
              <a:ext uri="{FF2B5EF4-FFF2-40B4-BE49-F238E27FC236}">
                <a16:creationId xmlns:a16="http://schemas.microsoft.com/office/drawing/2014/main" id="{EB4C8219-0668-8841-BC4B-C93D03E7A1B7}"/>
              </a:ext>
            </a:extLst>
          </p:cNvPr>
          <p:cNvSpPr/>
          <p:nvPr/>
        </p:nvSpPr>
        <p:spPr bwMode="auto">
          <a:xfrm>
            <a:off x="4758395" y="4246993"/>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1985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7DA9-5612-0144-AAF6-BCE888E388F1}"/>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E6478C65-2DB6-6742-812B-4AA2425C3CDE}"/>
              </a:ext>
            </a:extLst>
          </p:cNvPr>
          <p:cNvSpPr>
            <a:spLocks noGrp="1"/>
          </p:cNvSpPr>
          <p:nvPr>
            <p:ph idx="1"/>
          </p:nvPr>
        </p:nvSpPr>
        <p:spPr>
          <a:xfrm>
            <a:off x="457200" y="1295401"/>
            <a:ext cx="8229600" cy="457200"/>
          </a:xfrm>
        </p:spPr>
        <p:txBody>
          <a:bodyPr/>
          <a:lstStyle/>
          <a:p>
            <a:r>
              <a:rPr lang="en-US" dirty="0"/>
              <a:t>Matrix inverse</a:t>
            </a:r>
            <a:r>
              <a:rPr lang="en-US" i="1" dirty="0"/>
              <a:t>, cont’d</a:t>
            </a:r>
          </a:p>
        </p:txBody>
      </p:sp>
      <p:sp>
        <p:nvSpPr>
          <p:cNvPr id="4" name="Slide Number Placeholder 3">
            <a:extLst>
              <a:ext uri="{FF2B5EF4-FFF2-40B4-BE49-F238E27FC236}">
                <a16:creationId xmlns:a16="http://schemas.microsoft.com/office/drawing/2014/main" id="{3D530D9B-CFD5-4141-B51E-576E168FF3DB}"/>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6" name="TextBox 5">
            <a:extLst>
              <a:ext uri="{FF2B5EF4-FFF2-40B4-BE49-F238E27FC236}">
                <a16:creationId xmlns:a16="http://schemas.microsoft.com/office/drawing/2014/main" id="{4935A618-035C-4148-B025-626E74AF2622}"/>
              </a:ext>
            </a:extLst>
          </p:cNvPr>
          <p:cNvSpPr txBox="1"/>
          <p:nvPr/>
        </p:nvSpPr>
        <p:spPr>
          <a:xfrm>
            <a:off x="1311331" y="1847195"/>
            <a:ext cx="6413935" cy="4401205"/>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inv(H) =</a:t>
            </a:r>
          </a:p>
          <a:p>
            <a:r>
              <a:rPr lang="en-US" sz="1400" b="1" dirty="0">
                <a:latin typeface="Courier New" panose="02070309020205020404" pitchFamily="49" charset="0"/>
                <a:cs typeface="Courier New" panose="02070309020205020404" pitchFamily="49" charset="0"/>
              </a:rPr>
              <a:t>[[ 2.500e+01 -3.000e+02  1.050e+03 -1.400e+03  6.300e+02]</a:t>
            </a:r>
          </a:p>
          <a:p>
            <a:r>
              <a:rPr lang="en-US" sz="1400" b="1" dirty="0">
                <a:latin typeface="Courier New" panose="02070309020205020404" pitchFamily="49" charset="0"/>
                <a:cs typeface="Courier New" panose="02070309020205020404" pitchFamily="49" charset="0"/>
              </a:rPr>
              <a:t> [-3.000e+02  4.800e+03 -1.890e+04  2.688e+04 -1.260e+04]</a:t>
            </a:r>
          </a:p>
          <a:p>
            <a:r>
              <a:rPr lang="en-US" sz="1400" b="1" dirty="0">
                <a:latin typeface="Courier New" panose="02070309020205020404" pitchFamily="49" charset="0"/>
                <a:cs typeface="Courier New" panose="02070309020205020404" pitchFamily="49" charset="0"/>
              </a:rPr>
              <a:t> [ 1.050e+03 -1.890e+04  7.938e+04 -1.176e+05  5.670e+04]</a:t>
            </a:r>
          </a:p>
          <a:p>
            <a:r>
              <a:rPr lang="en-US" sz="1400" b="1" dirty="0">
                <a:latin typeface="Courier New" panose="02070309020205020404" pitchFamily="49" charset="0"/>
                <a:cs typeface="Courier New" panose="02070309020205020404" pitchFamily="49" charset="0"/>
              </a:rPr>
              <a:t> [-1.400e+03  2.688e+04 -1.176e+05  1.792e+05 -8.820e+04]</a:t>
            </a:r>
          </a:p>
          <a:p>
            <a:r>
              <a:rPr lang="en-US" sz="1400" b="1" dirty="0">
                <a:latin typeface="Courier New" panose="02070309020205020404" pitchFamily="49" charset="0"/>
                <a:cs typeface="Courier New" panose="02070309020205020404" pitchFamily="49" charset="0"/>
              </a:rPr>
              <a:t> [ 6.300e+02 -1.260e+04  5.670e+04 -8.820e+04  4.410e+04]]</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H@inv</a:t>
            </a:r>
            <a:r>
              <a:rPr lang="en-US" sz="1400" b="1" dirty="0">
                <a:latin typeface="Courier New" panose="02070309020205020404" pitchFamily="49" charset="0"/>
                <a:cs typeface="Courier New" panose="02070309020205020404" pitchFamily="49" charset="0"/>
              </a:rPr>
              <a:t>(H) =</a:t>
            </a:r>
          </a:p>
          <a:p>
            <a:r>
              <a:rPr lang="en-US" sz="1400" b="1" dirty="0">
                <a:latin typeface="Courier New" panose="02070309020205020404" pitchFamily="49" charset="0"/>
                <a:cs typeface="Courier New" panose="02070309020205020404" pitchFamily="49" charset="0"/>
              </a:rPr>
              <a:t>[[ 1.000e+00 -5.037e-13  1.357e-12  4.760e-13 -2.380e-13]</a:t>
            </a:r>
          </a:p>
          <a:p>
            <a:r>
              <a:rPr lang="en-US" sz="1400" b="1" dirty="0">
                <a:latin typeface="Courier New" panose="02070309020205020404" pitchFamily="49" charset="0"/>
                <a:cs typeface="Courier New" panose="02070309020205020404" pitchFamily="49" charset="0"/>
              </a:rPr>
              <a:t> [ 1.312e-14  1.000e+00 -5.246e-13 -1.003e-12 -7.112e-13]</a:t>
            </a:r>
          </a:p>
          <a:p>
            <a:r>
              <a:rPr lang="en-US" sz="1400" b="1" dirty="0">
                <a:latin typeface="Courier New" panose="02070309020205020404" pitchFamily="49" charset="0"/>
                <a:cs typeface="Courier New" panose="02070309020205020404" pitchFamily="49" charset="0"/>
              </a:rPr>
              <a:t> [ 1.531e-14 -2.899e-13  1.000e+00  1.219e-12  4.298e-13]</a:t>
            </a:r>
          </a:p>
          <a:p>
            <a:r>
              <a:rPr lang="en-US" sz="1400" b="1" dirty="0">
                <a:latin typeface="Courier New" panose="02070309020205020404" pitchFamily="49" charset="0"/>
                <a:cs typeface="Courier New" panose="02070309020205020404" pitchFamily="49" charset="0"/>
              </a:rPr>
              <a:t> [ 0.000e+00 -2.274e-13  0.000e+00  1.000e+00  0.000e+00]</a:t>
            </a:r>
          </a:p>
          <a:p>
            <a:r>
              <a:rPr lang="en-US" sz="1400" b="1" dirty="0">
                <a:latin typeface="Courier New" panose="02070309020205020404" pitchFamily="49" charset="0"/>
                <a:cs typeface="Courier New" panose="02070309020205020404" pitchFamily="49" charset="0"/>
              </a:rPr>
              <a:t> [-7.278e-16  2.719e-14 -3.497e-13  1.150e-12  1.000e+00]]</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inv(H)@H =</a:t>
            </a:r>
          </a:p>
          <a:p>
            <a:r>
              <a:rPr lang="en-US" sz="1400" b="1" dirty="0">
                <a:latin typeface="Courier New" panose="02070309020205020404" pitchFamily="49" charset="0"/>
                <a:cs typeface="Courier New" panose="02070309020205020404" pitchFamily="49" charset="0"/>
              </a:rPr>
              <a:t>[[ 1.000e+00 -1.764e-13 -1.187e-13 -9.948e-14 -8.441e-14]</a:t>
            </a:r>
          </a:p>
          <a:p>
            <a:r>
              <a:rPr lang="en-US" sz="1400" b="1" dirty="0">
                <a:latin typeface="Courier New" panose="02070309020205020404" pitchFamily="49" charset="0"/>
                <a:cs typeface="Courier New" panose="02070309020205020404" pitchFamily="49" charset="0"/>
              </a:rPr>
              <a:t> [ 4.058e-13  1.000e+00  3.598e-13  4.547e-13  3.304e-13]</a:t>
            </a:r>
          </a:p>
          <a:p>
            <a:r>
              <a:rPr lang="en-US" sz="1400" b="1" dirty="0">
                <a:latin typeface="Courier New" panose="02070309020205020404" pitchFamily="49" charset="0"/>
                <a:cs typeface="Courier New" panose="02070309020205020404" pitchFamily="49" charset="0"/>
              </a:rPr>
              <a:t> [-4.464e-12 -3.556e-12  1.000e+00 -9.095e-13 -1.158e-12]</a:t>
            </a:r>
          </a:p>
          <a:p>
            <a:r>
              <a:rPr lang="en-US" sz="1400" b="1" dirty="0">
                <a:latin typeface="Courier New" panose="02070309020205020404" pitchFamily="49" charset="0"/>
                <a:cs typeface="Courier New" panose="02070309020205020404" pitchFamily="49" charset="0"/>
              </a:rPr>
              <a:t> [ 2.659e-12  1.422e-12  6.994e-13  1.000e+00  3.419e-13]</a:t>
            </a:r>
          </a:p>
          <a:p>
            <a:r>
              <a:rPr lang="en-US" sz="1400" b="1" dirty="0">
                <a:latin typeface="Courier New" panose="02070309020205020404" pitchFamily="49" charset="0"/>
                <a:cs typeface="Courier New" panose="02070309020205020404" pitchFamily="49" charset="0"/>
              </a:rPr>
              <a:t> [-2.380e-13  1.108e-12 -4.796e-13  0.000e+00  1.000e+00]]</a:t>
            </a:r>
          </a:p>
        </p:txBody>
      </p:sp>
    </p:spTree>
    <p:extLst>
      <p:ext uri="{BB962C8B-B14F-4D97-AF65-F5344CB8AC3E}">
        <p14:creationId xmlns:p14="http://schemas.microsoft.com/office/powerpoint/2010/main" val="598656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1F48-0EE3-A744-A81F-C026F3963924}"/>
              </a:ext>
            </a:extLst>
          </p:cNvPr>
          <p:cNvSpPr>
            <a:spLocks noGrp="1"/>
          </p:cNvSpPr>
          <p:nvPr>
            <p:ph type="title"/>
          </p:nvPr>
        </p:nvSpPr>
        <p:spPr/>
        <p:txBody>
          <a:bodyPr/>
          <a:lstStyle/>
          <a:p>
            <a:r>
              <a:rPr lang="en-US" dirty="0"/>
              <a:t>Matrices and NumPy</a:t>
            </a:r>
            <a:r>
              <a:rPr lang="en-US" i="1" dirty="0"/>
              <a:t>, cont’d</a:t>
            </a:r>
            <a:endParaRPr lang="en-US" dirty="0"/>
          </a:p>
        </p:txBody>
      </p:sp>
      <p:sp>
        <p:nvSpPr>
          <p:cNvPr id="3" name="Content Placeholder 2">
            <a:extLst>
              <a:ext uri="{FF2B5EF4-FFF2-40B4-BE49-F238E27FC236}">
                <a16:creationId xmlns:a16="http://schemas.microsoft.com/office/drawing/2014/main" id="{4AE18B60-57ED-8D4C-86A7-9E0436B94309}"/>
              </a:ext>
            </a:extLst>
          </p:cNvPr>
          <p:cNvSpPr>
            <a:spLocks noGrp="1"/>
          </p:cNvSpPr>
          <p:nvPr>
            <p:ph idx="1"/>
          </p:nvPr>
        </p:nvSpPr>
        <p:spPr>
          <a:xfrm>
            <a:off x="457200" y="1295400"/>
            <a:ext cx="8229600" cy="579137"/>
          </a:xfrm>
        </p:spPr>
        <p:txBody>
          <a:bodyPr/>
          <a:lstStyle/>
          <a:p>
            <a:r>
              <a:rPr lang="en-US" dirty="0"/>
              <a:t>Matrix inverse</a:t>
            </a:r>
            <a:r>
              <a:rPr lang="en-US" i="1" dirty="0"/>
              <a:t>, cont’d</a:t>
            </a:r>
          </a:p>
        </p:txBody>
      </p:sp>
      <p:sp>
        <p:nvSpPr>
          <p:cNvPr id="4" name="Slide Number Placeholder 3">
            <a:extLst>
              <a:ext uri="{FF2B5EF4-FFF2-40B4-BE49-F238E27FC236}">
                <a16:creationId xmlns:a16="http://schemas.microsoft.com/office/drawing/2014/main" id="{AB04AF82-4F15-5649-BE72-07525E6AAC3F}"/>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
        <p:nvSpPr>
          <p:cNvPr id="5" name="TextBox 4">
            <a:extLst>
              <a:ext uri="{FF2B5EF4-FFF2-40B4-BE49-F238E27FC236}">
                <a16:creationId xmlns:a16="http://schemas.microsoft.com/office/drawing/2014/main" id="{4F7F47E6-60C4-2A49-BB1F-7B3F451768FF}"/>
              </a:ext>
            </a:extLst>
          </p:cNvPr>
          <p:cNvSpPr txBox="1"/>
          <p:nvPr/>
        </p:nvSpPr>
        <p:spPr>
          <a:xfrm>
            <a:off x="2707547" y="2044005"/>
            <a:ext cx="3728906" cy="1384995"/>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inv(inv(H)) =</a:t>
            </a:r>
          </a:p>
          <a:p>
            <a:r>
              <a:rPr lang="en-US" sz="1400" b="1" dirty="0">
                <a:latin typeface="Courier New" panose="02070309020205020404" pitchFamily="49" charset="0"/>
                <a:cs typeface="Courier New" panose="02070309020205020404" pitchFamily="49" charset="0"/>
              </a:rPr>
              <a:t>[[1.    0.5   0.333 0.25  0.2  ]</a:t>
            </a:r>
          </a:p>
          <a:p>
            <a:r>
              <a:rPr lang="en-US" sz="1400" b="1" dirty="0">
                <a:latin typeface="Courier New" panose="02070309020205020404" pitchFamily="49" charset="0"/>
                <a:cs typeface="Courier New" panose="02070309020205020404" pitchFamily="49" charset="0"/>
              </a:rPr>
              <a:t> [0.5   0.333 0.25  0.2   0.167]</a:t>
            </a:r>
          </a:p>
          <a:p>
            <a:r>
              <a:rPr lang="en-US" sz="1400" b="1" dirty="0">
                <a:latin typeface="Courier New" panose="02070309020205020404" pitchFamily="49" charset="0"/>
                <a:cs typeface="Courier New" panose="02070309020205020404" pitchFamily="49" charset="0"/>
              </a:rPr>
              <a:t> [0.333 0.25  0.2   0.167 0.143]</a:t>
            </a:r>
          </a:p>
          <a:p>
            <a:r>
              <a:rPr lang="en-US" sz="1400" b="1" dirty="0">
                <a:latin typeface="Courier New" panose="02070309020205020404" pitchFamily="49" charset="0"/>
                <a:cs typeface="Courier New" panose="02070309020205020404" pitchFamily="49" charset="0"/>
              </a:rPr>
              <a:t> [0.25  0.2   0.167 0.143 0.125]</a:t>
            </a:r>
          </a:p>
          <a:p>
            <a:r>
              <a:rPr lang="en-US" sz="1400" b="1" dirty="0">
                <a:latin typeface="Courier New" panose="02070309020205020404" pitchFamily="49" charset="0"/>
                <a:cs typeface="Courier New" panose="02070309020205020404" pitchFamily="49" charset="0"/>
              </a:rPr>
              <a:t> [0.2   0.167 0.143 0.125 0.111]]</a:t>
            </a:r>
          </a:p>
        </p:txBody>
      </p:sp>
      <p:sp>
        <p:nvSpPr>
          <p:cNvPr id="7" name="TextBox 6">
            <a:extLst>
              <a:ext uri="{FF2B5EF4-FFF2-40B4-BE49-F238E27FC236}">
                <a16:creationId xmlns:a16="http://schemas.microsoft.com/office/drawing/2014/main" id="{1B7A20AD-899B-AF4C-B373-8158B8150713}"/>
              </a:ext>
            </a:extLst>
          </p:cNvPr>
          <p:cNvSpPr txBox="1"/>
          <p:nvPr/>
        </p:nvSpPr>
        <p:spPr>
          <a:xfrm>
            <a:off x="2707547" y="3794756"/>
            <a:ext cx="3728906" cy="1384995"/>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 =</a:t>
            </a:r>
          </a:p>
          <a:p>
            <a:r>
              <a:rPr lang="en-US" sz="1400" b="1" dirty="0">
                <a:latin typeface="Courier New" panose="02070309020205020404" pitchFamily="49" charset="0"/>
                <a:cs typeface="Courier New" panose="02070309020205020404" pitchFamily="49" charset="0"/>
              </a:rPr>
              <a:t>[[1.    0.5   0.333 0.25  0.2  ]</a:t>
            </a:r>
          </a:p>
          <a:p>
            <a:r>
              <a:rPr lang="en-US" sz="1400" b="1" dirty="0">
                <a:latin typeface="Courier New" panose="02070309020205020404" pitchFamily="49" charset="0"/>
                <a:cs typeface="Courier New" panose="02070309020205020404" pitchFamily="49" charset="0"/>
              </a:rPr>
              <a:t> [0.5   0.333 0.25  0.2   0.167]</a:t>
            </a:r>
          </a:p>
          <a:p>
            <a:r>
              <a:rPr lang="en-US" sz="1400" b="1" dirty="0">
                <a:latin typeface="Courier New" panose="02070309020205020404" pitchFamily="49" charset="0"/>
                <a:cs typeface="Courier New" panose="02070309020205020404" pitchFamily="49" charset="0"/>
              </a:rPr>
              <a:t> [0.333 0.25  0.2   0.167 0.143]</a:t>
            </a:r>
          </a:p>
          <a:p>
            <a:r>
              <a:rPr lang="en-US" sz="1400" b="1" dirty="0">
                <a:latin typeface="Courier New" panose="02070309020205020404" pitchFamily="49" charset="0"/>
                <a:cs typeface="Courier New" panose="02070309020205020404" pitchFamily="49" charset="0"/>
              </a:rPr>
              <a:t> [0.25  0.2   0.167 0.143 0.125]</a:t>
            </a:r>
          </a:p>
          <a:p>
            <a:r>
              <a:rPr lang="en-US" sz="1400" b="1" dirty="0">
                <a:latin typeface="Courier New" panose="02070309020205020404" pitchFamily="49" charset="0"/>
                <a:cs typeface="Courier New" panose="02070309020205020404" pitchFamily="49" charset="0"/>
              </a:rPr>
              <a:t> [0.2   0.167 0.143 0.125 0.111]]</a:t>
            </a:r>
          </a:p>
        </p:txBody>
      </p:sp>
    </p:spTree>
    <p:extLst>
      <p:ext uri="{BB962C8B-B14F-4D97-AF65-F5344CB8AC3E}">
        <p14:creationId xmlns:p14="http://schemas.microsoft.com/office/powerpoint/2010/main" val="4200824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70C8-F67A-9249-9951-49F7EE2EA87A}"/>
              </a:ext>
            </a:extLst>
          </p:cNvPr>
          <p:cNvSpPr>
            <a:spLocks noGrp="1"/>
          </p:cNvSpPr>
          <p:nvPr>
            <p:ph type="title"/>
          </p:nvPr>
        </p:nvSpPr>
        <p:spPr/>
        <p:txBody>
          <a:bodyPr/>
          <a:lstStyle/>
          <a:p>
            <a:r>
              <a:rPr lang="en-US" dirty="0"/>
              <a:t>More Vector and Matrix Facts</a:t>
            </a:r>
          </a:p>
        </p:txBody>
      </p:sp>
      <p:sp>
        <p:nvSpPr>
          <p:cNvPr id="3" name="Content Placeholder 2">
            <a:extLst>
              <a:ext uri="{FF2B5EF4-FFF2-40B4-BE49-F238E27FC236}">
                <a16:creationId xmlns:a16="http://schemas.microsoft.com/office/drawing/2014/main" id="{A0C44482-7000-5B4E-ACF2-C07F0A588287}"/>
              </a:ext>
            </a:extLst>
          </p:cNvPr>
          <p:cNvSpPr>
            <a:spLocks noGrp="1"/>
          </p:cNvSpPr>
          <p:nvPr>
            <p:ph idx="1"/>
          </p:nvPr>
        </p:nvSpPr>
        <p:spPr/>
        <p:txBody>
          <a:bodyPr/>
          <a:lstStyle/>
          <a:p>
            <a:r>
              <a:rPr lang="en-US" dirty="0"/>
              <a:t>Hilbert matrices</a:t>
            </a:r>
          </a:p>
          <a:p>
            <a:pPr lvl="1"/>
            <a:r>
              <a:rPr lang="en-US" dirty="0"/>
              <a:t>See</a:t>
            </a:r>
          </a:p>
          <a:p>
            <a:pPr lvl="1"/>
            <a:endParaRPr lang="en-US" dirty="0"/>
          </a:p>
          <a:p>
            <a:r>
              <a:rPr lang="en-US" dirty="0"/>
              <a:t>Miscellaneous facts</a:t>
            </a:r>
          </a:p>
          <a:p>
            <a:pPr lvl="1"/>
            <a:r>
              <a:rPr lang="en-US" dirty="0"/>
              <a:t>Matrix transpose</a:t>
            </a:r>
          </a:p>
          <a:p>
            <a:pPr lvl="1"/>
            <a:r>
              <a:rPr lang="en-US" dirty="0"/>
              <a:t>QR factorization</a:t>
            </a:r>
          </a:p>
          <a:p>
            <a:pPr lvl="1"/>
            <a:r>
              <a:rPr lang="en-US" dirty="0"/>
              <a:t>See:  </a:t>
            </a:r>
          </a:p>
        </p:txBody>
      </p:sp>
      <p:sp>
        <p:nvSpPr>
          <p:cNvPr id="4" name="Slide Number Placeholder 3">
            <a:extLst>
              <a:ext uri="{FF2B5EF4-FFF2-40B4-BE49-F238E27FC236}">
                <a16:creationId xmlns:a16="http://schemas.microsoft.com/office/drawing/2014/main" id="{6091F7EF-44C1-6F41-A15B-8A33645091EB}"/>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5" name="TextBox 4">
            <a:extLst>
              <a:ext uri="{FF2B5EF4-FFF2-40B4-BE49-F238E27FC236}">
                <a16:creationId xmlns:a16="http://schemas.microsoft.com/office/drawing/2014/main" id="{1FA4B985-1E4C-174E-84EE-C027CC1D8F93}"/>
              </a:ext>
            </a:extLst>
          </p:cNvPr>
          <p:cNvSpPr txBox="1"/>
          <p:nvPr/>
        </p:nvSpPr>
        <p:spPr>
          <a:xfrm>
            <a:off x="2194586" y="4160512"/>
            <a:ext cx="2005677" cy="338554"/>
          </a:xfrm>
          <a:prstGeom prst="rect">
            <a:avLst/>
          </a:prstGeom>
          <a:solidFill>
            <a:srgbClr val="0033CC"/>
          </a:solidFill>
        </p:spPr>
        <p:txBody>
          <a:bodyPr wrap="none" rtlCol="0">
            <a:spAutoFit/>
          </a:bodyPr>
          <a:lstStyle/>
          <a:p>
            <a:r>
              <a:rPr lang="en-US" dirty="0" err="1">
                <a:solidFill>
                  <a:srgbClr val="FFFF00"/>
                </a:solidFill>
              </a:rPr>
              <a:t>LinearAlgebra.ipynb</a:t>
            </a:r>
            <a:endParaRPr lang="en-US" dirty="0">
              <a:solidFill>
                <a:srgbClr val="FFFF00"/>
              </a:solidFill>
            </a:endParaRPr>
          </a:p>
        </p:txBody>
      </p:sp>
      <p:sp>
        <p:nvSpPr>
          <p:cNvPr id="6" name="TextBox 5">
            <a:extLst>
              <a:ext uri="{FF2B5EF4-FFF2-40B4-BE49-F238E27FC236}">
                <a16:creationId xmlns:a16="http://schemas.microsoft.com/office/drawing/2014/main" id="{B947532D-FEC0-FF43-933A-5499548A37EA}"/>
              </a:ext>
            </a:extLst>
          </p:cNvPr>
          <p:cNvSpPr txBox="1"/>
          <p:nvPr/>
        </p:nvSpPr>
        <p:spPr>
          <a:xfrm>
            <a:off x="2194586" y="1860135"/>
            <a:ext cx="1322798" cy="338554"/>
          </a:xfrm>
          <a:prstGeom prst="rect">
            <a:avLst/>
          </a:prstGeom>
          <a:solidFill>
            <a:srgbClr val="0033CC"/>
          </a:solidFill>
        </p:spPr>
        <p:txBody>
          <a:bodyPr wrap="none" rtlCol="0">
            <a:spAutoFit/>
          </a:bodyPr>
          <a:lstStyle/>
          <a:p>
            <a:r>
              <a:rPr lang="en-US" dirty="0" err="1">
                <a:solidFill>
                  <a:srgbClr val="FFFF00"/>
                </a:solidFill>
              </a:rPr>
              <a:t>Hilbert.ipynb</a:t>
            </a:r>
            <a:endParaRPr lang="en-US" dirty="0">
              <a:solidFill>
                <a:srgbClr val="FFFF00"/>
              </a:solidFill>
            </a:endParaRPr>
          </a:p>
        </p:txBody>
      </p:sp>
    </p:spTree>
    <p:extLst>
      <p:ext uri="{BB962C8B-B14F-4D97-AF65-F5344CB8AC3E}">
        <p14:creationId xmlns:p14="http://schemas.microsoft.com/office/powerpoint/2010/main" val="1713264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9195-24AA-F047-967C-85B7B78C0781}"/>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0A2A1148-52A4-934A-815D-F489225350E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41C8AFE-37B5-004C-A75B-511BB6AE5B17}"/>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3230787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3C7-E515-4D44-8160-BD1AB791D89A}"/>
              </a:ext>
            </a:extLst>
          </p:cNvPr>
          <p:cNvSpPr>
            <a:spLocks noGrp="1"/>
          </p:cNvSpPr>
          <p:nvPr>
            <p:ph type="title"/>
          </p:nvPr>
        </p:nvSpPr>
        <p:spPr/>
        <p:txBody>
          <a:bodyPr/>
          <a:lstStyle/>
          <a:p>
            <a:r>
              <a:rPr lang="en-US" dirty="0"/>
              <a:t>Graphic Transformation Matrix</a:t>
            </a:r>
          </a:p>
        </p:txBody>
      </p:sp>
      <p:sp>
        <p:nvSpPr>
          <p:cNvPr id="3" name="Content Placeholder 2">
            <a:extLst>
              <a:ext uri="{FF2B5EF4-FFF2-40B4-BE49-F238E27FC236}">
                <a16:creationId xmlns:a16="http://schemas.microsoft.com/office/drawing/2014/main" id="{0464BC94-6887-2C4E-846F-1D26B00E4B94}"/>
              </a:ext>
            </a:extLst>
          </p:cNvPr>
          <p:cNvSpPr>
            <a:spLocks noGrp="1"/>
          </p:cNvSpPr>
          <p:nvPr>
            <p:ph idx="1"/>
          </p:nvPr>
        </p:nvSpPr>
        <p:spPr/>
        <p:txBody>
          <a:bodyPr/>
          <a:lstStyle/>
          <a:p>
            <a:r>
              <a:rPr lang="en-US" dirty="0"/>
              <a:t>A good example of the use of matrices is the </a:t>
            </a:r>
            <a:r>
              <a:rPr lang="en-US" dirty="0">
                <a:solidFill>
                  <a:srgbClr val="B23C00"/>
                </a:solidFill>
              </a:rPr>
              <a:t>graphic transformation matrix</a:t>
            </a:r>
            <a:r>
              <a:rPr lang="en-US" dirty="0"/>
              <a:t>.</a:t>
            </a:r>
          </a:p>
          <a:p>
            <a:pPr lvl="4"/>
            <a:endParaRPr lang="en-US" dirty="0"/>
          </a:p>
          <a:p>
            <a:r>
              <a:rPr lang="en-US" dirty="0"/>
              <a:t>In 3-D computer graphics, an object on the screen can be subjected to:</a:t>
            </a:r>
          </a:p>
          <a:p>
            <a:pPr lvl="1"/>
            <a:r>
              <a:rPr lang="en-US" dirty="0">
                <a:solidFill>
                  <a:srgbClr val="B23C00"/>
                </a:solidFill>
              </a:rPr>
              <a:t>translation</a:t>
            </a:r>
            <a:r>
              <a:rPr lang="en-US" dirty="0"/>
              <a:t>: move from one location to another</a:t>
            </a:r>
          </a:p>
          <a:p>
            <a:pPr lvl="1"/>
            <a:r>
              <a:rPr lang="en-US" dirty="0">
                <a:solidFill>
                  <a:srgbClr val="B23C00"/>
                </a:solidFill>
              </a:rPr>
              <a:t>scaling</a:t>
            </a:r>
            <a:r>
              <a:rPr lang="en-US" dirty="0"/>
              <a:t>: grow and shrink in size</a:t>
            </a:r>
          </a:p>
          <a:p>
            <a:pPr lvl="1"/>
            <a:r>
              <a:rPr lang="en-US" dirty="0">
                <a:solidFill>
                  <a:srgbClr val="B23C00"/>
                </a:solidFill>
              </a:rPr>
              <a:t>rotation</a:t>
            </a:r>
            <a:r>
              <a:rPr lang="en-US" dirty="0"/>
              <a:t>: rotate about the </a:t>
            </a:r>
            <a:r>
              <a:rPr lang="en-US" i="1" dirty="0">
                <a:latin typeface="Times New Roman" panose="02020603050405020304" pitchFamily="18"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or </a:t>
            </a:r>
            <a:r>
              <a:rPr lang="en-US" i="1" dirty="0">
                <a:latin typeface="Times New Roman" panose="02020603050405020304" pitchFamily="18" charset="0"/>
                <a:cs typeface="Times New Roman" panose="02020603050405020304" pitchFamily="18" charset="0"/>
              </a:rPr>
              <a:t>z</a:t>
            </a:r>
            <a:r>
              <a:rPr lang="en-US" dirty="0"/>
              <a:t>-axis</a:t>
            </a:r>
          </a:p>
          <a:p>
            <a:pPr lvl="2"/>
            <a:r>
              <a:rPr lang="en-US" dirty="0"/>
              <a:t>Assume the </a:t>
            </a:r>
            <a:r>
              <a:rPr lang="en-US" i="1" dirty="0">
                <a:latin typeface="Times New Roman" panose="02020603050405020304" pitchFamily="18" charset="0"/>
                <a:cs typeface="Times New Roman" panose="02020603050405020304" pitchFamily="18" charset="0"/>
              </a:rPr>
              <a:t>z</a:t>
            </a:r>
            <a:r>
              <a:rPr lang="en-US" dirty="0"/>
              <a:t>-axis is perpendicular to the screen: positive towards the viewer and negative away from the viewer</a:t>
            </a:r>
          </a:p>
        </p:txBody>
      </p:sp>
      <p:sp>
        <p:nvSpPr>
          <p:cNvPr id="4" name="Slide Number Placeholder 3">
            <a:extLst>
              <a:ext uri="{FF2B5EF4-FFF2-40B4-BE49-F238E27FC236}">
                <a16:creationId xmlns:a16="http://schemas.microsoft.com/office/drawing/2014/main" id="{F06FD7E9-C910-774A-9A5E-C74656493648}"/>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61647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B2A6-099B-E942-8B6D-5749168F719C}"/>
              </a:ext>
            </a:extLst>
          </p:cNvPr>
          <p:cNvSpPr>
            <a:spLocks noGrp="1"/>
          </p:cNvSpPr>
          <p:nvPr>
            <p:ph type="title"/>
          </p:nvPr>
        </p:nvSpPr>
        <p:spPr/>
        <p:txBody>
          <a:bodyPr/>
          <a:lstStyle/>
          <a:p>
            <a:r>
              <a:rPr lang="en-US" dirty="0"/>
              <a:t>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F512E-73FF-5C4E-BF27-4380EE936E7D}"/>
                  </a:ext>
                </a:extLst>
              </p:cNvPr>
              <p:cNvSpPr>
                <a:spLocks noGrp="1"/>
              </p:cNvSpPr>
              <p:nvPr>
                <p:ph idx="1"/>
              </p:nvPr>
            </p:nvSpPr>
            <p:spPr/>
            <p:txBody>
              <a:bodyPr/>
              <a:lstStyle/>
              <a:p>
                <a:r>
                  <a:rPr lang="en-US" dirty="0"/>
                  <a:t>You can represent a vector </a:t>
                </a:r>
                <a:r>
                  <a:rPr lang="en-US" b="1" dirty="0">
                    <a:latin typeface="Times New Roman" panose="02020603050405020304" pitchFamily="18" charset="0"/>
                    <a:cs typeface="Times New Roman" panose="02020603050405020304" pitchFamily="18" charset="0"/>
                  </a:rPr>
                  <a:t>v</a:t>
                </a:r>
                <a:r>
                  <a:rPr lang="en-US" dirty="0"/>
                  <a:t> from point </a:t>
                </a:r>
                <a:r>
                  <a:rPr lang="en-US" i="1" dirty="0">
                    <a:latin typeface="Times New Roman" panose="02020603050405020304" pitchFamily="18" charset="0"/>
                    <a:cs typeface="Times New Roman" panose="02020603050405020304" pitchFamily="18" charset="0"/>
                  </a:rPr>
                  <a:t>A</a:t>
                </a:r>
                <a:r>
                  <a:rPr lang="en-US" dirty="0"/>
                  <a:t> to point </a:t>
                </a:r>
                <a:r>
                  <a:rPr lang="en-US" i="1" dirty="0">
                    <a:latin typeface="Times New Roman" panose="02020603050405020304" pitchFamily="18" charset="0"/>
                    <a:cs typeface="Times New Roman" panose="02020603050405020304" pitchFamily="18" charset="0"/>
                  </a:rPr>
                  <a:t>B</a:t>
                </a:r>
                <a:r>
                  <a:rPr lang="en-US" dirty="0"/>
                  <a:t>, as a </a:t>
                </a:r>
                <a:r>
                  <a:rPr lang="en-US" dirty="0">
                    <a:solidFill>
                      <a:srgbClr val="B23C00"/>
                    </a:solidFill>
                  </a:rPr>
                  <a:t>directed line segment</a:t>
                </a:r>
                <a:r>
                  <a:rPr lang="en-US" dirty="0"/>
                  <a:t> from </a:t>
                </a:r>
                <a:r>
                  <a:rPr lang="en-US" i="1" dirty="0">
                    <a:latin typeface="Times New Roman" panose="02020603050405020304" pitchFamily="18" charset="0"/>
                    <a:cs typeface="Times New Roman" panose="02020603050405020304" pitchFamily="18" charset="0"/>
                  </a:rPr>
                  <a:t>A</a:t>
                </a:r>
                <a:r>
                  <a:rPr lang="en-US" dirty="0"/>
                  <a:t> to </a:t>
                </a:r>
                <a:r>
                  <a:rPr lang="en-US" i="1" dirty="0">
                    <a:latin typeface="Times New Roman" panose="02020603050405020304" pitchFamily="18" charset="0"/>
                    <a:cs typeface="Times New Roman" panose="02020603050405020304" pitchFamily="18" charset="0"/>
                  </a:rPr>
                  <a:t>B</a:t>
                </a:r>
                <a:r>
                  <a:rPr lang="en-US" dirty="0"/>
                  <a:t>, written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oMath>
                </a14:m>
                <a:r>
                  <a:rPr lang="en-US" dirty="0"/>
                  <a:t>.</a:t>
                </a:r>
              </a:p>
              <a:p>
                <a:pPr lvl="1"/>
                <a:r>
                  <a:rPr lang="en-US" dirty="0"/>
                  <a:t>Name a vector with a single boldface lowercase letter, such as </a:t>
                </a:r>
                <a:r>
                  <a:rPr lang="en-US" b="1" dirty="0">
                    <a:latin typeface="Times New Roman" panose="02020603050405020304" pitchFamily="18" charset="0"/>
                    <a:cs typeface="Times New Roman" panose="02020603050405020304" pitchFamily="18" charset="0"/>
                  </a:rPr>
                  <a:t>v</a:t>
                </a:r>
                <a:r>
                  <a:rPr lang="en-US" dirty="0"/>
                  <a:t>.</a:t>
                </a:r>
              </a:p>
              <a:p>
                <a:pPr lvl="1"/>
                <a:r>
                  <a:rPr lang="en-US" dirty="0"/>
                  <a:t>Point </a:t>
                </a:r>
                <a:r>
                  <a:rPr lang="en-US" i="1" dirty="0">
                    <a:latin typeface="Times New Roman" panose="02020603050405020304" pitchFamily="18" charset="0"/>
                    <a:cs typeface="Times New Roman" panose="02020603050405020304" pitchFamily="18" charset="0"/>
                  </a:rPr>
                  <a:t>A</a:t>
                </a:r>
                <a:r>
                  <a:rPr lang="en-US" dirty="0"/>
                  <a:t> is the vector’s </a:t>
                </a:r>
                <a:r>
                  <a:rPr lang="en-US" dirty="0">
                    <a:solidFill>
                      <a:srgbClr val="B23C00"/>
                    </a:solidFill>
                  </a:rPr>
                  <a:t>initial point</a:t>
                </a:r>
                <a:r>
                  <a:rPr lang="en-US" dirty="0"/>
                  <a:t>, or </a:t>
                </a:r>
                <a:r>
                  <a:rPr lang="en-US" dirty="0">
                    <a:solidFill>
                      <a:srgbClr val="B23C00"/>
                    </a:solidFill>
                  </a:rPr>
                  <a:t>tail</a:t>
                </a:r>
                <a:r>
                  <a:rPr lang="en-US" dirty="0"/>
                  <a:t>.</a:t>
                </a:r>
              </a:p>
              <a:p>
                <a:pPr lvl="1"/>
                <a:r>
                  <a:rPr lang="en-US" dirty="0"/>
                  <a:t>Point </a:t>
                </a:r>
                <a:r>
                  <a:rPr lang="en-US" i="1" dirty="0">
                    <a:latin typeface="Times New Roman" panose="02020603050405020304" pitchFamily="18" charset="0"/>
                    <a:cs typeface="Times New Roman" panose="02020603050405020304" pitchFamily="18" charset="0"/>
                  </a:rPr>
                  <a:t>B</a:t>
                </a:r>
                <a:r>
                  <a:rPr lang="en-US" dirty="0"/>
                  <a:t> is the vector’s </a:t>
                </a:r>
                <a:r>
                  <a:rPr lang="en-US" dirty="0">
                    <a:solidFill>
                      <a:srgbClr val="B23C00"/>
                    </a:solidFill>
                  </a:rPr>
                  <a:t>terminal point</a:t>
                </a:r>
                <a:r>
                  <a:rPr lang="en-US" dirty="0"/>
                  <a:t>, or </a:t>
                </a:r>
                <a:r>
                  <a:rPr lang="en-US" dirty="0">
                    <a:solidFill>
                      <a:srgbClr val="B23C00"/>
                    </a:solidFill>
                  </a:rPr>
                  <a:t>head</a:t>
                </a:r>
                <a:r>
                  <a:rPr lang="en-US" dirty="0"/>
                  <a:t>.</a:t>
                </a:r>
              </a:p>
              <a:p>
                <a:pPr lvl="5"/>
                <a:endParaRPr lang="en-US" dirty="0"/>
              </a:p>
              <a:p>
                <a:r>
                  <a:rPr lang="en-US" dirty="0"/>
                  <a:t>A vector corresponds to </a:t>
                </a:r>
                <a:br>
                  <a:rPr lang="en-US" dirty="0"/>
                </a:br>
                <a:r>
                  <a:rPr lang="en-US" dirty="0"/>
                  <a:t>a </a:t>
                </a:r>
                <a:r>
                  <a:rPr lang="en-US" u="sng" dirty="0"/>
                  <a:t>displacement</a:t>
                </a:r>
                <a:r>
                  <a:rPr lang="en-US" dirty="0"/>
                  <a:t> from </a:t>
                </a:r>
                <a:br>
                  <a:rPr lang="en-US" dirty="0"/>
                </a:br>
                <a:r>
                  <a:rPr lang="en-US" dirty="0"/>
                  <a:t>point </a:t>
                </a:r>
                <a:r>
                  <a:rPr lang="en-US" i="1" dirty="0">
                    <a:latin typeface="Times New Roman" panose="02020603050405020304" pitchFamily="18" charset="0"/>
                    <a:cs typeface="Times New Roman" panose="02020603050405020304" pitchFamily="18" charset="0"/>
                  </a:rPr>
                  <a:t>A</a:t>
                </a:r>
                <a:r>
                  <a:rPr lang="en-US" dirty="0"/>
                  <a:t> to point </a:t>
                </a:r>
                <a:r>
                  <a:rPr lang="en-US" i="1" dirty="0">
                    <a:latin typeface="Times New Roman" panose="02020603050405020304" pitchFamily="18" charset="0"/>
                    <a:cs typeface="Times New Roman" panose="02020603050405020304" pitchFamily="18" charset="0"/>
                  </a:rPr>
                  <a:t>B</a:t>
                </a:r>
                <a:r>
                  <a:rPr lang="en-US" dirty="0"/>
                  <a:t>.</a:t>
                </a:r>
              </a:p>
            </p:txBody>
          </p:sp>
        </mc:Choice>
        <mc:Fallback xmlns="">
          <p:sp>
            <p:nvSpPr>
              <p:cNvPr id="3" name="Content Placeholder 2">
                <a:extLst>
                  <a:ext uri="{FF2B5EF4-FFF2-40B4-BE49-F238E27FC236}">
                    <a16:creationId xmlns:a16="http://schemas.microsoft.com/office/drawing/2014/main" id="{845F512E-73FF-5C4E-BF27-4380EE936E7D}"/>
                  </a:ext>
                </a:extLst>
              </p:cNvPr>
              <p:cNvSpPr>
                <a:spLocks noGrp="1" noRot="1" noChangeAspect="1" noMove="1" noResize="1" noEditPoints="1" noAdjustHandles="1" noChangeArrowheads="1" noChangeShapeType="1" noTextEdit="1"/>
              </p:cNvSpPr>
              <p:nvPr>
                <p:ph idx="1"/>
              </p:nvPr>
            </p:nvSpPr>
            <p:spPr>
              <a:blipFill>
                <a:blip r:embed="rId2"/>
                <a:stretch>
                  <a:fillRect l="-617" t="-1575" r="-463" b="-2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2D9CF7-62ED-5749-AACC-A5C08F4B0E2F}"/>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cxnSp>
        <p:nvCxnSpPr>
          <p:cNvPr id="6" name="Straight Arrow Connector 5">
            <a:extLst>
              <a:ext uri="{FF2B5EF4-FFF2-40B4-BE49-F238E27FC236}">
                <a16:creationId xmlns:a16="http://schemas.microsoft.com/office/drawing/2014/main" id="{7F7CC03B-D08D-374F-993C-C552FCF0DDE1}"/>
              </a:ext>
            </a:extLst>
          </p:cNvPr>
          <p:cNvCxnSpPr/>
          <p:nvPr/>
        </p:nvCxnSpPr>
        <p:spPr bwMode="auto">
          <a:xfrm flipV="1">
            <a:off x="5394951" y="4434829"/>
            <a:ext cx="0" cy="1554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85C19954-6908-0442-8C51-25C50784C7BB}"/>
              </a:ext>
            </a:extLst>
          </p:cNvPr>
          <p:cNvCxnSpPr/>
          <p:nvPr/>
        </p:nvCxnSpPr>
        <p:spPr bwMode="auto">
          <a:xfrm>
            <a:off x="5394951" y="5989643"/>
            <a:ext cx="173734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82E49A32-347F-D545-9FBD-22F8116437BD}"/>
              </a:ext>
            </a:extLst>
          </p:cNvPr>
          <p:cNvCxnSpPr/>
          <p:nvPr/>
        </p:nvCxnSpPr>
        <p:spPr bwMode="auto">
          <a:xfrm flipV="1">
            <a:off x="5708010" y="4969862"/>
            <a:ext cx="1089040" cy="479692"/>
          </a:xfrm>
          <a:prstGeom prst="straightConnector1">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4DEF0DA3-434F-D649-B5A4-F090EFCEDD5E}"/>
              </a:ext>
            </a:extLst>
          </p:cNvPr>
          <p:cNvSpPr txBox="1"/>
          <p:nvPr/>
        </p:nvSpPr>
        <p:spPr>
          <a:xfrm>
            <a:off x="5464207" y="5339600"/>
            <a:ext cx="320922" cy="338554"/>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A</a:t>
            </a:r>
          </a:p>
        </p:txBody>
      </p:sp>
      <p:sp>
        <p:nvSpPr>
          <p:cNvPr id="13" name="TextBox 12">
            <a:extLst>
              <a:ext uri="{FF2B5EF4-FFF2-40B4-BE49-F238E27FC236}">
                <a16:creationId xmlns:a16="http://schemas.microsoft.com/office/drawing/2014/main" id="{5C9C0CC9-F10A-AC47-A038-E3539246DDBB}"/>
              </a:ext>
            </a:extLst>
          </p:cNvPr>
          <p:cNvSpPr txBox="1"/>
          <p:nvPr/>
        </p:nvSpPr>
        <p:spPr>
          <a:xfrm>
            <a:off x="6731153" y="4800585"/>
            <a:ext cx="309700" cy="338554"/>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B</a:t>
            </a:r>
          </a:p>
        </p:txBody>
      </p:sp>
      <p:sp>
        <p:nvSpPr>
          <p:cNvPr id="14" name="TextBox 13">
            <a:extLst>
              <a:ext uri="{FF2B5EF4-FFF2-40B4-BE49-F238E27FC236}">
                <a16:creationId xmlns:a16="http://schemas.microsoft.com/office/drawing/2014/main" id="{F6AD82C2-DE27-9D4B-A045-F145AC6D383B}"/>
              </a:ext>
            </a:extLst>
          </p:cNvPr>
          <p:cNvSpPr txBox="1"/>
          <p:nvPr/>
        </p:nvSpPr>
        <p:spPr>
          <a:xfrm>
            <a:off x="6067673" y="4878423"/>
            <a:ext cx="287258" cy="338554"/>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v</a:t>
            </a:r>
          </a:p>
        </p:txBody>
      </p:sp>
    </p:spTree>
    <p:extLst>
      <p:ext uri="{BB962C8B-B14F-4D97-AF65-F5344CB8AC3E}">
        <p14:creationId xmlns:p14="http://schemas.microsoft.com/office/powerpoint/2010/main" val="3918204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971A-A124-B140-BAAB-D9C820986C8A}"/>
              </a:ext>
            </a:extLst>
          </p:cNvPr>
          <p:cNvSpPr>
            <a:spLocks noGrp="1"/>
          </p:cNvSpPr>
          <p:nvPr>
            <p:ph type="title"/>
          </p:nvPr>
        </p:nvSpPr>
        <p:spPr/>
        <p:txBody>
          <a:bodyPr/>
          <a:lstStyle/>
          <a:p>
            <a:r>
              <a:rPr lang="en-US" dirty="0"/>
              <a:t>Graphic Transformation Matrix</a:t>
            </a:r>
            <a:r>
              <a:rPr lang="en-US" i="1" dirty="0"/>
              <a:t>, cont’d</a:t>
            </a:r>
          </a:p>
        </p:txBody>
      </p:sp>
      <p:sp>
        <p:nvSpPr>
          <p:cNvPr id="3" name="Content Placeholder 2">
            <a:extLst>
              <a:ext uri="{FF2B5EF4-FFF2-40B4-BE49-F238E27FC236}">
                <a16:creationId xmlns:a16="http://schemas.microsoft.com/office/drawing/2014/main" id="{01746ACC-73A8-8D43-A32C-385130395208}"/>
              </a:ext>
            </a:extLst>
          </p:cNvPr>
          <p:cNvSpPr>
            <a:spLocks noGrp="1"/>
          </p:cNvSpPr>
          <p:nvPr>
            <p:ph idx="1"/>
          </p:nvPr>
        </p:nvSpPr>
        <p:spPr>
          <a:xfrm>
            <a:off x="457200" y="1295401"/>
            <a:ext cx="8229600" cy="2590794"/>
          </a:xfrm>
        </p:spPr>
        <p:txBody>
          <a:bodyPr/>
          <a:lstStyle/>
          <a:p>
            <a:r>
              <a:rPr lang="en-US" dirty="0"/>
              <a:t>Translation:</a:t>
            </a:r>
          </a:p>
          <a:p>
            <a:endParaRPr lang="en-US" dirty="0"/>
          </a:p>
          <a:p>
            <a:endParaRPr lang="en-US" dirty="0"/>
          </a:p>
          <a:p>
            <a:endParaRPr lang="en-US" dirty="0"/>
          </a:p>
          <a:p>
            <a:r>
              <a:rPr lang="en-US" dirty="0"/>
              <a:t>Scaling:</a:t>
            </a:r>
          </a:p>
        </p:txBody>
      </p:sp>
      <p:sp>
        <p:nvSpPr>
          <p:cNvPr id="4" name="Slide Number Placeholder 3">
            <a:extLst>
              <a:ext uri="{FF2B5EF4-FFF2-40B4-BE49-F238E27FC236}">
                <a16:creationId xmlns:a16="http://schemas.microsoft.com/office/drawing/2014/main" id="{C746D4F2-3BA8-AC4C-9F2B-F0987D841565}"/>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graphicFrame>
        <p:nvGraphicFramePr>
          <p:cNvPr id="11" name="Object 10">
            <a:extLst>
              <a:ext uri="{FF2B5EF4-FFF2-40B4-BE49-F238E27FC236}">
                <a16:creationId xmlns:a16="http://schemas.microsoft.com/office/drawing/2014/main" id="{C8BC4706-1E2B-1D47-A242-5A780CBB3847}"/>
              </a:ext>
            </a:extLst>
          </p:cNvPr>
          <p:cNvGraphicFramePr>
            <a:graphicFrameLocks noChangeAspect="1"/>
          </p:cNvGraphicFramePr>
          <p:nvPr>
            <p:extLst>
              <p:ext uri="{D42A27DB-BD31-4B8C-83A1-F6EECF244321}">
                <p14:modId xmlns:p14="http://schemas.microsoft.com/office/powerpoint/2010/main" val="3271430208"/>
              </p:ext>
            </p:extLst>
          </p:nvPr>
        </p:nvGraphicFramePr>
        <p:xfrm>
          <a:off x="3017537" y="1417342"/>
          <a:ext cx="1280146" cy="1389095"/>
        </p:xfrm>
        <a:graphic>
          <a:graphicData uri="http://schemas.openxmlformats.org/presentationml/2006/ole">
            <mc:AlternateContent xmlns:mc="http://schemas.openxmlformats.org/markup-compatibility/2006">
              <mc:Choice xmlns:v="urn:schemas-microsoft-com:vml" Requires="v">
                <p:oleObj spid="_x0000_s3307" r:id="rId3" imgW="13754100" imgH="14922500" progId="Equation.DSMT4">
                  <p:embed/>
                </p:oleObj>
              </mc:Choice>
              <mc:Fallback>
                <p:oleObj r:id="rId3" imgW="13754100" imgH="14922500" progId="Equation.DSMT4">
                  <p:embed/>
                  <p:pic>
                    <p:nvPicPr>
                      <p:cNvPr id="6" name="Object 5">
                        <a:extLst>
                          <a:ext uri="{FF2B5EF4-FFF2-40B4-BE49-F238E27FC236}">
                            <a16:creationId xmlns:a16="http://schemas.microsoft.com/office/drawing/2014/main" id="{5F01076C-2F87-B64D-A065-D13438F3C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37" y="1417342"/>
                        <a:ext cx="1280146" cy="1389095"/>
                      </a:xfrm>
                      <a:prstGeom prst="rect">
                        <a:avLst/>
                      </a:prstGeom>
                      <a:solidFill>
                        <a:schemeClr val="accent1">
                          <a:lumMod val="20000"/>
                          <a:lumOff val="80000"/>
                        </a:schemeClr>
                      </a:solidFill>
                      <a:ln>
                        <a:solidFill>
                          <a:srgbClr val="0033CC"/>
                        </a:solidFill>
                      </a:ln>
                    </p:spPr>
                  </p:pic>
                </p:oleObj>
              </mc:Fallback>
            </mc:AlternateContent>
          </a:graphicData>
        </a:graphic>
      </p:graphicFrame>
      <p:graphicFrame>
        <p:nvGraphicFramePr>
          <p:cNvPr id="14" name="Object 13">
            <a:extLst>
              <a:ext uri="{FF2B5EF4-FFF2-40B4-BE49-F238E27FC236}">
                <a16:creationId xmlns:a16="http://schemas.microsoft.com/office/drawing/2014/main" id="{876D1C13-A8B4-524A-984F-F68682AA0FDD}"/>
              </a:ext>
            </a:extLst>
          </p:cNvPr>
          <p:cNvGraphicFramePr>
            <a:graphicFrameLocks noChangeAspect="1"/>
          </p:cNvGraphicFramePr>
          <p:nvPr>
            <p:extLst>
              <p:ext uri="{D42A27DB-BD31-4B8C-83A1-F6EECF244321}">
                <p14:modId xmlns:p14="http://schemas.microsoft.com/office/powerpoint/2010/main" val="4131788382"/>
              </p:ext>
            </p:extLst>
          </p:nvPr>
        </p:nvGraphicFramePr>
        <p:xfrm>
          <a:off x="3017537" y="3413342"/>
          <a:ext cx="1280146" cy="1389095"/>
        </p:xfrm>
        <a:graphic>
          <a:graphicData uri="http://schemas.openxmlformats.org/presentationml/2006/ole">
            <mc:AlternateContent xmlns:mc="http://schemas.openxmlformats.org/markup-compatibility/2006">
              <mc:Choice xmlns:v="urn:schemas-microsoft-com:vml" Requires="v">
                <p:oleObj spid="_x0000_s3308" r:id="rId5" imgW="13754100" imgH="14922500" progId="Equation.DSMT4">
                  <p:embed/>
                </p:oleObj>
              </mc:Choice>
              <mc:Fallback>
                <p:oleObj r:id="rId5" imgW="13754100" imgH="14922500" progId="Equation.DSMT4">
                  <p:embed/>
                  <p:pic>
                    <p:nvPicPr>
                      <p:cNvPr id="8" name="Object 7">
                        <a:extLst>
                          <a:ext uri="{FF2B5EF4-FFF2-40B4-BE49-F238E27FC236}">
                            <a16:creationId xmlns:a16="http://schemas.microsoft.com/office/drawing/2014/main" id="{338948AE-FB81-964A-9DD3-D037F3D38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537" y="3413342"/>
                        <a:ext cx="1280146" cy="1389095"/>
                      </a:xfrm>
                      <a:prstGeom prst="rect">
                        <a:avLst/>
                      </a:prstGeom>
                      <a:solidFill>
                        <a:schemeClr val="accent1">
                          <a:lumMod val="20000"/>
                          <a:lumOff val="80000"/>
                        </a:schemeClr>
                      </a:solidFill>
                      <a:ln>
                        <a:solidFill>
                          <a:srgbClr val="0033CC"/>
                        </a:solidFill>
                      </a:ln>
                    </p:spPr>
                  </p:pic>
                </p:oleObj>
              </mc:Fallback>
            </mc:AlternateContent>
          </a:graphicData>
        </a:graphic>
      </p:graphicFrame>
      <p:graphicFrame>
        <p:nvGraphicFramePr>
          <p:cNvPr id="15" name="Object 14">
            <a:extLst>
              <a:ext uri="{FF2B5EF4-FFF2-40B4-BE49-F238E27FC236}">
                <a16:creationId xmlns:a16="http://schemas.microsoft.com/office/drawing/2014/main" id="{EECE5A29-2821-5542-8F26-527A5F4CE68C}"/>
              </a:ext>
            </a:extLst>
          </p:cNvPr>
          <p:cNvGraphicFramePr>
            <a:graphicFrameLocks noChangeAspect="1"/>
          </p:cNvGraphicFramePr>
          <p:nvPr>
            <p:extLst>
              <p:ext uri="{D42A27DB-BD31-4B8C-83A1-F6EECF244321}">
                <p14:modId xmlns:p14="http://schemas.microsoft.com/office/powerpoint/2010/main" val="1272832631"/>
              </p:ext>
            </p:extLst>
          </p:nvPr>
        </p:nvGraphicFramePr>
        <p:xfrm>
          <a:off x="4571999" y="1417341"/>
          <a:ext cx="3563331" cy="1389095"/>
        </p:xfrm>
        <a:graphic>
          <a:graphicData uri="http://schemas.openxmlformats.org/presentationml/2006/ole">
            <mc:AlternateContent xmlns:mc="http://schemas.openxmlformats.org/markup-compatibility/2006">
              <mc:Choice xmlns:v="urn:schemas-microsoft-com:vml" Requires="v">
                <p:oleObj spid="_x0000_s3309" r:id="rId7" imgW="51790600" imgH="20193000" progId="Equation.DSMT4">
                  <p:embed/>
                </p:oleObj>
              </mc:Choice>
              <mc:Fallback>
                <p:oleObj r:id="rId7" imgW="51790600" imgH="20193000" progId="Equation.DSMT4">
                  <p:embed/>
                  <p:pic>
                    <p:nvPicPr>
                      <p:cNvPr id="18" name="Object 17">
                        <a:extLst>
                          <a:ext uri="{FF2B5EF4-FFF2-40B4-BE49-F238E27FC236}">
                            <a16:creationId xmlns:a16="http://schemas.microsoft.com/office/drawing/2014/main" id="{9BE87A82-63DC-1B4B-8156-C09771E77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1417341"/>
                        <a:ext cx="3563331" cy="138909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F1678435-C30C-0A4C-B63C-5757E0FFB476}"/>
              </a:ext>
            </a:extLst>
          </p:cNvPr>
          <p:cNvGraphicFramePr>
            <a:graphicFrameLocks noChangeAspect="1"/>
          </p:cNvGraphicFramePr>
          <p:nvPr>
            <p:extLst>
              <p:ext uri="{D42A27DB-BD31-4B8C-83A1-F6EECF244321}">
                <p14:modId xmlns:p14="http://schemas.microsoft.com/office/powerpoint/2010/main" val="3840513890"/>
              </p:ext>
            </p:extLst>
          </p:nvPr>
        </p:nvGraphicFramePr>
        <p:xfrm>
          <a:off x="4571998" y="3413342"/>
          <a:ext cx="3563331" cy="1304608"/>
        </p:xfrm>
        <a:graphic>
          <a:graphicData uri="http://schemas.openxmlformats.org/presentationml/2006/ole">
            <mc:AlternateContent xmlns:mc="http://schemas.openxmlformats.org/markup-compatibility/2006">
              <mc:Choice xmlns:v="urn:schemas-microsoft-com:vml" Requires="v">
                <p:oleObj spid="_x0000_s3310" r:id="rId9" imgW="53543200" imgH="19596100" progId="Equation.DSMT4">
                  <p:embed/>
                </p:oleObj>
              </mc:Choice>
              <mc:Fallback>
                <p:oleObj r:id="rId9" imgW="53543200" imgH="19596100" progId="Equation.DSMT4">
                  <p:embed/>
                  <p:pic>
                    <p:nvPicPr>
                      <p:cNvPr id="20" name="Object 19">
                        <a:extLst>
                          <a:ext uri="{FF2B5EF4-FFF2-40B4-BE49-F238E27FC236}">
                            <a16:creationId xmlns:a16="http://schemas.microsoft.com/office/drawing/2014/main" id="{615F16DF-6BD1-A746-9754-FC94B723EB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8" y="3413342"/>
                        <a:ext cx="3563331" cy="1304608"/>
                      </a:xfrm>
                      <a:prstGeom prst="rect">
                        <a:avLst/>
                      </a:prstGeom>
                      <a:noFill/>
                    </p:spPr>
                  </p:pic>
                </p:oleObj>
              </mc:Fallback>
            </mc:AlternateContent>
          </a:graphicData>
        </a:graphic>
      </p:graphicFrame>
    </p:spTree>
    <p:extLst>
      <p:ext uri="{BB962C8B-B14F-4D97-AF65-F5344CB8AC3E}">
        <p14:creationId xmlns:p14="http://schemas.microsoft.com/office/powerpoint/2010/main" val="3431386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EF73-382E-5A45-8957-5E8030AF241A}"/>
              </a:ext>
            </a:extLst>
          </p:cNvPr>
          <p:cNvSpPr>
            <a:spLocks noGrp="1"/>
          </p:cNvSpPr>
          <p:nvPr>
            <p:ph type="title"/>
          </p:nvPr>
        </p:nvSpPr>
        <p:spPr/>
        <p:txBody>
          <a:bodyPr/>
          <a:lstStyle/>
          <a:p>
            <a:r>
              <a:rPr lang="en-US" dirty="0"/>
              <a:t>Graphic Transformation Matrix</a:t>
            </a:r>
            <a:r>
              <a:rPr lang="en-US" i="1" dirty="0"/>
              <a:t>, cont’d</a:t>
            </a:r>
            <a:endParaRPr lang="en-US" dirty="0"/>
          </a:p>
        </p:txBody>
      </p:sp>
      <p:sp>
        <p:nvSpPr>
          <p:cNvPr id="3" name="Content Placeholder 2">
            <a:extLst>
              <a:ext uri="{FF2B5EF4-FFF2-40B4-BE49-F238E27FC236}">
                <a16:creationId xmlns:a16="http://schemas.microsoft.com/office/drawing/2014/main" id="{AF453C7D-CB77-0046-B99B-3F3AE6482A06}"/>
              </a:ext>
            </a:extLst>
          </p:cNvPr>
          <p:cNvSpPr>
            <a:spLocks noGrp="1"/>
          </p:cNvSpPr>
          <p:nvPr>
            <p:ph idx="1"/>
          </p:nvPr>
        </p:nvSpPr>
        <p:spPr>
          <a:xfrm>
            <a:off x="457200" y="1295401"/>
            <a:ext cx="8229600" cy="553125"/>
          </a:xfrm>
        </p:spPr>
        <p:txBody>
          <a:bodyPr/>
          <a:lstStyle/>
          <a:p>
            <a:r>
              <a:rPr lang="en-US" dirty="0"/>
              <a:t>Rotation about the </a:t>
            </a:r>
            <a:r>
              <a:rPr lang="en-US" i="1" dirty="0">
                <a:latin typeface="Times New Roman" panose="02020603050405020304" pitchFamily="18" charset="0"/>
                <a:cs typeface="Times New Roman" panose="02020603050405020304" pitchFamily="18" charset="0"/>
              </a:rPr>
              <a:t>x</a:t>
            </a:r>
            <a:r>
              <a:rPr lang="en-US" dirty="0"/>
              <a:t>-axis:</a:t>
            </a:r>
          </a:p>
        </p:txBody>
      </p:sp>
      <p:sp>
        <p:nvSpPr>
          <p:cNvPr id="4" name="Slide Number Placeholder 3">
            <a:extLst>
              <a:ext uri="{FF2B5EF4-FFF2-40B4-BE49-F238E27FC236}">
                <a16:creationId xmlns:a16="http://schemas.microsoft.com/office/drawing/2014/main" id="{A198C552-55B3-2843-8CF4-3E791B565D87}"/>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graphicFrame>
        <p:nvGraphicFramePr>
          <p:cNvPr id="7" name="Object 6">
            <a:extLst>
              <a:ext uri="{FF2B5EF4-FFF2-40B4-BE49-F238E27FC236}">
                <a16:creationId xmlns:a16="http://schemas.microsoft.com/office/drawing/2014/main" id="{C24797BE-739E-D244-8677-E705B50D4F97}"/>
              </a:ext>
            </a:extLst>
          </p:cNvPr>
          <p:cNvGraphicFramePr>
            <a:graphicFrameLocks noChangeAspect="1"/>
          </p:cNvGraphicFramePr>
          <p:nvPr>
            <p:extLst>
              <p:ext uri="{D42A27DB-BD31-4B8C-83A1-F6EECF244321}">
                <p14:modId xmlns:p14="http://schemas.microsoft.com/office/powerpoint/2010/main" val="895728707"/>
              </p:ext>
            </p:extLst>
          </p:nvPr>
        </p:nvGraphicFramePr>
        <p:xfrm>
          <a:off x="2834659" y="2057415"/>
          <a:ext cx="2821546" cy="1097268"/>
        </p:xfrm>
        <a:graphic>
          <a:graphicData uri="http://schemas.openxmlformats.org/presentationml/2006/ole">
            <mc:AlternateContent xmlns:mc="http://schemas.openxmlformats.org/markup-compatibility/2006">
              <mc:Choice xmlns:v="urn:schemas-microsoft-com:vml" Requires="v">
                <p:oleObj spid="_x0000_s7285" r:id="rId3" imgW="36868100" imgH="14338300" progId="Equation.DSMT4">
                  <p:embed/>
                </p:oleObj>
              </mc:Choice>
              <mc:Fallback>
                <p:oleObj r:id="rId3" imgW="36868100" imgH="14338300" progId="Equation.DSMT4">
                  <p:embed/>
                  <p:pic>
                    <p:nvPicPr>
                      <p:cNvPr id="7" name="Object 6">
                        <a:extLst>
                          <a:ext uri="{FF2B5EF4-FFF2-40B4-BE49-F238E27FC236}">
                            <a16:creationId xmlns:a16="http://schemas.microsoft.com/office/drawing/2014/main" id="{C24797BE-739E-D244-8677-E705B50D4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659" y="2057415"/>
                        <a:ext cx="2821546" cy="1097268"/>
                      </a:xfrm>
                      <a:prstGeom prst="rect">
                        <a:avLst/>
                      </a:prstGeom>
                      <a:solidFill>
                        <a:schemeClr val="accent1">
                          <a:lumMod val="20000"/>
                          <a:lumOff val="80000"/>
                        </a:schemeClr>
                      </a:solidFill>
                      <a:ln>
                        <a:solidFill>
                          <a:srgbClr val="0033CC"/>
                        </a:solidFill>
                      </a:ln>
                    </p:spPr>
                  </p:pic>
                </p:oleObj>
              </mc:Fallback>
            </mc:AlternateContent>
          </a:graphicData>
        </a:graphic>
      </p:graphicFrame>
      <p:sp>
        <p:nvSpPr>
          <p:cNvPr id="5" name="Rectangle 2">
            <a:extLst>
              <a:ext uri="{FF2B5EF4-FFF2-40B4-BE49-F238E27FC236}">
                <a16:creationId xmlns:a16="http://schemas.microsoft.com/office/drawing/2014/main" id="{D8530D42-C190-9442-B3F6-D9E001C334B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759925CE-2883-454C-809B-2ECF0B532C29}"/>
              </a:ext>
            </a:extLst>
          </p:cNvPr>
          <p:cNvGraphicFramePr>
            <a:graphicFrameLocks noChangeAspect="1"/>
          </p:cNvGraphicFramePr>
          <p:nvPr>
            <p:extLst>
              <p:ext uri="{D42A27DB-BD31-4B8C-83A1-F6EECF244321}">
                <p14:modId xmlns:p14="http://schemas.microsoft.com/office/powerpoint/2010/main" val="1621602251"/>
              </p:ext>
            </p:extLst>
          </p:nvPr>
        </p:nvGraphicFramePr>
        <p:xfrm>
          <a:off x="1645952" y="3541631"/>
          <a:ext cx="5208627" cy="1269011"/>
        </p:xfrm>
        <a:graphic>
          <a:graphicData uri="http://schemas.openxmlformats.org/presentationml/2006/ole">
            <mc:AlternateContent xmlns:mc="http://schemas.openxmlformats.org/markup-compatibility/2006">
              <mc:Choice xmlns:v="urn:schemas-microsoft-com:vml" Requires="v">
                <p:oleObj spid="_x0000_s7286" r:id="rId5" imgW="80454500" imgH="19596100" progId="Equation.DSMT4">
                  <p:embed/>
                </p:oleObj>
              </mc:Choice>
              <mc:Fallback>
                <p:oleObj r:id="rId5" imgW="80454500" imgH="19596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952" y="3541631"/>
                        <a:ext cx="5208627" cy="1269011"/>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9B30BA5-B809-5540-9BD4-A80B9A2055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44058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EF73-382E-5A45-8957-5E8030AF241A}"/>
              </a:ext>
            </a:extLst>
          </p:cNvPr>
          <p:cNvSpPr>
            <a:spLocks noGrp="1"/>
          </p:cNvSpPr>
          <p:nvPr>
            <p:ph type="title"/>
          </p:nvPr>
        </p:nvSpPr>
        <p:spPr/>
        <p:txBody>
          <a:bodyPr/>
          <a:lstStyle/>
          <a:p>
            <a:r>
              <a:rPr lang="en-US" dirty="0"/>
              <a:t>Graphic Transformation Matrix</a:t>
            </a:r>
            <a:r>
              <a:rPr lang="en-US" i="1" dirty="0"/>
              <a:t>, cont’d</a:t>
            </a:r>
            <a:endParaRPr lang="en-US" dirty="0"/>
          </a:p>
        </p:txBody>
      </p:sp>
      <p:sp>
        <p:nvSpPr>
          <p:cNvPr id="3" name="Content Placeholder 2">
            <a:extLst>
              <a:ext uri="{FF2B5EF4-FFF2-40B4-BE49-F238E27FC236}">
                <a16:creationId xmlns:a16="http://schemas.microsoft.com/office/drawing/2014/main" id="{AF453C7D-CB77-0046-B99B-3F3AE6482A06}"/>
              </a:ext>
            </a:extLst>
          </p:cNvPr>
          <p:cNvSpPr>
            <a:spLocks noGrp="1"/>
          </p:cNvSpPr>
          <p:nvPr>
            <p:ph idx="1"/>
          </p:nvPr>
        </p:nvSpPr>
        <p:spPr>
          <a:xfrm>
            <a:off x="457200" y="1295401"/>
            <a:ext cx="8229600" cy="487697"/>
          </a:xfrm>
        </p:spPr>
        <p:txBody>
          <a:bodyPr/>
          <a:lstStyle/>
          <a:p>
            <a:r>
              <a:rPr lang="en-US" dirty="0"/>
              <a:t>Rotation about the </a:t>
            </a:r>
            <a:r>
              <a:rPr lang="en-US" i="1" dirty="0">
                <a:latin typeface="Times New Roman" panose="02020603050405020304" pitchFamily="18" charset="0"/>
                <a:cs typeface="Times New Roman" panose="02020603050405020304" pitchFamily="18" charset="0"/>
              </a:rPr>
              <a:t>y</a:t>
            </a:r>
            <a:r>
              <a:rPr lang="en-US" dirty="0"/>
              <a:t>-axis:</a:t>
            </a:r>
          </a:p>
        </p:txBody>
      </p:sp>
      <p:sp>
        <p:nvSpPr>
          <p:cNvPr id="4" name="Slide Number Placeholder 3">
            <a:extLst>
              <a:ext uri="{FF2B5EF4-FFF2-40B4-BE49-F238E27FC236}">
                <a16:creationId xmlns:a16="http://schemas.microsoft.com/office/drawing/2014/main" id="{A198C552-55B3-2843-8CF4-3E791B565D87}"/>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graphicFrame>
        <p:nvGraphicFramePr>
          <p:cNvPr id="8" name="Object 7">
            <a:extLst>
              <a:ext uri="{FF2B5EF4-FFF2-40B4-BE49-F238E27FC236}">
                <a16:creationId xmlns:a16="http://schemas.microsoft.com/office/drawing/2014/main" id="{3A86A585-7AA2-5D4D-9C3C-79853FC4549F}"/>
              </a:ext>
            </a:extLst>
          </p:cNvPr>
          <p:cNvGraphicFramePr>
            <a:graphicFrameLocks noChangeAspect="1"/>
          </p:cNvGraphicFramePr>
          <p:nvPr>
            <p:extLst>
              <p:ext uri="{D42A27DB-BD31-4B8C-83A1-F6EECF244321}">
                <p14:modId xmlns:p14="http://schemas.microsoft.com/office/powerpoint/2010/main" val="1188159371"/>
              </p:ext>
            </p:extLst>
          </p:nvPr>
        </p:nvGraphicFramePr>
        <p:xfrm>
          <a:off x="3161227" y="2011699"/>
          <a:ext cx="2821546" cy="1111518"/>
        </p:xfrm>
        <a:graphic>
          <a:graphicData uri="http://schemas.openxmlformats.org/presentationml/2006/ole">
            <mc:AlternateContent xmlns:mc="http://schemas.openxmlformats.org/markup-compatibility/2006">
              <mc:Choice xmlns:v="urn:schemas-microsoft-com:vml" Requires="v">
                <p:oleObj spid="_x0000_s6259" r:id="rId3" imgW="38620700" imgH="15214600" progId="Equation.DSMT4">
                  <p:embed/>
                </p:oleObj>
              </mc:Choice>
              <mc:Fallback>
                <p:oleObj r:id="rId3" imgW="38620700" imgH="15214600" progId="Equation.DSMT4">
                  <p:embed/>
                  <p:pic>
                    <p:nvPicPr>
                      <p:cNvPr id="8" name="Object 7">
                        <a:extLst>
                          <a:ext uri="{FF2B5EF4-FFF2-40B4-BE49-F238E27FC236}">
                            <a16:creationId xmlns:a16="http://schemas.microsoft.com/office/drawing/2014/main" id="{3A86A585-7AA2-5D4D-9C3C-79853FC45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227" y="2011699"/>
                        <a:ext cx="2821546" cy="1111518"/>
                      </a:xfrm>
                      <a:prstGeom prst="rect">
                        <a:avLst/>
                      </a:prstGeom>
                      <a:solidFill>
                        <a:schemeClr val="accent1">
                          <a:lumMod val="20000"/>
                          <a:lumOff val="80000"/>
                        </a:schemeClr>
                      </a:solidFill>
                      <a:ln>
                        <a:solidFill>
                          <a:srgbClr val="0033CC"/>
                        </a:solidFill>
                      </a:ln>
                    </p:spPr>
                  </p:pic>
                </p:oleObj>
              </mc:Fallback>
            </mc:AlternateContent>
          </a:graphicData>
        </a:graphic>
      </p:graphicFrame>
      <p:graphicFrame>
        <p:nvGraphicFramePr>
          <p:cNvPr id="10" name="Object 9">
            <a:extLst>
              <a:ext uri="{FF2B5EF4-FFF2-40B4-BE49-F238E27FC236}">
                <a16:creationId xmlns:a16="http://schemas.microsoft.com/office/drawing/2014/main" id="{21C6D7D0-5A1C-A34D-9B79-CB062F9B80BB}"/>
              </a:ext>
            </a:extLst>
          </p:cNvPr>
          <p:cNvGraphicFramePr>
            <a:graphicFrameLocks noChangeAspect="1"/>
          </p:cNvGraphicFramePr>
          <p:nvPr>
            <p:extLst>
              <p:ext uri="{D42A27DB-BD31-4B8C-83A1-F6EECF244321}">
                <p14:modId xmlns:p14="http://schemas.microsoft.com/office/powerpoint/2010/main" val="44111997"/>
              </p:ext>
            </p:extLst>
          </p:nvPr>
        </p:nvGraphicFramePr>
        <p:xfrm>
          <a:off x="1645951" y="3520439"/>
          <a:ext cx="5208627" cy="1259848"/>
        </p:xfrm>
        <a:graphic>
          <a:graphicData uri="http://schemas.openxmlformats.org/presentationml/2006/ole">
            <mc:AlternateContent xmlns:mc="http://schemas.openxmlformats.org/markup-compatibility/2006">
              <mc:Choice xmlns:v="urn:schemas-microsoft-com:vml" Requires="v">
                <p:oleObj spid="_x0000_s6260" r:id="rId5" imgW="81038700" imgH="19596100" progId="Equation.DSMT4">
                  <p:embed/>
                </p:oleObj>
              </mc:Choice>
              <mc:Fallback>
                <p:oleObj r:id="rId5" imgW="81038700" imgH="19596100" progId="Equation.DSMT4">
                  <p:embed/>
                  <p:pic>
                    <p:nvPicPr>
                      <p:cNvPr id="11" name="Object 10">
                        <a:extLst>
                          <a:ext uri="{FF2B5EF4-FFF2-40B4-BE49-F238E27FC236}">
                            <a16:creationId xmlns:a16="http://schemas.microsoft.com/office/drawing/2014/main" id="{1DF45FA9-421C-C842-88E4-10493475B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951" y="3520439"/>
                        <a:ext cx="5208627" cy="1259848"/>
                      </a:xfrm>
                      <a:prstGeom prst="rect">
                        <a:avLst/>
                      </a:prstGeom>
                      <a:noFill/>
                    </p:spPr>
                  </p:pic>
                </p:oleObj>
              </mc:Fallback>
            </mc:AlternateContent>
          </a:graphicData>
        </a:graphic>
      </p:graphicFrame>
      <p:sp>
        <p:nvSpPr>
          <p:cNvPr id="5" name="Rectangle 2">
            <a:extLst>
              <a:ext uri="{FF2B5EF4-FFF2-40B4-BE49-F238E27FC236}">
                <a16:creationId xmlns:a16="http://schemas.microsoft.com/office/drawing/2014/main" id="{FC3EAF7F-C0C2-6640-A28C-EC46B3FA199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05241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EF73-382E-5A45-8957-5E8030AF241A}"/>
              </a:ext>
            </a:extLst>
          </p:cNvPr>
          <p:cNvSpPr>
            <a:spLocks noGrp="1"/>
          </p:cNvSpPr>
          <p:nvPr>
            <p:ph type="title"/>
          </p:nvPr>
        </p:nvSpPr>
        <p:spPr/>
        <p:txBody>
          <a:bodyPr/>
          <a:lstStyle/>
          <a:p>
            <a:r>
              <a:rPr lang="en-US" dirty="0"/>
              <a:t>Graphic Transformation Matrix</a:t>
            </a:r>
            <a:r>
              <a:rPr lang="en-US" i="1" dirty="0"/>
              <a:t>, cont’d</a:t>
            </a:r>
            <a:endParaRPr lang="en-US" dirty="0"/>
          </a:p>
        </p:txBody>
      </p:sp>
      <p:sp>
        <p:nvSpPr>
          <p:cNvPr id="3" name="Content Placeholder 2">
            <a:extLst>
              <a:ext uri="{FF2B5EF4-FFF2-40B4-BE49-F238E27FC236}">
                <a16:creationId xmlns:a16="http://schemas.microsoft.com/office/drawing/2014/main" id="{AF453C7D-CB77-0046-B99B-3F3AE6482A06}"/>
              </a:ext>
            </a:extLst>
          </p:cNvPr>
          <p:cNvSpPr>
            <a:spLocks noGrp="1"/>
          </p:cNvSpPr>
          <p:nvPr>
            <p:ph idx="1"/>
          </p:nvPr>
        </p:nvSpPr>
        <p:spPr>
          <a:xfrm>
            <a:off x="457200" y="1295401"/>
            <a:ext cx="8229600" cy="3779502"/>
          </a:xfrm>
        </p:spPr>
        <p:txBody>
          <a:bodyPr/>
          <a:lstStyle/>
          <a:p>
            <a:r>
              <a:rPr lang="en-US" dirty="0"/>
              <a:t>Rotation about the </a:t>
            </a:r>
            <a:r>
              <a:rPr lang="en-US" i="1" dirty="0">
                <a:latin typeface="Times New Roman" panose="02020603050405020304" pitchFamily="18" charset="0"/>
                <a:cs typeface="Times New Roman" panose="02020603050405020304" pitchFamily="18" charset="0"/>
              </a:rPr>
              <a:t>z</a:t>
            </a:r>
            <a:r>
              <a:rPr lang="en-US" dirty="0"/>
              <a:t>-axis:</a:t>
            </a:r>
          </a:p>
          <a:p>
            <a:pPr lvl="1"/>
            <a:endParaRPr lang="en-US" dirty="0"/>
          </a:p>
        </p:txBody>
      </p:sp>
      <p:sp>
        <p:nvSpPr>
          <p:cNvPr id="4" name="Slide Number Placeholder 3">
            <a:extLst>
              <a:ext uri="{FF2B5EF4-FFF2-40B4-BE49-F238E27FC236}">
                <a16:creationId xmlns:a16="http://schemas.microsoft.com/office/drawing/2014/main" id="{A198C552-55B3-2843-8CF4-3E791B565D87}"/>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graphicFrame>
        <p:nvGraphicFramePr>
          <p:cNvPr id="9" name="Object 8">
            <a:extLst>
              <a:ext uri="{FF2B5EF4-FFF2-40B4-BE49-F238E27FC236}">
                <a16:creationId xmlns:a16="http://schemas.microsoft.com/office/drawing/2014/main" id="{209F3947-2B11-E04E-B237-37483BD77188}"/>
              </a:ext>
            </a:extLst>
          </p:cNvPr>
          <p:cNvGraphicFramePr>
            <a:graphicFrameLocks noChangeAspect="1"/>
          </p:cNvGraphicFramePr>
          <p:nvPr>
            <p:extLst>
              <p:ext uri="{D42A27DB-BD31-4B8C-83A1-F6EECF244321}">
                <p14:modId xmlns:p14="http://schemas.microsoft.com/office/powerpoint/2010/main" val="771978581"/>
              </p:ext>
            </p:extLst>
          </p:nvPr>
        </p:nvGraphicFramePr>
        <p:xfrm>
          <a:off x="3161227" y="1965976"/>
          <a:ext cx="2821546" cy="1052481"/>
        </p:xfrm>
        <a:graphic>
          <a:graphicData uri="http://schemas.openxmlformats.org/presentationml/2006/ole">
            <mc:AlternateContent xmlns:mc="http://schemas.openxmlformats.org/markup-compatibility/2006">
              <mc:Choice xmlns:v="urn:schemas-microsoft-com:vml" Requires="v">
                <p:oleObj spid="_x0000_s5241" r:id="rId3" imgW="36868100" imgH="13754100" progId="Equation.DSMT4">
                  <p:embed/>
                </p:oleObj>
              </mc:Choice>
              <mc:Fallback>
                <p:oleObj r:id="rId3" imgW="36868100" imgH="13754100" progId="Equation.DSMT4">
                  <p:embed/>
                  <p:pic>
                    <p:nvPicPr>
                      <p:cNvPr id="16" name="Object 15">
                        <a:extLst>
                          <a:ext uri="{FF2B5EF4-FFF2-40B4-BE49-F238E27FC236}">
                            <a16:creationId xmlns:a16="http://schemas.microsoft.com/office/drawing/2014/main" id="{F46CED9B-B9EB-5549-89D0-E40569EC1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227" y="1965976"/>
                        <a:ext cx="2821546" cy="1052481"/>
                      </a:xfrm>
                      <a:prstGeom prst="rect">
                        <a:avLst/>
                      </a:prstGeom>
                      <a:solidFill>
                        <a:schemeClr val="accent1">
                          <a:lumMod val="20000"/>
                          <a:lumOff val="80000"/>
                        </a:schemeClr>
                      </a:solidFill>
                      <a:ln>
                        <a:solidFill>
                          <a:srgbClr val="0033CC"/>
                        </a:solidFill>
                      </a:ln>
                    </p:spPr>
                  </p:pic>
                </p:oleObj>
              </mc:Fallback>
            </mc:AlternateContent>
          </a:graphicData>
        </a:graphic>
      </p:graphicFrame>
      <p:graphicFrame>
        <p:nvGraphicFramePr>
          <p:cNvPr id="10" name="Object 9">
            <a:extLst>
              <a:ext uri="{FF2B5EF4-FFF2-40B4-BE49-F238E27FC236}">
                <a16:creationId xmlns:a16="http://schemas.microsoft.com/office/drawing/2014/main" id="{A78AB492-3A3B-A34A-AF0E-B0E0ADE8547E}"/>
              </a:ext>
            </a:extLst>
          </p:cNvPr>
          <p:cNvGraphicFramePr>
            <a:graphicFrameLocks noChangeAspect="1"/>
          </p:cNvGraphicFramePr>
          <p:nvPr>
            <p:extLst>
              <p:ext uri="{D42A27DB-BD31-4B8C-83A1-F6EECF244321}">
                <p14:modId xmlns:p14="http://schemas.microsoft.com/office/powerpoint/2010/main" val="97066333"/>
              </p:ext>
            </p:extLst>
          </p:nvPr>
        </p:nvGraphicFramePr>
        <p:xfrm>
          <a:off x="1645951" y="3429000"/>
          <a:ext cx="5208626" cy="1273642"/>
        </p:xfrm>
        <a:graphic>
          <a:graphicData uri="http://schemas.openxmlformats.org/presentationml/2006/ole">
            <mc:AlternateContent xmlns:mc="http://schemas.openxmlformats.org/markup-compatibility/2006">
              <mc:Choice xmlns:v="urn:schemas-microsoft-com:vml" Requires="v">
                <p:oleObj spid="_x0000_s5242" r:id="rId5" imgW="80162400" imgH="19596100" progId="Equation.DSMT4">
                  <p:embed/>
                </p:oleObj>
              </mc:Choice>
              <mc:Fallback>
                <p:oleObj r:id="rId5" imgW="80162400" imgH="19596100" progId="Equation.DSMT4">
                  <p:embed/>
                  <p:pic>
                    <p:nvPicPr>
                      <p:cNvPr id="6" name="Object 5">
                        <a:extLst>
                          <a:ext uri="{FF2B5EF4-FFF2-40B4-BE49-F238E27FC236}">
                            <a16:creationId xmlns:a16="http://schemas.microsoft.com/office/drawing/2014/main" id="{F16E0B29-1B15-6640-913A-CE766B1938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951" y="3429000"/>
                        <a:ext cx="5208626" cy="1273642"/>
                      </a:xfrm>
                      <a:prstGeom prst="rect">
                        <a:avLst/>
                      </a:prstGeom>
                      <a:noFill/>
                    </p:spPr>
                  </p:pic>
                </p:oleObj>
              </mc:Fallback>
            </mc:AlternateContent>
          </a:graphicData>
        </a:graphic>
      </p:graphicFrame>
    </p:spTree>
    <p:extLst>
      <p:ext uri="{BB962C8B-B14F-4D97-AF65-F5344CB8AC3E}">
        <p14:creationId xmlns:p14="http://schemas.microsoft.com/office/powerpoint/2010/main" val="179622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E3B6-31A6-4641-B24B-EB7FD9F7C2E8}"/>
              </a:ext>
            </a:extLst>
          </p:cNvPr>
          <p:cNvSpPr>
            <a:spLocks noGrp="1"/>
          </p:cNvSpPr>
          <p:nvPr>
            <p:ph type="title"/>
          </p:nvPr>
        </p:nvSpPr>
        <p:spPr/>
        <p:txBody>
          <a:bodyPr/>
          <a:lstStyle/>
          <a:p>
            <a:r>
              <a:rPr lang="en-US" dirty="0"/>
              <a:t>Graphic Transformation Matrix</a:t>
            </a:r>
            <a:r>
              <a:rPr lang="en-US" i="1" dirty="0"/>
              <a:t>, cont’d</a:t>
            </a:r>
            <a:endParaRPr lang="en-US" dirty="0"/>
          </a:p>
        </p:txBody>
      </p:sp>
      <p:sp>
        <p:nvSpPr>
          <p:cNvPr id="3" name="Content Placeholder 2">
            <a:extLst>
              <a:ext uri="{FF2B5EF4-FFF2-40B4-BE49-F238E27FC236}">
                <a16:creationId xmlns:a16="http://schemas.microsoft.com/office/drawing/2014/main" id="{8B304CC4-10F6-7745-A5D5-DB75FFACE62D}"/>
              </a:ext>
            </a:extLst>
          </p:cNvPr>
          <p:cNvSpPr>
            <a:spLocks noGrp="1"/>
          </p:cNvSpPr>
          <p:nvPr>
            <p:ph idx="1"/>
          </p:nvPr>
        </p:nvSpPr>
        <p:spPr/>
        <p:txBody>
          <a:bodyPr/>
          <a:lstStyle/>
          <a:p>
            <a:r>
              <a:rPr lang="en-US" dirty="0"/>
              <a:t>To animate (translate, scale, rotate, etc.) </a:t>
            </a:r>
            <a:br>
              <a:rPr lang="en-US" dirty="0"/>
            </a:br>
            <a:r>
              <a:rPr lang="en-US" dirty="0"/>
              <a:t>an object on the screen:</a:t>
            </a:r>
          </a:p>
          <a:p>
            <a:pPr lvl="4"/>
            <a:endParaRPr lang="en-US" dirty="0"/>
          </a:p>
          <a:p>
            <a:pPr lvl="1"/>
            <a:r>
              <a:rPr lang="en-US" dirty="0"/>
              <a:t>The object consists of a set of </a:t>
            </a:r>
            <a:r>
              <a:rPr lang="en-US" u="sng" dirty="0"/>
              <a:t>vertices</a:t>
            </a:r>
            <a:r>
              <a:rPr lang="en-US" dirty="0"/>
              <a:t> and </a:t>
            </a:r>
            <a:br>
              <a:rPr lang="en-US" dirty="0"/>
            </a:br>
            <a:r>
              <a:rPr lang="en-US" u="sng" dirty="0"/>
              <a:t>lines</a:t>
            </a:r>
            <a:r>
              <a:rPr lang="en-US" dirty="0"/>
              <a:t> connecting the vertices.</a:t>
            </a:r>
          </a:p>
          <a:p>
            <a:pPr lvl="1"/>
            <a:r>
              <a:rPr lang="en-US" dirty="0"/>
              <a:t>Each vertex has </a:t>
            </a:r>
            <a:r>
              <a:rPr lang="en-US" i="1" dirty="0">
                <a:latin typeface="Times New Roman" panose="02020603050405020304" pitchFamily="18"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 coordinates.</a:t>
            </a:r>
          </a:p>
          <a:p>
            <a:pPr lvl="1"/>
            <a:r>
              <a:rPr lang="en-US" dirty="0"/>
              <a:t>Multiply all the corresponding transformation matrices together — in the order that we want to apply them — to form the </a:t>
            </a:r>
            <a:r>
              <a:rPr lang="en-US" dirty="0">
                <a:solidFill>
                  <a:srgbClr val="B23C00"/>
                </a:solidFill>
              </a:rPr>
              <a:t>concatenated transformation matrix</a:t>
            </a:r>
            <a:r>
              <a:rPr lang="en-US" dirty="0"/>
              <a:t>.</a:t>
            </a:r>
          </a:p>
          <a:p>
            <a:pPr lvl="1"/>
            <a:r>
              <a:rPr lang="en-US" dirty="0"/>
              <a:t>Multiply each vertex of the object by the concatenated transformation matrix.</a:t>
            </a:r>
          </a:p>
        </p:txBody>
      </p:sp>
      <p:sp>
        <p:nvSpPr>
          <p:cNvPr id="4" name="Slide Number Placeholder 3">
            <a:extLst>
              <a:ext uri="{FF2B5EF4-FFF2-40B4-BE49-F238E27FC236}">
                <a16:creationId xmlns:a16="http://schemas.microsoft.com/office/drawing/2014/main" id="{3E4FB636-67A4-0541-B155-CAA8BA0FD5A8}"/>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5" name="TextBox 4">
            <a:extLst>
              <a:ext uri="{FF2B5EF4-FFF2-40B4-BE49-F238E27FC236}">
                <a16:creationId xmlns:a16="http://schemas.microsoft.com/office/drawing/2014/main" id="{8FF849E8-1E8D-C348-9668-AEF6E702A24E}"/>
              </a:ext>
            </a:extLst>
          </p:cNvPr>
          <p:cNvSpPr txBox="1"/>
          <p:nvPr/>
        </p:nvSpPr>
        <p:spPr>
          <a:xfrm>
            <a:off x="6023506" y="1874537"/>
            <a:ext cx="2663293" cy="338554"/>
          </a:xfrm>
          <a:prstGeom prst="rect">
            <a:avLst/>
          </a:prstGeom>
          <a:solidFill>
            <a:srgbClr val="0033CC"/>
          </a:solidFill>
        </p:spPr>
        <p:txBody>
          <a:bodyPr wrap="none" rtlCol="0">
            <a:spAutoFit/>
          </a:bodyPr>
          <a:lstStyle/>
          <a:p>
            <a:r>
              <a:rPr lang="en-US" dirty="0" err="1">
                <a:solidFill>
                  <a:srgbClr val="FFFF00"/>
                </a:solidFill>
              </a:rPr>
              <a:t>TransformationMatrix.ipynb</a:t>
            </a:r>
            <a:endParaRPr lang="en-US" dirty="0">
              <a:solidFill>
                <a:srgbClr val="FFFF00"/>
              </a:solidFill>
            </a:endParaRPr>
          </a:p>
        </p:txBody>
      </p:sp>
    </p:spTree>
    <p:extLst>
      <p:ext uri="{BB962C8B-B14F-4D97-AF65-F5344CB8AC3E}">
        <p14:creationId xmlns:p14="http://schemas.microsoft.com/office/powerpoint/2010/main" val="1375816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195-27EC-D440-9B4F-FB2125A6FE8D}"/>
              </a:ext>
            </a:extLst>
          </p:cNvPr>
          <p:cNvSpPr>
            <a:spLocks noGrp="1"/>
          </p:cNvSpPr>
          <p:nvPr>
            <p:ph type="title"/>
          </p:nvPr>
        </p:nvSpPr>
        <p:spPr/>
        <p:txBody>
          <a:bodyPr/>
          <a:lstStyle/>
          <a:p>
            <a:r>
              <a:rPr lang="en-US" dirty="0"/>
              <a:t>Linear Equations</a:t>
            </a:r>
          </a:p>
        </p:txBody>
      </p:sp>
      <p:sp>
        <p:nvSpPr>
          <p:cNvPr id="3" name="Content Placeholder 2">
            <a:extLst>
              <a:ext uri="{FF2B5EF4-FFF2-40B4-BE49-F238E27FC236}">
                <a16:creationId xmlns:a16="http://schemas.microsoft.com/office/drawing/2014/main" id="{A6B18FF5-799F-3B4B-8ACD-166EA8388C2E}"/>
              </a:ext>
            </a:extLst>
          </p:cNvPr>
          <p:cNvSpPr>
            <a:spLocks noGrp="1"/>
          </p:cNvSpPr>
          <p:nvPr>
            <p:ph idx="1"/>
          </p:nvPr>
        </p:nvSpPr>
        <p:spPr>
          <a:xfrm>
            <a:off x="457200" y="1295400"/>
            <a:ext cx="8229600" cy="4876769"/>
          </a:xfrm>
        </p:spPr>
        <p:txBody>
          <a:bodyPr/>
          <a:lstStyle/>
          <a:p>
            <a:r>
              <a:rPr lang="en-US" dirty="0"/>
              <a:t>A </a:t>
            </a:r>
            <a:r>
              <a:rPr lang="en-US" dirty="0">
                <a:solidFill>
                  <a:srgbClr val="B23C00"/>
                </a:solidFill>
              </a:rPr>
              <a:t>linear equation </a:t>
            </a:r>
            <a:r>
              <a:rPr lang="en-US" dirty="0"/>
              <a:t>is one where the variables have “simple” forms.</a:t>
            </a:r>
          </a:p>
          <a:p>
            <a:pPr lvl="1"/>
            <a:r>
              <a:rPr lang="en-US" dirty="0"/>
              <a:t>No exponents (other than the implied 1)</a:t>
            </a:r>
          </a:p>
          <a:p>
            <a:pPr lvl="1"/>
            <a:r>
              <a:rPr lang="en-US" dirty="0"/>
              <a:t>The graph is always a straight line.</a:t>
            </a:r>
          </a:p>
          <a:p>
            <a:pPr lvl="4"/>
            <a:endParaRPr lang="en-US" dirty="0"/>
          </a:p>
          <a:p>
            <a:r>
              <a:rPr lang="en-US" dirty="0"/>
              <a:t>You have already seen examples from</a:t>
            </a:r>
            <a:br>
              <a:rPr lang="en-US" dirty="0"/>
            </a:br>
            <a:r>
              <a:rPr lang="en-US" u="sng" dirty="0"/>
              <a:t>linear</a:t>
            </a:r>
            <a:r>
              <a:rPr lang="en-US" dirty="0"/>
              <a:t> regression:</a:t>
            </a:r>
          </a:p>
          <a:p>
            <a:endParaRPr lang="en-US" dirty="0"/>
          </a:p>
        </p:txBody>
      </p:sp>
      <p:sp>
        <p:nvSpPr>
          <p:cNvPr id="4" name="Slide Number Placeholder 3">
            <a:extLst>
              <a:ext uri="{FF2B5EF4-FFF2-40B4-BE49-F238E27FC236}">
                <a16:creationId xmlns:a16="http://schemas.microsoft.com/office/drawing/2014/main" id="{F64CDD3C-3D0A-6445-98DA-AA2119810187}"/>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609C93-5AB8-3E4B-84FE-BA599AC56781}"/>
                  </a:ext>
                </a:extLst>
              </p:cNvPr>
              <p:cNvSpPr txBox="1"/>
              <p:nvPr/>
            </p:nvSpPr>
            <p:spPr>
              <a:xfrm>
                <a:off x="2204909" y="4335344"/>
                <a:ext cx="4734181" cy="830997"/>
              </a:xfrm>
              <a:prstGeom prst="rect">
                <a:avLst/>
              </a:prstGeom>
              <a:noFill/>
            </p:spPr>
            <p:txBody>
              <a:bodyPr wrap="none" rtlCol="0">
                <a:spAutoFit/>
              </a:bodyPr>
              <a:lstStyle/>
              <a:p>
                <a:pPr algn="ctr"/>
                <a:r>
                  <a:rPr lang="en-US" sz="2400" i="1" dirty="0">
                    <a:solidFill>
                      <a:schemeClr val="tx1"/>
                    </a:solidFill>
                    <a:latin typeface="Times New Roman" panose="02020603050405020304" pitchFamily="18" charset="0"/>
                    <a:cs typeface="Times New Roman" panose="02020603050405020304" pitchFamily="18" charset="0"/>
                  </a:rPr>
                  <a:t>y</a:t>
                </a:r>
                <a:r>
                  <a:rPr lang="en-US" sz="2400" dirty="0">
                    <a:solidFill>
                      <a:schemeClr val="tx1"/>
                    </a:solidFill>
                    <a:latin typeface="Times New Roman" panose="02020603050405020304" pitchFamily="18" charset="0"/>
                    <a:cs typeface="Times New Roman" panose="02020603050405020304" pitchFamily="18" charset="0"/>
                  </a:rPr>
                  <a:t> = </a:t>
                </a:r>
                <a:r>
                  <a:rPr lang="en-US" sz="2400" i="1" dirty="0">
                    <a:solidFill>
                      <a:schemeClr val="tx1"/>
                    </a:solidFill>
                    <a:latin typeface="Times New Roman" panose="02020603050405020304" pitchFamily="18" charset="0"/>
                    <a:cs typeface="Times New Roman" panose="02020603050405020304" pitchFamily="18" charset="0"/>
                  </a:rPr>
                  <a:t>mx</a:t>
                </a:r>
                <a:r>
                  <a:rPr lang="en-US" sz="2400" dirty="0">
                    <a:solidFill>
                      <a:schemeClr val="tx1"/>
                    </a:solidFill>
                    <a:latin typeface="Times New Roman" panose="02020603050405020304" pitchFamily="18" charset="0"/>
                    <a:cs typeface="Times New Roman" panose="02020603050405020304" pitchFamily="18" charset="0"/>
                  </a:rPr>
                  <a:t> + </a:t>
                </a:r>
                <a:r>
                  <a:rPr lang="en-US" sz="2400" i="1" dirty="0">
                    <a:solidFill>
                      <a:schemeClr val="tx1"/>
                    </a:solidFill>
                    <a:latin typeface="Times New Roman" panose="02020603050405020304" pitchFamily="18" charset="0"/>
                    <a:cs typeface="Times New Roman" panose="02020603050405020304" pitchFamily="18" charset="0"/>
                  </a:rPr>
                  <a:t>b</a:t>
                </a:r>
              </a:p>
              <a:p>
                <a:pPr algn="ct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i="1">
                              <a:solidFill>
                                <a:schemeClr val="tx1"/>
                              </a:solidFill>
                              <a:latin typeface="Cambria Math" panose="02040503050406030204" pitchFamily="18" charset="0"/>
                              <a:ea typeface="Cambria Math" panose="02040503050406030204" pitchFamily="18" charset="0"/>
                            </a:rPr>
                            <m:t>0</m:t>
                          </m:r>
                        </m:sub>
                      </m:sSub>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i="1">
                              <a:solidFill>
                                <a:schemeClr val="tx1"/>
                              </a:solidFill>
                              <a:latin typeface="Cambria Math" panose="02040503050406030204" pitchFamily="18" charset="0"/>
                              <a:ea typeface="Cambria Math" panose="02040503050406030204" pitchFamily="18" charset="0"/>
                            </a:rPr>
                            <m:t>1</m:t>
                          </m:r>
                        </m:sub>
                      </m:s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1</m:t>
                          </m:r>
                        </m:sub>
                      </m:sSub>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i="1">
                              <a:solidFill>
                                <a:schemeClr val="tx1"/>
                              </a:solidFill>
                              <a:latin typeface="Cambria Math" panose="02040503050406030204" pitchFamily="18" charset="0"/>
                              <a:ea typeface="Cambria Math" panose="02040503050406030204" pitchFamily="18" charset="0"/>
                            </a:rPr>
                            <m:t>2</m:t>
                          </m:r>
                        </m:sub>
                      </m:s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2</m:t>
                          </m:r>
                        </m:sub>
                      </m:sSub>
                      <m:r>
                        <a:rPr lang="en-US" sz="2400">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i="1">
                              <a:solidFill>
                                <a:schemeClr val="tx1"/>
                              </a:solidFill>
                              <a:latin typeface="Cambria Math" panose="02040503050406030204" pitchFamily="18" charset="0"/>
                              <a:ea typeface="Cambria Math" panose="02040503050406030204" pitchFamily="18" charset="0"/>
                            </a:rPr>
                            <m:t>𝑘</m:t>
                          </m:r>
                        </m:sub>
                      </m:s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𝑘</m:t>
                          </m:r>
                        </m:sub>
                      </m:sSub>
                    </m:oMath>
                  </m:oMathPara>
                </a14:m>
                <a:endParaRPr lang="en-US" sz="2400" dirty="0">
                  <a:solidFill>
                    <a:schemeClr val="tx1"/>
                  </a:solidFill>
                </a:endParaRPr>
              </a:p>
            </p:txBody>
          </p:sp>
        </mc:Choice>
        <mc:Fallback xmlns="">
          <p:sp>
            <p:nvSpPr>
              <p:cNvPr id="5" name="TextBox 4">
                <a:extLst>
                  <a:ext uri="{FF2B5EF4-FFF2-40B4-BE49-F238E27FC236}">
                    <a16:creationId xmlns:a16="http://schemas.microsoft.com/office/drawing/2014/main" id="{2A609C93-5AB8-3E4B-84FE-BA599AC56781}"/>
                  </a:ext>
                </a:extLst>
              </p:cNvPr>
              <p:cNvSpPr txBox="1">
                <a:spLocks noRot="1" noChangeAspect="1" noMove="1" noResize="1" noEditPoints="1" noAdjustHandles="1" noChangeArrowheads="1" noChangeShapeType="1" noTextEdit="1"/>
              </p:cNvSpPr>
              <p:nvPr/>
            </p:nvSpPr>
            <p:spPr>
              <a:xfrm>
                <a:off x="2204909" y="4335344"/>
                <a:ext cx="4734181" cy="830997"/>
              </a:xfrm>
              <a:prstGeom prst="rect">
                <a:avLst/>
              </a:prstGeom>
              <a:blipFill>
                <a:blip r:embed="rId2"/>
                <a:stretch>
                  <a:fillRect t="-4478" b="-8955"/>
                </a:stretch>
              </a:blipFill>
            </p:spPr>
            <p:txBody>
              <a:bodyPr/>
              <a:lstStyle/>
              <a:p>
                <a:r>
                  <a:rPr lang="en-US">
                    <a:noFill/>
                  </a:rPr>
                  <a:t> </a:t>
                </a:r>
              </a:p>
            </p:txBody>
          </p:sp>
        </mc:Fallback>
      </mc:AlternateContent>
      <p:sp>
        <p:nvSpPr>
          <p:cNvPr id="7" name="AutoShape 2" descr="{\displaystyle a_{1}x_{1}+\cdots +a_{n}x_{n}+b=0,}">
            <a:extLst>
              <a:ext uri="{FF2B5EF4-FFF2-40B4-BE49-F238E27FC236}">
                <a16:creationId xmlns:a16="http://schemas.microsoft.com/office/drawing/2014/main" id="{19937993-D08A-B246-A4B7-B6F585DBADE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34877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195-27EC-D440-9B4F-FB2125A6FE8D}"/>
              </a:ext>
            </a:extLst>
          </p:cNvPr>
          <p:cNvSpPr>
            <a:spLocks noGrp="1"/>
          </p:cNvSpPr>
          <p:nvPr>
            <p:ph type="title"/>
          </p:nvPr>
        </p:nvSpPr>
        <p:spPr/>
        <p:txBody>
          <a:bodyPr/>
          <a:lstStyle/>
          <a:p>
            <a:r>
              <a:rPr lang="en-US" dirty="0"/>
              <a:t>Linear Equations</a:t>
            </a:r>
            <a:r>
              <a:rPr lang="en-US" i="1" dirty="0"/>
              <a:t>,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B18FF5-799F-3B4B-8ACD-166EA8388C2E}"/>
                  </a:ext>
                </a:extLst>
              </p:cNvPr>
              <p:cNvSpPr>
                <a:spLocks noGrp="1"/>
              </p:cNvSpPr>
              <p:nvPr>
                <p:ph idx="1"/>
              </p:nvPr>
            </p:nvSpPr>
            <p:spPr>
              <a:xfrm>
                <a:off x="457200" y="1295400"/>
                <a:ext cx="8229600" cy="4876769"/>
              </a:xfrm>
            </p:spPr>
            <p:txBody>
              <a:bodyPr/>
              <a:lstStyle/>
              <a:p>
                <a:r>
                  <a:rPr lang="en-US" dirty="0"/>
                  <a:t>In general, unless it’s a regression problem, there might not be a dependent variable.</a:t>
                </a:r>
              </a:p>
              <a:p>
                <a:pPr lvl="1"/>
                <a:r>
                  <a:rPr lang="en-US" dirty="0"/>
                  <a:t>Example: A linear equation in </a:t>
                </a:r>
                <a:r>
                  <a:rPr lang="en-US" i="1" dirty="0">
                    <a:latin typeface="Times New Roman" panose="02020603050405020304" pitchFamily="18" charset="0"/>
                    <a:cs typeface="Times New Roman" panose="02020603050405020304" pitchFamily="18" charset="0"/>
                  </a:rPr>
                  <a:t>n</a:t>
                </a:r>
                <a:r>
                  <a:rPr lang="en-US" dirty="0"/>
                  <a:t> variables </a:t>
                </a:r>
                <a:br>
                  <a:rPr lang="en-US" dirty="0"/>
                </a:b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n</a:t>
                </a:r>
                <a:r>
                  <a:rPr lang="en-US" dirty="0"/>
                  <a:t>:</a:t>
                </a:r>
              </a:p>
              <a:p>
                <a:pPr lvl="1"/>
                <a:r>
                  <a:rPr lang="en-US" dirty="0"/>
                  <a:t>The </a:t>
                </a:r>
                <a:r>
                  <a:rPr lang="en-US" dirty="0">
                    <a:solidFill>
                      <a:srgbClr val="B23C00"/>
                    </a:solidFill>
                  </a:rPr>
                  <a:t>coefficients</a:t>
                </a:r>
                <a:r>
                  <a:rPr lang="en-US" dirty="0"/>
                  <a: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n </a:t>
                </a:r>
                <a:r>
                  <a:rPr lang="en-US" dirty="0"/>
                  <a:t>and the </a:t>
                </a:r>
                <a:br>
                  <a:rPr lang="en-US" dirty="0"/>
                </a:br>
                <a:r>
                  <a:rPr lang="en-US" dirty="0">
                    <a:solidFill>
                      <a:srgbClr val="B23C00"/>
                    </a:solidFill>
                  </a:rPr>
                  <a:t>constant term </a:t>
                </a:r>
                <a:r>
                  <a:rPr lang="en-US" i="1" dirty="0">
                    <a:latin typeface="Times New Roman" panose="02020603050405020304" pitchFamily="18" charset="0"/>
                    <a:cs typeface="Times New Roman" panose="02020603050405020304" pitchFamily="18" charset="0"/>
                  </a:rPr>
                  <a:t>b</a:t>
                </a:r>
                <a:r>
                  <a:rPr lang="en-US" dirty="0"/>
                  <a:t> are </a:t>
                </a:r>
                <a:r>
                  <a:rPr lang="en-US" u="sng" dirty="0"/>
                  <a:t>constants</a:t>
                </a:r>
                <a:r>
                  <a:rPr lang="en-US" dirty="0"/>
                  <a:t>.</a:t>
                </a:r>
              </a:p>
              <a:p>
                <a:pPr lvl="5"/>
                <a:endParaRPr lang="en-US" dirty="0"/>
              </a:p>
              <a:p>
                <a:r>
                  <a:rPr lang="en-US" dirty="0"/>
                  <a:t>When the number of variables is at most three, we can use the variable names </a:t>
                </a:r>
                <a:r>
                  <a:rPr lang="en-US" i="1" dirty="0">
                    <a:latin typeface="Times New Roman" panose="02020603050405020304" pitchFamily="18"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 in place of the </a:t>
                </a:r>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i</a:t>
                </a:r>
                <a:r>
                  <a:rPr lang="en-US" dirty="0"/>
                  <a:t>.</a:t>
                </a:r>
                <a:endParaRPr lang="en-US" i="1" dirty="0">
                  <a:latin typeface="Times New Roman" panose="02020603050405020304" pitchFamily="18" charset="0"/>
                  <a:cs typeface="Times New Roman" panose="02020603050405020304" pitchFamily="18" charset="0"/>
                </a:endParaRPr>
              </a:p>
              <a:p>
                <a:pPr lvl="1"/>
                <a:r>
                  <a:rPr lang="en-US" dirty="0"/>
                  <a:t>Example: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−3</m:t>
                    </m:r>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𝑧</m:t>
                    </m:r>
                    <m:r>
                      <a:rPr lang="en-US" b="0" i="1" smtClean="0">
                        <a:latin typeface="Cambria Math" panose="02040503050406030204" pitchFamily="18" charset="0"/>
                      </a:rPr>
                      <m:t>=16</m:t>
                    </m:r>
                  </m:oMath>
                </a14:m>
                <a:endParaRPr lang="en-US" dirty="0"/>
              </a:p>
            </p:txBody>
          </p:sp>
        </mc:Choice>
        <mc:Fallback xmlns="">
          <p:sp>
            <p:nvSpPr>
              <p:cNvPr id="3" name="Content Placeholder 2">
                <a:extLst>
                  <a:ext uri="{FF2B5EF4-FFF2-40B4-BE49-F238E27FC236}">
                    <a16:creationId xmlns:a16="http://schemas.microsoft.com/office/drawing/2014/main" id="{A6B18FF5-799F-3B4B-8ACD-166EA8388C2E}"/>
                  </a:ext>
                </a:extLst>
              </p:cNvPr>
              <p:cNvSpPr>
                <a:spLocks noGrp="1" noRot="1" noChangeAspect="1" noMove="1" noResize="1" noEditPoints="1" noAdjustHandles="1" noChangeArrowheads="1" noChangeShapeType="1" noTextEdit="1"/>
              </p:cNvSpPr>
              <p:nvPr>
                <p:ph idx="1"/>
              </p:nvPr>
            </p:nvSpPr>
            <p:spPr>
              <a:xfrm>
                <a:off x="457200" y="1295400"/>
                <a:ext cx="8229600" cy="4876769"/>
              </a:xfrm>
              <a:blipFill>
                <a:blip r:embed="rId2"/>
                <a:stretch>
                  <a:fillRect l="-617" t="-1563" r="-4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64CDD3C-3D0A-6445-98DA-AA2119810187}"/>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7" name="AutoShape 2" descr="{\displaystyle a_{1}x_{1}+\cdots +a_{n}x_{n}+b=0,}">
            <a:extLst>
              <a:ext uri="{FF2B5EF4-FFF2-40B4-BE49-F238E27FC236}">
                <a16:creationId xmlns:a16="http://schemas.microsoft.com/office/drawing/2014/main" id="{19937993-D08A-B246-A4B7-B6F585DBADE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561CEA-DFCD-E249-97E9-39856E2F77EC}"/>
                  </a:ext>
                </a:extLst>
              </p:cNvPr>
              <p:cNvSpPr txBox="1"/>
              <p:nvPr/>
            </p:nvSpPr>
            <p:spPr>
              <a:xfrm>
                <a:off x="3200415" y="2626816"/>
                <a:ext cx="4064382" cy="461665"/>
              </a:xfrm>
              <a:prstGeom prst="rect">
                <a:avLst/>
              </a:prstGeom>
              <a:solidFill>
                <a:schemeClr val="accent1">
                  <a:lumMod val="20000"/>
                  <a:lumOff val="80000"/>
                </a:schemeClr>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𝑛</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𝑛</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9" name="TextBox 8">
                <a:extLst>
                  <a:ext uri="{FF2B5EF4-FFF2-40B4-BE49-F238E27FC236}">
                    <a16:creationId xmlns:a16="http://schemas.microsoft.com/office/drawing/2014/main" id="{08561CEA-DFCD-E249-97E9-39856E2F77EC}"/>
                  </a:ext>
                </a:extLst>
              </p:cNvPr>
              <p:cNvSpPr txBox="1">
                <a:spLocks noRot="1" noChangeAspect="1" noMove="1" noResize="1" noEditPoints="1" noAdjustHandles="1" noChangeArrowheads="1" noChangeShapeType="1" noTextEdit="1"/>
              </p:cNvSpPr>
              <p:nvPr/>
            </p:nvSpPr>
            <p:spPr>
              <a:xfrm>
                <a:off x="3200415" y="2626816"/>
                <a:ext cx="4064382" cy="461665"/>
              </a:xfrm>
              <a:prstGeom prst="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13915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2B2E-496D-924D-A5AA-F9E41008C374}"/>
              </a:ext>
            </a:extLst>
          </p:cNvPr>
          <p:cNvSpPr>
            <a:spLocks noGrp="1"/>
          </p:cNvSpPr>
          <p:nvPr>
            <p:ph type="title"/>
          </p:nvPr>
        </p:nvSpPr>
        <p:spPr>
          <a:xfrm>
            <a:off x="91489" y="411163"/>
            <a:ext cx="8961021" cy="655637"/>
          </a:xfrm>
        </p:spPr>
        <p:txBody>
          <a:bodyPr/>
          <a:lstStyle/>
          <a:p>
            <a:r>
              <a:rPr lang="en-US" dirty="0"/>
              <a:t>Normal Equations for Multiple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2526A2-72CB-9B48-9FE5-4BB5992494BE}"/>
                  </a:ext>
                </a:extLst>
              </p:cNvPr>
              <p:cNvSpPr>
                <a:spLocks noGrp="1"/>
              </p:cNvSpPr>
              <p:nvPr>
                <p:ph idx="1"/>
              </p:nvPr>
            </p:nvSpPr>
            <p:spPr>
              <a:xfrm>
                <a:off x="457200" y="3562918"/>
                <a:ext cx="8229600" cy="2152058"/>
              </a:xfrm>
            </p:spPr>
            <p:txBody>
              <a:bodyPr/>
              <a:lstStyle/>
              <a:p>
                <a:r>
                  <a:rPr lang="en-US" sz="2400" dirty="0"/>
                  <a:t>This </a:t>
                </a:r>
                <a:r>
                  <a:rPr lang="en-US" sz="2400" dirty="0">
                    <a:solidFill>
                      <a:srgbClr val="C00000"/>
                    </a:solidFill>
                  </a:rPr>
                  <a:t>system of linear equations</a:t>
                </a:r>
                <a:r>
                  <a:rPr lang="en-US" sz="2400" dirty="0"/>
                  <a:t> are for variable </a:t>
                </a:r>
                <a:r>
                  <a:rPr lang="en-US" sz="2400" i="1" dirty="0">
                    <a:latin typeface="Times New Roman" panose="02020603050405020304" pitchFamily="18" charset="0"/>
                    <a:cs typeface="Times New Roman" panose="02020603050405020304" pitchFamily="18" charset="0"/>
                  </a:rPr>
                  <a:t>y</a:t>
                </a:r>
                <a:r>
                  <a:rPr lang="en-US" sz="2400" dirty="0"/>
                  <a:t> dependent on two independent variables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t> and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t>.</a:t>
                </a:r>
              </a:p>
              <a:p>
                <a:r>
                  <a:rPr lang="en-US" sz="2400" i="1" dirty="0">
                    <a:latin typeface="Times New Roman" panose="02020603050405020304" pitchFamily="18" charset="0"/>
                    <a:cs typeface="Times New Roman" panose="02020603050405020304" pitchFamily="18" charset="0"/>
                  </a:rPr>
                  <a:t>n</a:t>
                </a:r>
                <a:r>
                  <a:rPr lang="en-US" sz="2400" dirty="0"/>
                  <a:t> is the number of data sample triplets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t>,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t>, and </a:t>
                </a:r>
                <a:r>
                  <a:rPr lang="en-US" sz="2400" i="1" dirty="0">
                    <a:latin typeface="Times New Roman" panose="02020603050405020304" pitchFamily="18" charset="0"/>
                    <a:cs typeface="Times New Roman" panose="02020603050405020304" pitchFamily="18" charset="0"/>
                  </a:rPr>
                  <a:t>y</a:t>
                </a:r>
                <a:r>
                  <a:rPr lang="en-US" sz="2400" dirty="0"/>
                  <a:t>).</a:t>
                </a:r>
              </a:p>
              <a:p>
                <a:r>
                  <a:rPr lang="en-US" sz="2400" dirty="0"/>
                  <a:t>We want to compute the </a:t>
                </a:r>
                <a:r>
                  <a:rPr lang="en-US" sz="2400" dirty="0">
                    <a:solidFill>
                      <a:srgbClr val="C00000"/>
                    </a:solidFill>
                  </a:rPr>
                  <a:t>regression coefficients</a:t>
                </a:r>
                <a:r>
                  <a:rPr lang="en-US" sz="2400" dirty="0"/>
                  <a:t> </a:t>
                </a:r>
                <a:br>
                  <a:rPr lang="en-US" sz="2400" i="1" dirty="0">
                    <a:solidFill>
                      <a:schemeClr val="tx1"/>
                    </a:solidFill>
                    <a:latin typeface="Cambria Math" panose="02040503050406030204" pitchFamily="18" charset="0"/>
                  </a:rPr>
                </a:br>
                <a14:m>
                  <m:oMath xmlns:m="http://schemas.openxmlformats.org/officeDocument/2006/math">
                    <m:sSub>
                      <m:sSubPr>
                        <m:ctrlPr>
                          <a:rPr lang="en-US" sz="2400" i="1" smtClean="0">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a:solidFill>
                              <a:schemeClr val="tx1"/>
                            </a:solidFill>
                            <a:latin typeface="Cambria Math" panose="02040503050406030204" pitchFamily="18" charset="0"/>
                          </a:rPr>
                          <m:t>0</m:t>
                        </m:r>
                      </m:sub>
                    </m:sSub>
                  </m:oMath>
                </a14:m>
                <a:r>
                  <a:rPr lang="en-US"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b="0" i="1" smtClean="0">
                            <a:solidFill>
                              <a:schemeClr val="tx1"/>
                            </a:solidFill>
                            <a:latin typeface="Cambria Math" panose="02040503050406030204" pitchFamily="18" charset="0"/>
                            <a:ea typeface="Cambria Math" panose="02040503050406030204" pitchFamily="18" charset="0"/>
                          </a:rPr>
                          <m:t>1</m:t>
                        </m:r>
                      </m:sub>
                    </m:sSub>
                  </m:oMath>
                </a14:m>
                <a:r>
                  <a:rPr lang="en-US" sz="2400" dirty="0">
                    <a:solidFill>
                      <a:schemeClr val="tx1"/>
                    </a:solidFill>
                  </a:rPr>
                  <a:t>, and </a:t>
                </a:r>
                <a14:m>
                  <m:oMath xmlns:m="http://schemas.openxmlformats.org/officeDocument/2006/math">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ea typeface="Cambria Math" panose="02040503050406030204" pitchFamily="18" charset="0"/>
                          </a:rPr>
                          <m:t>β</m:t>
                        </m:r>
                      </m:e>
                      <m:sub>
                        <m:r>
                          <a:rPr lang="en-US" sz="2400" b="0" i="1" smtClean="0">
                            <a:solidFill>
                              <a:schemeClr val="tx1"/>
                            </a:solidFill>
                            <a:latin typeface="Cambria Math" panose="02040503050406030204" pitchFamily="18" charset="0"/>
                            <a:ea typeface="Cambria Math" panose="02040503050406030204" pitchFamily="18" charset="0"/>
                          </a:rPr>
                          <m:t>2</m:t>
                        </m:r>
                      </m:sub>
                    </m:sSub>
                  </m:oMath>
                </a14:m>
                <a:r>
                  <a:rPr lang="en-US" sz="2400" dirty="0"/>
                  <a:t> of the </a:t>
                </a:r>
                <a:r>
                  <a:rPr lang="en-US" sz="2400" u="sng" dirty="0"/>
                  <a:t>least-squares regression</a:t>
                </a:r>
                <a:r>
                  <a:rPr lang="en-US" sz="2400" dirty="0"/>
                  <a:t> equation.</a:t>
                </a:r>
              </a:p>
            </p:txBody>
          </p:sp>
        </mc:Choice>
        <mc:Fallback xmlns="">
          <p:sp>
            <p:nvSpPr>
              <p:cNvPr id="3" name="Content Placeholder 2">
                <a:extLst>
                  <a:ext uri="{FF2B5EF4-FFF2-40B4-BE49-F238E27FC236}">
                    <a16:creationId xmlns:a16="http://schemas.microsoft.com/office/drawing/2014/main" id="{D72526A2-72CB-9B48-9FE5-4BB5992494BE}"/>
                  </a:ext>
                </a:extLst>
              </p:cNvPr>
              <p:cNvSpPr>
                <a:spLocks noGrp="1" noRot="1" noChangeAspect="1" noMove="1" noResize="1" noEditPoints="1" noAdjustHandles="1" noChangeArrowheads="1" noChangeShapeType="1" noTextEdit="1"/>
              </p:cNvSpPr>
              <p:nvPr>
                <p:ph idx="1"/>
              </p:nvPr>
            </p:nvSpPr>
            <p:spPr>
              <a:xfrm>
                <a:off x="457200" y="3562918"/>
                <a:ext cx="8229600" cy="2152058"/>
              </a:xfrm>
              <a:blipFill>
                <a:blip r:embed="rId2"/>
                <a:stretch>
                  <a:fillRect l="-463" t="-2353" r="-154" b="-64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9332C1F-093B-A846-A573-F229550DED02}"/>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grpSp>
        <p:nvGrpSpPr>
          <p:cNvPr id="10" name="Group 9">
            <a:extLst>
              <a:ext uri="{FF2B5EF4-FFF2-40B4-BE49-F238E27FC236}">
                <a16:creationId xmlns:a16="http://schemas.microsoft.com/office/drawing/2014/main" id="{28188180-4BB2-FF43-B33F-6919EEA6FF83}"/>
              </a:ext>
            </a:extLst>
          </p:cNvPr>
          <p:cNvGrpSpPr/>
          <p:nvPr/>
        </p:nvGrpSpPr>
        <p:grpSpPr>
          <a:xfrm>
            <a:off x="823001" y="1234464"/>
            <a:ext cx="5212023" cy="2215950"/>
            <a:chOff x="2286025" y="1965976"/>
            <a:chExt cx="5212023" cy="2215950"/>
          </a:xfrm>
        </p:grpSpPr>
        <p:sp>
          <p:nvSpPr>
            <p:cNvPr id="11" name="Rectangle 10">
              <a:extLst>
                <a:ext uri="{FF2B5EF4-FFF2-40B4-BE49-F238E27FC236}">
                  <a16:creationId xmlns:a16="http://schemas.microsoft.com/office/drawing/2014/main" id="{27920BEF-849A-1F43-AF37-07E7AA30D952}"/>
                </a:ext>
              </a:extLst>
            </p:cNvPr>
            <p:cNvSpPr/>
            <p:nvPr/>
          </p:nvSpPr>
          <p:spPr bwMode="auto">
            <a:xfrm>
              <a:off x="2286025" y="1965976"/>
              <a:ext cx="5212023" cy="2215950"/>
            </a:xfrm>
            <a:prstGeom prst="rect">
              <a:avLst/>
            </a:prstGeom>
            <a:solidFill>
              <a:schemeClr val="accent1">
                <a:lumMod val="20000"/>
                <a:lumOff val="80000"/>
              </a:scheme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3D106AC-0288-A34D-B701-79D77313D064}"/>
                    </a:ext>
                  </a:extLst>
                </p:cNvPr>
                <p:cNvSpPr txBox="1"/>
                <p:nvPr/>
              </p:nvSpPr>
              <p:spPr>
                <a:xfrm>
                  <a:off x="2322586" y="2078479"/>
                  <a:ext cx="4866973"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33CC"/>
                            </a:solidFill>
                            <a:latin typeface="Cambria Math" panose="02040503050406030204" pitchFamily="18" charset="0"/>
                          </a:rPr>
                          <m:t>𝑛</m:t>
                        </m:r>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rPr>
                              <m:t>0</m:t>
                            </m:r>
                          </m:sub>
                        </m:sSub>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
                              <m:sSubPr>
                                <m:ctrlPr>
                                  <a:rPr lang="en-US" sz="180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Sub>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Sub>
                                <m:r>
                                  <a:rPr lang="en-US" sz="1800" b="0" i="1" smtClean="0">
                                    <a:solidFill>
                                      <a:srgbClr val="0033CC"/>
                                    </a:solidFill>
                                    <a:latin typeface="Cambria Math" panose="02040503050406030204" pitchFamily="18" charset="0"/>
                                  </a:rPr>
                                  <m:t>    =</m:t>
                                </m:r>
                                <m:nary>
                                  <m:naryPr>
                                    <m:chr m:val="∑"/>
                                    <m:subHide m:val="on"/>
                                    <m:supHide m:val="on"/>
                                    <m:ctrlPr>
                                      <a:rPr lang="en-US" sz="1800" i="1">
                                        <a:solidFill>
                                          <a:srgbClr val="0033CC"/>
                                        </a:solidFill>
                                        <a:latin typeface="Cambria Math" panose="02040503050406030204" pitchFamily="18" charset="0"/>
                                      </a:rPr>
                                    </m:ctrlPr>
                                  </m:naryPr>
                                  <m:sub/>
                                  <m:sup/>
                                  <m:e>
                                    <m:r>
                                      <a:rPr lang="en-US" sz="1800" i="1">
                                        <a:solidFill>
                                          <a:srgbClr val="0033CC"/>
                                        </a:solidFill>
                                        <a:latin typeface="Cambria Math" panose="02040503050406030204" pitchFamily="18" charset="0"/>
                                      </a:rPr>
                                      <m:t>𝑦</m:t>
                                    </m:r>
                                  </m:e>
                                </m:nary>
                              </m:e>
                            </m:nary>
                          </m:e>
                        </m:nary>
                      </m:oMath>
                    </m:oMathPara>
                  </a14:m>
                  <a:endParaRPr lang="en-US" sz="1800" dirty="0">
                    <a:solidFill>
                      <a:srgbClr val="0033CC"/>
                    </a:solidFill>
                  </a:endParaRPr>
                </a:p>
              </p:txBody>
            </p:sp>
          </mc:Choice>
          <mc:Fallback xmlns="">
            <p:sp>
              <p:nvSpPr>
                <p:cNvPr id="12" name="TextBox 11">
                  <a:extLst>
                    <a:ext uri="{FF2B5EF4-FFF2-40B4-BE49-F238E27FC236}">
                      <a16:creationId xmlns:a16="http://schemas.microsoft.com/office/drawing/2014/main" id="{83D106AC-0288-A34D-B701-79D77313D064}"/>
                    </a:ext>
                  </a:extLst>
                </p:cNvPr>
                <p:cNvSpPr txBox="1">
                  <a:spLocks noRot="1" noChangeAspect="1" noMove="1" noResize="1" noEditPoints="1" noAdjustHandles="1" noChangeArrowheads="1" noChangeShapeType="1" noTextEdit="1"/>
                </p:cNvSpPr>
                <p:nvPr/>
              </p:nvSpPr>
              <p:spPr>
                <a:xfrm>
                  <a:off x="2322586" y="2078479"/>
                  <a:ext cx="4866973" cy="763029"/>
                </a:xfrm>
                <a:prstGeom prst="rect">
                  <a:avLst/>
                </a:prstGeom>
                <a:blipFill>
                  <a:blip r:embed="rId3"/>
                  <a:stretch>
                    <a:fillRect t="-121311" r="-4948" b="-168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D2F0D0F-8D1F-9B4C-B471-CE5772ED7C70}"/>
                    </a:ext>
                  </a:extLst>
                </p:cNvPr>
                <p:cNvSpPr txBox="1"/>
                <p:nvPr/>
              </p:nvSpPr>
              <p:spPr>
                <a:xfrm>
                  <a:off x="2413639" y="2679114"/>
                  <a:ext cx="5007589"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rPr>
                              <m:t>0</m:t>
                            </m:r>
                          </m:sub>
                        </m:sSub>
                        <m:nary>
                          <m:naryPr>
                            <m:chr m:val="∑"/>
                            <m:subHide m:val="on"/>
                            <m:supHide m:val="on"/>
                            <m:ctrlPr>
                              <a:rPr lang="en-US" sz="1800" b="0" i="1" smtClean="0">
                                <a:solidFill>
                                  <a:srgbClr val="0033CC"/>
                                </a:solidFill>
                                <a:latin typeface="Cambria Math" panose="02040503050406030204" pitchFamily="18" charset="0"/>
                              </a:rPr>
                            </m:ctrlPr>
                          </m:naryPr>
                          <m:sub/>
                          <m:sup/>
                          <m:e>
                            <m:sSub>
                              <m:sSubPr>
                                <m:ctrlPr>
                                  <a:rPr lang="en-US" sz="1800" b="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Sub>
                          </m:e>
                        </m:nary>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Sup>
                              <m:sSubSupPr>
                                <m:ctrlPr>
                                  <a:rPr lang="en-US" sz="1800" i="1" smtClean="0">
                                    <a:solidFill>
                                      <a:srgbClr val="0033CC"/>
                                    </a:solidFill>
                                    <a:latin typeface="Cambria Math" panose="02040503050406030204" pitchFamily="18" charset="0"/>
                                  </a:rPr>
                                </m:ctrlPr>
                              </m:sSubSup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up>
                                <m:r>
                                  <a:rPr lang="en-US" sz="1800" b="0" i="1" smtClean="0">
                                    <a:solidFill>
                                      <a:srgbClr val="0033CC"/>
                                    </a:solidFill>
                                    <a:latin typeface="Cambria Math" panose="02040503050406030204" pitchFamily="18" charset="0"/>
                                  </a:rPr>
                                  <m:t>2</m:t>
                                </m:r>
                              </m:sup>
                            </m:sSubSup>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smtClean="0">
                                    <a:solidFill>
                                      <a:srgbClr val="0033CC"/>
                                    </a:solidFill>
                                    <a:latin typeface="Cambria Math" panose="02040503050406030204" pitchFamily="18" charset="0"/>
                                    <a:ea typeface="Cambria Math" panose="02040503050406030204" pitchFamily="18" charset="0"/>
                                  </a:rPr>
                                </m:ctrlPr>
                              </m:naryPr>
                              <m:sub/>
                              <m:sup/>
                              <m:e>
                                <m:sSub>
                                  <m:sSubPr>
                                    <m:ctrlPr>
                                      <a:rPr lang="en-US" sz="1800" i="1" smtClean="0">
                                        <a:solidFill>
                                          <a:srgbClr val="0033CC"/>
                                        </a:solidFill>
                                        <a:latin typeface="Cambria Math" panose="02040503050406030204" pitchFamily="18" charset="0"/>
                                        <a:ea typeface="Cambria Math" panose="02040503050406030204" pitchFamily="18" charset="0"/>
                                      </a:rPr>
                                    </m:ctrlPr>
                                  </m:sSubPr>
                                  <m:e>
                                    <m:r>
                                      <a:rPr lang="en-US" sz="1800" b="0" i="1" smtClean="0">
                                        <a:solidFill>
                                          <a:srgbClr val="0033CC"/>
                                        </a:solidFill>
                                        <a:latin typeface="Cambria Math" panose="02040503050406030204" pitchFamily="18" charset="0"/>
                                        <a:ea typeface="Cambria Math" panose="02040503050406030204" pitchFamily="18" charset="0"/>
                                      </a:rPr>
                                      <m:t>𝑥</m:t>
                                    </m:r>
                                  </m:e>
                                  <m:sub>
                                    <m:r>
                                      <a:rPr lang="en-US" sz="1800" b="0" i="1" smtClean="0">
                                        <a:solidFill>
                                          <a:srgbClr val="0033CC"/>
                                        </a:solidFill>
                                        <a:latin typeface="Cambria Math" panose="02040503050406030204" pitchFamily="18" charset="0"/>
                                        <a:ea typeface="Cambria Math" panose="02040503050406030204" pitchFamily="18" charset="0"/>
                                      </a:rPr>
                                      <m:t>1</m:t>
                                    </m:r>
                                  </m:sub>
                                </m:sSub>
                                <m:sSub>
                                  <m:sSubPr>
                                    <m:ctrlPr>
                                      <a:rPr lang="en-US" sz="1800" i="1" smtClean="0">
                                        <a:solidFill>
                                          <a:srgbClr val="0033CC"/>
                                        </a:solidFill>
                                        <a:latin typeface="Cambria Math" panose="02040503050406030204" pitchFamily="18" charset="0"/>
                                        <a:ea typeface="Cambria Math" panose="02040503050406030204" pitchFamily="18" charset="0"/>
                                      </a:rPr>
                                    </m:ctrlPr>
                                  </m:sSubPr>
                                  <m:e>
                                    <m:r>
                                      <a:rPr lang="en-US" sz="1800" b="0" i="1" smtClean="0">
                                        <a:solidFill>
                                          <a:srgbClr val="0033CC"/>
                                        </a:solidFill>
                                        <a:latin typeface="Cambria Math" panose="02040503050406030204" pitchFamily="18" charset="0"/>
                                        <a:ea typeface="Cambria Math" panose="02040503050406030204" pitchFamily="18" charset="0"/>
                                      </a:rPr>
                                      <m:t>𝑥</m:t>
                                    </m:r>
                                  </m:e>
                                  <m:sub>
                                    <m:r>
                                      <a:rPr lang="en-US" sz="1800" b="0" i="1" smtClean="0">
                                        <a:solidFill>
                                          <a:srgbClr val="0033CC"/>
                                        </a:solidFill>
                                        <a:latin typeface="Cambria Math" panose="02040503050406030204" pitchFamily="18" charset="0"/>
                                        <a:ea typeface="Cambria Math" panose="02040503050406030204" pitchFamily="18" charset="0"/>
                                      </a:rPr>
                                      <m:t>2</m:t>
                                    </m:r>
                                  </m:sub>
                                </m:sSub>
                                <m:r>
                                  <a:rPr lang="en-US" sz="1800" b="0" i="1" smtClean="0">
                                    <a:solidFill>
                                      <a:srgbClr val="0033CC"/>
                                    </a:solidFill>
                                    <a:latin typeface="Cambria Math" panose="02040503050406030204" pitchFamily="18" charset="0"/>
                                    <a:ea typeface="Cambria Math" panose="02040503050406030204" pitchFamily="18" charset="0"/>
                                  </a:rPr>
                                  <m:t>=</m:t>
                                </m:r>
                              </m:e>
                            </m:nary>
                          </m:e>
                        </m:nary>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i="1">
                                    <a:solidFill>
                                      <a:srgbClr val="0033CC"/>
                                    </a:solidFill>
                                    <a:latin typeface="Cambria Math" panose="02040503050406030204" pitchFamily="18" charset="0"/>
                                  </a:rPr>
                                  <m:t>1</m:t>
                                </m:r>
                              </m:sub>
                            </m:sSub>
                            <m:r>
                              <a:rPr lang="en-US" sz="1800" i="1">
                                <a:solidFill>
                                  <a:srgbClr val="0033CC"/>
                                </a:solidFill>
                                <a:latin typeface="Cambria Math" panose="02040503050406030204" pitchFamily="18" charset="0"/>
                              </a:rPr>
                              <m:t>𝑦</m:t>
                            </m:r>
                          </m:e>
                        </m:nary>
                      </m:oMath>
                    </m:oMathPara>
                  </a14:m>
                  <a:endParaRPr lang="en-US" sz="1800" dirty="0">
                    <a:solidFill>
                      <a:srgbClr val="0033CC"/>
                    </a:solidFill>
                  </a:endParaRPr>
                </a:p>
              </p:txBody>
            </p:sp>
          </mc:Choice>
          <mc:Fallback xmlns="">
            <p:sp>
              <p:nvSpPr>
                <p:cNvPr id="13" name="TextBox 12">
                  <a:extLst>
                    <a:ext uri="{FF2B5EF4-FFF2-40B4-BE49-F238E27FC236}">
                      <a16:creationId xmlns:a16="http://schemas.microsoft.com/office/drawing/2014/main" id="{7D2F0D0F-8D1F-9B4C-B471-CE5772ED7C70}"/>
                    </a:ext>
                  </a:extLst>
                </p:cNvPr>
                <p:cNvSpPr txBox="1">
                  <a:spLocks noRot="1" noChangeAspect="1" noMove="1" noResize="1" noEditPoints="1" noAdjustHandles="1" noChangeArrowheads="1" noChangeShapeType="1" noTextEdit="1"/>
                </p:cNvSpPr>
                <p:nvPr/>
              </p:nvSpPr>
              <p:spPr>
                <a:xfrm>
                  <a:off x="2413639" y="2679114"/>
                  <a:ext cx="5007589" cy="763029"/>
                </a:xfrm>
                <a:prstGeom prst="rect">
                  <a:avLst/>
                </a:prstGeom>
                <a:blipFill>
                  <a:blip r:embed="rId4"/>
                  <a:stretch>
                    <a:fillRect l="-8861" t="-121311" r="-506" b="-168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DA99BBA-8A1E-1444-B37C-D3B6179B4990}"/>
                    </a:ext>
                  </a:extLst>
                </p:cNvPr>
                <p:cNvSpPr txBox="1"/>
                <p:nvPr/>
              </p:nvSpPr>
              <p:spPr>
                <a:xfrm>
                  <a:off x="2414025" y="3306643"/>
                  <a:ext cx="5043880"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0" smtClean="0">
                                <a:solidFill>
                                  <a:srgbClr val="0033CC"/>
                                </a:solidFill>
                                <a:latin typeface="Cambria Math" panose="02040503050406030204" pitchFamily="18" charset="0"/>
                              </a:rPr>
                              <m:t>0</m:t>
                            </m:r>
                          </m:sub>
                        </m:sSub>
                        <m:nary>
                          <m:naryPr>
                            <m:chr m:val="∑"/>
                            <m:subHide m:val="on"/>
                            <m:supHide m:val="on"/>
                            <m:ctrlPr>
                              <a:rPr lang="en-US" sz="1800" b="0" i="1" smtClean="0">
                                <a:solidFill>
                                  <a:srgbClr val="0033CC"/>
                                </a:solidFill>
                                <a:latin typeface="Cambria Math" panose="02040503050406030204" pitchFamily="18" charset="0"/>
                              </a:rPr>
                            </m:ctrlPr>
                          </m:naryPr>
                          <m:sub/>
                          <m:sup/>
                          <m:e>
                            <m:sSub>
                              <m:sSubPr>
                                <m:ctrlPr>
                                  <a:rPr lang="en-US" sz="1800" b="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Sub>
                          </m:e>
                        </m:nary>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0"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ea typeface="Cambria Math" panose="02040503050406030204" pitchFamily="18" charset="0"/>
                                  </a:rPr>
                                </m:ctrlPr>
                              </m:sSubPr>
                              <m:e>
                                <m:r>
                                  <a:rPr lang="en-US" sz="1800" i="1">
                                    <a:solidFill>
                                      <a:srgbClr val="0033CC"/>
                                    </a:solidFill>
                                    <a:latin typeface="Cambria Math" panose="02040503050406030204" pitchFamily="18" charset="0"/>
                                    <a:ea typeface="Cambria Math" panose="02040503050406030204" pitchFamily="18" charset="0"/>
                                  </a:rPr>
                                  <m:t>𝑥</m:t>
                                </m:r>
                              </m:e>
                              <m:sub>
                                <m:r>
                                  <a:rPr lang="en-US" sz="1800" i="1">
                                    <a:solidFill>
                                      <a:srgbClr val="0033CC"/>
                                    </a:solidFill>
                                    <a:latin typeface="Cambria Math" panose="02040503050406030204" pitchFamily="18" charset="0"/>
                                    <a:ea typeface="Cambria Math" panose="02040503050406030204" pitchFamily="18" charset="0"/>
                                  </a:rPr>
                                  <m:t>1</m:t>
                                </m:r>
                              </m:sub>
                            </m:sSub>
                            <m:sSub>
                              <m:sSubPr>
                                <m:ctrlPr>
                                  <a:rPr lang="en-US" sz="1800" i="1">
                                    <a:solidFill>
                                      <a:srgbClr val="0033CC"/>
                                    </a:solidFill>
                                    <a:latin typeface="Cambria Math" panose="02040503050406030204" pitchFamily="18" charset="0"/>
                                    <a:ea typeface="Cambria Math" panose="02040503050406030204" pitchFamily="18" charset="0"/>
                                  </a:rPr>
                                </m:ctrlPr>
                              </m:sSubPr>
                              <m:e>
                                <m:r>
                                  <a:rPr lang="en-US" sz="1800" i="1">
                                    <a:solidFill>
                                      <a:srgbClr val="0033CC"/>
                                    </a:solidFill>
                                    <a:latin typeface="Cambria Math" panose="02040503050406030204" pitchFamily="18" charset="0"/>
                                    <a:ea typeface="Cambria Math" panose="02040503050406030204" pitchFamily="18" charset="0"/>
                                  </a:rPr>
                                  <m:t>𝑥</m:t>
                                </m:r>
                              </m:e>
                              <m:sub>
                                <m:r>
                                  <a:rPr lang="en-US" sz="1800" i="1">
                                    <a:solidFill>
                                      <a:srgbClr val="0033CC"/>
                                    </a:solidFill>
                                    <a:latin typeface="Cambria Math" panose="02040503050406030204" pitchFamily="18" charset="0"/>
                                    <a:ea typeface="Cambria Math" panose="02040503050406030204" pitchFamily="18" charset="0"/>
                                  </a:rPr>
                                  <m:t>2</m:t>
                                </m:r>
                              </m:sub>
                            </m:sSub>
                            <m:r>
                              <a:rPr lang="en-US" sz="1800" b="0" i="1" smtClean="0">
                                <a:solidFill>
                                  <a:srgbClr val="0033CC"/>
                                </a:solidFill>
                                <a:latin typeface="Cambria Math" panose="02040503050406030204" pitchFamily="18" charset="0"/>
                                <a:ea typeface="Cambria Math" panose="02040503050406030204" pitchFamily="18" charset="0"/>
                              </a:rPr>
                              <m:t> </m:t>
                            </m:r>
                            <m:r>
                              <a:rPr lang="en-US" sz="1800" b="0" i="1" smtClean="0">
                                <a:solidFill>
                                  <a:srgbClr val="0033CC"/>
                                </a:solidFill>
                                <a:latin typeface="Cambria Math" panose="02040503050406030204" pitchFamily="18" charset="0"/>
                              </a:rPr>
                              <m:t>+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smtClean="0">
                                    <a:solidFill>
                                      <a:srgbClr val="0033CC"/>
                                    </a:solidFill>
                                    <a:latin typeface="Cambria Math" panose="02040503050406030204" pitchFamily="18" charset="0"/>
                                    <a:ea typeface="Cambria Math" panose="02040503050406030204" pitchFamily="18" charset="0"/>
                                  </a:rPr>
                                </m:ctrlPr>
                              </m:naryPr>
                              <m:sub/>
                              <m:sup/>
                              <m:e>
                                <m:sSubSup>
                                  <m:sSubSupPr>
                                    <m:ctrlPr>
                                      <a:rPr lang="en-US" sz="1800" i="1">
                                        <a:solidFill>
                                          <a:srgbClr val="0033CC"/>
                                        </a:solidFill>
                                        <a:latin typeface="Cambria Math" panose="02040503050406030204" pitchFamily="18" charset="0"/>
                                      </a:rPr>
                                    </m:ctrlPr>
                                  </m:sSubSupPr>
                                  <m:e>
                                    <m:r>
                                      <a:rPr lang="en-US" sz="1800" i="1">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up>
                                    <m:r>
                                      <a:rPr lang="en-US" sz="1800" i="1">
                                        <a:solidFill>
                                          <a:srgbClr val="0033CC"/>
                                        </a:solidFill>
                                        <a:latin typeface="Cambria Math" panose="02040503050406030204" pitchFamily="18" charset="0"/>
                                      </a:rPr>
                                      <m:t>2</m:t>
                                    </m:r>
                                  </m:sup>
                                </m:sSubSup>
                                <m:r>
                                  <a:rPr lang="en-US" sz="1800" b="0" i="1" smtClean="0">
                                    <a:solidFill>
                                      <a:srgbClr val="0033CC"/>
                                    </a:solidFill>
                                    <a:latin typeface="Cambria Math" panose="02040503050406030204" pitchFamily="18" charset="0"/>
                                  </a:rPr>
                                  <m:t>    =</m:t>
                                </m:r>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i="1">
                                            <a:solidFill>
                                              <a:srgbClr val="0033CC"/>
                                            </a:solidFill>
                                            <a:latin typeface="Cambria Math" panose="02040503050406030204" pitchFamily="18" charset="0"/>
                                          </a:rPr>
                                          <m:t>2</m:t>
                                        </m:r>
                                      </m:sub>
                                    </m:sSub>
                                    <m:r>
                                      <a:rPr lang="en-US" sz="1800" i="1">
                                        <a:solidFill>
                                          <a:srgbClr val="0033CC"/>
                                        </a:solidFill>
                                        <a:latin typeface="Cambria Math" panose="02040503050406030204" pitchFamily="18" charset="0"/>
                                      </a:rPr>
                                      <m:t>𝑦</m:t>
                                    </m:r>
                                  </m:e>
                                </m:nary>
                              </m:e>
                            </m:nary>
                          </m:e>
                        </m:nary>
                      </m:oMath>
                    </m:oMathPara>
                  </a14:m>
                  <a:endParaRPr lang="en-US" sz="1800" dirty="0">
                    <a:solidFill>
                      <a:srgbClr val="0033CC"/>
                    </a:solidFill>
                  </a:endParaRPr>
                </a:p>
              </p:txBody>
            </p:sp>
          </mc:Choice>
          <mc:Fallback xmlns="">
            <p:sp>
              <p:nvSpPr>
                <p:cNvPr id="14" name="TextBox 13">
                  <a:extLst>
                    <a:ext uri="{FF2B5EF4-FFF2-40B4-BE49-F238E27FC236}">
                      <a16:creationId xmlns:a16="http://schemas.microsoft.com/office/drawing/2014/main" id="{6DA99BBA-8A1E-1444-B37C-D3B6179B4990}"/>
                    </a:ext>
                  </a:extLst>
                </p:cNvPr>
                <p:cNvSpPr txBox="1">
                  <a:spLocks noRot="1" noChangeAspect="1" noMove="1" noResize="1" noEditPoints="1" noAdjustHandles="1" noChangeArrowheads="1" noChangeShapeType="1" noTextEdit="1"/>
                </p:cNvSpPr>
                <p:nvPr/>
              </p:nvSpPr>
              <p:spPr>
                <a:xfrm>
                  <a:off x="2414025" y="3306643"/>
                  <a:ext cx="5043880" cy="763029"/>
                </a:xfrm>
                <a:prstGeom prst="rect">
                  <a:avLst/>
                </a:prstGeom>
                <a:blipFill>
                  <a:blip r:embed="rId5"/>
                  <a:stretch>
                    <a:fillRect l="-8794" t="-119355" r="-503" b="-1661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00F747-77C6-6647-B47F-E1B7E4472306}"/>
                  </a:ext>
                </a:extLst>
              </p:cNvPr>
              <p:cNvSpPr txBox="1"/>
              <p:nvPr/>
            </p:nvSpPr>
            <p:spPr>
              <a:xfrm>
                <a:off x="3299316" y="5714976"/>
                <a:ext cx="263322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i="1">
                          <a:latin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2</m:t>
                          </m:r>
                        </m:sub>
                      </m:sSub>
                    </m:oMath>
                  </m:oMathPara>
                </a14:m>
                <a:endParaRPr lang="en-US" sz="2000" dirty="0"/>
              </a:p>
            </p:txBody>
          </p:sp>
        </mc:Choice>
        <mc:Fallback xmlns="">
          <p:sp>
            <p:nvSpPr>
              <p:cNvPr id="5" name="TextBox 4">
                <a:extLst>
                  <a:ext uri="{FF2B5EF4-FFF2-40B4-BE49-F238E27FC236}">
                    <a16:creationId xmlns:a16="http://schemas.microsoft.com/office/drawing/2014/main" id="{4C00F747-77C6-6647-B47F-E1B7E4472306}"/>
                  </a:ext>
                </a:extLst>
              </p:cNvPr>
              <p:cNvSpPr txBox="1">
                <a:spLocks noRot="1" noChangeAspect="1" noMove="1" noResize="1" noEditPoints="1" noAdjustHandles="1" noChangeArrowheads="1" noChangeShapeType="1" noTextEdit="1"/>
              </p:cNvSpPr>
              <p:nvPr/>
            </p:nvSpPr>
            <p:spPr>
              <a:xfrm>
                <a:off x="3299316" y="5714976"/>
                <a:ext cx="2633221" cy="400110"/>
              </a:xfrm>
              <a:prstGeom prst="rect">
                <a:avLst/>
              </a:prstGeom>
              <a:blipFill>
                <a:blip r:embed="rId6"/>
                <a:stretch>
                  <a:fillRect t="-303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E29D0F-A9B7-2245-9F37-082B6C07E932}"/>
                  </a:ext>
                </a:extLst>
              </p:cNvPr>
              <p:cNvSpPr txBox="1"/>
              <p:nvPr/>
            </p:nvSpPr>
            <p:spPr>
              <a:xfrm>
                <a:off x="6122881" y="1790507"/>
                <a:ext cx="2674130" cy="1077218"/>
              </a:xfrm>
              <a:prstGeom prst="rect">
                <a:avLst/>
              </a:prstGeom>
              <a:noFill/>
            </p:spPr>
            <p:txBody>
              <a:bodyPr wrap="none" rtlCol="0">
                <a:spAutoFit/>
              </a:bodyPr>
              <a:lstStyle/>
              <a:p>
                <a:r>
                  <a:rPr lang="en-US" dirty="0"/>
                  <a:t>In this system of equations,</a:t>
                </a:r>
              </a:p>
              <a:p>
                <a:r>
                  <a:rPr lang="en-US" dirty="0"/>
                  <a:t>the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US" dirty="0"/>
                  <a:t> terms are constants.</a:t>
                </a:r>
              </a:p>
              <a:p>
                <a:r>
                  <a:rPr lang="en-US" dirty="0"/>
                  <a:t>We are solving for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ea typeface="Cambria Math" panose="02040503050406030204" pitchFamily="18" charset="0"/>
                          </a:rPr>
                          <m:t>1</m:t>
                        </m:r>
                      </m:sub>
                    </m:sSub>
                  </m:oMath>
                </a14:m>
                <a:r>
                  <a:rPr lang="en-US" dirty="0"/>
                  <a:t>, </a:t>
                </a:r>
              </a:p>
              <a:p>
                <a:r>
                  <a:rPr lang="en-US" dirty="0"/>
                  <a:t>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ea typeface="Cambria Math" panose="02040503050406030204" pitchFamily="18" charset="0"/>
                          </a:rPr>
                          <m:t>2</m:t>
                        </m:r>
                      </m:sub>
                    </m:sSub>
                  </m:oMath>
                </a14:m>
                <a:r>
                  <a:rPr lang="en-US" dirty="0"/>
                  <a:t>.</a:t>
                </a:r>
              </a:p>
            </p:txBody>
          </p:sp>
        </mc:Choice>
        <mc:Fallback xmlns="">
          <p:sp>
            <p:nvSpPr>
              <p:cNvPr id="6" name="TextBox 5">
                <a:extLst>
                  <a:ext uri="{FF2B5EF4-FFF2-40B4-BE49-F238E27FC236}">
                    <a16:creationId xmlns:a16="http://schemas.microsoft.com/office/drawing/2014/main" id="{F9E29D0F-A9B7-2245-9F37-082B6C07E932}"/>
                  </a:ext>
                </a:extLst>
              </p:cNvPr>
              <p:cNvSpPr txBox="1">
                <a:spLocks noRot="1" noChangeAspect="1" noMove="1" noResize="1" noEditPoints="1" noAdjustHandles="1" noChangeArrowheads="1" noChangeShapeType="1" noTextEdit="1"/>
              </p:cNvSpPr>
              <p:nvPr/>
            </p:nvSpPr>
            <p:spPr>
              <a:xfrm>
                <a:off x="6122881" y="1790507"/>
                <a:ext cx="2674130" cy="1077218"/>
              </a:xfrm>
              <a:prstGeom prst="rect">
                <a:avLst/>
              </a:prstGeom>
              <a:blipFill>
                <a:blip r:embed="rId7"/>
                <a:stretch>
                  <a:fillRect l="-943" t="-1163" b="-5814"/>
                </a:stretch>
              </a:blipFill>
            </p:spPr>
            <p:txBody>
              <a:bodyPr/>
              <a:lstStyle/>
              <a:p>
                <a:r>
                  <a:rPr lang="en-US">
                    <a:noFill/>
                  </a:rPr>
                  <a:t> </a:t>
                </a:r>
              </a:p>
            </p:txBody>
          </p:sp>
        </mc:Fallback>
      </mc:AlternateContent>
    </p:spTree>
    <p:extLst>
      <p:ext uri="{BB962C8B-B14F-4D97-AF65-F5344CB8AC3E}">
        <p14:creationId xmlns:p14="http://schemas.microsoft.com/office/powerpoint/2010/main" val="38417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7702-1204-FC4F-B0DA-B6E5B6EADFBC}"/>
              </a:ext>
            </a:extLst>
          </p:cNvPr>
          <p:cNvSpPr>
            <a:spLocks noGrp="1"/>
          </p:cNvSpPr>
          <p:nvPr>
            <p:ph type="title"/>
          </p:nvPr>
        </p:nvSpPr>
        <p:spPr/>
        <p:txBody>
          <a:bodyPr/>
          <a:lstStyle/>
          <a:p>
            <a:r>
              <a:rPr lang="en-US" dirty="0"/>
              <a:t>Multiple Regression Example: Home Prices</a:t>
            </a:r>
          </a:p>
        </p:txBody>
      </p:sp>
      <p:sp>
        <p:nvSpPr>
          <p:cNvPr id="3" name="Content Placeholder 2">
            <a:extLst>
              <a:ext uri="{FF2B5EF4-FFF2-40B4-BE49-F238E27FC236}">
                <a16:creationId xmlns:a16="http://schemas.microsoft.com/office/drawing/2014/main" id="{373ABFBE-7277-A241-B35E-93FDCEF0586E}"/>
              </a:ext>
            </a:extLst>
          </p:cNvPr>
          <p:cNvSpPr>
            <a:spLocks noGrp="1"/>
          </p:cNvSpPr>
          <p:nvPr>
            <p:ph idx="1"/>
          </p:nvPr>
        </p:nvSpPr>
        <p:spPr>
          <a:xfrm>
            <a:off x="457200" y="1295400"/>
            <a:ext cx="8229600" cy="944893"/>
          </a:xfrm>
        </p:spPr>
        <p:txBody>
          <a:bodyPr/>
          <a:lstStyle/>
          <a:p>
            <a:r>
              <a:rPr lang="en-US" dirty="0"/>
              <a:t>The following table of homes for sale </a:t>
            </a:r>
            <a:br>
              <a:rPr lang="en-US" dirty="0"/>
            </a:br>
            <a:r>
              <a:rPr lang="en-US" dirty="0"/>
              <a:t>(obviously not in California):</a:t>
            </a:r>
          </a:p>
        </p:txBody>
      </p:sp>
      <p:sp>
        <p:nvSpPr>
          <p:cNvPr id="4" name="Slide Number Placeholder 3">
            <a:extLst>
              <a:ext uri="{FF2B5EF4-FFF2-40B4-BE49-F238E27FC236}">
                <a16:creationId xmlns:a16="http://schemas.microsoft.com/office/drawing/2014/main" id="{94AAFDB0-98E0-0841-A28F-14D6C77E1F27}"/>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graphicFrame>
        <p:nvGraphicFramePr>
          <p:cNvPr id="6" name="Table 5">
            <a:extLst>
              <a:ext uri="{FF2B5EF4-FFF2-40B4-BE49-F238E27FC236}">
                <a16:creationId xmlns:a16="http://schemas.microsoft.com/office/drawing/2014/main" id="{BF1C89D9-6B96-8340-BD16-BF2DA41572F9}"/>
              </a:ext>
            </a:extLst>
          </p:cNvPr>
          <p:cNvGraphicFramePr>
            <a:graphicFrameLocks noGrp="1"/>
          </p:cNvGraphicFramePr>
          <p:nvPr/>
        </p:nvGraphicFramePr>
        <p:xfrm>
          <a:off x="1056160" y="2444699"/>
          <a:ext cx="5228591" cy="3261360"/>
        </p:xfrm>
        <a:graphic>
          <a:graphicData uri="http://schemas.openxmlformats.org/drawingml/2006/table">
            <a:tbl>
              <a:tblPr firstRow="1" bandRow="1">
                <a:tableStyleId>{00A15C55-8517-42AA-B614-E9B94910E393}</a:tableStyleId>
              </a:tblPr>
              <a:tblGrid>
                <a:gridCol w="2149793">
                  <a:extLst>
                    <a:ext uri="{9D8B030D-6E8A-4147-A177-3AD203B41FA5}">
                      <a16:colId xmlns:a16="http://schemas.microsoft.com/office/drawing/2014/main" val="3112032967"/>
                    </a:ext>
                  </a:extLst>
                </a:gridCol>
                <a:gridCol w="2206943">
                  <a:extLst>
                    <a:ext uri="{9D8B030D-6E8A-4147-A177-3AD203B41FA5}">
                      <a16:colId xmlns:a16="http://schemas.microsoft.com/office/drawing/2014/main" val="1249213391"/>
                    </a:ext>
                  </a:extLst>
                </a:gridCol>
                <a:gridCol w="871855">
                  <a:extLst>
                    <a:ext uri="{9D8B030D-6E8A-4147-A177-3AD203B41FA5}">
                      <a16:colId xmlns:a16="http://schemas.microsoft.com/office/drawing/2014/main" val="1971335363"/>
                    </a:ext>
                  </a:extLst>
                </a:gridCol>
              </a:tblGrid>
              <a:tr h="433091">
                <a:tc>
                  <a:txBody>
                    <a:bodyPr/>
                    <a:lstStyle/>
                    <a:p>
                      <a:pPr algn="ctr"/>
                      <a:r>
                        <a:rPr lang="en-US" sz="1600" b="0" dirty="0"/>
                        <a:t>Number of bedrooms</a:t>
                      </a:r>
                    </a:p>
                    <a:p>
                      <a:pPr algn="ctr"/>
                      <a:r>
                        <a:rPr lang="en-US" sz="1600" b="0" i="1" dirty="0">
                          <a:latin typeface="Times New Roman" panose="02020603050405020304" pitchFamily="18" charset="0"/>
                          <a:cs typeface="Times New Roman" panose="02020603050405020304" pitchFamily="18" charset="0"/>
                        </a:rPr>
                        <a:t>x</a:t>
                      </a:r>
                      <a:r>
                        <a:rPr lang="en-US" sz="1600" b="0" i="0" baseline="-25000" dirty="0">
                          <a:latin typeface="Times New Roman" panose="02020603050405020304" pitchFamily="18" charset="0"/>
                          <a:cs typeface="Times New Roman" panose="02020603050405020304" pitchFamily="18" charset="0"/>
                        </a:rPr>
                        <a:t>1</a:t>
                      </a:r>
                    </a:p>
                  </a:txBody>
                  <a:tcPr/>
                </a:tc>
                <a:tc>
                  <a:txBody>
                    <a:bodyPr/>
                    <a:lstStyle/>
                    <a:p>
                      <a:pPr algn="ctr"/>
                      <a:r>
                        <a:rPr lang="en-US" sz="1600" b="0" dirty="0"/>
                        <a:t>Number of bathrooms</a:t>
                      </a:r>
                    </a:p>
                    <a:p>
                      <a:pPr marL="0" algn="ctr" defTabSz="914400" rtl="0" eaLnBrk="1" latinLnBrk="0" hangingPunct="1"/>
                      <a:r>
                        <a:rPr lang="en-US" sz="1600" b="0" i="1" kern="1200" dirty="0">
                          <a:solidFill>
                            <a:schemeClr val="lt1"/>
                          </a:solidFill>
                          <a:latin typeface="Times New Roman" panose="02020603050405020304" pitchFamily="18" charset="0"/>
                          <a:ea typeface="+mn-ea"/>
                          <a:cs typeface="Times New Roman" panose="02020603050405020304" pitchFamily="18" charset="0"/>
                        </a:rPr>
                        <a:t>x</a:t>
                      </a:r>
                      <a:r>
                        <a:rPr lang="en-US" sz="1600" b="0" i="0" kern="1200" baseline="-25000" dirty="0">
                          <a:solidFill>
                            <a:schemeClr val="lt1"/>
                          </a:solidFill>
                          <a:latin typeface="Times New Roman" panose="02020603050405020304" pitchFamily="18" charset="0"/>
                          <a:ea typeface="+mn-ea"/>
                          <a:cs typeface="Times New Roman" panose="02020603050405020304" pitchFamily="18" charset="0"/>
                        </a:rPr>
                        <a:t>2</a:t>
                      </a:r>
                    </a:p>
                  </a:txBody>
                  <a:tcPr/>
                </a:tc>
                <a:tc>
                  <a:txBody>
                    <a:bodyPr/>
                    <a:lstStyle/>
                    <a:p>
                      <a:pPr algn="ctr"/>
                      <a:r>
                        <a:rPr lang="en-US" sz="1600" b="0" dirty="0"/>
                        <a:t>$ Price</a:t>
                      </a:r>
                    </a:p>
                    <a:p>
                      <a:pPr marL="0" algn="ctr" defTabSz="914400" rtl="0" eaLnBrk="1" latinLnBrk="0" hangingPunct="1"/>
                      <a:r>
                        <a:rPr lang="en-US" sz="1600" b="0" i="1" kern="1200" dirty="0">
                          <a:solidFill>
                            <a:schemeClr val="lt1"/>
                          </a:solidFill>
                          <a:latin typeface="Times New Roman" panose="02020603050405020304" pitchFamily="18" charset="0"/>
                          <a:ea typeface="+mn-ea"/>
                          <a:cs typeface="Times New Roman" panose="02020603050405020304" pitchFamily="18" charset="0"/>
                        </a:rPr>
                        <a:t>y</a:t>
                      </a:r>
                    </a:p>
                  </a:txBody>
                  <a:tcPr/>
                </a:tc>
                <a:extLst>
                  <a:ext uri="{0D108BD9-81ED-4DB2-BD59-A6C34878D82A}">
                    <a16:rowId xmlns:a16="http://schemas.microsoft.com/office/drawing/2014/main" val="2335890070"/>
                  </a:ext>
                </a:extLst>
              </a:tr>
              <a:tr h="277330">
                <a:tc>
                  <a:txBody>
                    <a:bodyPr/>
                    <a:lstStyle/>
                    <a:p>
                      <a:pPr algn="ctr"/>
                      <a:r>
                        <a:rPr lang="en-US" sz="1600" dirty="0"/>
                        <a:t>3</a:t>
                      </a:r>
                    </a:p>
                  </a:txBody>
                  <a:tcPr/>
                </a:tc>
                <a:tc>
                  <a:txBody>
                    <a:bodyPr/>
                    <a:lstStyle/>
                    <a:p>
                      <a:pPr algn="ctr"/>
                      <a:r>
                        <a:rPr lang="en-US" sz="1600" dirty="0"/>
                        <a:t>2</a:t>
                      </a:r>
                    </a:p>
                  </a:txBody>
                  <a:tcPr/>
                </a:tc>
                <a:tc>
                  <a:txBody>
                    <a:bodyPr/>
                    <a:lstStyle/>
                    <a:p>
                      <a:r>
                        <a:rPr lang="en-US" sz="1600" dirty="0"/>
                        <a:t>48,800</a:t>
                      </a:r>
                    </a:p>
                  </a:txBody>
                  <a:tcPr/>
                </a:tc>
                <a:extLst>
                  <a:ext uri="{0D108BD9-81ED-4DB2-BD59-A6C34878D82A}">
                    <a16:rowId xmlns:a16="http://schemas.microsoft.com/office/drawing/2014/main" val="3806479638"/>
                  </a:ext>
                </a:extLst>
              </a:tr>
              <a:tr h="277330">
                <a:tc>
                  <a:txBody>
                    <a:bodyPr/>
                    <a:lstStyle/>
                    <a:p>
                      <a:pPr algn="ctr"/>
                      <a:r>
                        <a:rPr lang="en-US" sz="1600" dirty="0"/>
                        <a:t>2</a:t>
                      </a:r>
                    </a:p>
                  </a:txBody>
                  <a:tcPr/>
                </a:tc>
                <a:tc>
                  <a:txBody>
                    <a:bodyPr/>
                    <a:lstStyle/>
                    <a:p>
                      <a:pPr algn="ctr"/>
                      <a:r>
                        <a:rPr lang="en-US" sz="1600" dirty="0"/>
                        <a:t>1</a:t>
                      </a:r>
                    </a:p>
                  </a:txBody>
                  <a:tcPr/>
                </a:tc>
                <a:tc>
                  <a:txBody>
                    <a:bodyPr/>
                    <a:lstStyle/>
                    <a:p>
                      <a:r>
                        <a:rPr lang="en-US" sz="1600" dirty="0"/>
                        <a:t>44,300</a:t>
                      </a:r>
                    </a:p>
                  </a:txBody>
                  <a:tcPr/>
                </a:tc>
                <a:extLst>
                  <a:ext uri="{0D108BD9-81ED-4DB2-BD59-A6C34878D82A}">
                    <a16:rowId xmlns:a16="http://schemas.microsoft.com/office/drawing/2014/main" val="2496345700"/>
                  </a:ext>
                </a:extLst>
              </a:tr>
              <a:tr h="277330">
                <a:tc>
                  <a:txBody>
                    <a:bodyPr/>
                    <a:lstStyle/>
                    <a:p>
                      <a:pPr algn="ctr"/>
                      <a:r>
                        <a:rPr lang="en-US" sz="1600" dirty="0"/>
                        <a:t>4</a:t>
                      </a:r>
                    </a:p>
                  </a:txBody>
                  <a:tcPr/>
                </a:tc>
                <a:tc>
                  <a:txBody>
                    <a:bodyPr/>
                    <a:lstStyle/>
                    <a:p>
                      <a:pPr algn="ctr"/>
                      <a:r>
                        <a:rPr lang="en-US" sz="1600" dirty="0"/>
                        <a:t>3</a:t>
                      </a:r>
                    </a:p>
                  </a:txBody>
                  <a:tcPr/>
                </a:tc>
                <a:tc>
                  <a:txBody>
                    <a:bodyPr/>
                    <a:lstStyle/>
                    <a:p>
                      <a:r>
                        <a:rPr lang="en-US" sz="1600" dirty="0"/>
                        <a:t>53,800</a:t>
                      </a:r>
                    </a:p>
                  </a:txBody>
                  <a:tcPr/>
                </a:tc>
                <a:extLst>
                  <a:ext uri="{0D108BD9-81ED-4DB2-BD59-A6C34878D82A}">
                    <a16:rowId xmlns:a16="http://schemas.microsoft.com/office/drawing/2014/main" val="2561220239"/>
                  </a:ext>
                </a:extLst>
              </a:tr>
              <a:tr h="277330">
                <a:tc>
                  <a:txBody>
                    <a:bodyPr/>
                    <a:lstStyle/>
                    <a:p>
                      <a:pPr algn="ctr"/>
                      <a:r>
                        <a:rPr lang="en-US" sz="1600" dirty="0"/>
                        <a:t>2</a:t>
                      </a:r>
                    </a:p>
                  </a:txBody>
                  <a:tcPr/>
                </a:tc>
                <a:tc>
                  <a:txBody>
                    <a:bodyPr/>
                    <a:lstStyle/>
                    <a:p>
                      <a:pPr algn="ctr"/>
                      <a:r>
                        <a:rPr lang="en-US" sz="1600" dirty="0"/>
                        <a:t>1</a:t>
                      </a:r>
                    </a:p>
                  </a:txBody>
                  <a:tcPr/>
                </a:tc>
                <a:tc>
                  <a:txBody>
                    <a:bodyPr/>
                    <a:lstStyle/>
                    <a:p>
                      <a:r>
                        <a:rPr lang="en-US" sz="1600" dirty="0"/>
                        <a:t>44,200</a:t>
                      </a:r>
                    </a:p>
                  </a:txBody>
                  <a:tcPr/>
                </a:tc>
                <a:extLst>
                  <a:ext uri="{0D108BD9-81ED-4DB2-BD59-A6C34878D82A}">
                    <a16:rowId xmlns:a16="http://schemas.microsoft.com/office/drawing/2014/main" val="2822138563"/>
                  </a:ext>
                </a:extLst>
              </a:tr>
              <a:tr h="277330">
                <a:tc>
                  <a:txBody>
                    <a:bodyPr/>
                    <a:lstStyle/>
                    <a:p>
                      <a:pPr algn="ctr"/>
                      <a:r>
                        <a:rPr lang="en-US" sz="1600" dirty="0"/>
                        <a:t>3</a:t>
                      </a:r>
                    </a:p>
                  </a:txBody>
                  <a:tcPr/>
                </a:tc>
                <a:tc>
                  <a:txBody>
                    <a:bodyPr/>
                    <a:lstStyle/>
                    <a:p>
                      <a:pPr algn="ctr"/>
                      <a:r>
                        <a:rPr lang="en-US" sz="1600" dirty="0"/>
                        <a:t>2</a:t>
                      </a:r>
                    </a:p>
                  </a:txBody>
                  <a:tcPr/>
                </a:tc>
                <a:tc>
                  <a:txBody>
                    <a:bodyPr/>
                    <a:lstStyle/>
                    <a:p>
                      <a:r>
                        <a:rPr lang="en-US" sz="1600" dirty="0"/>
                        <a:t>49,700</a:t>
                      </a:r>
                    </a:p>
                  </a:txBody>
                  <a:tcPr/>
                </a:tc>
                <a:extLst>
                  <a:ext uri="{0D108BD9-81ED-4DB2-BD59-A6C34878D82A}">
                    <a16:rowId xmlns:a16="http://schemas.microsoft.com/office/drawing/2014/main" val="2212630287"/>
                  </a:ext>
                </a:extLst>
              </a:tr>
              <a:tr h="277330">
                <a:tc>
                  <a:txBody>
                    <a:bodyPr/>
                    <a:lstStyle/>
                    <a:p>
                      <a:pPr algn="ctr"/>
                      <a:r>
                        <a:rPr lang="en-US" sz="1600" dirty="0"/>
                        <a:t>2</a:t>
                      </a:r>
                    </a:p>
                  </a:txBody>
                  <a:tcPr/>
                </a:tc>
                <a:tc>
                  <a:txBody>
                    <a:bodyPr/>
                    <a:lstStyle/>
                    <a:p>
                      <a:pPr algn="ctr"/>
                      <a:r>
                        <a:rPr lang="en-US" sz="1600" dirty="0"/>
                        <a:t>2</a:t>
                      </a:r>
                    </a:p>
                  </a:txBody>
                  <a:tcPr/>
                </a:tc>
                <a:tc>
                  <a:txBody>
                    <a:bodyPr/>
                    <a:lstStyle/>
                    <a:p>
                      <a:r>
                        <a:rPr lang="en-US" sz="1600" dirty="0"/>
                        <a:t>44,900</a:t>
                      </a:r>
                    </a:p>
                  </a:txBody>
                  <a:tcPr/>
                </a:tc>
                <a:extLst>
                  <a:ext uri="{0D108BD9-81ED-4DB2-BD59-A6C34878D82A}">
                    <a16:rowId xmlns:a16="http://schemas.microsoft.com/office/drawing/2014/main" val="2102547845"/>
                  </a:ext>
                </a:extLst>
              </a:tr>
              <a:tr h="277330">
                <a:tc>
                  <a:txBody>
                    <a:bodyPr/>
                    <a:lstStyle/>
                    <a:p>
                      <a:pPr algn="ctr"/>
                      <a:r>
                        <a:rPr lang="en-US" sz="1600" dirty="0"/>
                        <a:t>5</a:t>
                      </a:r>
                    </a:p>
                  </a:txBody>
                  <a:tcPr/>
                </a:tc>
                <a:tc>
                  <a:txBody>
                    <a:bodyPr/>
                    <a:lstStyle/>
                    <a:p>
                      <a:pPr algn="ctr"/>
                      <a:r>
                        <a:rPr lang="en-US" sz="1600" dirty="0"/>
                        <a:t>3</a:t>
                      </a:r>
                    </a:p>
                  </a:txBody>
                  <a:tcPr/>
                </a:tc>
                <a:tc>
                  <a:txBody>
                    <a:bodyPr/>
                    <a:lstStyle/>
                    <a:p>
                      <a:r>
                        <a:rPr lang="en-US" sz="1600" dirty="0"/>
                        <a:t>58,400</a:t>
                      </a:r>
                    </a:p>
                  </a:txBody>
                  <a:tcPr/>
                </a:tc>
                <a:extLst>
                  <a:ext uri="{0D108BD9-81ED-4DB2-BD59-A6C34878D82A}">
                    <a16:rowId xmlns:a16="http://schemas.microsoft.com/office/drawing/2014/main" val="1562695932"/>
                  </a:ext>
                </a:extLst>
              </a:tr>
              <a:tr h="277330">
                <a:tc>
                  <a:txBody>
                    <a:bodyPr/>
                    <a:lstStyle/>
                    <a:p>
                      <a:pPr algn="ctr"/>
                      <a:r>
                        <a:rPr lang="en-US" sz="1600" dirty="0"/>
                        <a:t>4</a:t>
                      </a:r>
                    </a:p>
                  </a:txBody>
                  <a:tcPr/>
                </a:tc>
                <a:tc>
                  <a:txBody>
                    <a:bodyPr/>
                    <a:lstStyle/>
                    <a:p>
                      <a:pPr algn="ctr"/>
                      <a:r>
                        <a:rPr lang="en-US" sz="1600" dirty="0"/>
                        <a:t>2</a:t>
                      </a:r>
                    </a:p>
                  </a:txBody>
                  <a:tcPr/>
                </a:tc>
                <a:tc>
                  <a:txBody>
                    <a:bodyPr/>
                    <a:lstStyle/>
                    <a:p>
                      <a:r>
                        <a:rPr lang="en-US" sz="1600" dirty="0"/>
                        <a:t>52,900</a:t>
                      </a:r>
                    </a:p>
                  </a:txBody>
                  <a:tcPr/>
                </a:tc>
                <a:extLst>
                  <a:ext uri="{0D108BD9-81ED-4DB2-BD59-A6C34878D82A}">
                    <a16:rowId xmlns:a16="http://schemas.microsoft.com/office/drawing/2014/main" val="3641742535"/>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08EE6D-9F91-8343-9821-5E27AA092BD4}"/>
                  </a:ext>
                </a:extLst>
              </p:cNvPr>
              <p:cNvSpPr txBox="1"/>
              <p:nvPr/>
            </p:nvSpPr>
            <p:spPr>
              <a:xfrm>
                <a:off x="6568490" y="1767846"/>
                <a:ext cx="1778500" cy="4481227"/>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33CC"/>
                          </a:solidFill>
                          <a:latin typeface="Cambria Math" panose="02040503050406030204" pitchFamily="18" charset="0"/>
                        </a:rPr>
                        <m:t>        </m:t>
                      </m:r>
                      <m:r>
                        <a:rPr lang="en-US" sz="1400" b="0" i="1" smtClean="0">
                          <a:solidFill>
                            <a:srgbClr val="0033CC"/>
                          </a:solidFill>
                          <a:latin typeface="Cambria Math" panose="02040503050406030204" pitchFamily="18" charset="0"/>
                        </a:rPr>
                        <m:t>𝑛</m:t>
                      </m:r>
                      <m:r>
                        <a:rPr lang="en-US" sz="1400" b="0" i="1" smtClean="0">
                          <a:solidFill>
                            <a:srgbClr val="0033CC"/>
                          </a:solidFill>
                          <a:latin typeface="Cambria Math" panose="02040503050406030204" pitchFamily="18" charset="0"/>
                        </a:rPr>
                        <m:t>=8</m:t>
                      </m:r>
                    </m:oMath>
                    <m:oMath xmlns:m="http://schemas.openxmlformats.org/officeDocument/2006/math">
                      <m:nary>
                        <m:naryPr>
                          <m:chr m:val="∑"/>
                          <m:subHide m:val="on"/>
                          <m:supHide m:val="on"/>
                          <m:ctrlPr>
                            <a:rPr lang="en-US" sz="1400" b="0" i="1" smtClean="0">
                              <a:solidFill>
                                <a:srgbClr val="0033CC"/>
                              </a:solidFill>
                              <a:latin typeface="Cambria Math" panose="02040503050406030204" pitchFamily="18" charset="0"/>
                            </a:rPr>
                          </m:ctrlPr>
                        </m:naryPr>
                        <m:sub/>
                        <m:sup/>
                        <m:e>
                          <m:sSub>
                            <m:sSubPr>
                              <m:ctrlPr>
                                <a:rPr lang="en-US" sz="1400" b="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r>
                            <a:rPr lang="en-US" sz="1400" b="0" i="1" smtClean="0">
                              <a:solidFill>
                                <a:srgbClr val="0033CC"/>
                              </a:solidFill>
                              <a:latin typeface="Cambria Math" panose="02040503050406030204" pitchFamily="18" charset="0"/>
                            </a:rPr>
                            <m:t>=25</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16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r>
                            <a:rPr lang="en-US" sz="1400" b="0" i="1" smtClean="0">
                              <a:solidFill>
                                <a:srgbClr val="0033CC"/>
                              </a:solidFill>
                              <a:latin typeface="Cambria Math" panose="02040503050406030204" pitchFamily="18" charset="0"/>
                            </a:rPr>
                            <m:t>𝑦</m:t>
                          </m:r>
                          <m:r>
                            <a:rPr lang="en-US" sz="1400" i="1">
                              <a:solidFill>
                                <a:srgbClr val="0033CC"/>
                              </a:solidFill>
                              <a:latin typeface="Cambria Math" panose="020405030504060302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397</m:t>
                          </m:r>
                          <m:r>
                            <m:rPr>
                              <m:nor/>
                            </m:rPr>
                            <a:rPr lang="en-US" sz="1400" b="0" i="0" smtClean="0">
                              <a:solidFill>
                                <a:srgbClr val="0033CC"/>
                              </a:solidFill>
                              <a:latin typeface="Times New Roman" panose="02020603050405020304" pitchFamily="18" charset="0"/>
                              <a:cs typeface="Times New Roman" panose="020206030504050203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000</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i="1">
                                  <a:solidFill>
                                    <a:srgbClr val="0033CC"/>
                                  </a:solidFill>
                                  <a:latin typeface="Cambria Math" panose="02040503050406030204" pitchFamily="18" charset="0"/>
                                </a:rPr>
                                <m:t>1</m:t>
                              </m:r>
                            </m:sub>
                          </m:sSub>
                          <m:r>
                            <a:rPr lang="en-US" sz="1400" i="1">
                              <a:solidFill>
                                <a:srgbClr val="0033CC"/>
                              </a:solidFill>
                              <a:latin typeface="Cambria Math" panose="02040503050406030204" pitchFamily="18" charset="0"/>
                            </a:rPr>
                            <m:t>𝑦</m:t>
                          </m:r>
                        </m:e>
                      </m:nary>
                      <m:r>
                        <a:rPr lang="en-US" sz="1400" b="0" i="1" smtClean="0">
                          <a:solidFill>
                            <a:srgbClr val="0033CC"/>
                          </a:solidFill>
                          <a:latin typeface="Cambria Math" panose="02040503050406030204" pitchFamily="18" charset="0"/>
                        </a:rPr>
                        <m:t>=1,281,100</m:t>
                      </m:r>
                    </m:oMath>
                  </m:oMathPara>
                </a14:m>
                <a:endParaRPr lang="en-US" sz="1400" b="0" dirty="0">
                  <a:solidFill>
                    <a:srgbClr val="0033CC"/>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𝑦</m:t>
                          </m:r>
                        </m:e>
                      </m:nary>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817,700</m:t>
                      </m:r>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smtClean="0">
                                  <a:solidFill>
                                    <a:srgbClr val="0033CC"/>
                                  </a:solidFill>
                                  <a:latin typeface="Cambria Math" panose="02040503050406030204" pitchFamily="18" charset="0"/>
                                </a:rPr>
                              </m:ctrlPr>
                            </m:sSubSup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up>
                              <m:r>
                                <a:rPr lang="en-US" sz="1400" b="0" i="1" smtClean="0">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Times New Roman" panose="02020603050405020304" pitchFamily="18" charset="0"/>
                              <a:cs typeface="Times New Roman" panose="02020603050405020304" pitchFamily="18" charset="0"/>
                            </a:rPr>
                            <m:t>87</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a:solidFill>
                                    <a:srgbClr val="0033CC"/>
                                  </a:solidFill>
                                  <a:latin typeface="Cambria Math" panose="02040503050406030204" pitchFamily="18" charset="0"/>
                                </a:rPr>
                              </m:ctrlPr>
                            </m:sSubSup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up>
                              <m:r>
                                <a:rPr lang="en-US" sz="1400" i="1">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36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55</m:t>
                          </m:r>
                        </m:e>
                      </m:nary>
                    </m:oMath>
                  </m:oMathPara>
                </a14:m>
                <a:endParaRPr lang="en-US" sz="1400" dirty="0">
                  <a:solidFill>
                    <a:srgbClr val="0033CC"/>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F08EE6D-9F91-8343-9821-5E27AA092BD4}"/>
                  </a:ext>
                </a:extLst>
              </p:cNvPr>
              <p:cNvSpPr txBox="1">
                <a:spLocks noRot="1" noChangeAspect="1" noMove="1" noResize="1" noEditPoints="1" noAdjustHandles="1" noChangeArrowheads="1" noChangeShapeType="1" noTextEdit="1"/>
              </p:cNvSpPr>
              <p:nvPr/>
            </p:nvSpPr>
            <p:spPr>
              <a:xfrm>
                <a:off x="6568490" y="1767846"/>
                <a:ext cx="1778500" cy="4481227"/>
              </a:xfrm>
              <a:prstGeom prst="rect">
                <a:avLst/>
              </a:prstGeom>
              <a:blipFill>
                <a:blip r:embed="rId2"/>
                <a:stretch>
                  <a:fillRect l="-30986" t="-11268" b="-22254"/>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2973366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7730-3A14-8149-A13C-57BBA8009790}"/>
              </a:ext>
            </a:extLst>
          </p:cNvPr>
          <p:cNvSpPr>
            <a:spLocks noGrp="1"/>
          </p:cNvSpPr>
          <p:nvPr>
            <p:ph type="title"/>
          </p:nvPr>
        </p:nvSpPr>
        <p:spPr/>
        <p:txBody>
          <a:bodyPr/>
          <a:lstStyle/>
          <a:p>
            <a:r>
              <a:rPr lang="en-US" dirty="0"/>
              <a:t>Example: Home Prices</a:t>
            </a:r>
            <a:r>
              <a:rPr lang="en-US" i="1" dirty="0"/>
              <a:t>, cont’d</a:t>
            </a:r>
          </a:p>
        </p:txBody>
      </p:sp>
      <p:sp>
        <p:nvSpPr>
          <p:cNvPr id="4" name="Slide Number Placeholder 3">
            <a:extLst>
              <a:ext uri="{FF2B5EF4-FFF2-40B4-BE49-F238E27FC236}">
                <a16:creationId xmlns:a16="http://schemas.microsoft.com/office/drawing/2014/main" id="{4DC53F6E-BA13-B948-94D6-F91E37B989E9}"/>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A15F48-2A42-E64B-A418-F47082570D01}"/>
                  </a:ext>
                </a:extLst>
              </p:cNvPr>
              <p:cNvSpPr txBox="1"/>
              <p:nvPr/>
            </p:nvSpPr>
            <p:spPr>
              <a:xfrm>
                <a:off x="1056159" y="1316065"/>
                <a:ext cx="1778500" cy="4481227"/>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33CC"/>
                          </a:solidFill>
                          <a:latin typeface="Cambria Math" panose="02040503050406030204" pitchFamily="18" charset="0"/>
                        </a:rPr>
                        <m:t>        </m:t>
                      </m:r>
                      <m:r>
                        <a:rPr lang="en-US" sz="1400" b="0" i="1" smtClean="0">
                          <a:solidFill>
                            <a:srgbClr val="0033CC"/>
                          </a:solidFill>
                          <a:latin typeface="Cambria Math" panose="02040503050406030204" pitchFamily="18" charset="0"/>
                        </a:rPr>
                        <m:t>𝑛</m:t>
                      </m:r>
                      <m:r>
                        <a:rPr lang="en-US" sz="1400" b="0" i="1" smtClean="0">
                          <a:solidFill>
                            <a:srgbClr val="0033CC"/>
                          </a:solidFill>
                          <a:latin typeface="Cambria Math" panose="02040503050406030204" pitchFamily="18" charset="0"/>
                        </a:rPr>
                        <m:t>=8</m:t>
                      </m:r>
                    </m:oMath>
                    <m:oMath xmlns:m="http://schemas.openxmlformats.org/officeDocument/2006/math">
                      <m:nary>
                        <m:naryPr>
                          <m:chr m:val="∑"/>
                          <m:subHide m:val="on"/>
                          <m:supHide m:val="on"/>
                          <m:ctrlPr>
                            <a:rPr lang="en-US" sz="1400" b="0" i="1" smtClean="0">
                              <a:solidFill>
                                <a:srgbClr val="0033CC"/>
                              </a:solidFill>
                              <a:latin typeface="Cambria Math" panose="02040503050406030204" pitchFamily="18" charset="0"/>
                            </a:rPr>
                          </m:ctrlPr>
                        </m:naryPr>
                        <m:sub/>
                        <m:sup/>
                        <m:e>
                          <m:sSub>
                            <m:sSubPr>
                              <m:ctrlPr>
                                <a:rPr lang="en-US" sz="1400" b="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r>
                            <a:rPr lang="en-US" sz="1400" b="0" i="1" smtClean="0">
                              <a:solidFill>
                                <a:srgbClr val="0033CC"/>
                              </a:solidFill>
                              <a:latin typeface="Cambria Math" panose="02040503050406030204" pitchFamily="18" charset="0"/>
                            </a:rPr>
                            <m:t>=25</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16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r>
                            <a:rPr lang="en-US" sz="1400" b="0" i="1" smtClean="0">
                              <a:solidFill>
                                <a:srgbClr val="0033CC"/>
                              </a:solidFill>
                              <a:latin typeface="Cambria Math" panose="02040503050406030204" pitchFamily="18" charset="0"/>
                            </a:rPr>
                            <m:t>𝑦</m:t>
                          </m:r>
                          <m:r>
                            <a:rPr lang="en-US" sz="1400" i="1">
                              <a:solidFill>
                                <a:srgbClr val="0033CC"/>
                              </a:solidFill>
                              <a:latin typeface="Cambria Math" panose="020405030504060302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397</m:t>
                          </m:r>
                          <m:r>
                            <m:rPr>
                              <m:nor/>
                            </m:rPr>
                            <a:rPr lang="en-US" sz="1400" b="0" i="0" smtClean="0">
                              <a:solidFill>
                                <a:srgbClr val="0033CC"/>
                              </a:solidFill>
                              <a:latin typeface="Times New Roman" panose="02020603050405020304" pitchFamily="18" charset="0"/>
                              <a:cs typeface="Times New Roman" panose="020206030504050203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000</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i="1">
                                  <a:solidFill>
                                    <a:srgbClr val="0033CC"/>
                                  </a:solidFill>
                                  <a:latin typeface="Cambria Math" panose="02040503050406030204" pitchFamily="18" charset="0"/>
                                </a:rPr>
                                <m:t>1</m:t>
                              </m:r>
                            </m:sub>
                          </m:sSub>
                          <m:r>
                            <a:rPr lang="en-US" sz="1400" i="1">
                              <a:solidFill>
                                <a:srgbClr val="0033CC"/>
                              </a:solidFill>
                              <a:latin typeface="Cambria Math" panose="02040503050406030204" pitchFamily="18" charset="0"/>
                            </a:rPr>
                            <m:t>𝑦</m:t>
                          </m:r>
                        </m:e>
                      </m:nary>
                      <m:r>
                        <a:rPr lang="en-US" sz="1400" b="0" i="1" smtClean="0">
                          <a:solidFill>
                            <a:srgbClr val="0033CC"/>
                          </a:solidFill>
                          <a:latin typeface="Cambria Math" panose="02040503050406030204" pitchFamily="18" charset="0"/>
                        </a:rPr>
                        <m:t>=1,281,100</m:t>
                      </m:r>
                    </m:oMath>
                  </m:oMathPara>
                </a14:m>
                <a:endParaRPr lang="en-US" sz="1400" b="0" dirty="0">
                  <a:solidFill>
                    <a:srgbClr val="0033CC"/>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𝑦</m:t>
                          </m:r>
                        </m:e>
                      </m:nary>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817,700</m:t>
                      </m:r>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smtClean="0">
                                  <a:solidFill>
                                    <a:srgbClr val="0033CC"/>
                                  </a:solidFill>
                                  <a:latin typeface="Cambria Math" panose="02040503050406030204" pitchFamily="18" charset="0"/>
                                </a:rPr>
                              </m:ctrlPr>
                            </m:sSubSup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up>
                              <m:r>
                                <a:rPr lang="en-US" sz="1400" b="0" i="1" smtClean="0">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Times New Roman" panose="02020603050405020304" pitchFamily="18" charset="0"/>
                              <a:cs typeface="Times New Roman" panose="02020603050405020304" pitchFamily="18" charset="0"/>
                            </a:rPr>
                            <m:t>87</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a:solidFill>
                                    <a:srgbClr val="0033CC"/>
                                  </a:solidFill>
                                  <a:latin typeface="Cambria Math" panose="02040503050406030204" pitchFamily="18" charset="0"/>
                                </a:rPr>
                              </m:ctrlPr>
                            </m:sSubSup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up>
                              <m:r>
                                <a:rPr lang="en-US" sz="1400" i="1">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36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55</m:t>
                          </m:r>
                        </m:e>
                      </m:nary>
                    </m:oMath>
                  </m:oMathPara>
                </a14:m>
                <a:endParaRPr lang="en-US" sz="1400" dirty="0">
                  <a:solidFill>
                    <a:srgbClr val="0033CC"/>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1A15F48-2A42-E64B-A418-F47082570D01}"/>
                  </a:ext>
                </a:extLst>
              </p:cNvPr>
              <p:cNvSpPr txBox="1">
                <a:spLocks noRot="1" noChangeAspect="1" noMove="1" noResize="1" noEditPoints="1" noAdjustHandles="1" noChangeArrowheads="1" noChangeShapeType="1" noTextEdit="1"/>
              </p:cNvSpPr>
              <p:nvPr/>
            </p:nvSpPr>
            <p:spPr>
              <a:xfrm>
                <a:off x="1056159" y="1316065"/>
                <a:ext cx="1778500" cy="4481227"/>
              </a:xfrm>
              <a:prstGeom prst="rect">
                <a:avLst/>
              </a:prstGeom>
              <a:blipFill>
                <a:blip r:embed="rId2"/>
                <a:stretch>
                  <a:fillRect l="-30986" t="-11582" b="-22316"/>
                </a:stretch>
              </a:blipFill>
              <a:ln>
                <a:solidFill>
                  <a:srgbClr val="0432FF"/>
                </a:solid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BAD0067-F763-7A42-84A0-4329B8D4DC62}"/>
              </a:ext>
            </a:extLst>
          </p:cNvPr>
          <p:cNvGrpSpPr/>
          <p:nvPr/>
        </p:nvGrpSpPr>
        <p:grpSpPr>
          <a:xfrm>
            <a:off x="3291854" y="1316065"/>
            <a:ext cx="4808108" cy="2103097"/>
            <a:chOff x="2286025" y="1965976"/>
            <a:chExt cx="5212023" cy="2215950"/>
          </a:xfrm>
        </p:grpSpPr>
        <p:sp>
          <p:nvSpPr>
            <p:cNvPr id="7" name="Rectangle 6">
              <a:extLst>
                <a:ext uri="{FF2B5EF4-FFF2-40B4-BE49-F238E27FC236}">
                  <a16:creationId xmlns:a16="http://schemas.microsoft.com/office/drawing/2014/main" id="{2544BD6C-9CA3-7740-8FB8-B5120F522AB2}"/>
                </a:ext>
              </a:extLst>
            </p:cNvPr>
            <p:cNvSpPr/>
            <p:nvPr/>
          </p:nvSpPr>
          <p:spPr bwMode="auto">
            <a:xfrm>
              <a:off x="2286025" y="1965976"/>
              <a:ext cx="5212023" cy="2215950"/>
            </a:xfrm>
            <a:prstGeom prst="rect">
              <a:avLst/>
            </a:prstGeom>
            <a:solidFill>
              <a:schemeClr val="accent1">
                <a:lumMod val="20000"/>
                <a:lumOff val="80000"/>
              </a:scheme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61911B-BF10-9B4A-8E93-D2D8409BA275}"/>
                    </a:ext>
                  </a:extLst>
                </p:cNvPr>
                <p:cNvSpPr txBox="1"/>
                <p:nvPr/>
              </p:nvSpPr>
              <p:spPr>
                <a:xfrm>
                  <a:off x="2336491" y="2103850"/>
                  <a:ext cx="5015449" cy="703027"/>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33CC"/>
                            </a:solidFill>
                            <a:latin typeface="Cambria Math" panose="02040503050406030204" pitchFamily="18" charset="0"/>
                          </a:rPr>
                          <m:t>𝑛</m:t>
                        </m:r>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rPr>
                              <m:t>0</m:t>
                            </m:r>
                          </m:sub>
                        </m:sSub>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
                              <m:sSubPr>
                                <m:ctrlPr>
                                  <a:rPr lang="en-US"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Sub>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Sub>
                                <m:r>
                                  <a:rPr lang="en-US" b="0" i="1" smtClean="0">
                                    <a:solidFill>
                                      <a:srgbClr val="0033CC"/>
                                    </a:solidFill>
                                    <a:latin typeface="Cambria Math" panose="02040503050406030204" pitchFamily="18" charset="0"/>
                                  </a:rPr>
                                  <m:t>    =</m:t>
                                </m:r>
                                <m:nary>
                                  <m:naryPr>
                                    <m:chr m:val="∑"/>
                                    <m:subHide m:val="on"/>
                                    <m:supHide m:val="on"/>
                                    <m:ctrlPr>
                                      <a:rPr lang="en-US" i="1">
                                        <a:solidFill>
                                          <a:srgbClr val="0033CC"/>
                                        </a:solidFill>
                                        <a:latin typeface="Cambria Math" panose="02040503050406030204" pitchFamily="18" charset="0"/>
                                      </a:rPr>
                                    </m:ctrlPr>
                                  </m:naryPr>
                                  <m:sub/>
                                  <m:sup/>
                                  <m:e>
                                    <m:r>
                                      <a:rPr lang="en-US" i="1">
                                        <a:solidFill>
                                          <a:srgbClr val="0033CC"/>
                                        </a:solidFill>
                                        <a:latin typeface="Cambria Math" panose="02040503050406030204" pitchFamily="18" charset="0"/>
                                      </a:rPr>
                                      <m:t>𝑦</m:t>
                                    </m:r>
                                  </m:e>
                                </m:nary>
                              </m:e>
                            </m:nary>
                          </m:e>
                        </m:nary>
                      </m:oMath>
                    </m:oMathPara>
                  </a14:m>
                  <a:endParaRPr lang="en-US" dirty="0">
                    <a:solidFill>
                      <a:srgbClr val="0033CC"/>
                    </a:solidFill>
                  </a:endParaRPr>
                </a:p>
              </p:txBody>
            </p:sp>
          </mc:Choice>
          <mc:Fallback xmlns="">
            <p:sp>
              <p:nvSpPr>
                <p:cNvPr id="8" name="TextBox 7">
                  <a:extLst>
                    <a:ext uri="{FF2B5EF4-FFF2-40B4-BE49-F238E27FC236}">
                      <a16:creationId xmlns:a16="http://schemas.microsoft.com/office/drawing/2014/main" id="{6861911B-BF10-9B4A-8E93-D2D8409BA275}"/>
                    </a:ext>
                  </a:extLst>
                </p:cNvPr>
                <p:cNvSpPr txBox="1">
                  <a:spLocks noRot="1" noChangeAspect="1" noMove="1" noResize="1" noEditPoints="1" noAdjustHandles="1" noChangeArrowheads="1" noChangeShapeType="1" noTextEdit="1"/>
                </p:cNvSpPr>
                <p:nvPr/>
              </p:nvSpPr>
              <p:spPr>
                <a:xfrm>
                  <a:off x="2336491" y="2103850"/>
                  <a:ext cx="5015449" cy="703027"/>
                </a:xfrm>
                <a:prstGeom prst="rect">
                  <a:avLst/>
                </a:prstGeom>
                <a:blipFill>
                  <a:blip r:embed="rId3"/>
                  <a:stretch>
                    <a:fillRect t="-126415" r="-1370" b="-18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A309DA-CFEA-A64E-9950-ECF88C7F11EA}"/>
                    </a:ext>
                  </a:extLst>
                </p:cNvPr>
                <p:cNvSpPr txBox="1"/>
                <p:nvPr/>
              </p:nvSpPr>
              <p:spPr>
                <a:xfrm>
                  <a:off x="2732974" y="2679114"/>
                  <a:ext cx="4369400" cy="688522"/>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rPr>
                              <m:t>0</m:t>
                            </m:r>
                          </m:sub>
                        </m:sSub>
                        <m:nary>
                          <m:naryPr>
                            <m:chr m:val="∑"/>
                            <m:subHide m:val="on"/>
                            <m:supHide m:val="on"/>
                            <m:ctrlPr>
                              <a:rPr lang="en-US" b="0" i="1" smtClean="0">
                                <a:solidFill>
                                  <a:srgbClr val="0033CC"/>
                                </a:solidFill>
                                <a:latin typeface="Cambria Math" panose="02040503050406030204" pitchFamily="18" charset="0"/>
                              </a:rPr>
                            </m:ctrlPr>
                          </m:naryPr>
                          <m:sub/>
                          <m:sup/>
                          <m:e>
                            <m:sSub>
                              <m:sSubPr>
                                <m:ctrlPr>
                                  <a:rPr lang="en-US" b="0"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Sub>
                          </m:e>
                        </m:nary>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Sup>
                              <m:sSubSupPr>
                                <m:ctrlPr>
                                  <a:rPr lang="en-US" i="1" smtClean="0">
                                    <a:solidFill>
                                      <a:srgbClr val="0033CC"/>
                                    </a:solidFill>
                                    <a:latin typeface="Cambria Math" panose="02040503050406030204" pitchFamily="18" charset="0"/>
                                  </a:rPr>
                                </m:ctrlPr>
                              </m:sSubSup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up>
                                <m:r>
                                  <a:rPr lang="en-US" b="0" i="1" smtClean="0">
                                    <a:solidFill>
                                      <a:srgbClr val="0033CC"/>
                                    </a:solidFill>
                                    <a:latin typeface="Cambria Math" panose="02040503050406030204" pitchFamily="18" charset="0"/>
                                  </a:rPr>
                                  <m:t>2</m:t>
                                </m:r>
                              </m:sup>
                            </m:sSubSup>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smtClean="0">
                                    <a:solidFill>
                                      <a:srgbClr val="0033CC"/>
                                    </a:solidFill>
                                    <a:latin typeface="Cambria Math" panose="02040503050406030204" pitchFamily="18" charset="0"/>
                                    <a:ea typeface="Cambria Math" panose="02040503050406030204" pitchFamily="18" charset="0"/>
                                  </a:rPr>
                                </m:ctrlPr>
                              </m:naryPr>
                              <m:sub/>
                              <m:sup/>
                              <m:e>
                                <m:sSub>
                                  <m:sSubPr>
                                    <m:ctrlPr>
                                      <a:rPr lang="en-US" i="1" smtClean="0">
                                        <a:solidFill>
                                          <a:srgbClr val="0033CC"/>
                                        </a:solidFill>
                                        <a:latin typeface="Cambria Math" panose="02040503050406030204" pitchFamily="18" charset="0"/>
                                        <a:ea typeface="Cambria Math" panose="02040503050406030204" pitchFamily="18" charset="0"/>
                                      </a:rPr>
                                    </m:ctrlPr>
                                  </m:sSubPr>
                                  <m:e>
                                    <m:r>
                                      <a:rPr lang="en-US" b="0" i="1" smtClean="0">
                                        <a:solidFill>
                                          <a:srgbClr val="0033CC"/>
                                        </a:solidFill>
                                        <a:latin typeface="Cambria Math" panose="02040503050406030204" pitchFamily="18" charset="0"/>
                                        <a:ea typeface="Cambria Math" panose="02040503050406030204" pitchFamily="18" charset="0"/>
                                      </a:rPr>
                                      <m:t>𝑥</m:t>
                                    </m:r>
                                  </m:e>
                                  <m:sub>
                                    <m:r>
                                      <a:rPr lang="en-US" b="0" i="1" smtClean="0">
                                        <a:solidFill>
                                          <a:srgbClr val="0033CC"/>
                                        </a:solidFill>
                                        <a:latin typeface="Cambria Math" panose="02040503050406030204" pitchFamily="18" charset="0"/>
                                        <a:ea typeface="Cambria Math" panose="02040503050406030204" pitchFamily="18" charset="0"/>
                                      </a:rPr>
                                      <m:t>1</m:t>
                                    </m:r>
                                  </m:sub>
                                </m:sSub>
                                <m:sSub>
                                  <m:sSubPr>
                                    <m:ctrlPr>
                                      <a:rPr lang="en-US" i="1" smtClean="0">
                                        <a:solidFill>
                                          <a:srgbClr val="0033CC"/>
                                        </a:solidFill>
                                        <a:latin typeface="Cambria Math" panose="02040503050406030204" pitchFamily="18" charset="0"/>
                                        <a:ea typeface="Cambria Math" panose="02040503050406030204" pitchFamily="18" charset="0"/>
                                      </a:rPr>
                                    </m:ctrlPr>
                                  </m:sSubPr>
                                  <m:e>
                                    <m:r>
                                      <a:rPr lang="en-US" b="0" i="1" smtClean="0">
                                        <a:solidFill>
                                          <a:srgbClr val="0033CC"/>
                                        </a:solidFill>
                                        <a:latin typeface="Cambria Math" panose="02040503050406030204" pitchFamily="18" charset="0"/>
                                        <a:ea typeface="Cambria Math" panose="02040503050406030204" pitchFamily="18" charset="0"/>
                                      </a:rPr>
                                      <m:t>𝑥</m:t>
                                    </m:r>
                                  </m:e>
                                  <m:sub>
                                    <m:r>
                                      <a:rPr lang="en-US" b="0" i="1" smtClean="0">
                                        <a:solidFill>
                                          <a:srgbClr val="0033CC"/>
                                        </a:solidFill>
                                        <a:latin typeface="Cambria Math" panose="02040503050406030204" pitchFamily="18" charset="0"/>
                                        <a:ea typeface="Cambria Math" panose="02040503050406030204" pitchFamily="18" charset="0"/>
                                      </a:rPr>
                                      <m:t>2</m:t>
                                    </m:r>
                                  </m:sub>
                                </m:sSub>
                                <m:r>
                                  <a:rPr lang="en-US" b="0" i="1" smtClean="0">
                                    <a:solidFill>
                                      <a:srgbClr val="0033CC"/>
                                    </a:solidFill>
                                    <a:latin typeface="Cambria Math" panose="02040503050406030204" pitchFamily="18" charset="0"/>
                                    <a:ea typeface="Cambria Math" panose="02040503050406030204" pitchFamily="18" charset="0"/>
                                  </a:rPr>
                                  <m:t>=</m:t>
                                </m:r>
                              </m:e>
                            </m:nary>
                          </m:e>
                        </m:nary>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i="1">
                                    <a:solidFill>
                                      <a:srgbClr val="0033CC"/>
                                    </a:solidFill>
                                    <a:latin typeface="Cambria Math" panose="02040503050406030204" pitchFamily="18" charset="0"/>
                                  </a:rPr>
                                  <m:t>1</m:t>
                                </m:r>
                              </m:sub>
                            </m:sSub>
                            <m:r>
                              <a:rPr lang="en-US" i="1">
                                <a:solidFill>
                                  <a:srgbClr val="0033CC"/>
                                </a:solidFill>
                                <a:latin typeface="Cambria Math" panose="02040503050406030204" pitchFamily="18" charset="0"/>
                              </a:rPr>
                              <m:t>𝑦</m:t>
                            </m:r>
                          </m:e>
                        </m:nary>
                      </m:oMath>
                    </m:oMathPara>
                  </a14:m>
                  <a:endParaRPr lang="en-US" dirty="0">
                    <a:solidFill>
                      <a:srgbClr val="0033CC"/>
                    </a:solidFill>
                  </a:endParaRPr>
                </a:p>
              </p:txBody>
            </p:sp>
          </mc:Choice>
          <mc:Fallback xmlns="">
            <p:sp>
              <p:nvSpPr>
                <p:cNvPr id="9" name="TextBox 8">
                  <a:extLst>
                    <a:ext uri="{FF2B5EF4-FFF2-40B4-BE49-F238E27FC236}">
                      <a16:creationId xmlns:a16="http://schemas.microsoft.com/office/drawing/2014/main" id="{6AA309DA-CFEA-A64E-9950-ECF88C7F11EA}"/>
                    </a:ext>
                  </a:extLst>
                </p:cNvPr>
                <p:cNvSpPr txBox="1">
                  <a:spLocks noRot="1" noChangeAspect="1" noMove="1" noResize="1" noEditPoints="1" noAdjustHandles="1" noChangeArrowheads="1" noChangeShapeType="1" noTextEdit="1"/>
                </p:cNvSpPr>
                <p:nvPr/>
              </p:nvSpPr>
              <p:spPr>
                <a:xfrm>
                  <a:off x="2732974" y="2679114"/>
                  <a:ext cx="4369400" cy="688522"/>
                </a:xfrm>
                <a:prstGeom prst="rect">
                  <a:avLst/>
                </a:prstGeom>
                <a:blipFill>
                  <a:blip r:embed="rId4"/>
                  <a:stretch>
                    <a:fillRect l="-11321" t="-128846" r="-7862" b="-18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EE852F-38FF-3B48-B380-BF17AEDBB0EC}"/>
                    </a:ext>
                  </a:extLst>
                </p:cNvPr>
                <p:cNvSpPr txBox="1"/>
                <p:nvPr/>
              </p:nvSpPr>
              <p:spPr>
                <a:xfrm>
                  <a:off x="2668799" y="3306643"/>
                  <a:ext cx="4771493" cy="725468"/>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0" smtClean="0">
                                <a:solidFill>
                                  <a:srgbClr val="0033CC"/>
                                </a:solidFill>
                                <a:latin typeface="Cambria Math" panose="02040503050406030204" pitchFamily="18" charset="0"/>
                              </a:rPr>
                              <m:t>0</m:t>
                            </m:r>
                          </m:sub>
                        </m:sSub>
                        <m:nary>
                          <m:naryPr>
                            <m:chr m:val="∑"/>
                            <m:subHide m:val="on"/>
                            <m:supHide m:val="on"/>
                            <m:ctrlPr>
                              <a:rPr lang="en-US" b="0" i="1" smtClean="0">
                                <a:solidFill>
                                  <a:srgbClr val="0033CC"/>
                                </a:solidFill>
                                <a:latin typeface="Cambria Math" panose="02040503050406030204" pitchFamily="18" charset="0"/>
                              </a:rPr>
                            </m:ctrlPr>
                          </m:naryPr>
                          <m:sub/>
                          <m:sup/>
                          <m:e>
                            <m:sSub>
                              <m:sSubPr>
                                <m:ctrlPr>
                                  <a:rPr lang="en-US" b="0"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Sub>
                          </m:e>
                        </m:nary>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0"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ea typeface="Cambria Math" panose="02040503050406030204" pitchFamily="18" charset="0"/>
                                  </a:rPr>
                                </m:ctrlPr>
                              </m:sSubPr>
                              <m:e>
                                <m:r>
                                  <a:rPr lang="en-US" i="1">
                                    <a:solidFill>
                                      <a:srgbClr val="0033CC"/>
                                    </a:solidFill>
                                    <a:latin typeface="Cambria Math" panose="02040503050406030204" pitchFamily="18" charset="0"/>
                                    <a:ea typeface="Cambria Math" panose="02040503050406030204" pitchFamily="18" charset="0"/>
                                  </a:rPr>
                                  <m:t>𝑥</m:t>
                                </m:r>
                              </m:e>
                              <m:sub>
                                <m:r>
                                  <a:rPr lang="en-US" i="1">
                                    <a:solidFill>
                                      <a:srgbClr val="0033CC"/>
                                    </a:solidFill>
                                    <a:latin typeface="Cambria Math" panose="02040503050406030204" pitchFamily="18" charset="0"/>
                                    <a:ea typeface="Cambria Math" panose="02040503050406030204" pitchFamily="18" charset="0"/>
                                  </a:rPr>
                                  <m:t>1</m:t>
                                </m:r>
                              </m:sub>
                            </m:sSub>
                            <m:sSub>
                              <m:sSubPr>
                                <m:ctrlPr>
                                  <a:rPr lang="en-US" i="1">
                                    <a:solidFill>
                                      <a:srgbClr val="0033CC"/>
                                    </a:solidFill>
                                    <a:latin typeface="Cambria Math" panose="02040503050406030204" pitchFamily="18" charset="0"/>
                                    <a:ea typeface="Cambria Math" panose="02040503050406030204" pitchFamily="18" charset="0"/>
                                  </a:rPr>
                                </m:ctrlPr>
                              </m:sSubPr>
                              <m:e>
                                <m:r>
                                  <a:rPr lang="en-US" i="1">
                                    <a:solidFill>
                                      <a:srgbClr val="0033CC"/>
                                    </a:solidFill>
                                    <a:latin typeface="Cambria Math" panose="02040503050406030204" pitchFamily="18" charset="0"/>
                                    <a:ea typeface="Cambria Math" panose="02040503050406030204" pitchFamily="18" charset="0"/>
                                  </a:rPr>
                                  <m:t>𝑥</m:t>
                                </m:r>
                              </m:e>
                              <m:sub>
                                <m:r>
                                  <a:rPr lang="en-US" i="1">
                                    <a:solidFill>
                                      <a:srgbClr val="0033CC"/>
                                    </a:solidFill>
                                    <a:latin typeface="Cambria Math" panose="02040503050406030204" pitchFamily="18" charset="0"/>
                                    <a:ea typeface="Cambria Math" panose="02040503050406030204" pitchFamily="18" charset="0"/>
                                  </a:rPr>
                                  <m:t>2</m:t>
                                </m:r>
                              </m:sub>
                            </m:sSub>
                            <m:r>
                              <a:rPr lang="en-US" b="0" i="1" smtClean="0">
                                <a:solidFill>
                                  <a:srgbClr val="0033CC"/>
                                </a:solidFill>
                                <a:latin typeface="Cambria Math" panose="02040503050406030204" pitchFamily="18" charset="0"/>
                                <a:ea typeface="Cambria Math" panose="02040503050406030204" pitchFamily="18" charset="0"/>
                              </a:rPr>
                              <m:t> </m:t>
                            </m:r>
                            <m:r>
                              <a:rPr lang="en-US" b="0" i="1" smtClean="0">
                                <a:solidFill>
                                  <a:srgbClr val="0033CC"/>
                                </a:solidFill>
                                <a:latin typeface="Cambria Math" panose="02040503050406030204" pitchFamily="18" charset="0"/>
                              </a:rPr>
                              <m:t>+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smtClean="0">
                                    <a:solidFill>
                                      <a:srgbClr val="0033CC"/>
                                    </a:solidFill>
                                    <a:latin typeface="Cambria Math" panose="02040503050406030204" pitchFamily="18" charset="0"/>
                                    <a:ea typeface="Cambria Math" panose="02040503050406030204" pitchFamily="18" charset="0"/>
                                  </a:rPr>
                                </m:ctrlPr>
                              </m:naryPr>
                              <m:sub/>
                              <m:sup/>
                              <m:e>
                                <m:sSubSup>
                                  <m:sSubSupPr>
                                    <m:ctrlPr>
                                      <a:rPr lang="en-US" i="1">
                                        <a:solidFill>
                                          <a:srgbClr val="0033CC"/>
                                        </a:solidFill>
                                        <a:latin typeface="Cambria Math" panose="02040503050406030204" pitchFamily="18" charset="0"/>
                                      </a:rPr>
                                    </m:ctrlPr>
                                  </m:sSubSupPr>
                                  <m:e>
                                    <m:r>
                                      <a:rPr lang="en-US" i="1">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up>
                                    <m:r>
                                      <a:rPr lang="en-US" i="1">
                                        <a:solidFill>
                                          <a:srgbClr val="0033CC"/>
                                        </a:solidFill>
                                        <a:latin typeface="Cambria Math" panose="02040503050406030204" pitchFamily="18" charset="0"/>
                                      </a:rPr>
                                      <m:t>2</m:t>
                                    </m:r>
                                  </m:sup>
                                </m:sSubSup>
                                <m:r>
                                  <a:rPr lang="en-US" b="0" i="1" smtClean="0">
                                    <a:solidFill>
                                      <a:srgbClr val="0033CC"/>
                                    </a:solidFill>
                                    <a:latin typeface="Cambria Math" panose="02040503050406030204" pitchFamily="18" charset="0"/>
                                  </a:rPr>
                                  <m:t>   =</m:t>
                                </m:r>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i="1">
                                            <a:solidFill>
                                              <a:srgbClr val="0033CC"/>
                                            </a:solidFill>
                                            <a:latin typeface="Cambria Math" panose="02040503050406030204" pitchFamily="18" charset="0"/>
                                          </a:rPr>
                                          <m:t>2</m:t>
                                        </m:r>
                                      </m:sub>
                                    </m:sSub>
                                    <m:r>
                                      <a:rPr lang="en-US" i="1">
                                        <a:solidFill>
                                          <a:srgbClr val="0033CC"/>
                                        </a:solidFill>
                                        <a:latin typeface="Cambria Math" panose="02040503050406030204" pitchFamily="18" charset="0"/>
                                      </a:rPr>
                                      <m:t>𝑦</m:t>
                                    </m:r>
                                  </m:e>
                                </m:nary>
                              </m:e>
                            </m:nary>
                          </m:e>
                        </m:nary>
                      </m:oMath>
                    </m:oMathPara>
                  </a14:m>
                  <a:endParaRPr lang="en-US" dirty="0">
                    <a:solidFill>
                      <a:srgbClr val="0033CC"/>
                    </a:solidFill>
                  </a:endParaRPr>
                </a:p>
              </p:txBody>
            </p:sp>
          </mc:Choice>
          <mc:Fallback xmlns="">
            <p:sp>
              <p:nvSpPr>
                <p:cNvPr id="10" name="TextBox 9">
                  <a:extLst>
                    <a:ext uri="{FF2B5EF4-FFF2-40B4-BE49-F238E27FC236}">
                      <a16:creationId xmlns:a16="http://schemas.microsoft.com/office/drawing/2014/main" id="{B6EE852F-38FF-3B48-B380-BF17AEDBB0EC}"/>
                    </a:ext>
                  </a:extLst>
                </p:cNvPr>
                <p:cNvSpPr txBox="1">
                  <a:spLocks noRot="1" noChangeAspect="1" noMove="1" noResize="1" noEditPoints="1" noAdjustHandles="1" noChangeArrowheads="1" noChangeShapeType="1" noTextEdit="1"/>
                </p:cNvSpPr>
                <p:nvPr/>
              </p:nvSpPr>
              <p:spPr>
                <a:xfrm>
                  <a:off x="2668799" y="3306643"/>
                  <a:ext cx="4771493" cy="725468"/>
                </a:xfrm>
                <a:prstGeom prst="rect">
                  <a:avLst/>
                </a:prstGeom>
                <a:blipFill>
                  <a:blip r:embed="rId5"/>
                  <a:stretch>
                    <a:fillRect l="-9195" t="-125926" r="-575" b="-1759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E17581-320F-F44B-BAFC-E156BF33DEEE}"/>
                  </a:ext>
                </a:extLst>
              </p:cNvPr>
              <p:cNvSpPr txBox="1"/>
              <p:nvPr/>
            </p:nvSpPr>
            <p:spPr>
              <a:xfrm>
                <a:off x="3462875" y="3556678"/>
                <a:ext cx="4308615" cy="1692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8</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0" smtClean="0">
                          <a:solidFill>
                            <a:schemeClr val="tx1"/>
                          </a:solidFill>
                          <a:latin typeface="Cambria Math" panose="02040503050406030204" pitchFamily="18" charset="0"/>
                        </a:rPr>
                        <m:t> + 25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rPr>
                        <m:t>  + 16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rPr>
                        <m:t>=    397,000</m:t>
                      </m:r>
                    </m:oMath>
                    <m:oMath xmlns:m="http://schemas.openxmlformats.org/officeDocument/2006/math">
                      <m:r>
                        <a:rPr lang="en-US" sz="2000" b="0" i="1" smtClean="0">
                          <a:solidFill>
                            <a:schemeClr val="tx1"/>
                          </a:solidFill>
                          <a:latin typeface="Cambria Math" panose="02040503050406030204" pitchFamily="18" charset="0"/>
                        </a:rPr>
                        <m:t>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87</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55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=1,281,100</m:t>
                      </m:r>
                    </m:oMath>
                    <m:oMath xmlns:m="http://schemas.openxmlformats.org/officeDocument/2006/math">
                      <m:r>
                        <a:rPr lang="en-US" sz="2000" b="0" i="1" smtClean="0">
                          <a:solidFill>
                            <a:schemeClr val="tx1"/>
                          </a:solidFill>
                          <a:latin typeface="Cambria Math" panose="02040503050406030204" pitchFamily="18" charset="0"/>
                        </a:rPr>
                        <m:t>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5</m:t>
                      </m:r>
                      <m:r>
                        <a:rPr lang="en-US" sz="2000">
                          <a:solidFill>
                            <a:schemeClr val="tx1"/>
                          </a:solidFill>
                          <a:latin typeface="Cambria Math" panose="02040503050406030204" pitchFamily="18" charset="0"/>
                        </a:rPr>
                        <m:t>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3</m:t>
                      </m:r>
                      <m:r>
                        <a:rPr lang="en-US" sz="2000">
                          <a:solidFill>
                            <a:schemeClr val="tx1"/>
                          </a:solidFill>
                          <a:latin typeface="Cambria Math" panose="02040503050406030204" pitchFamily="18" charset="0"/>
                        </a:rPr>
                        <m:t>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817,700</m:t>
                      </m:r>
                    </m:oMath>
                  </m:oMathPara>
                </a14:m>
                <a:endParaRPr lang="en-US" sz="2000" dirty="0">
                  <a:solidFill>
                    <a:schemeClr val="tx1"/>
                  </a:solidFill>
                </a:endParaRPr>
              </a:p>
              <a:p>
                <a:endParaRPr lang="en-US" sz="2000" dirty="0"/>
              </a:p>
              <a:p>
                <a:r>
                  <a:rPr lang="en-US" sz="2400" dirty="0">
                    <a:solidFill>
                      <a:schemeClr val="tx1"/>
                    </a:solidFill>
                  </a:rPr>
                  <a:t>Solution:</a:t>
                </a:r>
              </a:p>
            </p:txBody>
          </p:sp>
        </mc:Choice>
        <mc:Fallback xmlns="">
          <p:sp>
            <p:nvSpPr>
              <p:cNvPr id="11" name="TextBox 10">
                <a:extLst>
                  <a:ext uri="{FF2B5EF4-FFF2-40B4-BE49-F238E27FC236}">
                    <a16:creationId xmlns:a16="http://schemas.microsoft.com/office/drawing/2014/main" id="{62E17581-320F-F44B-BAFC-E156BF33DEEE}"/>
                  </a:ext>
                </a:extLst>
              </p:cNvPr>
              <p:cNvSpPr txBox="1">
                <a:spLocks noRot="1" noChangeAspect="1" noMove="1" noResize="1" noEditPoints="1" noAdjustHandles="1" noChangeArrowheads="1" noChangeShapeType="1" noTextEdit="1"/>
              </p:cNvSpPr>
              <p:nvPr/>
            </p:nvSpPr>
            <p:spPr>
              <a:xfrm>
                <a:off x="3462875" y="3556678"/>
                <a:ext cx="4308615" cy="1692771"/>
              </a:xfrm>
              <a:prstGeom prst="rect">
                <a:avLst/>
              </a:prstGeom>
              <a:blipFill>
                <a:blip r:embed="rId6"/>
                <a:stretch>
                  <a:fillRect l="-2353" b="-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B0202A-7ABF-C141-846E-149E7DADFDE8}"/>
                  </a:ext>
                </a:extLst>
              </p:cNvPr>
              <p:cNvSpPr txBox="1"/>
              <p:nvPr/>
            </p:nvSpPr>
            <p:spPr>
              <a:xfrm>
                <a:off x="4894663" y="4790751"/>
                <a:ext cx="1962076" cy="1015663"/>
              </a:xfrm>
              <a:prstGeom prst="rect">
                <a:avLst/>
              </a:prstGeom>
              <a:solidFill>
                <a:srgbClr val="DDFDFF"/>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0</m:t>
                          </m:r>
                        </m:sub>
                      </m:sSub>
                      <m:r>
                        <a:rPr lang="en-US" sz="2000" i="1">
                          <a:solidFill>
                            <a:srgbClr val="0033CC"/>
                          </a:solidFill>
                          <a:latin typeface="Cambria Math" panose="02040503050406030204" pitchFamily="18" charset="0"/>
                        </a:rPr>
                        <m:t>=35,191.67</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1</m:t>
                          </m:r>
                        </m:sub>
                      </m:sSub>
                      <m:r>
                        <a:rPr lang="en-US" sz="2000" i="1">
                          <a:solidFill>
                            <a:srgbClr val="0033CC"/>
                          </a:solidFill>
                          <a:latin typeface="Cambria Math" panose="02040503050406030204" pitchFamily="18" charset="0"/>
                        </a:rPr>
                        <m:t>=   4,133.33</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2</m:t>
                          </m:r>
                        </m:sub>
                      </m:sSub>
                      <m:r>
                        <a:rPr lang="en-US" sz="2000" i="1">
                          <a:solidFill>
                            <a:srgbClr val="0033CC"/>
                          </a:solidFill>
                          <a:latin typeface="Cambria Math" panose="02040503050406030204" pitchFamily="18" charset="0"/>
                        </a:rPr>
                        <m:t>=      758.33</m:t>
                      </m:r>
                    </m:oMath>
                  </m:oMathPara>
                </a14:m>
                <a:endParaRPr lang="en-US" sz="2000" dirty="0">
                  <a:solidFill>
                    <a:srgbClr val="0033CC"/>
                  </a:solidFill>
                </a:endParaRPr>
              </a:p>
            </p:txBody>
          </p:sp>
        </mc:Choice>
        <mc:Fallback xmlns="">
          <p:sp>
            <p:nvSpPr>
              <p:cNvPr id="12" name="TextBox 11">
                <a:extLst>
                  <a:ext uri="{FF2B5EF4-FFF2-40B4-BE49-F238E27FC236}">
                    <a16:creationId xmlns:a16="http://schemas.microsoft.com/office/drawing/2014/main" id="{93B0202A-7ABF-C141-846E-149E7DADFDE8}"/>
                  </a:ext>
                </a:extLst>
              </p:cNvPr>
              <p:cNvSpPr txBox="1">
                <a:spLocks noRot="1" noChangeAspect="1" noMove="1" noResize="1" noEditPoints="1" noAdjustHandles="1" noChangeArrowheads="1" noChangeShapeType="1" noTextEdit="1"/>
              </p:cNvSpPr>
              <p:nvPr/>
            </p:nvSpPr>
            <p:spPr>
              <a:xfrm>
                <a:off x="4894663" y="4790751"/>
                <a:ext cx="1962076" cy="1015663"/>
              </a:xfrm>
              <a:prstGeom prst="rect">
                <a:avLst/>
              </a:prstGeom>
              <a:blipFill>
                <a:blip r:embed="rId7"/>
                <a:stretch>
                  <a:fillRect b="-4878"/>
                </a:stretch>
              </a:blipFill>
              <a:ln>
                <a:solidFill>
                  <a:srgbClr val="0432FF"/>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CF169B61-C069-9440-A1F7-4CBCEBE1606E}"/>
              </a:ext>
            </a:extLst>
          </p:cNvPr>
          <p:cNvSpPr txBox="1"/>
          <p:nvPr/>
        </p:nvSpPr>
        <p:spPr>
          <a:xfrm>
            <a:off x="4666654" y="5909846"/>
            <a:ext cx="2358338" cy="338554"/>
          </a:xfrm>
          <a:prstGeom prst="rect">
            <a:avLst/>
          </a:prstGeom>
          <a:solidFill>
            <a:srgbClr val="0033CC"/>
          </a:solidFill>
        </p:spPr>
        <p:txBody>
          <a:bodyPr wrap="none" rtlCol="0">
            <a:spAutoFit/>
          </a:bodyPr>
          <a:lstStyle/>
          <a:p>
            <a:r>
              <a:rPr lang="en-US" dirty="0" err="1">
                <a:solidFill>
                  <a:srgbClr val="FFFF00"/>
                </a:solidFill>
              </a:rPr>
              <a:t>HomePricesSolve.ipynb</a:t>
            </a:r>
            <a:endParaRPr lang="en-US" dirty="0">
              <a:solidFill>
                <a:srgbClr val="FFFF00"/>
              </a:solidFill>
            </a:endParaRPr>
          </a:p>
        </p:txBody>
      </p:sp>
    </p:spTree>
    <p:extLst>
      <p:ext uri="{BB962C8B-B14F-4D97-AF65-F5344CB8AC3E}">
        <p14:creationId xmlns:p14="http://schemas.microsoft.com/office/powerpoint/2010/main" val="21292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D404-1E61-6546-8B31-EE24BC1BC3DF}"/>
              </a:ext>
            </a:extLst>
          </p:cNvPr>
          <p:cNvSpPr>
            <a:spLocks noGrp="1"/>
          </p:cNvSpPr>
          <p:nvPr>
            <p:ph type="title"/>
          </p:nvPr>
        </p:nvSpPr>
        <p:spPr/>
        <p:txBody>
          <a:bodyPr/>
          <a:lstStyle/>
          <a:p>
            <a:r>
              <a:rPr lang="en-US" dirty="0"/>
              <a:t>Vectors</a:t>
            </a:r>
            <a:r>
              <a:rPr lang="en-US" i="1" dirty="0"/>
              <a:t>,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B37D63-387A-254D-A7E8-F3400B7E3BA3}"/>
                  </a:ext>
                </a:extLst>
              </p:cNvPr>
              <p:cNvSpPr>
                <a:spLocks noGrp="1"/>
              </p:cNvSpPr>
              <p:nvPr>
                <p:ph idx="1"/>
              </p:nvPr>
            </p:nvSpPr>
            <p:spPr>
              <a:xfrm>
                <a:off x="457200" y="1295401"/>
                <a:ext cx="8229600" cy="4785330"/>
              </a:xfrm>
            </p:spPr>
            <p:txBody>
              <a:bodyPr/>
              <a:lstStyle/>
              <a:p>
                <a:r>
                  <a:rPr lang="en-US" dirty="0"/>
                  <a:t>Every point </a:t>
                </a:r>
                <a:r>
                  <a:rPr lang="en-US" i="1" dirty="0">
                    <a:latin typeface="Times New Roman" panose="02020603050405020304" pitchFamily="18" charset="0"/>
                    <a:cs typeface="Times New Roman" panose="02020603050405020304" pitchFamily="18" charset="0"/>
                  </a:rPr>
                  <a:t>A</a:t>
                </a:r>
                <a:r>
                  <a:rPr lang="en-US" dirty="0"/>
                  <a:t> in the plane corresponds to a vector whose tail is at the origin </a:t>
                </a:r>
                <a:r>
                  <a:rPr lang="en-US" i="1" dirty="0">
                    <a:latin typeface="Times New Roman" panose="02020603050405020304" pitchFamily="18" charset="0"/>
                    <a:cs typeface="Times New Roman" panose="02020603050405020304" pitchFamily="18" charset="0"/>
                  </a:rPr>
                  <a:t>O</a:t>
                </a:r>
                <a:r>
                  <a:rPr lang="en-US" dirty="0"/>
                  <a:t> and the </a:t>
                </a:r>
                <a:br>
                  <a:rPr lang="en-US" dirty="0"/>
                </a:br>
                <a:r>
                  <a:rPr lang="en-US" dirty="0"/>
                  <a:t>head is point </a:t>
                </a:r>
                <a:r>
                  <a:rPr lang="en-US" i="1" dirty="0">
                    <a:latin typeface="Times New Roman" panose="02020603050405020304" pitchFamily="18" charset="0"/>
                    <a:cs typeface="Times New Roman" panose="02020603050405020304" pitchFamily="18" charset="0"/>
                  </a:rPr>
                  <a:t>A</a:t>
                </a:r>
                <a:r>
                  <a:rPr lang="en-US" dirty="0"/>
                  <a:t>.</a:t>
                </a:r>
              </a:p>
              <a:p>
                <a:pPr lvl="4"/>
                <a:endParaRPr lang="en-US" dirty="0"/>
              </a:p>
              <a:p>
                <a:pPr lvl="1"/>
                <a:r>
                  <a:rPr lang="en-US" dirty="0"/>
                  <a:t>Example: If the coordinates of </a:t>
                </a:r>
                <a:br>
                  <a:rPr lang="en-US" dirty="0"/>
                </a:br>
                <a:r>
                  <a:rPr lang="en-US" dirty="0"/>
                  <a:t>point </a:t>
                </a:r>
                <a:r>
                  <a:rPr lang="en-US" i="1" dirty="0">
                    <a:latin typeface="Times New Roman" panose="02020603050405020304" pitchFamily="18" charset="0"/>
                    <a:cs typeface="Times New Roman" panose="02020603050405020304" pitchFamily="18" charset="0"/>
                  </a:rPr>
                  <a:t>A</a:t>
                </a:r>
                <a:r>
                  <a:rPr lang="en-US" dirty="0"/>
                  <a:t> are (3, 2), we can write </a:t>
                </a:r>
                <a:br>
                  <a:rPr lang="en-US" dirty="0"/>
                </a:br>
                <a:r>
                  <a:rPr lang="en-US" dirty="0"/>
                  <a:t>vector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𝑂𝐴</m:t>
                        </m:r>
                      </m:e>
                    </m:acc>
                    <m:r>
                      <a:rPr lang="en-US" b="0" i="1" smtClean="0">
                        <a:latin typeface="Cambria Math" panose="02040503050406030204" pitchFamily="18" charset="0"/>
                      </a:rPr>
                      <m:t>=[3, 2]</m:t>
                    </m:r>
                  </m:oMath>
                </a14:m>
                <a:r>
                  <a:rPr lang="en-US" dirty="0"/>
                  <a:t>.</a:t>
                </a:r>
              </a:p>
              <a:p>
                <a:pPr lvl="4"/>
                <a:endParaRPr lang="en-US" dirty="0"/>
              </a:p>
              <a:p>
                <a:pPr lvl="1"/>
                <a:r>
                  <a:rPr lang="en-US" dirty="0"/>
                  <a:t>We can represent the vector </a:t>
                </a:r>
                <a14:m>
                  <m:oMath xmlns:m="http://schemas.openxmlformats.org/officeDocument/2006/math">
                    <m:r>
                      <a:rPr lang="en-US" b="1" i="0" smtClean="0">
                        <a:latin typeface="Cambria Math" panose="02040503050406030204" pitchFamily="18" charset="0"/>
                      </a:rPr>
                      <m:t>𝐯</m:t>
                    </m:r>
                  </m:oMath>
                </a14:m>
                <a:br>
                  <a:rPr lang="en-US" dirty="0"/>
                </a:br>
                <a:r>
                  <a:rPr lang="en-US" dirty="0"/>
                  <a:t>as a </a:t>
                </a:r>
                <a:r>
                  <a:rPr lang="en-US" dirty="0">
                    <a:solidFill>
                      <a:srgbClr val="B23C00"/>
                    </a:solidFill>
                  </a:rPr>
                  <a:t>row vector</a:t>
                </a:r>
                <a:r>
                  <a:rPr lang="en-US" dirty="0"/>
                  <a:t> </a:t>
                </a:r>
                <a:r>
                  <a:rPr lang="en-US" dirty="0">
                    <a:latin typeface="Times New Roman" panose="02020603050405020304" pitchFamily="18" charset="0"/>
                    <a:cs typeface="Times New Roman" panose="02020603050405020304" pitchFamily="18" charset="0"/>
                  </a:rPr>
                  <a:t>[3, 2]</a:t>
                </a:r>
                <a:r>
                  <a:rPr lang="en-US" dirty="0"/>
                  <a:t> or as</a:t>
                </a:r>
                <a:br>
                  <a:rPr lang="en-US" dirty="0"/>
                </a:br>
                <a:r>
                  <a:rPr lang="en-US" dirty="0"/>
                  <a:t>a </a:t>
                </a:r>
                <a:r>
                  <a:rPr lang="en-US" dirty="0">
                    <a:solidFill>
                      <a:srgbClr val="B23C00"/>
                    </a:solidFill>
                  </a:rPr>
                  <a:t>column vector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3</m:t>
                            </m:r>
                          </m:e>
                          <m:e>
                            <m:r>
                              <a:rPr lang="en-US" b="0" i="1" smtClean="0">
                                <a:latin typeface="Cambria Math" panose="02040503050406030204" pitchFamily="18" charset="0"/>
                              </a:rPr>
                              <m:t>2</m:t>
                            </m:r>
                          </m:e>
                        </m:eqArr>
                      </m:e>
                    </m:d>
                  </m:oMath>
                </a14:m>
                <a:endParaRPr lang="en-US" dirty="0"/>
              </a:p>
            </p:txBody>
          </p:sp>
        </mc:Choice>
        <mc:Fallback xmlns="">
          <p:sp>
            <p:nvSpPr>
              <p:cNvPr id="3" name="Content Placeholder 2">
                <a:extLst>
                  <a:ext uri="{FF2B5EF4-FFF2-40B4-BE49-F238E27FC236}">
                    <a16:creationId xmlns:a16="http://schemas.microsoft.com/office/drawing/2014/main" id="{9DB37D63-387A-254D-A7E8-F3400B7E3BA3}"/>
                  </a:ext>
                </a:extLst>
              </p:cNvPr>
              <p:cNvSpPr>
                <a:spLocks noGrp="1" noRot="1" noChangeAspect="1" noMove="1" noResize="1" noEditPoints="1" noAdjustHandles="1" noChangeArrowheads="1" noChangeShapeType="1" noTextEdit="1"/>
              </p:cNvSpPr>
              <p:nvPr>
                <p:ph idx="1"/>
              </p:nvPr>
            </p:nvSpPr>
            <p:spPr>
              <a:xfrm>
                <a:off x="457200" y="1295401"/>
                <a:ext cx="8229600" cy="4785330"/>
              </a:xfrm>
              <a:blipFill>
                <a:blip r:embed="rId2"/>
                <a:stretch>
                  <a:fillRect l="-617" t="-13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7997937-F313-764B-9AA9-D2C551C09E49}"/>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grpSp>
        <p:nvGrpSpPr>
          <p:cNvPr id="16" name="Group 15">
            <a:extLst>
              <a:ext uri="{FF2B5EF4-FFF2-40B4-BE49-F238E27FC236}">
                <a16:creationId xmlns:a16="http://schemas.microsoft.com/office/drawing/2014/main" id="{F543CA03-38D0-234C-BE84-5D71FDB587CB}"/>
              </a:ext>
            </a:extLst>
          </p:cNvPr>
          <p:cNvGrpSpPr/>
          <p:nvPr/>
        </p:nvGrpSpPr>
        <p:grpSpPr>
          <a:xfrm>
            <a:off x="5922358" y="2706083"/>
            <a:ext cx="2008568" cy="1811591"/>
            <a:chOff x="3112066" y="3794405"/>
            <a:chExt cx="2008568" cy="1811591"/>
          </a:xfrm>
        </p:grpSpPr>
        <p:cxnSp>
          <p:nvCxnSpPr>
            <p:cNvPr id="5" name="Straight Arrow Connector 4">
              <a:extLst>
                <a:ext uri="{FF2B5EF4-FFF2-40B4-BE49-F238E27FC236}">
                  <a16:creationId xmlns:a16="http://schemas.microsoft.com/office/drawing/2014/main" id="{14A01BD1-89A3-FB49-BEE0-90D667F53F1D}"/>
                </a:ext>
              </a:extLst>
            </p:cNvPr>
            <p:cNvCxnSpPr/>
            <p:nvPr/>
          </p:nvCxnSpPr>
          <p:spPr bwMode="auto">
            <a:xfrm flipV="1">
              <a:off x="3383293" y="3794405"/>
              <a:ext cx="0" cy="1554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Arrow Connector 5">
              <a:extLst>
                <a:ext uri="{FF2B5EF4-FFF2-40B4-BE49-F238E27FC236}">
                  <a16:creationId xmlns:a16="http://schemas.microsoft.com/office/drawing/2014/main" id="{78468F78-1723-7445-9589-63C8634AA23B}"/>
                </a:ext>
              </a:extLst>
            </p:cNvPr>
            <p:cNvCxnSpPr/>
            <p:nvPr/>
          </p:nvCxnSpPr>
          <p:spPr bwMode="auto">
            <a:xfrm>
              <a:off x="3383293" y="5349219"/>
              <a:ext cx="173734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a:extLst>
                <a:ext uri="{FF2B5EF4-FFF2-40B4-BE49-F238E27FC236}">
                  <a16:creationId xmlns:a16="http://schemas.microsoft.com/office/drawing/2014/main" id="{D54DB79A-2B60-4B49-8663-2157A6655676}"/>
                </a:ext>
              </a:extLst>
            </p:cNvPr>
            <p:cNvCxnSpPr/>
            <p:nvPr/>
          </p:nvCxnSpPr>
          <p:spPr bwMode="auto">
            <a:xfrm flipV="1">
              <a:off x="3383293" y="4709146"/>
              <a:ext cx="1280146" cy="640074"/>
            </a:xfrm>
            <a:prstGeom prst="straightConnector1">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A2A905F0-DE1A-2745-B497-0F70816A65D0}"/>
                </a:ext>
              </a:extLst>
            </p:cNvPr>
            <p:cNvSpPr txBox="1"/>
            <p:nvPr/>
          </p:nvSpPr>
          <p:spPr>
            <a:xfrm>
              <a:off x="4603449" y="4521352"/>
              <a:ext cx="309700" cy="338554"/>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E9F15807-7E7E-7744-A5B1-57D0CDF629F0}"/>
                </a:ext>
              </a:extLst>
            </p:cNvPr>
            <p:cNvSpPr txBox="1"/>
            <p:nvPr/>
          </p:nvSpPr>
          <p:spPr>
            <a:xfrm>
              <a:off x="3849742" y="4719984"/>
              <a:ext cx="298480" cy="338554"/>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a:t>
              </a:r>
            </a:p>
          </p:txBody>
        </p:sp>
        <p:sp>
          <p:nvSpPr>
            <p:cNvPr id="12" name="TextBox 11">
              <a:extLst>
                <a:ext uri="{FF2B5EF4-FFF2-40B4-BE49-F238E27FC236}">
                  <a16:creationId xmlns:a16="http://schemas.microsoft.com/office/drawing/2014/main" id="{EC8AEE58-5A95-374E-ACB8-03F0902A1B43}"/>
                </a:ext>
              </a:extLst>
            </p:cNvPr>
            <p:cNvSpPr txBox="1"/>
            <p:nvPr/>
          </p:nvSpPr>
          <p:spPr>
            <a:xfrm>
              <a:off x="3133583" y="5267442"/>
              <a:ext cx="332142" cy="338554"/>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O</a:t>
              </a:r>
            </a:p>
          </p:txBody>
        </p:sp>
        <p:sp>
          <p:nvSpPr>
            <p:cNvPr id="14" name="TextBox 13">
              <a:extLst>
                <a:ext uri="{FF2B5EF4-FFF2-40B4-BE49-F238E27FC236}">
                  <a16:creationId xmlns:a16="http://schemas.microsoft.com/office/drawing/2014/main" id="{E5614AD8-B5A3-2948-B790-335DBD803058}"/>
                </a:ext>
              </a:extLst>
            </p:cNvPr>
            <p:cNvSpPr txBox="1"/>
            <p:nvPr/>
          </p:nvSpPr>
          <p:spPr>
            <a:xfrm>
              <a:off x="4475850" y="5359775"/>
              <a:ext cx="255198" cy="246221"/>
            </a:xfrm>
            <a:prstGeom prst="rect">
              <a:avLst/>
            </a:prstGeom>
            <a:noFill/>
          </p:spPr>
          <p:txBody>
            <a:bodyPr wrap="none" rtlCol="0">
              <a:spAutoFit/>
            </a:bodyPr>
            <a:lstStyle/>
            <a:p>
              <a:r>
                <a:rPr lang="en-US" sz="1000" dirty="0"/>
                <a:t>3</a:t>
              </a:r>
            </a:p>
          </p:txBody>
        </p:sp>
        <p:sp>
          <p:nvSpPr>
            <p:cNvPr id="15" name="TextBox 14">
              <a:extLst>
                <a:ext uri="{FF2B5EF4-FFF2-40B4-BE49-F238E27FC236}">
                  <a16:creationId xmlns:a16="http://schemas.microsoft.com/office/drawing/2014/main" id="{6417E493-8E45-D043-8FB6-2615C1A7CB91}"/>
                </a:ext>
              </a:extLst>
            </p:cNvPr>
            <p:cNvSpPr txBox="1"/>
            <p:nvPr/>
          </p:nvSpPr>
          <p:spPr>
            <a:xfrm>
              <a:off x="3112066" y="4690629"/>
              <a:ext cx="255198" cy="246221"/>
            </a:xfrm>
            <a:prstGeom prst="rect">
              <a:avLst/>
            </a:prstGeom>
            <a:noFill/>
          </p:spPr>
          <p:txBody>
            <a:bodyPr wrap="none" rtlCol="0">
              <a:spAutoFit/>
            </a:bodyPr>
            <a:lstStyle/>
            <a:p>
              <a:r>
                <a:rPr lang="en-US" sz="1000" dirty="0"/>
                <a:t>2</a:t>
              </a:r>
            </a:p>
          </p:txBody>
        </p:sp>
      </p:grpSp>
    </p:spTree>
    <p:extLst>
      <p:ext uri="{BB962C8B-B14F-4D97-AF65-F5344CB8AC3E}">
        <p14:creationId xmlns:p14="http://schemas.microsoft.com/office/powerpoint/2010/main" val="2345184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17A-FD6A-E54C-B5AA-AE234F5C5F97}"/>
              </a:ext>
            </a:extLst>
          </p:cNvPr>
          <p:cNvSpPr>
            <a:spLocks noGrp="1"/>
          </p:cNvSpPr>
          <p:nvPr>
            <p:ph type="title"/>
          </p:nvPr>
        </p:nvSpPr>
        <p:spPr/>
        <p:txBody>
          <a:bodyPr/>
          <a:lstStyle/>
          <a:p>
            <a:r>
              <a:rPr lang="en-US" dirty="0"/>
              <a:t>Example: Home Prices</a:t>
            </a:r>
            <a:r>
              <a:rPr lang="en-US" i="1" dirty="0"/>
              <a:t>, cont’d</a:t>
            </a:r>
            <a:endParaRPr lang="en-US" dirty="0"/>
          </a:p>
        </p:txBody>
      </p:sp>
      <p:sp>
        <p:nvSpPr>
          <p:cNvPr id="3" name="Content Placeholder 2">
            <a:extLst>
              <a:ext uri="{FF2B5EF4-FFF2-40B4-BE49-F238E27FC236}">
                <a16:creationId xmlns:a16="http://schemas.microsoft.com/office/drawing/2014/main" id="{59B17395-4E94-0B4E-BA91-E3B78AFAAF68}"/>
              </a:ext>
            </a:extLst>
          </p:cNvPr>
          <p:cNvSpPr>
            <a:spLocks noGrp="1"/>
          </p:cNvSpPr>
          <p:nvPr>
            <p:ph idx="1"/>
          </p:nvPr>
        </p:nvSpPr>
        <p:spPr>
          <a:xfrm>
            <a:off x="457200" y="2606050"/>
            <a:ext cx="8229600" cy="2560292"/>
          </a:xfrm>
        </p:spPr>
        <p:txBody>
          <a:bodyPr/>
          <a:lstStyle/>
          <a:p>
            <a:r>
              <a:rPr lang="en-US" dirty="0"/>
              <a:t>Estimated house price for </a:t>
            </a:r>
            <a:br>
              <a:rPr lang="en-US" dirty="0"/>
            </a:b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t> = 2 bedrooms and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t> = 1 bathrooms:</a:t>
            </a:r>
          </a:p>
          <a:p>
            <a:endParaRPr lang="en-US" dirty="0"/>
          </a:p>
          <a:p>
            <a:pPr lvl="4"/>
            <a:endParaRPr lang="en-US" dirty="0"/>
          </a:p>
          <a:p>
            <a:r>
              <a:rPr lang="en-US" dirty="0"/>
              <a:t>Estimated house price for </a:t>
            </a:r>
            <a:br>
              <a:rPr lang="en-US" dirty="0"/>
            </a:b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5 </a:t>
            </a:r>
            <a:r>
              <a:rPr lang="en-US" dirty="0"/>
              <a:t>bedrooms and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3 </a:t>
            </a:r>
            <a:r>
              <a:rPr lang="en-US" dirty="0"/>
              <a:t>bathrooms:</a:t>
            </a:r>
          </a:p>
        </p:txBody>
      </p:sp>
      <p:sp>
        <p:nvSpPr>
          <p:cNvPr id="4" name="Slide Number Placeholder 3">
            <a:extLst>
              <a:ext uri="{FF2B5EF4-FFF2-40B4-BE49-F238E27FC236}">
                <a16:creationId xmlns:a16="http://schemas.microsoft.com/office/drawing/2014/main" id="{A8FACA6C-78DF-FD40-8B4D-A5C5F6DF8316}"/>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2A344B-8614-DA4F-9D9B-68C46DE47455}"/>
                  </a:ext>
                </a:extLst>
              </p:cNvPr>
              <p:cNvSpPr txBox="1"/>
              <p:nvPr/>
            </p:nvSpPr>
            <p:spPr>
              <a:xfrm>
                <a:off x="1055461" y="1417342"/>
                <a:ext cx="1962076" cy="1015663"/>
              </a:xfrm>
              <a:prstGeom prst="rect">
                <a:avLst/>
              </a:prstGeom>
              <a:solidFill>
                <a:srgbClr val="DDFDFF"/>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0</m:t>
                          </m:r>
                        </m:sub>
                      </m:sSub>
                      <m:r>
                        <a:rPr lang="en-US" sz="2000" i="1">
                          <a:solidFill>
                            <a:srgbClr val="0033CC"/>
                          </a:solidFill>
                          <a:latin typeface="Cambria Math" panose="02040503050406030204" pitchFamily="18" charset="0"/>
                        </a:rPr>
                        <m:t>=35,191.67</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1</m:t>
                          </m:r>
                        </m:sub>
                      </m:sSub>
                      <m:r>
                        <a:rPr lang="en-US" sz="2000" i="1">
                          <a:solidFill>
                            <a:srgbClr val="0033CC"/>
                          </a:solidFill>
                          <a:latin typeface="Cambria Math" panose="02040503050406030204" pitchFamily="18" charset="0"/>
                        </a:rPr>
                        <m:t>=   4,133.33</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2</m:t>
                          </m:r>
                        </m:sub>
                      </m:sSub>
                      <m:r>
                        <a:rPr lang="en-US" sz="2000" i="1">
                          <a:solidFill>
                            <a:srgbClr val="0033CC"/>
                          </a:solidFill>
                          <a:latin typeface="Cambria Math" panose="02040503050406030204" pitchFamily="18" charset="0"/>
                        </a:rPr>
                        <m:t>=      758.33</m:t>
                      </m:r>
                    </m:oMath>
                  </m:oMathPara>
                </a14:m>
                <a:endParaRPr lang="en-US" sz="2000" dirty="0">
                  <a:solidFill>
                    <a:srgbClr val="0033CC"/>
                  </a:solidFill>
                </a:endParaRPr>
              </a:p>
            </p:txBody>
          </p:sp>
        </mc:Choice>
        <mc:Fallback xmlns="">
          <p:sp>
            <p:nvSpPr>
              <p:cNvPr id="5" name="TextBox 4">
                <a:extLst>
                  <a:ext uri="{FF2B5EF4-FFF2-40B4-BE49-F238E27FC236}">
                    <a16:creationId xmlns:a16="http://schemas.microsoft.com/office/drawing/2014/main" id="{342A344B-8614-DA4F-9D9B-68C46DE47455}"/>
                  </a:ext>
                </a:extLst>
              </p:cNvPr>
              <p:cNvSpPr txBox="1">
                <a:spLocks noRot="1" noChangeAspect="1" noMove="1" noResize="1" noEditPoints="1" noAdjustHandles="1" noChangeArrowheads="1" noChangeShapeType="1" noTextEdit="1"/>
              </p:cNvSpPr>
              <p:nvPr/>
            </p:nvSpPr>
            <p:spPr>
              <a:xfrm>
                <a:off x="1055461" y="1417342"/>
                <a:ext cx="1962076" cy="1015663"/>
              </a:xfrm>
              <a:prstGeom prst="rect">
                <a:avLst/>
              </a:prstGeom>
              <a:blipFill>
                <a:blip r:embed="rId2"/>
                <a:stretch>
                  <a:fillRect b="-3659"/>
                </a:stretch>
              </a:blipFill>
              <a:ln>
                <a:solidFill>
                  <a:srgbClr val="0432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3B33F4-4228-EF4A-B048-87F4D846339B}"/>
                  </a:ext>
                </a:extLst>
              </p:cNvPr>
              <p:cNvSpPr txBox="1"/>
              <p:nvPr/>
            </p:nvSpPr>
            <p:spPr>
              <a:xfrm>
                <a:off x="1181955" y="3611878"/>
                <a:ext cx="7139044"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35,191.67</m:t>
                    </m:r>
                  </m:oMath>
                </a14:m>
                <a:r>
                  <a:rPr lang="en-US" sz="2400" dirty="0"/>
                  <a:t> +</a:t>
                </a:r>
                <a14:m>
                  <m:oMath xmlns:m="http://schemas.openxmlformats.org/officeDocument/2006/math">
                    <m:r>
                      <a:rPr lang="en-US" sz="2400">
                        <a:latin typeface="Cambria Math" panose="02040503050406030204" pitchFamily="18" charset="0"/>
                      </a:rPr>
                      <m:t> </m:t>
                    </m:r>
                    <m:r>
                      <a:rPr lang="en-US" sz="2400" i="1">
                        <a:latin typeface="Cambria Math" panose="02040503050406030204" pitchFamily="18" charset="0"/>
                      </a:rPr>
                      <m:t>4,133.33</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e>
                    </m:d>
                    <m:r>
                      <a:rPr lang="en-US" sz="2400">
                        <a:latin typeface="Cambria Math" panose="02040503050406030204" pitchFamily="18" charset="0"/>
                      </a:rPr>
                      <m:t>+</m:t>
                    </m:r>
                    <m:r>
                      <a:rPr lang="en-US" sz="2400" i="1">
                        <a:latin typeface="Cambria Math" panose="02040503050406030204" pitchFamily="18" charset="0"/>
                      </a:rPr>
                      <m:t>758.33</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=$44,216.67</m:t>
                    </m:r>
                  </m:oMath>
                </a14:m>
                <a:endParaRPr lang="en-US" sz="2400" dirty="0"/>
              </a:p>
            </p:txBody>
          </p:sp>
        </mc:Choice>
        <mc:Fallback xmlns="">
          <p:sp>
            <p:nvSpPr>
              <p:cNvPr id="8" name="TextBox 7">
                <a:extLst>
                  <a:ext uri="{FF2B5EF4-FFF2-40B4-BE49-F238E27FC236}">
                    <a16:creationId xmlns:a16="http://schemas.microsoft.com/office/drawing/2014/main" id="{273B33F4-4228-EF4A-B048-87F4D846339B}"/>
                  </a:ext>
                </a:extLst>
              </p:cNvPr>
              <p:cNvSpPr txBox="1">
                <a:spLocks noRot="1" noChangeAspect="1" noMove="1" noResize="1" noEditPoints="1" noAdjustHandles="1" noChangeArrowheads="1" noChangeShapeType="1" noTextEdit="1"/>
              </p:cNvSpPr>
              <p:nvPr/>
            </p:nvSpPr>
            <p:spPr>
              <a:xfrm>
                <a:off x="1181955" y="3611878"/>
                <a:ext cx="7139044" cy="461665"/>
              </a:xfrm>
              <a:prstGeom prst="rect">
                <a:avLst/>
              </a:prstGeom>
              <a:blipFill>
                <a:blip r:embed="rId5"/>
                <a:stretch>
                  <a:fillRect l="-178" t="-7895"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BDA277-1831-BC42-A54B-BD8A3D2592CC}"/>
                  </a:ext>
                </a:extLst>
              </p:cNvPr>
              <p:cNvSpPr txBox="1"/>
              <p:nvPr/>
            </p:nvSpPr>
            <p:spPr>
              <a:xfrm>
                <a:off x="1181955" y="5223426"/>
                <a:ext cx="7047605"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35,191.67</m:t>
                    </m:r>
                  </m:oMath>
                </a14:m>
                <a:r>
                  <a:rPr lang="en-US" sz="2400" dirty="0"/>
                  <a:t> +</a:t>
                </a:r>
                <a14:m>
                  <m:oMath xmlns:m="http://schemas.openxmlformats.org/officeDocument/2006/math">
                    <m:r>
                      <a:rPr lang="en-US" sz="2400">
                        <a:latin typeface="Cambria Math" panose="02040503050406030204" pitchFamily="18" charset="0"/>
                      </a:rPr>
                      <m:t> </m:t>
                    </m:r>
                    <m:r>
                      <a:rPr lang="en-US" sz="2400" i="1">
                        <a:latin typeface="Cambria Math" panose="02040503050406030204" pitchFamily="18" charset="0"/>
                      </a:rPr>
                      <m:t>4,133.33</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5</m:t>
                        </m:r>
                      </m:e>
                    </m:d>
                    <m:r>
                      <a:rPr lang="en-US" sz="2400">
                        <a:latin typeface="Cambria Math" panose="02040503050406030204" pitchFamily="18" charset="0"/>
                      </a:rPr>
                      <m:t>+</m:t>
                    </m:r>
                    <m:r>
                      <a:rPr lang="en-US" sz="2400" i="1">
                        <a:latin typeface="Cambria Math" panose="02040503050406030204" pitchFamily="18" charset="0"/>
                      </a:rPr>
                      <m:t>758.33</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3</m:t>
                        </m:r>
                      </m:e>
                    </m:d>
                    <m:r>
                      <a:rPr lang="en-US" sz="2400" b="0" i="1" smtClean="0">
                        <a:latin typeface="Cambria Math" panose="02040503050406030204" pitchFamily="18" charset="0"/>
                        <a:ea typeface="Cambria Math" panose="02040503050406030204" pitchFamily="18" charset="0"/>
                      </a:rPr>
                      <m:t>=$58,133.33</m:t>
                    </m:r>
                  </m:oMath>
                </a14:m>
                <a:endParaRPr lang="en-US" sz="2400" dirty="0"/>
              </a:p>
            </p:txBody>
          </p:sp>
        </mc:Choice>
        <mc:Fallback xmlns="">
          <p:sp>
            <p:nvSpPr>
              <p:cNvPr id="9" name="TextBox 8">
                <a:extLst>
                  <a:ext uri="{FF2B5EF4-FFF2-40B4-BE49-F238E27FC236}">
                    <a16:creationId xmlns:a16="http://schemas.microsoft.com/office/drawing/2014/main" id="{C6BDA277-1831-BC42-A54B-BD8A3D2592CC}"/>
                  </a:ext>
                </a:extLst>
              </p:cNvPr>
              <p:cNvSpPr txBox="1">
                <a:spLocks noRot="1" noChangeAspect="1" noMove="1" noResize="1" noEditPoints="1" noAdjustHandles="1" noChangeArrowheads="1" noChangeShapeType="1" noTextEdit="1"/>
              </p:cNvSpPr>
              <p:nvPr/>
            </p:nvSpPr>
            <p:spPr>
              <a:xfrm>
                <a:off x="1181955" y="5223426"/>
                <a:ext cx="7047605" cy="461665"/>
              </a:xfrm>
              <a:prstGeom prst="rect">
                <a:avLst/>
              </a:prstGeom>
              <a:blipFill>
                <a:blip r:embed="rId6"/>
                <a:stretch>
                  <a:fillRect l="-180" t="-7895" b="-23684"/>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B4BF36CA-FE6A-BE42-A6E7-F0139EF23052}"/>
              </a:ext>
            </a:extLst>
          </p:cNvPr>
          <p:cNvGrpSpPr/>
          <p:nvPr/>
        </p:nvGrpSpPr>
        <p:grpSpPr>
          <a:xfrm>
            <a:off x="3345418" y="1600220"/>
            <a:ext cx="4683833" cy="761045"/>
            <a:chOff x="3345418" y="1600220"/>
            <a:chExt cx="4683833" cy="761045"/>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E710F7-C257-7145-809B-AEB0E0007287}"/>
                    </a:ext>
                  </a:extLst>
                </p:cNvPr>
                <p:cNvSpPr txBox="1"/>
                <p:nvPr/>
              </p:nvSpPr>
              <p:spPr>
                <a:xfrm>
                  <a:off x="3345418" y="1600220"/>
                  <a:ext cx="4663433" cy="400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               </m:t>
                            </m:r>
                            <m:r>
                              <m:rPr>
                                <m:sty m:val="p"/>
                              </m:rPr>
                              <a:rPr lang="en-US" sz="2000" smtClean="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a:latin typeface="Cambria Math" panose="02040503050406030204" pitchFamily="18" charset="0"/>
                          </a:rPr>
                          <m:t> +</m:t>
                        </m:r>
                        <m:r>
                          <a:rPr lang="en-US" sz="2000" b="0" i="0"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0" smtClean="0">
                                <a:latin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 </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Sub>
                      </m:oMath>
                    </m:oMathPara>
                  </a14:m>
                  <a:br>
                    <a:rPr lang="en-US" sz="2000" dirty="0">
                      <a:ea typeface="Cambria Math" panose="02040503050406030204" pitchFamily="18" charset="0"/>
                    </a:rPr>
                  </a:br>
                  <a:endParaRPr lang="en-US" sz="2000" dirty="0"/>
                </a:p>
              </p:txBody>
            </p:sp>
          </mc:Choice>
          <mc:Fallback xmlns="">
            <p:sp>
              <p:nvSpPr>
                <p:cNvPr id="6" name="TextBox 5">
                  <a:extLst>
                    <a:ext uri="{FF2B5EF4-FFF2-40B4-BE49-F238E27FC236}">
                      <a16:creationId xmlns:a16="http://schemas.microsoft.com/office/drawing/2014/main" id="{A8E710F7-C257-7145-809B-AEB0E0007287}"/>
                    </a:ext>
                  </a:extLst>
                </p:cNvPr>
                <p:cNvSpPr txBox="1">
                  <a:spLocks noRot="1" noChangeAspect="1" noMove="1" noResize="1" noEditPoints="1" noAdjustHandles="1" noChangeArrowheads="1" noChangeShapeType="1" noTextEdit="1"/>
                </p:cNvSpPr>
                <p:nvPr/>
              </p:nvSpPr>
              <p:spPr>
                <a:xfrm>
                  <a:off x="3345418" y="1600220"/>
                  <a:ext cx="4663433" cy="400174"/>
                </a:xfrm>
                <a:prstGeom prst="rect">
                  <a:avLst/>
                </a:prstGeom>
                <a:blipFill>
                  <a:blip r:embed="rId7"/>
                  <a:stretch>
                    <a:fillRect t="-3030"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D4D9F39-50AD-E645-891D-EB6175E8DEA1}"/>
                    </a:ext>
                  </a:extLst>
                </p:cNvPr>
                <p:cNvSpPr txBox="1"/>
                <p:nvPr/>
              </p:nvSpPr>
              <p:spPr>
                <a:xfrm>
                  <a:off x="3566171" y="1961155"/>
                  <a:ext cx="446308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35,191.67</m:t>
                        </m:r>
                        <m:r>
                          <m:rPr>
                            <m:nor/>
                          </m:rPr>
                          <a:rPr lang="en-US" sz="2000" b="0" i="0" smtClean="0">
                            <a:latin typeface="Cambria Math" panose="02040503050406030204" pitchFamily="18" charset="0"/>
                          </a:rPr>
                          <m:t> + </m:t>
                        </m:r>
                        <m:r>
                          <a:rPr lang="en-US" sz="2000" i="1">
                            <a:latin typeface="Cambria Math" panose="02040503050406030204" pitchFamily="18" charset="0"/>
                          </a:rPr>
                          <m:t>4,133.33</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758.33</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2</m:t>
                            </m:r>
                          </m:sub>
                        </m:sSub>
                      </m:oMath>
                    </m:oMathPara>
                  </a14:m>
                  <a:endParaRPr lang="en-US" sz="2000" dirty="0"/>
                </a:p>
              </p:txBody>
            </p:sp>
          </mc:Choice>
          <mc:Fallback xmlns="">
            <p:sp>
              <p:nvSpPr>
                <p:cNvPr id="11" name="TextBox 10">
                  <a:extLst>
                    <a:ext uri="{FF2B5EF4-FFF2-40B4-BE49-F238E27FC236}">
                      <a16:creationId xmlns:a16="http://schemas.microsoft.com/office/drawing/2014/main" id="{ED4D9F39-50AD-E645-891D-EB6175E8DEA1}"/>
                    </a:ext>
                  </a:extLst>
                </p:cNvPr>
                <p:cNvSpPr txBox="1">
                  <a:spLocks noRot="1" noChangeAspect="1" noMove="1" noResize="1" noEditPoints="1" noAdjustHandles="1" noChangeArrowheads="1" noChangeShapeType="1" noTextEdit="1"/>
                </p:cNvSpPr>
                <p:nvPr/>
              </p:nvSpPr>
              <p:spPr>
                <a:xfrm>
                  <a:off x="3566171" y="1961155"/>
                  <a:ext cx="4463080" cy="400110"/>
                </a:xfrm>
                <a:prstGeom prst="rect">
                  <a:avLst/>
                </a:prstGeom>
                <a:blipFill>
                  <a:blip r:embed="rId8"/>
                  <a:stretch>
                    <a:fillRect b="-15152"/>
                  </a:stretch>
                </a:blipFill>
              </p:spPr>
              <p:txBody>
                <a:bodyPr/>
                <a:lstStyle/>
                <a:p>
                  <a:r>
                    <a:rPr lang="en-US">
                      <a:noFill/>
                    </a:rPr>
                    <a:t> </a:t>
                  </a:r>
                </a:p>
              </p:txBody>
            </p:sp>
          </mc:Fallback>
        </mc:AlternateContent>
      </p:grpSp>
    </p:spTree>
    <p:extLst>
      <p:ext uri="{BB962C8B-B14F-4D97-AF65-F5344CB8AC3E}">
        <p14:creationId xmlns:p14="http://schemas.microsoft.com/office/powerpoint/2010/main" val="1096199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DC8C-6DB3-0744-983F-3813D4156A37}"/>
              </a:ext>
            </a:extLst>
          </p:cNvPr>
          <p:cNvSpPr>
            <a:spLocks noGrp="1"/>
          </p:cNvSpPr>
          <p:nvPr>
            <p:ph type="title"/>
          </p:nvPr>
        </p:nvSpPr>
        <p:spPr/>
        <p:txBody>
          <a:bodyPr/>
          <a:lstStyle/>
          <a:p>
            <a:r>
              <a:rPr lang="en-US" dirty="0"/>
              <a:t>Solve a System of Linear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038665-A4FF-CD43-B381-B86C579C7375}"/>
                  </a:ext>
                </a:extLst>
              </p:cNvPr>
              <p:cNvSpPr>
                <a:spLocks noGrp="1"/>
              </p:cNvSpPr>
              <p:nvPr>
                <p:ph idx="1"/>
              </p:nvPr>
            </p:nvSpPr>
            <p:spPr/>
            <p:txBody>
              <a:bodyPr/>
              <a:lstStyle/>
              <a:p>
                <a:r>
                  <a:rPr lang="en-US" dirty="0"/>
                  <a:t>How to </a:t>
                </a:r>
                <a:r>
                  <a:rPr lang="en-US" u="sng" dirty="0"/>
                  <a:t>solve</a:t>
                </a:r>
                <a:r>
                  <a:rPr lang="en-US" dirty="0"/>
                  <a:t> a system of linear equations?</a:t>
                </a:r>
              </a:p>
              <a:p>
                <a:endParaRPr lang="en-US" dirty="0"/>
              </a:p>
              <a:p>
                <a:endParaRPr lang="en-US" dirty="0"/>
              </a:p>
              <a:p>
                <a:endParaRPr lang="en-US" dirty="0"/>
              </a:p>
              <a:p>
                <a:endParaRPr lang="en-US" dirty="0"/>
              </a:p>
              <a:p>
                <a:pPr marL="0" indent="0">
                  <a:buNone/>
                </a:pPr>
                <a:endParaRPr lang="en-US" dirty="0"/>
              </a:p>
              <a:p>
                <a:r>
                  <a:rPr lang="en-US" dirty="0"/>
                  <a:t>Solving means to find a </a:t>
                </a:r>
                <a:r>
                  <a:rPr lang="en-US" u="sng" dirty="0"/>
                  <a:t>common set of values</a:t>
                </a:r>
                <a:r>
                  <a:rPr lang="en-US" dirty="0"/>
                  <a:t> for the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b="0" i="1" smtClean="0">
                            <a:latin typeface="Cambria Math" panose="02040503050406030204" pitchFamily="18" charset="0"/>
                          </a:rPr>
                          <m:t>𝑖</m:t>
                        </m:r>
                      </m:sub>
                    </m:sSub>
                    <m:r>
                      <a:rPr lang="en-US" i="1">
                        <a:latin typeface="Cambria Math" panose="02040503050406030204" pitchFamily="18" charset="0"/>
                      </a:rPr>
                      <m:t> </m:t>
                    </m:r>
                  </m:oMath>
                </a14:m>
                <a:r>
                  <a:rPr lang="en-US" dirty="0"/>
                  <a:t>variables that correctly fit each equation.</a:t>
                </a:r>
              </a:p>
            </p:txBody>
          </p:sp>
        </mc:Choice>
        <mc:Fallback xmlns="">
          <p:sp>
            <p:nvSpPr>
              <p:cNvPr id="3" name="Content Placeholder 2">
                <a:extLst>
                  <a:ext uri="{FF2B5EF4-FFF2-40B4-BE49-F238E27FC236}">
                    <a16:creationId xmlns:a16="http://schemas.microsoft.com/office/drawing/2014/main" id="{41038665-A4FF-CD43-B381-B86C579C7375}"/>
                  </a:ext>
                </a:extLst>
              </p:cNvPr>
              <p:cNvSpPr>
                <a:spLocks noGrp="1" noRot="1" noChangeAspect="1" noMove="1" noResize="1" noEditPoints="1" noAdjustHandles="1" noChangeArrowheads="1" noChangeShapeType="1" noTextEdit="1"/>
              </p:cNvSpPr>
              <p:nvPr>
                <p:ph idx="1"/>
              </p:nvPr>
            </p:nvSpPr>
            <p:spPr>
              <a:blipFill>
                <a:blip r:embed="rId2"/>
                <a:stretch>
                  <a:fillRect l="-617" t="-13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F3AD528-BE3C-7549-80BC-CA18EBB31EC3}"/>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55C2DD-C0A1-C349-88C1-437B3E54FFDF}"/>
                  </a:ext>
                </a:extLst>
              </p:cNvPr>
              <p:cNvSpPr txBox="1"/>
              <p:nvPr/>
            </p:nvSpPr>
            <p:spPr>
              <a:xfrm>
                <a:off x="2194586" y="1965976"/>
                <a:ext cx="4308615" cy="1692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8</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0" smtClean="0">
                          <a:solidFill>
                            <a:schemeClr val="tx1"/>
                          </a:solidFill>
                          <a:latin typeface="Cambria Math" panose="02040503050406030204" pitchFamily="18" charset="0"/>
                        </a:rPr>
                        <m:t> + 25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rPr>
                        <m:t>  + 16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rPr>
                        <m:t>=    397,000</m:t>
                      </m:r>
                    </m:oMath>
                    <m:oMath xmlns:m="http://schemas.openxmlformats.org/officeDocument/2006/math">
                      <m:r>
                        <a:rPr lang="en-US" sz="2000" b="0" i="1" smtClean="0">
                          <a:solidFill>
                            <a:schemeClr val="tx1"/>
                          </a:solidFill>
                          <a:latin typeface="Cambria Math" panose="02040503050406030204" pitchFamily="18" charset="0"/>
                        </a:rPr>
                        <m:t>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87</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55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=1,281,100</m:t>
                      </m:r>
                    </m:oMath>
                    <m:oMath xmlns:m="http://schemas.openxmlformats.org/officeDocument/2006/math">
                      <m:r>
                        <a:rPr lang="en-US" sz="2000" b="0" i="1" smtClean="0">
                          <a:solidFill>
                            <a:schemeClr val="tx1"/>
                          </a:solidFill>
                          <a:latin typeface="Cambria Math" panose="02040503050406030204" pitchFamily="18" charset="0"/>
                        </a:rPr>
                        <m:t>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5</m:t>
                      </m:r>
                      <m:r>
                        <a:rPr lang="en-US" sz="2000">
                          <a:solidFill>
                            <a:schemeClr val="tx1"/>
                          </a:solidFill>
                          <a:latin typeface="Cambria Math" panose="02040503050406030204" pitchFamily="18" charset="0"/>
                        </a:rPr>
                        <m:t>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3</m:t>
                      </m:r>
                      <m:r>
                        <a:rPr lang="en-US" sz="2000">
                          <a:solidFill>
                            <a:schemeClr val="tx1"/>
                          </a:solidFill>
                          <a:latin typeface="Cambria Math" panose="02040503050406030204" pitchFamily="18" charset="0"/>
                        </a:rPr>
                        <m:t>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817,700</m:t>
                      </m:r>
                    </m:oMath>
                  </m:oMathPara>
                </a14:m>
                <a:endParaRPr lang="en-US" sz="2000" dirty="0">
                  <a:solidFill>
                    <a:schemeClr val="tx1"/>
                  </a:solidFill>
                </a:endParaRPr>
              </a:p>
              <a:p>
                <a:endParaRPr lang="en-US" sz="2000" dirty="0"/>
              </a:p>
              <a:p>
                <a:r>
                  <a:rPr lang="en-US" sz="2400" dirty="0">
                    <a:solidFill>
                      <a:schemeClr val="tx1"/>
                    </a:solidFill>
                  </a:rPr>
                  <a:t>Solution:</a:t>
                </a:r>
              </a:p>
            </p:txBody>
          </p:sp>
        </mc:Choice>
        <mc:Fallback xmlns="">
          <p:sp>
            <p:nvSpPr>
              <p:cNvPr id="5" name="TextBox 4">
                <a:extLst>
                  <a:ext uri="{FF2B5EF4-FFF2-40B4-BE49-F238E27FC236}">
                    <a16:creationId xmlns:a16="http://schemas.microsoft.com/office/drawing/2014/main" id="{8C55C2DD-C0A1-C349-88C1-437B3E54FFDF}"/>
                  </a:ext>
                </a:extLst>
              </p:cNvPr>
              <p:cNvSpPr txBox="1">
                <a:spLocks noRot="1" noChangeAspect="1" noMove="1" noResize="1" noEditPoints="1" noAdjustHandles="1" noChangeArrowheads="1" noChangeShapeType="1" noTextEdit="1"/>
              </p:cNvSpPr>
              <p:nvPr/>
            </p:nvSpPr>
            <p:spPr>
              <a:xfrm>
                <a:off x="2194586" y="1965976"/>
                <a:ext cx="4308615" cy="1692771"/>
              </a:xfrm>
              <a:prstGeom prst="rect">
                <a:avLst/>
              </a:prstGeom>
              <a:blipFill>
                <a:blip r:embed="rId3"/>
                <a:stretch>
                  <a:fillRect l="-2059" b="-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8E84E0-9C3F-B34C-B3D3-D12CC48C605F}"/>
                  </a:ext>
                </a:extLst>
              </p:cNvPr>
              <p:cNvSpPr txBox="1"/>
              <p:nvPr/>
            </p:nvSpPr>
            <p:spPr>
              <a:xfrm>
                <a:off x="3626374" y="3200049"/>
                <a:ext cx="1962076" cy="1015663"/>
              </a:xfrm>
              <a:prstGeom prst="rect">
                <a:avLst/>
              </a:prstGeom>
              <a:solidFill>
                <a:srgbClr val="DDFDFF"/>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0</m:t>
                          </m:r>
                        </m:sub>
                      </m:sSub>
                      <m:r>
                        <a:rPr lang="en-US" sz="2000" i="1">
                          <a:solidFill>
                            <a:srgbClr val="0033CC"/>
                          </a:solidFill>
                          <a:latin typeface="Cambria Math" panose="02040503050406030204" pitchFamily="18" charset="0"/>
                        </a:rPr>
                        <m:t>=35,191.67</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1</m:t>
                          </m:r>
                        </m:sub>
                      </m:sSub>
                      <m:r>
                        <a:rPr lang="en-US" sz="2000" i="1">
                          <a:solidFill>
                            <a:srgbClr val="0033CC"/>
                          </a:solidFill>
                          <a:latin typeface="Cambria Math" panose="02040503050406030204" pitchFamily="18" charset="0"/>
                        </a:rPr>
                        <m:t>=   4,133.33</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2</m:t>
                          </m:r>
                        </m:sub>
                      </m:sSub>
                      <m:r>
                        <a:rPr lang="en-US" sz="2000" i="1">
                          <a:solidFill>
                            <a:srgbClr val="0033CC"/>
                          </a:solidFill>
                          <a:latin typeface="Cambria Math" panose="02040503050406030204" pitchFamily="18" charset="0"/>
                        </a:rPr>
                        <m:t>=      758.33</m:t>
                      </m:r>
                    </m:oMath>
                  </m:oMathPara>
                </a14:m>
                <a:endParaRPr lang="en-US" sz="2000" dirty="0">
                  <a:solidFill>
                    <a:srgbClr val="0033CC"/>
                  </a:solidFill>
                </a:endParaRPr>
              </a:p>
            </p:txBody>
          </p:sp>
        </mc:Choice>
        <mc:Fallback xmlns="">
          <p:sp>
            <p:nvSpPr>
              <p:cNvPr id="6" name="TextBox 5">
                <a:extLst>
                  <a:ext uri="{FF2B5EF4-FFF2-40B4-BE49-F238E27FC236}">
                    <a16:creationId xmlns:a16="http://schemas.microsoft.com/office/drawing/2014/main" id="{3E8E84E0-9C3F-B34C-B3D3-D12CC48C605F}"/>
                  </a:ext>
                </a:extLst>
              </p:cNvPr>
              <p:cNvSpPr txBox="1">
                <a:spLocks noRot="1" noChangeAspect="1" noMove="1" noResize="1" noEditPoints="1" noAdjustHandles="1" noChangeArrowheads="1" noChangeShapeType="1" noTextEdit="1"/>
              </p:cNvSpPr>
              <p:nvPr/>
            </p:nvSpPr>
            <p:spPr>
              <a:xfrm>
                <a:off x="3626374" y="3200049"/>
                <a:ext cx="1962076" cy="1015663"/>
              </a:xfrm>
              <a:prstGeom prst="rect">
                <a:avLst/>
              </a:prstGeom>
              <a:blipFill>
                <a:blip r:embed="rId4"/>
                <a:stretch>
                  <a:fillRect b="-4938"/>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2093160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CAAC-0D77-5A4B-A4C2-157841FE4244}"/>
              </a:ext>
            </a:extLst>
          </p:cNvPr>
          <p:cNvSpPr>
            <a:spLocks noGrp="1"/>
          </p:cNvSpPr>
          <p:nvPr>
            <p:ph type="title"/>
          </p:nvPr>
        </p:nvSpPr>
        <p:spPr/>
        <p:txBody>
          <a:bodyPr/>
          <a:lstStyle/>
          <a:p>
            <a:r>
              <a:rPr lang="en-US" dirty="0"/>
              <a:t>Solve a System of Linear Equations</a:t>
            </a:r>
            <a:r>
              <a:rPr lang="en-US" i="1" dirty="0"/>
              <a:t>, cont’d</a:t>
            </a:r>
          </a:p>
        </p:txBody>
      </p:sp>
      <p:sp>
        <p:nvSpPr>
          <p:cNvPr id="3" name="Content Placeholder 2">
            <a:extLst>
              <a:ext uri="{FF2B5EF4-FFF2-40B4-BE49-F238E27FC236}">
                <a16:creationId xmlns:a16="http://schemas.microsoft.com/office/drawing/2014/main" id="{B3180BE4-2CFB-9B41-99B5-3D6092DF98FF}"/>
              </a:ext>
            </a:extLst>
          </p:cNvPr>
          <p:cNvSpPr>
            <a:spLocks noGrp="1"/>
          </p:cNvSpPr>
          <p:nvPr>
            <p:ph idx="1"/>
          </p:nvPr>
        </p:nvSpPr>
        <p:spPr>
          <a:xfrm>
            <a:off x="457199" y="1295400"/>
            <a:ext cx="8320995" cy="4785331"/>
          </a:xfrm>
        </p:spPr>
        <p:txBody>
          <a:bodyPr/>
          <a:lstStyle/>
          <a:p>
            <a:r>
              <a:rPr lang="en-US" dirty="0"/>
              <a:t>Here’s an easy system to solve:</a:t>
            </a:r>
          </a:p>
          <a:p>
            <a:endParaRPr lang="en-US" dirty="0"/>
          </a:p>
          <a:p>
            <a:endParaRPr lang="en-US" dirty="0"/>
          </a:p>
          <a:p>
            <a:pPr lvl="4"/>
            <a:endParaRPr lang="en-US" dirty="0"/>
          </a:p>
          <a:p>
            <a:r>
              <a:rPr lang="en-US" dirty="0"/>
              <a:t>Because it’s in the handy </a:t>
            </a:r>
            <a:r>
              <a:rPr lang="en-US" dirty="0">
                <a:solidFill>
                  <a:srgbClr val="C00000"/>
                </a:solidFill>
              </a:rPr>
              <a:t>upper triangular form</a:t>
            </a:r>
            <a:r>
              <a:rPr lang="en-US" dirty="0"/>
              <a:t>, </a:t>
            </a:r>
            <a:br>
              <a:rPr lang="en-US" dirty="0"/>
            </a:br>
            <a:r>
              <a:rPr lang="en-US" dirty="0"/>
              <a:t>we can use </a:t>
            </a:r>
            <a:r>
              <a:rPr lang="en-US" dirty="0">
                <a:solidFill>
                  <a:srgbClr val="B23C00"/>
                </a:solidFill>
              </a:rPr>
              <a:t>back substitution</a:t>
            </a:r>
            <a:r>
              <a:rPr lang="en-US" dirty="0"/>
              <a:t>.</a:t>
            </a:r>
          </a:p>
          <a:p>
            <a:pPr lvl="1"/>
            <a:r>
              <a:rPr lang="en-US" dirty="0"/>
              <a:t>From equation </a:t>
            </a:r>
            <a:r>
              <a:rPr lang="en-US" dirty="0">
                <a:solidFill>
                  <a:srgbClr val="0033CC"/>
                </a:solidFill>
              </a:rPr>
              <a:t>c</a:t>
            </a:r>
            <a:r>
              <a:rPr lang="en-US" dirty="0"/>
              <a:t>, calculate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 10/5 = 2</a:t>
            </a:r>
            <a:r>
              <a:rPr lang="en-US" dirty="0"/>
              <a:t>.</a:t>
            </a:r>
          </a:p>
          <a:p>
            <a:pPr lvl="1"/>
            <a:r>
              <a:rPr lang="en-US" dirty="0"/>
              <a:t>Then use the value of </a:t>
            </a:r>
            <a:r>
              <a:rPr lang="en-US" i="1" dirty="0">
                <a:latin typeface="Times New Roman" panose="02020603050405020304" pitchFamily="18" charset="0"/>
                <a:cs typeface="Times New Roman" panose="02020603050405020304" pitchFamily="18" charset="0"/>
              </a:rPr>
              <a:t>z</a:t>
            </a:r>
            <a:r>
              <a:rPr lang="en-US" dirty="0"/>
              <a:t> in equation </a:t>
            </a:r>
            <a:r>
              <a:rPr lang="en-US" dirty="0">
                <a:solidFill>
                  <a:srgbClr val="0033CC"/>
                </a:solidFill>
              </a:rPr>
              <a:t>b</a:t>
            </a:r>
            <a:r>
              <a:rPr lang="en-US" dirty="0"/>
              <a:t>: </a:t>
            </a:r>
            <a:br>
              <a:rPr lang="en-US" dirty="0"/>
            </a:b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+ 3(2) =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+ 6 = 5, </a:t>
            </a:r>
            <a:r>
              <a:rPr lang="en-US" dirty="0"/>
              <a:t>so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5 – 6 = –1</a:t>
            </a:r>
            <a:r>
              <a:rPr lang="en-US" dirty="0"/>
              <a:t>.</a:t>
            </a:r>
          </a:p>
          <a:p>
            <a:pPr lvl="1"/>
            <a:r>
              <a:rPr lang="en-US" dirty="0"/>
              <a:t>Finally, use the values of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 in equation </a:t>
            </a:r>
            <a:r>
              <a:rPr lang="en-US" dirty="0">
                <a:solidFill>
                  <a:srgbClr val="0033CC"/>
                </a:solidFill>
              </a:rPr>
              <a:t>a</a:t>
            </a:r>
            <a:r>
              <a:rPr lang="en-US" dirty="0"/>
              <a:t>: </a:t>
            </a:r>
            <a:br>
              <a:rPr lang="en-US" dirty="0"/>
            </a:b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(–1) – 2 =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1 = 2</a:t>
            </a:r>
            <a:r>
              <a:rPr lang="en-US" dirty="0"/>
              <a:t>, so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 + 1 = 3</a:t>
            </a:r>
            <a:r>
              <a:rPr lang="en-US" dirty="0"/>
              <a:t>.</a:t>
            </a:r>
          </a:p>
        </p:txBody>
      </p:sp>
      <p:sp>
        <p:nvSpPr>
          <p:cNvPr id="4" name="Slide Number Placeholder 3">
            <a:extLst>
              <a:ext uri="{FF2B5EF4-FFF2-40B4-BE49-F238E27FC236}">
                <a16:creationId xmlns:a16="http://schemas.microsoft.com/office/drawing/2014/main" id="{314108E7-F162-F94B-9A20-059E57DB7977}"/>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720F35-A6CB-D540-81C4-843CBBC3D7BA}"/>
                  </a:ext>
                </a:extLst>
              </p:cNvPr>
              <p:cNvSpPr txBox="1"/>
              <p:nvPr/>
            </p:nvSpPr>
            <p:spPr>
              <a:xfrm>
                <a:off x="2743220" y="1874537"/>
                <a:ext cx="2099614"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+3</m:t>
                      </m:r>
                      <m:r>
                        <a:rPr lang="en-US" sz="2000" b="0" i="1" smtClean="0">
                          <a:latin typeface="Cambria Math" panose="02040503050406030204" pitchFamily="18" charset="0"/>
                        </a:rPr>
                        <m:t>𝑧</m:t>
                      </m:r>
                      <m:r>
                        <a:rPr lang="en-US" sz="2000" b="0" i="1" smtClean="0">
                          <a:latin typeface="Cambria Math" panose="02040503050406030204" pitchFamily="18" charset="0"/>
                        </a:rPr>
                        <m:t>=  5</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5</m:t>
                      </m:r>
                      <m:r>
                        <a:rPr lang="en-US" sz="2000" b="0" i="1" smtClean="0">
                          <a:latin typeface="Cambria Math" panose="02040503050406030204" pitchFamily="18" charset="0"/>
                        </a:rPr>
                        <m:t>𝑧</m:t>
                      </m:r>
                      <m:r>
                        <a:rPr lang="en-US" sz="2000" b="0" i="1" smtClean="0">
                          <a:latin typeface="Cambria Math" panose="02040503050406030204" pitchFamily="18" charset="0"/>
                        </a:rPr>
                        <m:t>=10</m:t>
                      </m:r>
                    </m:oMath>
                  </m:oMathPara>
                </a14:m>
                <a:endParaRPr lang="en-US" sz="2000" dirty="0"/>
              </a:p>
            </p:txBody>
          </p:sp>
        </mc:Choice>
        <mc:Fallback xmlns="">
          <p:sp>
            <p:nvSpPr>
              <p:cNvPr id="5" name="TextBox 4">
                <a:extLst>
                  <a:ext uri="{FF2B5EF4-FFF2-40B4-BE49-F238E27FC236}">
                    <a16:creationId xmlns:a16="http://schemas.microsoft.com/office/drawing/2014/main" id="{02720F35-A6CB-D540-81C4-843CBBC3D7BA}"/>
                  </a:ext>
                </a:extLst>
              </p:cNvPr>
              <p:cNvSpPr txBox="1">
                <a:spLocks noRot="1" noChangeAspect="1" noMove="1" noResize="1" noEditPoints="1" noAdjustHandles="1" noChangeArrowheads="1" noChangeShapeType="1" noTextEdit="1"/>
              </p:cNvSpPr>
              <p:nvPr/>
            </p:nvSpPr>
            <p:spPr>
              <a:xfrm>
                <a:off x="2743220" y="1874537"/>
                <a:ext cx="2099614" cy="1015663"/>
              </a:xfrm>
              <a:prstGeom prst="rect">
                <a:avLst/>
              </a:prstGeom>
              <a:blipFill>
                <a:blip r:embed="rId2"/>
                <a:stretch>
                  <a:fillRect b="-4938"/>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CCC4DC7-C2DD-624B-975F-9B519CCD5B9E}"/>
              </a:ext>
            </a:extLst>
          </p:cNvPr>
          <p:cNvGrpSpPr/>
          <p:nvPr/>
        </p:nvGrpSpPr>
        <p:grpSpPr>
          <a:xfrm>
            <a:off x="4786967" y="1933884"/>
            <a:ext cx="269626" cy="276999"/>
            <a:chOff x="6949414" y="5470458"/>
            <a:chExt cx="293376" cy="341864"/>
          </a:xfrm>
        </p:grpSpPr>
        <p:sp>
          <p:nvSpPr>
            <p:cNvPr id="14" name="Oval 13">
              <a:extLst>
                <a:ext uri="{FF2B5EF4-FFF2-40B4-BE49-F238E27FC236}">
                  <a16:creationId xmlns:a16="http://schemas.microsoft.com/office/drawing/2014/main" id="{BE321A1A-6F0A-2548-9444-C69BE30272A1}"/>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1960893C-C53E-8847-81FC-75CBE1A26A9D}"/>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16" name="Group 15">
            <a:extLst>
              <a:ext uri="{FF2B5EF4-FFF2-40B4-BE49-F238E27FC236}">
                <a16:creationId xmlns:a16="http://schemas.microsoft.com/office/drawing/2014/main" id="{810390B9-83F3-8848-B09E-372C1C992B1B}"/>
              </a:ext>
            </a:extLst>
          </p:cNvPr>
          <p:cNvGrpSpPr/>
          <p:nvPr/>
        </p:nvGrpSpPr>
        <p:grpSpPr>
          <a:xfrm>
            <a:off x="4786967" y="2230767"/>
            <a:ext cx="269626" cy="276999"/>
            <a:chOff x="6949414" y="5470458"/>
            <a:chExt cx="293376" cy="341864"/>
          </a:xfrm>
        </p:grpSpPr>
        <p:sp>
          <p:nvSpPr>
            <p:cNvPr id="17" name="Oval 16">
              <a:extLst>
                <a:ext uri="{FF2B5EF4-FFF2-40B4-BE49-F238E27FC236}">
                  <a16:creationId xmlns:a16="http://schemas.microsoft.com/office/drawing/2014/main" id="{98C14DE5-705A-F34B-9D45-1C8CE87BABE0}"/>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610D4FD7-D766-E447-B6EB-A2300C461532}"/>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19" name="Group 18">
            <a:extLst>
              <a:ext uri="{FF2B5EF4-FFF2-40B4-BE49-F238E27FC236}">
                <a16:creationId xmlns:a16="http://schemas.microsoft.com/office/drawing/2014/main" id="{0AC4B415-DF92-A54C-BEBA-11AF5C0EEDFF}"/>
              </a:ext>
            </a:extLst>
          </p:cNvPr>
          <p:cNvGrpSpPr/>
          <p:nvPr/>
        </p:nvGrpSpPr>
        <p:grpSpPr>
          <a:xfrm>
            <a:off x="4786967" y="2533588"/>
            <a:ext cx="269626" cy="276999"/>
            <a:chOff x="6949414" y="5470458"/>
            <a:chExt cx="293376" cy="341864"/>
          </a:xfrm>
        </p:grpSpPr>
        <p:sp>
          <p:nvSpPr>
            <p:cNvPr id="20" name="Oval 19">
              <a:extLst>
                <a:ext uri="{FF2B5EF4-FFF2-40B4-BE49-F238E27FC236}">
                  <a16:creationId xmlns:a16="http://schemas.microsoft.com/office/drawing/2014/main" id="{D8EAE7C4-5C8E-7848-B222-31998890229D}"/>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249ADC5A-A67F-AA49-990C-A2A9489C3F71}"/>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EE29966-A9A3-C44C-8C36-13FE4F38FA84}"/>
                  </a:ext>
                </a:extLst>
              </p:cNvPr>
              <p:cNvSpPr txBox="1"/>
              <p:nvPr/>
            </p:nvSpPr>
            <p:spPr>
              <a:xfrm>
                <a:off x="5381074" y="1874537"/>
                <a:ext cx="1101135" cy="1015663"/>
              </a:xfrm>
              <a:prstGeom prst="rect">
                <a:avLst/>
              </a:prstGeom>
              <a:solidFill>
                <a:srgbClr val="DDFDFF"/>
              </a:solidFill>
              <a:ln>
                <a:solidFill>
                  <a:srgbClr val="0033CC"/>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𝑥</m:t>
                      </m:r>
                      <m:r>
                        <a:rPr lang="en-US" sz="2000" b="0" i="1" smtClean="0">
                          <a:solidFill>
                            <a:srgbClr val="0033CC"/>
                          </a:solidFill>
                          <a:latin typeface="Cambria Math" panose="02040503050406030204" pitchFamily="18" charset="0"/>
                        </a:rPr>
                        <m:t>=    3</m:t>
                      </m:r>
                    </m:oMath>
                    <m:oMath xmlns:m="http://schemas.openxmlformats.org/officeDocument/2006/math">
                      <m:r>
                        <a:rPr lang="en-US" sz="2000" b="0" i="1" smtClean="0">
                          <a:solidFill>
                            <a:srgbClr val="0033CC"/>
                          </a:solidFill>
                          <a:latin typeface="Cambria Math" panose="02040503050406030204" pitchFamily="18" charset="0"/>
                        </a:rPr>
                        <m:t>𝑦</m:t>
                      </m:r>
                      <m:r>
                        <a:rPr lang="en-US" sz="2000" b="0" i="1" smtClean="0">
                          <a:solidFill>
                            <a:srgbClr val="0033CC"/>
                          </a:solidFill>
                          <a:latin typeface="Cambria Math" panose="02040503050406030204" pitchFamily="18" charset="0"/>
                        </a:rPr>
                        <m:t>=−1</m:t>
                      </m:r>
                    </m:oMath>
                    <m:oMath xmlns:m="http://schemas.openxmlformats.org/officeDocument/2006/math">
                      <m:r>
                        <a:rPr lang="en-US" sz="2000" b="0" i="1" smtClean="0">
                          <a:solidFill>
                            <a:srgbClr val="0033CC"/>
                          </a:solidFill>
                          <a:latin typeface="Cambria Math" panose="02040503050406030204" pitchFamily="18" charset="0"/>
                        </a:rPr>
                        <m:t>𝑧</m:t>
                      </m:r>
                      <m:r>
                        <a:rPr lang="en-US" sz="2000" b="0" i="1" smtClean="0">
                          <a:solidFill>
                            <a:srgbClr val="0033CC"/>
                          </a:solidFill>
                          <a:latin typeface="Cambria Math" panose="02040503050406030204" pitchFamily="18" charset="0"/>
                        </a:rPr>
                        <m:t>=    2</m:t>
                      </m:r>
                    </m:oMath>
                  </m:oMathPara>
                </a14:m>
                <a:endParaRPr lang="en-US" sz="2000" b="0" dirty="0">
                  <a:solidFill>
                    <a:srgbClr val="0033CC"/>
                  </a:solidFill>
                </a:endParaRPr>
              </a:p>
            </p:txBody>
          </p:sp>
        </mc:Choice>
        <mc:Fallback xmlns="">
          <p:sp>
            <p:nvSpPr>
              <p:cNvPr id="22" name="TextBox 21">
                <a:extLst>
                  <a:ext uri="{FF2B5EF4-FFF2-40B4-BE49-F238E27FC236}">
                    <a16:creationId xmlns:a16="http://schemas.microsoft.com/office/drawing/2014/main" id="{DEE29966-A9A3-C44C-8C36-13FE4F38FA84}"/>
                  </a:ext>
                </a:extLst>
              </p:cNvPr>
              <p:cNvSpPr txBox="1">
                <a:spLocks noRot="1" noChangeAspect="1" noMove="1" noResize="1" noEditPoints="1" noAdjustHandles="1" noChangeArrowheads="1" noChangeShapeType="1" noTextEdit="1"/>
              </p:cNvSpPr>
              <p:nvPr/>
            </p:nvSpPr>
            <p:spPr>
              <a:xfrm>
                <a:off x="5381074" y="1874537"/>
                <a:ext cx="1101135" cy="1015663"/>
              </a:xfrm>
              <a:prstGeom prst="rect">
                <a:avLst/>
              </a:prstGeom>
              <a:blipFill>
                <a:blip r:embed="rId3"/>
                <a:stretch>
                  <a:fillRect b="-3659"/>
                </a:stretch>
              </a:blipFill>
              <a:ln>
                <a:solidFill>
                  <a:srgbClr val="0033CC"/>
                </a:solidFill>
              </a:ln>
            </p:spPr>
            <p:txBody>
              <a:bodyPr/>
              <a:lstStyle/>
              <a:p>
                <a:r>
                  <a:rPr lang="en-US">
                    <a:noFill/>
                  </a:rPr>
                  <a:t> </a:t>
                </a:r>
              </a:p>
            </p:txBody>
          </p:sp>
        </mc:Fallback>
      </mc:AlternateContent>
    </p:spTree>
    <p:extLst>
      <p:ext uri="{BB962C8B-B14F-4D97-AF65-F5344CB8AC3E}">
        <p14:creationId xmlns:p14="http://schemas.microsoft.com/office/powerpoint/2010/main" val="16447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C88A-3B17-E644-BC05-4059FA3F1397}"/>
              </a:ext>
            </a:extLst>
          </p:cNvPr>
          <p:cNvSpPr>
            <a:spLocks noGrp="1"/>
          </p:cNvSpPr>
          <p:nvPr>
            <p:ph type="title"/>
          </p:nvPr>
        </p:nvSpPr>
        <p:spPr/>
        <p:txBody>
          <a:bodyPr/>
          <a:lstStyle/>
          <a:p>
            <a:r>
              <a:rPr lang="en-US" dirty="0"/>
              <a:t>Equivalent Systems</a:t>
            </a:r>
          </a:p>
        </p:txBody>
      </p:sp>
      <p:sp>
        <p:nvSpPr>
          <p:cNvPr id="3" name="Content Placeholder 2">
            <a:extLst>
              <a:ext uri="{FF2B5EF4-FFF2-40B4-BE49-F238E27FC236}">
                <a16:creationId xmlns:a16="http://schemas.microsoft.com/office/drawing/2014/main" id="{13E829A4-1509-444E-A28D-91818F53FA73}"/>
              </a:ext>
            </a:extLst>
          </p:cNvPr>
          <p:cNvSpPr>
            <a:spLocks noGrp="1"/>
          </p:cNvSpPr>
          <p:nvPr>
            <p:ph idx="1"/>
          </p:nvPr>
        </p:nvSpPr>
        <p:spPr/>
        <p:txBody>
          <a:bodyPr/>
          <a:lstStyle/>
          <a:p>
            <a:r>
              <a:rPr lang="en-US" dirty="0"/>
              <a:t>Our goal is to get a system of linear equations into triangular form.</a:t>
            </a:r>
          </a:p>
          <a:p>
            <a:pPr lvl="4"/>
            <a:endParaRPr lang="en-US" dirty="0"/>
          </a:p>
          <a:p>
            <a:r>
              <a:rPr lang="en-US" dirty="0"/>
              <a:t>We can perform the following operations on a system to obtain an </a:t>
            </a:r>
            <a:r>
              <a:rPr lang="en-US" u="sng" dirty="0"/>
              <a:t>equivalent system</a:t>
            </a:r>
            <a:r>
              <a:rPr lang="en-US" dirty="0"/>
              <a:t>:</a:t>
            </a:r>
          </a:p>
          <a:p>
            <a:pPr lvl="4"/>
            <a:endParaRPr lang="en-US" dirty="0"/>
          </a:p>
          <a:p>
            <a:pPr lvl="4"/>
            <a:endParaRPr lang="en-US" dirty="0"/>
          </a:p>
          <a:p>
            <a:endParaRPr lang="en-US" dirty="0"/>
          </a:p>
          <a:p>
            <a:endParaRPr lang="en-US" dirty="0"/>
          </a:p>
          <a:p>
            <a:r>
              <a:rPr lang="en-US" dirty="0"/>
              <a:t>Two systems are </a:t>
            </a:r>
            <a:r>
              <a:rPr lang="en-US" u="sng" dirty="0"/>
              <a:t>equivalent</a:t>
            </a:r>
            <a:r>
              <a:rPr lang="en-US" dirty="0"/>
              <a:t> if they have </a:t>
            </a:r>
            <a:br>
              <a:rPr lang="en-US" dirty="0"/>
            </a:br>
            <a:r>
              <a:rPr lang="en-US" dirty="0"/>
              <a:t>the </a:t>
            </a:r>
            <a:r>
              <a:rPr lang="en-US" u="sng" dirty="0"/>
              <a:t>same solution set</a:t>
            </a:r>
            <a:r>
              <a:rPr lang="en-US" dirty="0"/>
              <a:t>.</a:t>
            </a:r>
          </a:p>
        </p:txBody>
      </p:sp>
      <p:sp>
        <p:nvSpPr>
          <p:cNvPr id="4" name="Slide Number Placeholder 3">
            <a:extLst>
              <a:ext uri="{FF2B5EF4-FFF2-40B4-BE49-F238E27FC236}">
                <a16:creationId xmlns:a16="http://schemas.microsoft.com/office/drawing/2014/main" id="{C5040144-80B0-C042-AC3B-7C7521E36582}"/>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5" name="TextBox 4">
            <a:extLst>
              <a:ext uri="{FF2B5EF4-FFF2-40B4-BE49-F238E27FC236}">
                <a16:creationId xmlns:a16="http://schemas.microsoft.com/office/drawing/2014/main" id="{2CF5E367-ACBC-D143-8807-3CCE1403C4C5}"/>
              </a:ext>
            </a:extLst>
          </p:cNvPr>
          <p:cNvSpPr txBox="1"/>
          <p:nvPr/>
        </p:nvSpPr>
        <p:spPr>
          <a:xfrm>
            <a:off x="1400138" y="3520439"/>
            <a:ext cx="6343724" cy="1015663"/>
          </a:xfrm>
          <a:prstGeom prst="rect">
            <a:avLst/>
          </a:prstGeom>
          <a:solidFill>
            <a:schemeClr val="accent1">
              <a:lumMod val="20000"/>
              <a:lumOff val="80000"/>
            </a:schemeClr>
          </a:solidFill>
          <a:ln>
            <a:solidFill>
              <a:srgbClr val="0033CC"/>
            </a:solidFill>
          </a:ln>
        </p:spPr>
        <p:txBody>
          <a:bodyPr wrap="none" rtlCol="0">
            <a:spAutoFit/>
          </a:bodyPr>
          <a:lstStyle/>
          <a:p>
            <a:pPr marL="344488" lvl="1" indent="-285750">
              <a:buFont typeface="Arial" panose="020B0604020202020204" pitchFamily="34" charset="0"/>
              <a:buChar char="•"/>
            </a:pPr>
            <a:r>
              <a:rPr lang="en-US" sz="2000" dirty="0">
                <a:solidFill>
                  <a:srgbClr val="0033CC"/>
                </a:solidFill>
              </a:rPr>
              <a:t>Interchange two equations.</a:t>
            </a:r>
          </a:p>
          <a:p>
            <a:pPr marL="344488" lvl="1" indent="-285750">
              <a:buFont typeface="Arial" panose="020B0604020202020204" pitchFamily="34" charset="0"/>
              <a:buChar char="•"/>
            </a:pPr>
            <a:r>
              <a:rPr lang="en-US" sz="2000" dirty="0">
                <a:solidFill>
                  <a:srgbClr val="0033CC"/>
                </a:solidFill>
              </a:rPr>
              <a:t>Multiply an equation by a nonzero constant.</a:t>
            </a:r>
          </a:p>
          <a:p>
            <a:pPr marL="344488" lvl="1" indent="-285750">
              <a:buFont typeface="Arial" panose="020B0604020202020204" pitchFamily="34" charset="0"/>
              <a:buChar char="•"/>
            </a:pPr>
            <a:r>
              <a:rPr lang="en-US" sz="2000" dirty="0">
                <a:solidFill>
                  <a:srgbClr val="0033CC"/>
                </a:solidFill>
              </a:rPr>
              <a:t>Add a multiple of one equation to another equation.</a:t>
            </a:r>
          </a:p>
        </p:txBody>
      </p:sp>
    </p:spTree>
    <p:extLst>
      <p:ext uri="{BB962C8B-B14F-4D97-AF65-F5344CB8AC3E}">
        <p14:creationId xmlns:p14="http://schemas.microsoft.com/office/powerpoint/2010/main" val="3428552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7D0F-1499-8549-AA0A-1DC309828B2A}"/>
              </a:ext>
            </a:extLst>
          </p:cNvPr>
          <p:cNvSpPr>
            <a:spLocks noGrp="1"/>
          </p:cNvSpPr>
          <p:nvPr>
            <p:ph type="title"/>
          </p:nvPr>
        </p:nvSpPr>
        <p:spPr/>
        <p:txBody>
          <a:bodyPr/>
          <a:lstStyle/>
          <a:p>
            <a:r>
              <a:rPr lang="en-US" dirty="0"/>
              <a:t>Solve a System of Linear Equations</a:t>
            </a:r>
            <a:r>
              <a:rPr lang="en-US" i="1" dirty="0"/>
              <a:t>, cont’d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62AE3C-4FF8-2746-A51C-8A4061945800}"/>
                  </a:ext>
                </a:extLst>
              </p:cNvPr>
              <p:cNvSpPr>
                <a:spLocks noGrp="1"/>
              </p:cNvSpPr>
              <p:nvPr>
                <p:ph idx="1"/>
              </p:nvPr>
            </p:nvSpPr>
            <p:spPr>
              <a:xfrm>
                <a:off x="457200" y="1295401"/>
                <a:ext cx="8229600" cy="4785330"/>
              </a:xfrm>
            </p:spPr>
            <p:txBody>
              <a:bodyPr/>
              <a:lstStyle/>
              <a:p>
                <a:r>
                  <a:rPr lang="en-US" dirty="0"/>
                  <a:t>Solve:</a:t>
                </a:r>
              </a:p>
              <a:p>
                <a:pPr lvl="3"/>
                <a:endParaRPr lang="en-US" dirty="0"/>
              </a:p>
              <a:p>
                <a:pPr lvl="1"/>
                <a:r>
                  <a:rPr lang="en-US" dirty="0"/>
                  <a:t>Multiply equation </a:t>
                </a:r>
                <a:r>
                  <a:rPr lang="en-US" dirty="0">
                    <a:solidFill>
                      <a:srgbClr val="0033CC"/>
                    </a:solidFill>
                  </a:rPr>
                  <a:t>b</a:t>
                </a:r>
                <a:r>
                  <a:rPr lang="en-US" dirty="0"/>
                  <a:t> by </a:t>
                </a:r>
                <a14:m>
                  <m:oMath xmlns:m="http://schemas.openxmlformats.org/officeDocument/2006/math">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2</a:t>
                </a:r>
                <a:r>
                  <a:rPr lang="en-US" dirty="0"/>
                  <a:t>:</a:t>
                </a:r>
              </a:p>
              <a:p>
                <a:pPr lvl="1"/>
                <a:endParaRPr lang="en-US" dirty="0"/>
              </a:p>
              <a:p>
                <a:pPr lvl="1"/>
                <a:r>
                  <a:rPr lang="en-US" dirty="0"/>
                  <a:t>Add equation </a:t>
                </a:r>
                <a:r>
                  <a:rPr lang="en-US" dirty="0">
                    <a:solidFill>
                      <a:srgbClr val="0033CC"/>
                    </a:solidFill>
                  </a:rPr>
                  <a:t>a</a:t>
                </a:r>
                <a:br>
                  <a:rPr lang="en-US" dirty="0"/>
                </a:br>
                <a:r>
                  <a:rPr lang="en-US" dirty="0"/>
                  <a:t>to equation </a:t>
                </a:r>
                <a:r>
                  <a:rPr lang="en-US" dirty="0">
                    <a:solidFill>
                      <a:srgbClr val="0033CC"/>
                    </a:solidFill>
                  </a:rPr>
                  <a:t>b</a:t>
                </a:r>
                <a:r>
                  <a:rPr lang="en-US" dirty="0"/>
                  <a:t>:</a:t>
                </a:r>
              </a:p>
              <a:p>
                <a:pPr lvl="4"/>
                <a:endParaRPr lang="en-US" dirty="0"/>
              </a:p>
              <a:p>
                <a:pPr lvl="1"/>
                <a:r>
                  <a:rPr lang="en-US" dirty="0"/>
                  <a:t>From equation </a:t>
                </a:r>
                <a:r>
                  <a:rPr lang="en-US" dirty="0">
                    <a:solidFill>
                      <a:srgbClr val="0033CC"/>
                    </a:solidFill>
                  </a:rPr>
                  <a:t>b</a:t>
                </a:r>
                <a:r>
                  <a:rPr lang="en-US" dirty="0"/>
                  <a:t>, solve for </a:t>
                </a:r>
                <a:r>
                  <a:rPr lang="en-US" i="1" dirty="0">
                    <a:latin typeface="Times New Roman" panose="02020603050405020304" pitchFamily="18" charset="0"/>
                    <a:cs typeface="Times New Roman" panose="02020603050405020304" pitchFamily="18" charset="0"/>
                  </a:rPr>
                  <a:t>y</a:t>
                </a:r>
                <a:r>
                  <a:rPr lang="en-US" dirty="0"/>
                  <a:t>:</a:t>
                </a:r>
                <a:br>
                  <a:rPr lang="en-US" dirty="0"/>
                </a:b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14/7 = 2</a:t>
                </a:r>
              </a:p>
              <a:p>
                <a:pPr lvl="4"/>
                <a:endParaRPr lang="en-US" dirty="0"/>
              </a:p>
              <a:p>
                <a:pPr lvl="1"/>
                <a:r>
                  <a:rPr lang="en-US" dirty="0"/>
                  <a:t>Use the value of </a:t>
                </a:r>
                <a:r>
                  <a:rPr lang="en-US" i="1" dirty="0">
                    <a:latin typeface="Times New Roman" panose="02020603050405020304" pitchFamily="18" charset="0"/>
                    <a:cs typeface="Times New Roman" panose="02020603050405020304" pitchFamily="18" charset="0"/>
                  </a:rPr>
                  <a:t>y</a:t>
                </a:r>
                <a:r>
                  <a:rPr lang="en-US" dirty="0"/>
                  <a:t> in equation </a:t>
                </a:r>
                <a:r>
                  <a:rPr lang="en-US" dirty="0">
                    <a:solidFill>
                      <a:srgbClr val="0033CC"/>
                    </a:solidFill>
                  </a:rPr>
                  <a:t>a</a:t>
                </a:r>
                <a:r>
                  <a:rPr lang="en-US" dirty="0"/>
                  <a:t> to solve for </a:t>
                </a:r>
                <a:r>
                  <a:rPr lang="en-US" i="1" dirty="0">
                    <a:latin typeface="Times New Roman" panose="02020603050405020304" pitchFamily="18" charset="0"/>
                    <a:cs typeface="Times New Roman" panose="02020603050405020304" pitchFamily="18" charset="0"/>
                  </a:rPr>
                  <a:t>x</a:t>
                </a:r>
                <a:r>
                  <a:rPr lang="en-US" dirty="0"/>
                  <a:t>:</a:t>
                </a:r>
                <a:br>
                  <a:rPr lang="en-US" dirty="0"/>
                </a:b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 = 8</a:t>
                </a:r>
                <a:r>
                  <a:rPr lang="en-US" dirty="0"/>
                  <a:t> and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8</a:t>
                </a:r>
                <a:r>
                  <a:rPr lang="en-US" dirty="0"/>
                  <a:t> </a:t>
                </a:r>
                <a14:m>
                  <m:oMath xmlns:m="http://schemas.openxmlformats.org/officeDocument/2006/math">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2 = 6</a:t>
                </a:r>
                <a:r>
                  <a:rPr lang="en-US" dirty="0"/>
                  <a:t> </a:t>
                </a:r>
                <a:br>
                  <a:rPr lang="en-US" dirty="0"/>
                </a:br>
                <a:r>
                  <a:rPr lang="en-US" dirty="0"/>
                  <a:t>and so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6/2 = 3</a:t>
                </a:r>
              </a:p>
            </p:txBody>
          </p:sp>
        </mc:Choice>
        <mc:Fallback xmlns="">
          <p:sp>
            <p:nvSpPr>
              <p:cNvPr id="3" name="Content Placeholder 2">
                <a:extLst>
                  <a:ext uri="{FF2B5EF4-FFF2-40B4-BE49-F238E27FC236}">
                    <a16:creationId xmlns:a16="http://schemas.microsoft.com/office/drawing/2014/main" id="{3D62AE3C-4FF8-2746-A51C-8A4061945800}"/>
                  </a:ext>
                </a:extLst>
              </p:cNvPr>
              <p:cNvSpPr>
                <a:spLocks noGrp="1" noRot="1" noChangeAspect="1" noMove="1" noResize="1" noEditPoints="1" noAdjustHandles="1" noChangeArrowheads="1" noChangeShapeType="1" noTextEdit="1"/>
              </p:cNvSpPr>
              <p:nvPr>
                <p:ph idx="1"/>
              </p:nvPr>
            </p:nvSpPr>
            <p:spPr>
              <a:xfrm>
                <a:off x="457200" y="1295401"/>
                <a:ext cx="8229600" cy="4785330"/>
              </a:xfrm>
              <a:blipFill>
                <a:blip r:embed="rId2"/>
                <a:stretch>
                  <a:fillRect l="-593" t="-1403" b="-433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6BD3071-4C7F-C342-9C9B-3964EA2A2F2C}"/>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D93FCE-8B4E-6049-8D26-C799A5F751C0}"/>
                  </a:ext>
                </a:extLst>
              </p:cNvPr>
              <p:cNvSpPr txBox="1"/>
              <p:nvPr/>
            </p:nvSpPr>
            <p:spPr>
              <a:xfrm>
                <a:off x="2286025" y="1307881"/>
                <a:ext cx="183505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8</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−3</m:t>
                      </m:r>
                      <m:r>
                        <a:rPr lang="en-US" sz="2000" b="0" i="1" smtClean="0">
                          <a:latin typeface="Cambria Math" panose="02040503050406030204" pitchFamily="18" charset="0"/>
                        </a:rPr>
                        <m:t>𝑦</m:t>
                      </m:r>
                      <m:r>
                        <a:rPr lang="en-US" sz="2000" b="0" i="1" smtClean="0">
                          <a:latin typeface="Cambria Math" panose="02040503050406030204" pitchFamily="18" charset="0"/>
                        </a:rPr>
                        <m:t>=−3</m:t>
                      </m:r>
                    </m:oMath>
                  </m:oMathPara>
                </a14:m>
                <a:endParaRPr lang="en-US" sz="2000" dirty="0"/>
              </a:p>
            </p:txBody>
          </p:sp>
        </mc:Choice>
        <mc:Fallback xmlns="">
          <p:sp>
            <p:nvSpPr>
              <p:cNvPr id="5" name="TextBox 4">
                <a:extLst>
                  <a:ext uri="{FF2B5EF4-FFF2-40B4-BE49-F238E27FC236}">
                    <a16:creationId xmlns:a16="http://schemas.microsoft.com/office/drawing/2014/main" id="{EAD93FCE-8B4E-6049-8D26-C799A5F751C0}"/>
                  </a:ext>
                </a:extLst>
              </p:cNvPr>
              <p:cNvSpPr txBox="1">
                <a:spLocks noRot="1" noChangeAspect="1" noMove="1" noResize="1" noEditPoints="1" noAdjustHandles="1" noChangeArrowheads="1" noChangeShapeType="1" noTextEdit="1"/>
              </p:cNvSpPr>
              <p:nvPr/>
            </p:nvSpPr>
            <p:spPr>
              <a:xfrm>
                <a:off x="2286025" y="1307881"/>
                <a:ext cx="1835054" cy="707886"/>
              </a:xfrm>
              <a:prstGeom prst="rect">
                <a:avLst/>
              </a:prstGeom>
              <a:blipFill>
                <a:blip r:embed="rId3"/>
                <a:stretch>
                  <a:fillRect b="-877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FDCEE45-46FC-FB45-9C3B-269A1B1F9515}"/>
              </a:ext>
            </a:extLst>
          </p:cNvPr>
          <p:cNvGrpSpPr/>
          <p:nvPr/>
        </p:nvGrpSpPr>
        <p:grpSpPr>
          <a:xfrm>
            <a:off x="4121079" y="1361618"/>
            <a:ext cx="269626" cy="276999"/>
            <a:chOff x="6949414" y="5470458"/>
            <a:chExt cx="293376" cy="341864"/>
          </a:xfrm>
        </p:grpSpPr>
        <p:sp>
          <p:nvSpPr>
            <p:cNvPr id="7" name="Oval 6">
              <a:extLst>
                <a:ext uri="{FF2B5EF4-FFF2-40B4-BE49-F238E27FC236}">
                  <a16:creationId xmlns:a16="http://schemas.microsoft.com/office/drawing/2014/main" id="{0A3F612D-DAB8-2F40-8F05-54B44AE0923C}"/>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1DD8DB19-D9A4-5046-B7BC-02EF25856784}"/>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9" name="Group 8">
            <a:extLst>
              <a:ext uri="{FF2B5EF4-FFF2-40B4-BE49-F238E27FC236}">
                <a16:creationId xmlns:a16="http://schemas.microsoft.com/office/drawing/2014/main" id="{19B7E16E-1752-524B-90E5-802EA24E4FCC}"/>
              </a:ext>
            </a:extLst>
          </p:cNvPr>
          <p:cNvGrpSpPr/>
          <p:nvPr/>
        </p:nvGrpSpPr>
        <p:grpSpPr>
          <a:xfrm>
            <a:off x="4121079" y="1658501"/>
            <a:ext cx="269626" cy="276999"/>
            <a:chOff x="6949414" y="5470458"/>
            <a:chExt cx="293376" cy="341864"/>
          </a:xfrm>
        </p:grpSpPr>
        <p:sp>
          <p:nvSpPr>
            <p:cNvPr id="10" name="Oval 9">
              <a:extLst>
                <a:ext uri="{FF2B5EF4-FFF2-40B4-BE49-F238E27FC236}">
                  <a16:creationId xmlns:a16="http://schemas.microsoft.com/office/drawing/2014/main" id="{E7B7AEB2-8647-054E-8FA3-DB5A35E56F4A}"/>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734E9575-636D-EF4A-800B-606E911826ED}"/>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27" name="Group 26">
            <a:extLst>
              <a:ext uri="{FF2B5EF4-FFF2-40B4-BE49-F238E27FC236}">
                <a16:creationId xmlns:a16="http://schemas.microsoft.com/office/drawing/2014/main" id="{A3919B74-C583-7A43-BDD9-1023B00AD82F}"/>
              </a:ext>
            </a:extLst>
          </p:cNvPr>
          <p:cNvGrpSpPr/>
          <p:nvPr/>
        </p:nvGrpSpPr>
        <p:grpSpPr>
          <a:xfrm>
            <a:off x="5052976" y="2139154"/>
            <a:ext cx="2045303" cy="707886"/>
            <a:chOff x="5052976" y="2139154"/>
            <a:chExt cx="2045303" cy="707886"/>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C8AEF3-836A-4C41-8914-DB26B8CAA086}"/>
                    </a:ext>
                  </a:extLst>
                </p:cNvPr>
                <p:cNvSpPr txBox="1"/>
                <p:nvPr/>
              </p:nvSpPr>
              <p:spPr>
                <a:xfrm>
                  <a:off x="5052976" y="2139154"/>
                  <a:ext cx="181100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2</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=8</m:t>
                        </m:r>
                      </m:oMath>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+6</m:t>
                        </m:r>
                        <m:r>
                          <a:rPr lang="en-US" sz="2000" b="0" i="1" smtClean="0">
                            <a:latin typeface="Cambria Math" panose="02040503050406030204" pitchFamily="18" charset="0"/>
                          </a:rPr>
                          <m:t>𝑦</m:t>
                        </m:r>
                        <m:r>
                          <a:rPr lang="en-US" sz="2000" b="0" i="1" smtClean="0">
                            <a:latin typeface="Cambria Math" panose="02040503050406030204" pitchFamily="18" charset="0"/>
                          </a:rPr>
                          <m:t>=6</m:t>
                        </m:r>
                      </m:oMath>
                    </m:oMathPara>
                  </a14:m>
                  <a:endParaRPr lang="en-US" sz="2000" dirty="0"/>
                </a:p>
              </p:txBody>
            </p:sp>
          </mc:Choice>
          <mc:Fallback xmlns="">
            <p:sp>
              <p:nvSpPr>
                <p:cNvPr id="12" name="TextBox 11">
                  <a:extLst>
                    <a:ext uri="{FF2B5EF4-FFF2-40B4-BE49-F238E27FC236}">
                      <a16:creationId xmlns:a16="http://schemas.microsoft.com/office/drawing/2014/main" id="{5BC8AEF3-836A-4C41-8914-DB26B8CAA086}"/>
                    </a:ext>
                  </a:extLst>
                </p:cNvPr>
                <p:cNvSpPr txBox="1">
                  <a:spLocks noRot="1" noChangeAspect="1" noMove="1" noResize="1" noEditPoints="1" noAdjustHandles="1" noChangeArrowheads="1" noChangeShapeType="1" noTextEdit="1"/>
                </p:cNvSpPr>
                <p:nvPr/>
              </p:nvSpPr>
              <p:spPr>
                <a:xfrm>
                  <a:off x="5052976" y="2139154"/>
                  <a:ext cx="1811009" cy="707886"/>
                </a:xfrm>
                <a:prstGeom prst="rect">
                  <a:avLst/>
                </a:prstGeom>
                <a:blipFill>
                  <a:blip r:embed="rId4"/>
                  <a:stretch>
                    <a:fillRect b="-7143"/>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DFB15D4-E1FE-3143-B70A-A9FDBDF73D99}"/>
                </a:ext>
              </a:extLst>
            </p:cNvPr>
            <p:cNvGrpSpPr/>
            <p:nvPr/>
          </p:nvGrpSpPr>
          <p:grpSpPr>
            <a:xfrm>
              <a:off x="6828653" y="2204766"/>
              <a:ext cx="269626" cy="276999"/>
              <a:chOff x="6949414" y="5470458"/>
              <a:chExt cx="293376" cy="341864"/>
            </a:xfrm>
          </p:grpSpPr>
          <p:sp>
            <p:nvSpPr>
              <p:cNvPr id="14" name="Oval 13">
                <a:extLst>
                  <a:ext uri="{FF2B5EF4-FFF2-40B4-BE49-F238E27FC236}">
                    <a16:creationId xmlns:a16="http://schemas.microsoft.com/office/drawing/2014/main" id="{F465C395-F58B-7C45-90F3-88B5E1386B84}"/>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668B295-F514-B644-BFEF-39E174AF58F7}"/>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16" name="Group 15">
              <a:extLst>
                <a:ext uri="{FF2B5EF4-FFF2-40B4-BE49-F238E27FC236}">
                  <a16:creationId xmlns:a16="http://schemas.microsoft.com/office/drawing/2014/main" id="{3E250AE3-06AE-0842-82C4-EBD74512E866}"/>
                </a:ext>
              </a:extLst>
            </p:cNvPr>
            <p:cNvGrpSpPr/>
            <p:nvPr/>
          </p:nvGrpSpPr>
          <p:grpSpPr>
            <a:xfrm>
              <a:off x="6828653" y="2501649"/>
              <a:ext cx="269626" cy="276999"/>
              <a:chOff x="6949414" y="5470458"/>
              <a:chExt cx="293376" cy="341864"/>
            </a:xfrm>
          </p:grpSpPr>
          <p:sp>
            <p:nvSpPr>
              <p:cNvPr id="17" name="Oval 16">
                <a:extLst>
                  <a:ext uri="{FF2B5EF4-FFF2-40B4-BE49-F238E27FC236}">
                    <a16:creationId xmlns:a16="http://schemas.microsoft.com/office/drawing/2014/main" id="{0E692535-4C73-AD42-B06C-AE4260676492}"/>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2AC00569-7EFC-8B4D-9577-B2448C35CFA3}"/>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grpSp>
        <p:nvGrpSpPr>
          <p:cNvPr id="28" name="Group 27">
            <a:extLst>
              <a:ext uri="{FF2B5EF4-FFF2-40B4-BE49-F238E27FC236}">
                <a16:creationId xmlns:a16="http://schemas.microsoft.com/office/drawing/2014/main" id="{2299F83B-E3FD-9545-B215-B7CDDCBD2E95}"/>
              </a:ext>
            </a:extLst>
          </p:cNvPr>
          <p:cNvGrpSpPr/>
          <p:nvPr/>
        </p:nvGrpSpPr>
        <p:grpSpPr>
          <a:xfrm>
            <a:off x="3840488" y="3011991"/>
            <a:ext cx="2205620" cy="707886"/>
            <a:chOff x="3840488" y="3011991"/>
            <a:chExt cx="2205620" cy="707886"/>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A2CFB8C-53E9-DA41-9786-D0137E31CB9D}"/>
                    </a:ext>
                  </a:extLst>
                </p:cNvPr>
                <p:cNvSpPr txBox="1"/>
                <p:nvPr/>
              </p:nvSpPr>
              <p:spPr>
                <a:xfrm>
                  <a:off x="3840488" y="3011991"/>
                  <a:ext cx="197932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2</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8</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7</m:t>
                        </m:r>
                        <m:r>
                          <a:rPr lang="en-US" sz="2000" b="0" i="1" smtClean="0">
                            <a:latin typeface="Cambria Math" panose="02040503050406030204" pitchFamily="18" charset="0"/>
                          </a:rPr>
                          <m:t>𝑦</m:t>
                        </m:r>
                        <m:r>
                          <a:rPr lang="en-US" sz="2000" b="0" i="1" smtClean="0">
                            <a:latin typeface="Cambria Math" panose="02040503050406030204" pitchFamily="18" charset="0"/>
                          </a:rPr>
                          <m:t>=14</m:t>
                        </m:r>
                      </m:oMath>
                    </m:oMathPara>
                  </a14:m>
                  <a:endParaRPr lang="en-US" sz="2000" dirty="0"/>
                </a:p>
              </p:txBody>
            </p:sp>
          </mc:Choice>
          <mc:Fallback xmlns="">
            <p:sp>
              <p:nvSpPr>
                <p:cNvPr id="19" name="TextBox 18">
                  <a:extLst>
                    <a:ext uri="{FF2B5EF4-FFF2-40B4-BE49-F238E27FC236}">
                      <a16:creationId xmlns:a16="http://schemas.microsoft.com/office/drawing/2014/main" id="{8A2CFB8C-53E9-DA41-9786-D0137E31CB9D}"/>
                    </a:ext>
                  </a:extLst>
                </p:cNvPr>
                <p:cNvSpPr txBox="1">
                  <a:spLocks noRot="1" noChangeAspect="1" noMove="1" noResize="1" noEditPoints="1" noAdjustHandles="1" noChangeArrowheads="1" noChangeShapeType="1" noTextEdit="1"/>
                </p:cNvSpPr>
                <p:nvPr/>
              </p:nvSpPr>
              <p:spPr>
                <a:xfrm>
                  <a:off x="3840488" y="3011991"/>
                  <a:ext cx="1979324" cy="707886"/>
                </a:xfrm>
                <a:prstGeom prst="rect">
                  <a:avLst/>
                </a:prstGeom>
                <a:blipFill>
                  <a:blip r:embed="rId5"/>
                  <a:stretch>
                    <a:fillRect b="-8772"/>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3F70391A-21E0-3545-A971-2C9BEE4E9882}"/>
                </a:ext>
              </a:extLst>
            </p:cNvPr>
            <p:cNvGrpSpPr/>
            <p:nvPr/>
          </p:nvGrpSpPr>
          <p:grpSpPr>
            <a:xfrm>
              <a:off x="5776482" y="3065727"/>
              <a:ext cx="269626" cy="276999"/>
              <a:chOff x="6949414" y="5470458"/>
              <a:chExt cx="293376" cy="341864"/>
            </a:xfrm>
          </p:grpSpPr>
          <p:sp>
            <p:nvSpPr>
              <p:cNvPr id="21" name="Oval 20">
                <a:extLst>
                  <a:ext uri="{FF2B5EF4-FFF2-40B4-BE49-F238E27FC236}">
                    <a16:creationId xmlns:a16="http://schemas.microsoft.com/office/drawing/2014/main" id="{53766E39-AB40-4845-8023-EB37E5704E16}"/>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ACC2F86B-F6EC-4D49-BCF2-4737F28C4B23}"/>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23" name="Group 22">
              <a:extLst>
                <a:ext uri="{FF2B5EF4-FFF2-40B4-BE49-F238E27FC236}">
                  <a16:creationId xmlns:a16="http://schemas.microsoft.com/office/drawing/2014/main" id="{146BFF51-CD4C-D149-BB21-25394129A5E0}"/>
                </a:ext>
              </a:extLst>
            </p:cNvPr>
            <p:cNvGrpSpPr/>
            <p:nvPr/>
          </p:nvGrpSpPr>
          <p:grpSpPr>
            <a:xfrm>
              <a:off x="5776482" y="3362610"/>
              <a:ext cx="269626" cy="276999"/>
              <a:chOff x="6949414" y="5470458"/>
              <a:chExt cx="293376" cy="341864"/>
            </a:xfrm>
          </p:grpSpPr>
          <p:sp>
            <p:nvSpPr>
              <p:cNvPr id="24" name="Oval 23">
                <a:extLst>
                  <a:ext uri="{FF2B5EF4-FFF2-40B4-BE49-F238E27FC236}">
                    <a16:creationId xmlns:a16="http://schemas.microsoft.com/office/drawing/2014/main" id="{06EB3935-6992-D349-A3E1-8FD7D9A53E1F}"/>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78AB4014-1AF0-3B4D-AA39-7292CEFF3829}"/>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78D0AE8-9843-5442-8628-5C9204C35BAF}"/>
                  </a:ext>
                </a:extLst>
              </p:cNvPr>
              <p:cNvSpPr txBox="1"/>
              <p:nvPr/>
            </p:nvSpPr>
            <p:spPr>
              <a:xfrm>
                <a:off x="4572000" y="1307881"/>
                <a:ext cx="1019510" cy="707951"/>
              </a:xfrm>
              <a:prstGeom prst="rect">
                <a:avLst/>
              </a:prstGeom>
              <a:solidFill>
                <a:srgbClr val="DDFDFF"/>
              </a:solidFill>
              <a:ln>
                <a:solidFill>
                  <a:srgbClr val="0033CC"/>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𝑥</m:t>
                      </m:r>
                      <m:r>
                        <a:rPr lang="en-US" sz="2000" b="0" i="1" smtClean="0">
                          <a:solidFill>
                            <a:srgbClr val="0033CC"/>
                          </a:solidFill>
                          <a:latin typeface="Cambria Math" panose="02040503050406030204" pitchFamily="18" charset="0"/>
                        </a:rPr>
                        <m:t>=3</m:t>
                      </m:r>
                    </m:oMath>
                    <m:oMath xmlns:m="http://schemas.openxmlformats.org/officeDocument/2006/math">
                      <m:r>
                        <a:rPr lang="en-US" sz="2000" b="0" i="1" smtClean="0">
                          <a:solidFill>
                            <a:srgbClr val="0033CC"/>
                          </a:solidFill>
                          <a:latin typeface="Cambria Math" panose="02040503050406030204" pitchFamily="18" charset="0"/>
                        </a:rPr>
                        <m:t>𝑦</m:t>
                      </m:r>
                      <m:r>
                        <a:rPr lang="en-US" sz="2000" b="0" i="1" smtClean="0">
                          <a:solidFill>
                            <a:srgbClr val="0033CC"/>
                          </a:solidFill>
                          <a:latin typeface="Cambria Math" panose="02040503050406030204" pitchFamily="18" charset="0"/>
                        </a:rPr>
                        <m:t>=2</m:t>
                      </m:r>
                    </m:oMath>
                  </m:oMathPara>
                </a14:m>
                <a:br>
                  <a:rPr lang="en-US" sz="2000" b="0" dirty="0">
                    <a:solidFill>
                      <a:srgbClr val="0033CC"/>
                    </a:solidFill>
                  </a:rPr>
                </a:br>
                <a:endParaRPr lang="en-US" sz="2000" b="0" dirty="0">
                  <a:solidFill>
                    <a:srgbClr val="0033CC"/>
                  </a:solidFill>
                </a:endParaRPr>
              </a:p>
            </p:txBody>
          </p:sp>
        </mc:Choice>
        <mc:Fallback xmlns="">
          <p:sp>
            <p:nvSpPr>
              <p:cNvPr id="26" name="TextBox 25">
                <a:extLst>
                  <a:ext uri="{FF2B5EF4-FFF2-40B4-BE49-F238E27FC236}">
                    <a16:creationId xmlns:a16="http://schemas.microsoft.com/office/drawing/2014/main" id="{F78D0AE8-9843-5442-8628-5C9204C35BAF}"/>
                  </a:ext>
                </a:extLst>
              </p:cNvPr>
              <p:cNvSpPr txBox="1">
                <a:spLocks noRot="1" noChangeAspect="1" noMove="1" noResize="1" noEditPoints="1" noAdjustHandles="1" noChangeArrowheads="1" noChangeShapeType="1" noTextEdit="1"/>
              </p:cNvSpPr>
              <p:nvPr/>
            </p:nvSpPr>
            <p:spPr>
              <a:xfrm>
                <a:off x="4572000" y="1307881"/>
                <a:ext cx="1019510" cy="707951"/>
              </a:xfrm>
              <a:prstGeom prst="rect">
                <a:avLst/>
              </a:prstGeom>
              <a:blipFill>
                <a:blip r:embed="rId6"/>
                <a:stretch>
                  <a:fillRect/>
                </a:stretch>
              </a:blipFill>
              <a:ln>
                <a:solidFill>
                  <a:srgbClr val="0033CC"/>
                </a:solidFill>
              </a:ln>
            </p:spPr>
            <p:txBody>
              <a:bodyPr/>
              <a:lstStyle/>
              <a:p>
                <a:r>
                  <a:rPr lang="en-US">
                    <a:noFill/>
                  </a:rPr>
                  <a:t> </a:t>
                </a:r>
              </a:p>
            </p:txBody>
          </p:sp>
        </mc:Fallback>
      </mc:AlternateContent>
    </p:spTree>
    <p:extLst>
      <p:ext uri="{BB962C8B-B14F-4D97-AF65-F5344CB8AC3E}">
        <p14:creationId xmlns:p14="http://schemas.microsoft.com/office/powerpoint/2010/main" val="9333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F69B-4FBC-BC4D-87CB-0171CC05CA5B}"/>
              </a:ext>
            </a:extLst>
          </p:cNvPr>
          <p:cNvSpPr>
            <a:spLocks noGrp="1"/>
          </p:cNvSpPr>
          <p:nvPr>
            <p:ph type="title"/>
          </p:nvPr>
        </p:nvSpPr>
        <p:spPr/>
        <p:txBody>
          <a:bodyPr/>
          <a:lstStyle/>
          <a:p>
            <a:r>
              <a:rPr lang="en-US" dirty="0"/>
              <a:t>Graphical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9E2C98-8A37-7843-86D5-6F40C92729F1}"/>
                  </a:ext>
                </a:extLst>
              </p:cNvPr>
              <p:cNvSpPr>
                <a:spLocks noGrp="1"/>
              </p:cNvSpPr>
              <p:nvPr>
                <p:ph idx="1"/>
              </p:nvPr>
            </p:nvSpPr>
            <p:spPr/>
            <p:txBody>
              <a:bodyPr/>
              <a:lstStyle/>
              <a:p>
                <a:r>
                  <a:rPr lang="en-US" dirty="0"/>
                  <a:t>We can visualize the solution of a system of linear equations with two unknowns </a:t>
                </a:r>
                <a:r>
                  <a:rPr lang="en-US" i="1" dirty="0">
                    <a:latin typeface="Times New Roman" panose="02020603050405020304" pitchFamily="18" charset="0"/>
                    <a:cs typeface="Times New Roman" panose="02020603050405020304" pitchFamily="18" charset="0"/>
                  </a:rPr>
                  <a:t>x</a:t>
                </a:r>
                <a:r>
                  <a:rPr lang="en-US" dirty="0"/>
                  <a:t> and </a:t>
                </a:r>
                <a:r>
                  <a:rPr lang="en-US" i="1" dirty="0">
                    <a:latin typeface="Times New Roman" panose="02020603050405020304" pitchFamily="18" charset="0"/>
                    <a:cs typeface="Times New Roman" panose="02020603050405020304" pitchFamily="18" charset="0"/>
                  </a:rPr>
                  <a:t>y</a:t>
                </a:r>
                <a:r>
                  <a:rPr lang="en-US" dirty="0"/>
                  <a:t>.</a:t>
                </a:r>
              </a:p>
              <a:p>
                <a:endParaRPr lang="en-US" dirty="0"/>
              </a:p>
              <a:p>
                <a:pPr lvl="3"/>
                <a:endParaRPr lang="en-US" dirty="0"/>
              </a:p>
              <a:p>
                <a:pPr lvl="1"/>
                <a:r>
                  <a:rPr lang="en-US" dirty="0"/>
                  <a:t>Rewrite equation </a:t>
                </a:r>
                <a:r>
                  <a:rPr lang="en-US" dirty="0">
                    <a:solidFill>
                      <a:srgbClr val="0033CC"/>
                    </a:solidFill>
                  </a:rPr>
                  <a:t>a</a:t>
                </a:r>
                <a:r>
                  <a:rPr lang="en-US" dirty="0"/>
                  <a:t> as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+8</m:t>
                    </m:r>
                  </m:oMath>
                </a14:m>
                <a:br>
                  <a:rPr lang="en-US" dirty="0"/>
                </a:br>
                <a:r>
                  <a:rPr lang="en-US" dirty="0"/>
                  <a:t>and equation </a:t>
                </a:r>
                <a:r>
                  <a:rPr lang="en-US" dirty="0">
                    <a:solidFill>
                      <a:srgbClr val="0033CC"/>
                    </a:solidFill>
                  </a:rPr>
                  <a:t>b</a:t>
                </a:r>
                <a:r>
                  <a:rPr lang="en-US" dirty="0"/>
                  <a:t> as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a:p>
                <a:pPr lvl="1"/>
                <a:endParaRPr lang="en-US" dirty="0"/>
              </a:p>
              <a:p>
                <a:pPr lvl="1"/>
                <a:r>
                  <a:rPr lang="en-US" dirty="0"/>
                  <a:t>Plot both equations:</a:t>
                </a:r>
              </a:p>
              <a:p>
                <a:pPr lvl="1"/>
                <a:endParaRPr lang="en-US" dirty="0"/>
              </a:p>
              <a:p>
                <a:pPr lvl="2"/>
                <a:endParaRPr lang="en-US" dirty="0"/>
              </a:p>
              <a:p>
                <a:pPr lvl="1"/>
                <a:r>
                  <a:rPr lang="en-US" dirty="0"/>
                  <a:t>The solution is the intersection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 2)</a:t>
                </a:r>
                <a:r>
                  <a:rPr lang="en-US" dirty="0"/>
                  <a:t>.</a:t>
                </a:r>
              </a:p>
            </p:txBody>
          </p:sp>
        </mc:Choice>
        <mc:Fallback xmlns="">
          <p:sp>
            <p:nvSpPr>
              <p:cNvPr id="3" name="Content Placeholder 2">
                <a:extLst>
                  <a:ext uri="{FF2B5EF4-FFF2-40B4-BE49-F238E27FC236}">
                    <a16:creationId xmlns:a16="http://schemas.microsoft.com/office/drawing/2014/main" id="{2C9E2C98-8A37-7843-86D5-6F40C92729F1}"/>
                  </a:ext>
                </a:extLst>
              </p:cNvPr>
              <p:cNvSpPr>
                <a:spLocks noGrp="1" noRot="1" noChangeAspect="1" noMove="1" noResize="1" noEditPoints="1" noAdjustHandles="1" noChangeArrowheads="1" noChangeShapeType="1" noTextEdit="1"/>
              </p:cNvSpPr>
              <p:nvPr>
                <p:ph idx="1"/>
              </p:nvPr>
            </p:nvSpPr>
            <p:spPr>
              <a:blipFill>
                <a:blip r:embed="rId2"/>
                <a:stretch>
                  <a:fillRect l="-617" t="-1309" b="-261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4827E62-A7F6-C045-B99B-8BC620E012A5}"/>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grpSp>
        <p:nvGrpSpPr>
          <p:cNvPr id="12" name="Group 11">
            <a:extLst>
              <a:ext uri="{FF2B5EF4-FFF2-40B4-BE49-F238E27FC236}">
                <a16:creationId xmlns:a16="http://schemas.microsoft.com/office/drawing/2014/main" id="{7F93B8E6-0D5A-F64C-B358-F0E5F15F3ECC}"/>
              </a:ext>
            </a:extLst>
          </p:cNvPr>
          <p:cNvGrpSpPr/>
          <p:nvPr/>
        </p:nvGrpSpPr>
        <p:grpSpPr>
          <a:xfrm>
            <a:off x="3519660" y="2263919"/>
            <a:ext cx="2104680" cy="707886"/>
            <a:chOff x="2286025" y="1307881"/>
            <a:chExt cx="2104680" cy="707886"/>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684A35-8647-F947-B4A8-7284CF32138B}"/>
                    </a:ext>
                  </a:extLst>
                </p:cNvPr>
                <p:cNvSpPr txBox="1"/>
                <p:nvPr/>
              </p:nvSpPr>
              <p:spPr>
                <a:xfrm>
                  <a:off x="2286025" y="1307881"/>
                  <a:ext cx="183505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8</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−3</m:t>
                        </m:r>
                        <m:r>
                          <a:rPr lang="en-US" sz="2000" b="0" i="1" smtClean="0">
                            <a:latin typeface="Cambria Math" panose="02040503050406030204" pitchFamily="18" charset="0"/>
                          </a:rPr>
                          <m:t>𝑦</m:t>
                        </m:r>
                        <m:r>
                          <a:rPr lang="en-US" sz="2000" b="0" i="1" smtClean="0">
                            <a:latin typeface="Cambria Math" panose="02040503050406030204" pitchFamily="18" charset="0"/>
                          </a:rPr>
                          <m:t>=−3</m:t>
                        </m:r>
                      </m:oMath>
                    </m:oMathPara>
                  </a14:m>
                  <a:endParaRPr lang="en-US" sz="2000" dirty="0"/>
                </a:p>
              </p:txBody>
            </p:sp>
          </mc:Choice>
          <mc:Fallback xmlns="">
            <p:sp>
              <p:nvSpPr>
                <p:cNvPr id="5" name="TextBox 4">
                  <a:extLst>
                    <a:ext uri="{FF2B5EF4-FFF2-40B4-BE49-F238E27FC236}">
                      <a16:creationId xmlns:a16="http://schemas.microsoft.com/office/drawing/2014/main" id="{DC684A35-8647-F947-B4A8-7284CF32138B}"/>
                    </a:ext>
                  </a:extLst>
                </p:cNvPr>
                <p:cNvSpPr txBox="1">
                  <a:spLocks noRot="1" noChangeAspect="1" noMove="1" noResize="1" noEditPoints="1" noAdjustHandles="1" noChangeArrowheads="1" noChangeShapeType="1" noTextEdit="1"/>
                </p:cNvSpPr>
                <p:nvPr/>
              </p:nvSpPr>
              <p:spPr>
                <a:xfrm>
                  <a:off x="2286025" y="1307881"/>
                  <a:ext cx="1835054" cy="707886"/>
                </a:xfrm>
                <a:prstGeom prst="rect">
                  <a:avLst/>
                </a:prstGeom>
                <a:blipFill>
                  <a:blip r:embed="rId3"/>
                  <a:stretch>
                    <a:fillRect b="-877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DB1EFBF-814D-F047-9998-7D2385FC4016}"/>
                </a:ext>
              </a:extLst>
            </p:cNvPr>
            <p:cNvGrpSpPr/>
            <p:nvPr/>
          </p:nvGrpSpPr>
          <p:grpSpPr>
            <a:xfrm>
              <a:off x="4121079" y="1361618"/>
              <a:ext cx="269626" cy="276999"/>
              <a:chOff x="6949414" y="5470458"/>
              <a:chExt cx="293376" cy="341864"/>
            </a:xfrm>
          </p:grpSpPr>
          <p:sp>
            <p:nvSpPr>
              <p:cNvPr id="7" name="Oval 6">
                <a:extLst>
                  <a:ext uri="{FF2B5EF4-FFF2-40B4-BE49-F238E27FC236}">
                    <a16:creationId xmlns:a16="http://schemas.microsoft.com/office/drawing/2014/main" id="{B9778475-9FE4-7B44-8D03-B0D6834908C2}"/>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346D367A-E5DB-5C43-B95B-D6630470BD0F}"/>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9" name="Group 8">
              <a:extLst>
                <a:ext uri="{FF2B5EF4-FFF2-40B4-BE49-F238E27FC236}">
                  <a16:creationId xmlns:a16="http://schemas.microsoft.com/office/drawing/2014/main" id="{F0D03AD6-93F6-7446-B7B4-B616E8755466}"/>
                </a:ext>
              </a:extLst>
            </p:cNvPr>
            <p:cNvGrpSpPr/>
            <p:nvPr/>
          </p:nvGrpSpPr>
          <p:grpSpPr>
            <a:xfrm>
              <a:off x="4121079" y="1658501"/>
              <a:ext cx="269626" cy="276999"/>
              <a:chOff x="6949414" y="5470458"/>
              <a:chExt cx="293376" cy="341864"/>
            </a:xfrm>
          </p:grpSpPr>
          <p:sp>
            <p:nvSpPr>
              <p:cNvPr id="10" name="Oval 9">
                <a:extLst>
                  <a:ext uri="{FF2B5EF4-FFF2-40B4-BE49-F238E27FC236}">
                    <a16:creationId xmlns:a16="http://schemas.microsoft.com/office/drawing/2014/main" id="{4E5D4DAA-356C-2E46-BBF4-4A0933406B69}"/>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FC4EF786-A8D1-5E4E-9CE3-FAB8A67EAF57}"/>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pic>
        <p:nvPicPr>
          <p:cNvPr id="14" name="Picture 13">
            <a:extLst>
              <a:ext uri="{FF2B5EF4-FFF2-40B4-BE49-F238E27FC236}">
                <a16:creationId xmlns:a16="http://schemas.microsoft.com/office/drawing/2014/main" id="{5BF4124B-C0C5-9C49-8CC1-E8D649F677AC}"/>
              </a:ext>
            </a:extLst>
          </p:cNvPr>
          <p:cNvPicPr>
            <a:picLocks noChangeAspect="1"/>
          </p:cNvPicPr>
          <p:nvPr/>
        </p:nvPicPr>
        <p:blipFill>
          <a:blip r:embed="rId4"/>
          <a:stretch>
            <a:fillRect/>
          </a:stretch>
        </p:blipFill>
        <p:spPr>
          <a:xfrm>
            <a:off x="4334902" y="3977634"/>
            <a:ext cx="2614511" cy="1777868"/>
          </a:xfrm>
          <a:prstGeom prst="rect">
            <a:avLst/>
          </a:prstGeom>
        </p:spPr>
      </p:pic>
      <p:sp>
        <p:nvSpPr>
          <p:cNvPr id="15" name="TextBox 14">
            <a:extLst>
              <a:ext uri="{FF2B5EF4-FFF2-40B4-BE49-F238E27FC236}">
                <a16:creationId xmlns:a16="http://schemas.microsoft.com/office/drawing/2014/main" id="{0BAE1343-4E51-AC40-9C57-ED644EDFA215}"/>
              </a:ext>
            </a:extLst>
          </p:cNvPr>
          <p:cNvSpPr txBox="1"/>
          <p:nvPr/>
        </p:nvSpPr>
        <p:spPr>
          <a:xfrm>
            <a:off x="6400780" y="3213110"/>
            <a:ext cx="2353529"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In this system of equations,</a:t>
            </a:r>
            <a:br>
              <a:rPr lang="en-US" sz="1400" dirty="0">
                <a:solidFill>
                  <a:srgbClr val="0432FF"/>
                </a:solidFill>
              </a:rPr>
            </a:br>
            <a:r>
              <a:rPr lang="en-US" sz="1400" i="1" dirty="0">
                <a:solidFill>
                  <a:srgbClr val="0432FF"/>
                </a:solidFill>
                <a:latin typeface="Times New Roman" panose="02020603050405020304" pitchFamily="18" charset="0"/>
                <a:cs typeface="Times New Roman" panose="02020603050405020304" pitchFamily="18" charset="0"/>
              </a:rPr>
              <a:t>y</a:t>
            </a:r>
            <a:r>
              <a:rPr lang="en-US" sz="1400" dirty="0">
                <a:solidFill>
                  <a:srgbClr val="0432FF"/>
                </a:solidFill>
              </a:rPr>
              <a:t> is </a:t>
            </a:r>
            <a:r>
              <a:rPr lang="en-US" sz="1400" u="sng" dirty="0">
                <a:solidFill>
                  <a:srgbClr val="0432FF"/>
                </a:solidFill>
              </a:rPr>
              <a:t>not</a:t>
            </a:r>
            <a:r>
              <a:rPr lang="en-US" sz="1400" dirty="0">
                <a:solidFill>
                  <a:srgbClr val="0432FF"/>
                </a:solidFill>
              </a:rPr>
              <a:t> dependent on </a:t>
            </a:r>
            <a:r>
              <a:rPr lang="en-US" sz="1400" i="1" dirty="0">
                <a:solidFill>
                  <a:srgbClr val="0432FF"/>
                </a:solidFill>
                <a:latin typeface="Times New Roman" panose="02020603050405020304" pitchFamily="18" charset="0"/>
                <a:cs typeface="Times New Roman" panose="02020603050405020304" pitchFamily="18" charset="0"/>
              </a:rPr>
              <a:t>x</a:t>
            </a:r>
            <a:r>
              <a:rPr lang="en-US" sz="1400" dirty="0">
                <a:solidFill>
                  <a:srgbClr val="0432FF"/>
                </a:solidFill>
              </a:rPr>
              <a:t>.</a:t>
            </a:r>
          </a:p>
        </p:txBody>
      </p:sp>
    </p:spTree>
    <p:extLst>
      <p:ext uri="{BB962C8B-B14F-4D97-AF65-F5344CB8AC3E}">
        <p14:creationId xmlns:p14="http://schemas.microsoft.com/office/powerpoint/2010/main" val="884189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0978-B4CF-8642-A45D-40B9E27760E3}"/>
              </a:ext>
            </a:extLst>
          </p:cNvPr>
          <p:cNvSpPr>
            <a:spLocks noGrp="1"/>
          </p:cNvSpPr>
          <p:nvPr>
            <p:ph type="title"/>
          </p:nvPr>
        </p:nvSpPr>
        <p:spPr/>
        <p:txBody>
          <a:bodyPr/>
          <a:lstStyle/>
          <a:p>
            <a:r>
              <a:rPr lang="en-US" dirty="0"/>
              <a:t>Consistent and Inconsistent Systems</a:t>
            </a:r>
          </a:p>
        </p:txBody>
      </p:sp>
      <p:sp>
        <p:nvSpPr>
          <p:cNvPr id="4" name="Slide Number Placeholder 3">
            <a:extLst>
              <a:ext uri="{FF2B5EF4-FFF2-40B4-BE49-F238E27FC236}">
                <a16:creationId xmlns:a16="http://schemas.microsoft.com/office/drawing/2014/main" id="{0A81A1A2-3160-544D-BCBA-AA61F7F1FAD9}"/>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
        <p:nvSpPr>
          <p:cNvPr id="5" name="TextBox 4">
            <a:extLst>
              <a:ext uri="{FF2B5EF4-FFF2-40B4-BE49-F238E27FC236}">
                <a16:creationId xmlns:a16="http://schemas.microsoft.com/office/drawing/2014/main" id="{72B11CA5-E319-CC42-8F3C-B3772E7C577A}"/>
              </a:ext>
            </a:extLst>
          </p:cNvPr>
          <p:cNvSpPr txBox="1"/>
          <p:nvPr/>
        </p:nvSpPr>
        <p:spPr>
          <a:xfrm>
            <a:off x="1429601" y="1325903"/>
            <a:ext cx="6284797" cy="2000548"/>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a:solidFill>
                  <a:srgbClr val="0033CC"/>
                </a:solidFill>
              </a:rPr>
              <a:t>A system of linear equations with real coefficients has either</a:t>
            </a:r>
          </a:p>
          <a:p>
            <a:r>
              <a:rPr lang="en-US" sz="800" dirty="0">
                <a:solidFill>
                  <a:srgbClr val="0033CC"/>
                </a:solidFill>
              </a:rPr>
              <a:t> </a:t>
            </a:r>
          </a:p>
          <a:p>
            <a:pPr marL="285750" indent="-285750">
              <a:buFont typeface="Arial" panose="020B0604020202020204" pitchFamily="34" charset="0"/>
              <a:buChar char="•"/>
            </a:pPr>
            <a:r>
              <a:rPr lang="en-US" sz="1800" dirty="0">
                <a:solidFill>
                  <a:srgbClr val="0033CC"/>
                </a:solidFill>
              </a:rPr>
              <a:t>A unique solution</a:t>
            </a:r>
          </a:p>
          <a:p>
            <a:pPr marL="285750" indent="-285750">
              <a:buFont typeface="Arial" panose="020B0604020202020204" pitchFamily="34" charset="0"/>
              <a:buChar char="•"/>
            </a:pPr>
            <a:r>
              <a:rPr lang="en-US" sz="1800" dirty="0">
                <a:solidFill>
                  <a:srgbClr val="0033CC"/>
                </a:solidFill>
              </a:rPr>
              <a:t>Infinitely many solutions</a:t>
            </a:r>
          </a:p>
          <a:p>
            <a:pPr marL="285750" indent="-285750">
              <a:buFont typeface="Arial" panose="020B0604020202020204" pitchFamily="34" charset="0"/>
              <a:buChar char="•"/>
            </a:pPr>
            <a:r>
              <a:rPr lang="en-US" sz="1800" dirty="0">
                <a:solidFill>
                  <a:srgbClr val="0033CC"/>
                </a:solidFill>
              </a:rPr>
              <a:t>No solution</a:t>
            </a:r>
          </a:p>
          <a:p>
            <a:r>
              <a:rPr lang="en-US" sz="800" dirty="0">
                <a:solidFill>
                  <a:srgbClr val="0033CC"/>
                </a:solidFill>
              </a:rPr>
              <a:t> </a:t>
            </a:r>
          </a:p>
          <a:p>
            <a:r>
              <a:rPr lang="en-US" sz="1800" dirty="0">
                <a:solidFill>
                  <a:srgbClr val="0033CC"/>
                </a:solidFill>
              </a:rPr>
              <a:t>A system of linear equations is </a:t>
            </a:r>
            <a:r>
              <a:rPr lang="en-US" sz="1800" dirty="0">
                <a:solidFill>
                  <a:srgbClr val="B23C00"/>
                </a:solidFill>
              </a:rPr>
              <a:t>consistent</a:t>
            </a:r>
            <a:r>
              <a:rPr lang="en-US" sz="1800" dirty="0">
                <a:solidFill>
                  <a:srgbClr val="0033CC"/>
                </a:solidFill>
              </a:rPr>
              <a:t> if it has at least </a:t>
            </a:r>
            <a:br>
              <a:rPr lang="en-US" sz="1800" dirty="0">
                <a:solidFill>
                  <a:srgbClr val="0033CC"/>
                </a:solidFill>
              </a:rPr>
            </a:br>
            <a:r>
              <a:rPr lang="en-US" sz="1800" dirty="0">
                <a:solidFill>
                  <a:srgbClr val="0033CC"/>
                </a:solidFill>
              </a:rPr>
              <a:t>one solution. It is </a:t>
            </a:r>
            <a:r>
              <a:rPr lang="en-US" sz="1800" dirty="0">
                <a:solidFill>
                  <a:srgbClr val="B23C00"/>
                </a:solidFill>
              </a:rPr>
              <a:t>inconsistent</a:t>
            </a:r>
            <a:r>
              <a:rPr lang="en-US" sz="1800" dirty="0">
                <a:solidFill>
                  <a:srgbClr val="0033CC"/>
                </a:solidFill>
              </a:rPr>
              <a:t> if it has no solutions.</a:t>
            </a:r>
          </a:p>
        </p:txBody>
      </p:sp>
      <p:pic>
        <p:nvPicPr>
          <p:cNvPr id="6" name="Picture 5">
            <a:extLst>
              <a:ext uri="{FF2B5EF4-FFF2-40B4-BE49-F238E27FC236}">
                <a16:creationId xmlns:a16="http://schemas.microsoft.com/office/drawing/2014/main" id="{ECB2D529-0F8C-6B47-A252-F0B9C079965A}"/>
              </a:ext>
            </a:extLst>
          </p:cNvPr>
          <p:cNvPicPr>
            <a:picLocks noChangeAspect="1"/>
          </p:cNvPicPr>
          <p:nvPr/>
        </p:nvPicPr>
        <p:blipFill>
          <a:blip r:embed="rId2"/>
          <a:stretch>
            <a:fillRect/>
          </a:stretch>
        </p:blipFill>
        <p:spPr>
          <a:xfrm>
            <a:off x="408905" y="3526341"/>
            <a:ext cx="2614511" cy="1777868"/>
          </a:xfrm>
          <a:prstGeom prst="rect">
            <a:avLst/>
          </a:prstGeom>
        </p:spPr>
      </p:pic>
      <p:pic>
        <p:nvPicPr>
          <p:cNvPr id="1026" name="Picture 2">
            <a:extLst>
              <a:ext uri="{FF2B5EF4-FFF2-40B4-BE49-F238E27FC236}">
                <a16:creationId xmlns:a16="http://schemas.microsoft.com/office/drawing/2014/main" id="{C9E3533F-E14C-034B-A572-2F5854BFF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795" y="3520439"/>
            <a:ext cx="2694960" cy="1783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1E151D-10F9-A645-AF59-EE478954A801}"/>
              </a:ext>
            </a:extLst>
          </p:cNvPr>
          <p:cNvSpPr txBox="1"/>
          <p:nvPr/>
        </p:nvSpPr>
        <p:spPr>
          <a:xfrm>
            <a:off x="918505" y="5267903"/>
            <a:ext cx="1595309" cy="338554"/>
          </a:xfrm>
          <a:prstGeom prst="rect">
            <a:avLst/>
          </a:prstGeom>
          <a:noFill/>
        </p:spPr>
        <p:txBody>
          <a:bodyPr wrap="none" rtlCol="0">
            <a:spAutoFit/>
          </a:bodyPr>
          <a:lstStyle/>
          <a:p>
            <a:r>
              <a:rPr lang="en-US" dirty="0"/>
              <a:t>Unique solution</a:t>
            </a:r>
          </a:p>
        </p:txBody>
      </p:sp>
      <p:sp>
        <p:nvSpPr>
          <p:cNvPr id="11" name="TextBox 10">
            <a:extLst>
              <a:ext uri="{FF2B5EF4-FFF2-40B4-BE49-F238E27FC236}">
                <a16:creationId xmlns:a16="http://schemas.microsoft.com/office/drawing/2014/main" id="{F6EE53E7-5F92-E849-A6A5-DA31B940DB3F}"/>
              </a:ext>
            </a:extLst>
          </p:cNvPr>
          <p:cNvSpPr txBox="1"/>
          <p:nvPr/>
        </p:nvSpPr>
        <p:spPr>
          <a:xfrm>
            <a:off x="3391228" y="5271469"/>
            <a:ext cx="2361544" cy="338554"/>
          </a:xfrm>
          <a:prstGeom prst="rect">
            <a:avLst/>
          </a:prstGeom>
          <a:noFill/>
        </p:spPr>
        <p:txBody>
          <a:bodyPr wrap="none" rtlCol="0">
            <a:spAutoFit/>
          </a:bodyPr>
          <a:lstStyle/>
          <a:p>
            <a:r>
              <a:rPr lang="en-US" dirty="0"/>
              <a:t>Infinitely many solutions</a:t>
            </a:r>
          </a:p>
        </p:txBody>
      </p:sp>
      <p:sp>
        <p:nvSpPr>
          <p:cNvPr id="12" name="TextBox 11">
            <a:extLst>
              <a:ext uri="{FF2B5EF4-FFF2-40B4-BE49-F238E27FC236}">
                <a16:creationId xmlns:a16="http://schemas.microsoft.com/office/drawing/2014/main" id="{54028093-7016-634B-AC98-8B8B31B615C0}"/>
              </a:ext>
            </a:extLst>
          </p:cNvPr>
          <p:cNvSpPr txBox="1"/>
          <p:nvPr/>
        </p:nvSpPr>
        <p:spPr>
          <a:xfrm>
            <a:off x="6683833" y="5262001"/>
            <a:ext cx="1311578" cy="338554"/>
          </a:xfrm>
          <a:prstGeom prst="rect">
            <a:avLst/>
          </a:prstGeom>
          <a:noFill/>
        </p:spPr>
        <p:txBody>
          <a:bodyPr wrap="none" rtlCol="0">
            <a:spAutoFit/>
          </a:bodyPr>
          <a:lstStyle/>
          <a:p>
            <a:r>
              <a:rPr lang="en-US" dirty="0"/>
              <a:t>No solutions</a:t>
            </a:r>
          </a:p>
        </p:txBody>
      </p:sp>
      <p:pic>
        <p:nvPicPr>
          <p:cNvPr id="13" name="Picture 12" descr="A screenshot of a cell phone&#10;&#10;Description automatically generated">
            <a:extLst>
              <a:ext uri="{FF2B5EF4-FFF2-40B4-BE49-F238E27FC236}">
                <a16:creationId xmlns:a16="http://schemas.microsoft.com/office/drawing/2014/main" id="{2A6D69D7-40F1-5E4C-8CFF-13F903560C71}"/>
              </a:ext>
            </a:extLst>
          </p:cNvPr>
          <p:cNvPicPr>
            <a:picLocks noChangeAspect="1"/>
          </p:cNvPicPr>
          <p:nvPr/>
        </p:nvPicPr>
        <p:blipFill>
          <a:blip r:embed="rId4"/>
          <a:stretch>
            <a:fillRect/>
          </a:stretch>
        </p:blipFill>
        <p:spPr>
          <a:xfrm>
            <a:off x="3200350" y="3526402"/>
            <a:ext cx="2614510" cy="1743007"/>
          </a:xfrm>
          <a:prstGeom prst="rect">
            <a:avLst/>
          </a:prstGeom>
        </p:spPr>
      </p:pic>
      <p:sp>
        <p:nvSpPr>
          <p:cNvPr id="15" name="TextBox 14">
            <a:extLst>
              <a:ext uri="{FF2B5EF4-FFF2-40B4-BE49-F238E27FC236}">
                <a16:creationId xmlns:a16="http://schemas.microsoft.com/office/drawing/2014/main" id="{0822C98B-A7F5-7943-B5CE-2BFDFE85C287}"/>
              </a:ext>
            </a:extLst>
          </p:cNvPr>
          <p:cNvSpPr txBox="1"/>
          <p:nvPr/>
        </p:nvSpPr>
        <p:spPr>
          <a:xfrm>
            <a:off x="3290238" y="5714975"/>
            <a:ext cx="2563522" cy="338554"/>
          </a:xfrm>
          <a:prstGeom prst="rect">
            <a:avLst/>
          </a:prstGeom>
          <a:solidFill>
            <a:srgbClr val="0033CC"/>
          </a:solidFill>
        </p:spPr>
        <p:txBody>
          <a:bodyPr wrap="none" rtlCol="0">
            <a:spAutoFit/>
          </a:bodyPr>
          <a:lstStyle/>
          <a:p>
            <a:r>
              <a:rPr lang="en-US" dirty="0" err="1">
                <a:solidFill>
                  <a:srgbClr val="FFFF00"/>
                </a:solidFill>
              </a:rPr>
              <a:t>LinearEquationPlots.ipynb</a:t>
            </a:r>
            <a:endParaRPr lang="en-US" dirty="0">
              <a:solidFill>
                <a:srgbClr val="FFFF00"/>
              </a:solidFill>
            </a:endParaRPr>
          </a:p>
        </p:txBody>
      </p:sp>
    </p:spTree>
    <p:extLst>
      <p:ext uri="{BB962C8B-B14F-4D97-AF65-F5344CB8AC3E}">
        <p14:creationId xmlns:p14="http://schemas.microsoft.com/office/powerpoint/2010/main" val="3269386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61BA-B727-3B44-BED4-18B5835678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Ill</a:t>
            </a:r>
            <a:r>
              <a:rPr lang="en-US" dirty="0"/>
              <a:t>-Conditioned Systems</a:t>
            </a:r>
          </a:p>
        </p:txBody>
      </p:sp>
      <p:sp>
        <p:nvSpPr>
          <p:cNvPr id="3" name="Content Placeholder 2">
            <a:extLst>
              <a:ext uri="{FF2B5EF4-FFF2-40B4-BE49-F238E27FC236}">
                <a16:creationId xmlns:a16="http://schemas.microsoft.com/office/drawing/2014/main" id="{5C6564A4-0EF0-054C-81ED-A8F2AAF0BF3E}"/>
              </a:ext>
            </a:extLst>
          </p:cNvPr>
          <p:cNvSpPr>
            <a:spLocks noGrp="1"/>
          </p:cNvSpPr>
          <p:nvPr>
            <p:ph idx="1"/>
          </p:nvPr>
        </p:nvSpPr>
        <p:spPr>
          <a:xfrm>
            <a:off x="457200" y="1295400"/>
            <a:ext cx="8229600" cy="3962379"/>
          </a:xfrm>
        </p:spPr>
        <p:txBody>
          <a:bodyPr/>
          <a:lstStyle/>
          <a:p>
            <a:r>
              <a:rPr lang="en-US" dirty="0"/>
              <a:t>A system of linear equations is </a:t>
            </a:r>
            <a:r>
              <a:rPr lang="en-US" dirty="0">
                <a:solidFill>
                  <a:srgbClr val="C00000"/>
                </a:solidFill>
              </a:rPr>
              <a:t>i</a:t>
            </a:r>
            <a:r>
              <a:rPr lang="en-US" dirty="0">
                <a:solidFill>
                  <a:srgbClr val="B23C00"/>
                </a:solidFill>
              </a:rPr>
              <a:t>ll-conditioned</a:t>
            </a:r>
            <a:r>
              <a:rPr lang="en-US" dirty="0"/>
              <a:t> if small changes in the coefficients result in large changes in the solution.</a:t>
            </a:r>
          </a:p>
          <a:p>
            <a:pPr lvl="1"/>
            <a:r>
              <a:rPr lang="en-US" dirty="0"/>
              <a:t>Otherwise, the system is </a:t>
            </a:r>
            <a:r>
              <a:rPr lang="en-US" dirty="0">
                <a:solidFill>
                  <a:srgbClr val="B23C00"/>
                </a:solidFill>
              </a:rPr>
              <a:t>well-conditioned</a:t>
            </a:r>
            <a:r>
              <a:rPr lang="en-US" dirty="0"/>
              <a:t>.</a:t>
            </a:r>
          </a:p>
          <a:p>
            <a:pPr lvl="4"/>
            <a:endParaRPr lang="en-US" dirty="0"/>
          </a:p>
          <a:p>
            <a:pPr lvl="1"/>
            <a:r>
              <a:rPr lang="en-US" dirty="0"/>
              <a:t>Example: Graph of an ill-conditioned system. </a:t>
            </a:r>
            <a:br>
              <a:rPr lang="en-US" dirty="0"/>
            </a:br>
            <a:r>
              <a:rPr lang="en-US" dirty="0"/>
              <a:t>A tiny wiggle in either or </a:t>
            </a:r>
            <a:br>
              <a:rPr lang="en-US" dirty="0"/>
            </a:br>
            <a:r>
              <a:rPr lang="en-US" dirty="0"/>
              <a:t>both lines will greatly </a:t>
            </a:r>
            <a:br>
              <a:rPr lang="en-US" dirty="0"/>
            </a:br>
            <a:r>
              <a:rPr lang="en-US" dirty="0"/>
              <a:t>change where the two </a:t>
            </a:r>
            <a:br>
              <a:rPr lang="en-US" dirty="0"/>
            </a:br>
            <a:r>
              <a:rPr lang="en-US" dirty="0"/>
              <a:t>lines cross. </a:t>
            </a:r>
          </a:p>
        </p:txBody>
      </p:sp>
      <p:sp>
        <p:nvSpPr>
          <p:cNvPr id="4" name="Slide Number Placeholder 3">
            <a:extLst>
              <a:ext uri="{FF2B5EF4-FFF2-40B4-BE49-F238E27FC236}">
                <a16:creationId xmlns:a16="http://schemas.microsoft.com/office/drawing/2014/main" id="{6B60C396-A108-F748-9964-1052196529C9}"/>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pic>
        <p:nvPicPr>
          <p:cNvPr id="6" name="Picture 5" descr="A close up of a logo&#10;&#10;Description automatically generated">
            <a:extLst>
              <a:ext uri="{FF2B5EF4-FFF2-40B4-BE49-F238E27FC236}">
                <a16:creationId xmlns:a16="http://schemas.microsoft.com/office/drawing/2014/main" id="{9EA1E995-7C3B-B343-9BB1-49F49DFEB653}"/>
              </a:ext>
            </a:extLst>
          </p:cNvPr>
          <p:cNvPicPr>
            <a:picLocks noChangeAspect="1"/>
          </p:cNvPicPr>
          <p:nvPr/>
        </p:nvPicPr>
        <p:blipFill>
          <a:blip r:embed="rId2"/>
          <a:stretch>
            <a:fillRect/>
          </a:stretch>
        </p:blipFill>
        <p:spPr>
          <a:xfrm>
            <a:off x="4754877" y="3940137"/>
            <a:ext cx="3936995" cy="2232033"/>
          </a:xfrm>
          <a:prstGeom prst="rect">
            <a:avLst/>
          </a:prstGeom>
        </p:spPr>
      </p:pic>
      <p:sp>
        <p:nvSpPr>
          <p:cNvPr id="7" name="TextBox 6">
            <a:extLst>
              <a:ext uri="{FF2B5EF4-FFF2-40B4-BE49-F238E27FC236}">
                <a16:creationId xmlns:a16="http://schemas.microsoft.com/office/drawing/2014/main" id="{B92D5260-2C26-6E4A-9AB0-2252632EE141}"/>
              </a:ext>
            </a:extLst>
          </p:cNvPr>
          <p:cNvSpPr txBox="1"/>
          <p:nvPr/>
        </p:nvSpPr>
        <p:spPr>
          <a:xfrm>
            <a:off x="1188757" y="5456670"/>
            <a:ext cx="2896947" cy="707886"/>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Java Number Cruncher:</a:t>
            </a:r>
            <a:br>
              <a:rPr lang="en-US" sz="800" b="1" dirty="0">
                <a:solidFill>
                  <a:schemeClr val="bg1">
                    <a:lumMod val="65000"/>
                  </a:schemeClr>
                </a:solidFill>
              </a:rPr>
            </a:br>
            <a:r>
              <a:rPr lang="en-US" sz="800" b="1" dirty="0">
                <a:solidFill>
                  <a:schemeClr val="bg1">
                    <a:lumMod val="65000"/>
                  </a:schemeClr>
                </a:solidFill>
              </a:rPr>
              <a:t>The Java Programmer’s Guide to Numerical Computing</a:t>
            </a:r>
            <a:br>
              <a:rPr lang="en-US" sz="800" dirty="0">
                <a:solidFill>
                  <a:schemeClr val="bg1">
                    <a:lumMod val="65000"/>
                  </a:schemeClr>
                </a:solidFill>
              </a:rPr>
            </a:br>
            <a:r>
              <a:rPr lang="en-US" sz="800" dirty="0">
                <a:solidFill>
                  <a:schemeClr val="bg1">
                    <a:lumMod val="65000"/>
                  </a:schemeClr>
                </a:solidFill>
              </a:rPr>
              <a:t>by Ronald Mak</a:t>
            </a:r>
          </a:p>
          <a:p>
            <a:r>
              <a:rPr lang="en-US" sz="800" dirty="0">
                <a:solidFill>
                  <a:schemeClr val="bg1">
                    <a:lumMod val="65000"/>
                  </a:schemeClr>
                </a:solidFill>
              </a:rPr>
              <a:t>Prentice Hall, 2003</a:t>
            </a:r>
            <a:br>
              <a:rPr lang="en-US" sz="800" dirty="0">
                <a:solidFill>
                  <a:schemeClr val="bg1">
                    <a:lumMod val="65000"/>
                  </a:schemeClr>
                </a:solidFill>
              </a:rPr>
            </a:br>
            <a:r>
              <a:rPr lang="en-US" sz="800" dirty="0">
                <a:solidFill>
                  <a:schemeClr val="bg1">
                    <a:lumMod val="65000"/>
                  </a:schemeClr>
                </a:solidFill>
              </a:rPr>
              <a:t>ISBN 0-13-046041-9</a:t>
            </a:r>
          </a:p>
        </p:txBody>
      </p:sp>
    </p:spTree>
    <p:extLst>
      <p:ext uri="{BB962C8B-B14F-4D97-AF65-F5344CB8AC3E}">
        <p14:creationId xmlns:p14="http://schemas.microsoft.com/office/powerpoint/2010/main" val="2226393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2F45-3CFD-3840-8BBB-5621DFD565DF}"/>
              </a:ext>
            </a:extLst>
          </p:cNvPr>
          <p:cNvSpPr>
            <a:spLocks noGrp="1"/>
          </p:cNvSpPr>
          <p:nvPr>
            <p:ph type="title"/>
          </p:nvPr>
        </p:nvSpPr>
        <p:spPr/>
        <p:txBody>
          <a:bodyPr/>
          <a:lstStyle/>
          <a:p>
            <a:r>
              <a:rPr lang="en-US" dirty="0"/>
              <a:t>Augmented Matrix</a:t>
            </a:r>
          </a:p>
        </p:txBody>
      </p:sp>
      <p:sp>
        <p:nvSpPr>
          <p:cNvPr id="3" name="Content Placeholder 2">
            <a:extLst>
              <a:ext uri="{FF2B5EF4-FFF2-40B4-BE49-F238E27FC236}">
                <a16:creationId xmlns:a16="http://schemas.microsoft.com/office/drawing/2014/main" id="{1AC71F16-BD81-8841-952C-C81797A7BBF6}"/>
              </a:ext>
            </a:extLst>
          </p:cNvPr>
          <p:cNvSpPr>
            <a:spLocks noGrp="1"/>
          </p:cNvSpPr>
          <p:nvPr>
            <p:ph idx="1"/>
          </p:nvPr>
        </p:nvSpPr>
        <p:spPr>
          <a:xfrm>
            <a:off x="457200" y="1295401"/>
            <a:ext cx="8229600" cy="1548252"/>
          </a:xfrm>
        </p:spPr>
        <p:txBody>
          <a:bodyPr/>
          <a:lstStyle/>
          <a:p>
            <a:r>
              <a:rPr lang="en-US" dirty="0"/>
              <a:t>We can solve a system of linear equations with an </a:t>
            </a:r>
            <a:r>
              <a:rPr lang="en-US" dirty="0">
                <a:solidFill>
                  <a:srgbClr val="B23C00"/>
                </a:solidFill>
              </a:rPr>
              <a:t>augmented matrix</a:t>
            </a:r>
            <a:r>
              <a:rPr lang="en-US" dirty="0"/>
              <a:t>.</a:t>
            </a:r>
          </a:p>
          <a:p>
            <a:pPr lvl="4"/>
            <a:endParaRPr lang="en-US" dirty="0"/>
          </a:p>
          <a:p>
            <a:pPr lvl="1"/>
            <a:r>
              <a:rPr lang="en-US" dirty="0"/>
              <a:t>Example: Solve</a:t>
            </a:r>
          </a:p>
          <a:p>
            <a:pPr lvl="1"/>
            <a:endParaRPr lang="en-US" dirty="0"/>
          </a:p>
          <a:p>
            <a:pPr lvl="1"/>
            <a:endParaRPr lang="en-US" dirty="0"/>
          </a:p>
          <a:p>
            <a:pPr lvl="1"/>
            <a:endParaRPr lang="en-US" dirty="0"/>
          </a:p>
          <a:p>
            <a:pPr lvl="1"/>
            <a:r>
              <a:rPr lang="en-US" dirty="0"/>
              <a:t>Begin by eliminating </a:t>
            </a:r>
            <a:r>
              <a:rPr lang="en-US" i="1" dirty="0">
                <a:latin typeface="Times New Roman" panose="02020603050405020304" pitchFamily="18" charset="0"/>
                <a:cs typeface="Times New Roman" panose="02020603050405020304" pitchFamily="18" charset="0"/>
              </a:rPr>
              <a:t>x</a:t>
            </a:r>
            <a:r>
              <a:rPr lang="en-US" dirty="0"/>
              <a:t> from equations </a:t>
            </a:r>
            <a:r>
              <a:rPr lang="en-US" dirty="0">
                <a:solidFill>
                  <a:srgbClr val="0033CC"/>
                </a:solidFill>
              </a:rPr>
              <a:t>b</a:t>
            </a:r>
            <a:r>
              <a:rPr lang="en-US" dirty="0"/>
              <a:t> and </a:t>
            </a:r>
            <a:r>
              <a:rPr lang="en-US" dirty="0">
                <a:solidFill>
                  <a:srgbClr val="0033CC"/>
                </a:solidFill>
              </a:rPr>
              <a:t>c</a:t>
            </a:r>
            <a:r>
              <a:rPr lang="en-US" dirty="0"/>
              <a:t>.</a:t>
            </a:r>
          </a:p>
        </p:txBody>
      </p:sp>
      <p:sp>
        <p:nvSpPr>
          <p:cNvPr id="4" name="Slide Number Placeholder 3">
            <a:extLst>
              <a:ext uri="{FF2B5EF4-FFF2-40B4-BE49-F238E27FC236}">
                <a16:creationId xmlns:a16="http://schemas.microsoft.com/office/drawing/2014/main" id="{4817BC68-1B58-054F-92B1-420BD07C225B}"/>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BF3028-6EA4-FD40-AC97-95EE52B214A6}"/>
                  </a:ext>
                </a:extLst>
              </p:cNvPr>
              <p:cNvSpPr txBox="1"/>
              <p:nvPr/>
            </p:nvSpPr>
            <p:spPr>
              <a:xfrm>
                <a:off x="1371635" y="2971805"/>
                <a:ext cx="24391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rPr>
                        <m:t>𝑥</m:t>
                      </m:r>
                      <m:r>
                        <a:rPr lang="en-US" sz="2000" b="0" i="1" smtClean="0">
                          <a:latin typeface="Cambria Math" panose="02040503050406030204" pitchFamily="18" charset="0"/>
                        </a:rPr>
                        <m:t> −3</m:t>
                      </m:r>
                      <m:r>
                        <a:rPr lang="en-US" sz="2000" b="0" i="1" smtClean="0">
                          <a:latin typeface="Cambria Math" panose="02040503050406030204" pitchFamily="18" charset="0"/>
                        </a:rPr>
                        <m:t>𝑦</m:t>
                      </m:r>
                      <m:r>
                        <a:rPr lang="en-US" sz="2000" b="0" i="1" smtClean="0">
                          <a:latin typeface="Cambria Math" panose="02040503050406030204" pitchFamily="18" charset="0"/>
                        </a:rPr>
                        <m:t>+2</m:t>
                      </m:r>
                      <m:r>
                        <a:rPr lang="en-US" sz="2000" b="0" i="1" smtClean="0">
                          <a:latin typeface="Cambria Math" panose="02040503050406030204" pitchFamily="18" charset="0"/>
                        </a:rPr>
                        <m:t>𝑧</m:t>
                      </m:r>
                      <m:r>
                        <a:rPr lang="en-US" sz="2000" b="0" i="1" smtClean="0">
                          <a:latin typeface="Cambria Math" panose="02040503050406030204" pitchFamily="18" charset="0"/>
                        </a:rPr>
                        <m:t>=16</m:t>
                      </m:r>
                    </m:oMath>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  </m:t>
                      </m:r>
                      <m:r>
                        <a:rPr lang="en-US" sz="2000" b="0" i="1" smtClean="0">
                          <a:latin typeface="Cambria Math" panose="02040503050406030204" pitchFamily="18" charset="0"/>
                        </a:rPr>
                        <m:t>𝑧</m:t>
                      </m:r>
                      <m:r>
                        <a:rPr lang="en-US" sz="2000" b="0" i="1" smtClean="0">
                          <a:latin typeface="Cambria Math" panose="02040503050406030204" pitchFamily="18" charset="0"/>
                        </a:rPr>
                        <m:t>=   9</m:t>
                      </m:r>
                    </m:oMath>
                  </m:oMathPara>
                </a14:m>
                <a:endParaRPr lang="en-US" sz="2000" b="0" dirty="0"/>
              </a:p>
            </p:txBody>
          </p:sp>
        </mc:Choice>
        <mc:Fallback xmlns="">
          <p:sp>
            <p:nvSpPr>
              <p:cNvPr id="5" name="TextBox 4">
                <a:extLst>
                  <a:ext uri="{FF2B5EF4-FFF2-40B4-BE49-F238E27FC236}">
                    <a16:creationId xmlns:a16="http://schemas.microsoft.com/office/drawing/2014/main" id="{BCBF3028-6EA4-FD40-AC97-95EE52B214A6}"/>
                  </a:ext>
                </a:extLst>
              </p:cNvPr>
              <p:cNvSpPr txBox="1">
                <a:spLocks noRot="1" noChangeAspect="1" noMove="1" noResize="1" noEditPoints="1" noAdjustHandles="1" noChangeArrowheads="1" noChangeShapeType="1" noTextEdit="1"/>
              </p:cNvSpPr>
              <p:nvPr/>
            </p:nvSpPr>
            <p:spPr>
              <a:xfrm>
                <a:off x="1371635" y="2971805"/>
                <a:ext cx="2439129" cy="1015663"/>
              </a:xfrm>
              <a:prstGeom prst="rect">
                <a:avLst/>
              </a:prstGeom>
              <a:blipFill>
                <a:blip r:embed="rId2"/>
                <a:stretch>
                  <a:fillRect b="-6173"/>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FFA58F13-0441-134C-A336-99C48B311180}"/>
              </a:ext>
            </a:extLst>
          </p:cNvPr>
          <p:cNvGrpSpPr/>
          <p:nvPr/>
        </p:nvGrpSpPr>
        <p:grpSpPr>
          <a:xfrm>
            <a:off x="4402299" y="3026531"/>
            <a:ext cx="2377061" cy="906210"/>
            <a:chOff x="3894158" y="4536374"/>
            <a:chExt cx="2377061" cy="90621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26FDAB-4E35-2C4A-8000-80C2532EE1E2}"/>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3</m:t>
                                  </m:r>
                                </m:e>
                                <m:e>
                                  <m:r>
                                    <a:rPr lang="en-US" sz="2000" b="0" i="1" smtClean="0">
                                      <a:latin typeface="Cambria Math" panose="02040503050406030204" pitchFamily="18" charset="0"/>
                                    </a:rPr>
                                    <m:t>−3</m:t>
                                  </m:r>
                                </m:e>
                                <m:e>
                                  <m:r>
                                    <a:rPr lang="en-US" sz="2000" b="0" i="1" smtClean="0">
                                      <a:latin typeface="Cambria Math" panose="02040503050406030204" pitchFamily="18" charset="0"/>
                                    </a:rPr>
                                    <m:t>   2</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b="0" i="1" smtClean="0">
                                      <a:latin typeface="Cambria Math" panose="02040503050406030204" pitchFamily="18" charset="0"/>
                                    </a:rPr>
                                    <m:t>   1</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16</m:t>
                                  </m:r>
                                </m:e>
                              </m:mr>
                              <m:mr>
                                <m:e>
                                  <m:r>
                                    <a:rPr lang="en-US" sz="2000" b="0" i="1" smtClean="0">
                                      <a:latin typeface="Cambria Math" panose="02040503050406030204" pitchFamily="18" charset="0"/>
                                    </a:rPr>
                                    <m:t>   9</m:t>
                                  </m:r>
                                </m:e>
                              </m:mr>
                            </m:m>
                          </m:e>
                        </m:d>
                      </m:oMath>
                    </m:oMathPara>
                  </a14:m>
                  <a:endParaRPr lang="en-US" sz="2000" dirty="0"/>
                </a:p>
              </p:txBody>
            </p:sp>
          </mc:Choice>
          <mc:Fallback xmlns="">
            <p:sp>
              <p:nvSpPr>
                <p:cNvPr id="7" name="TextBox 6">
                  <a:extLst>
                    <a:ext uri="{FF2B5EF4-FFF2-40B4-BE49-F238E27FC236}">
                      <a16:creationId xmlns:a16="http://schemas.microsoft.com/office/drawing/2014/main" id="{4326FDAB-4E35-2C4A-8000-80C2532EE1E2}"/>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3"/>
                  <a:stretch>
                    <a:fillRect b="-13699"/>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EA95972D-BC86-B54D-A014-64FE53A2B1DB}"/>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2" name="Group 11">
            <a:extLst>
              <a:ext uri="{FF2B5EF4-FFF2-40B4-BE49-F238E27FC236}">
                <a16:creationId xmlns:a16="http://schemas.microsoft.com/office/drawing/2014/main" id="{41D3719F-44A4-684C-B6CB-491D559B6D36}"/>
              </a:ext>
            </a:extLst>
          </p:cNvPr>
          <p:cNvGrpSpPr/>
          <p:nvPr/>
        </p:nvGrpSpPr>
        <p:grpSpPr>
          <a:xfrm>
            <a:off x="3749049" y="3018852"/>
            <a:ext cx="269626" cy="276999"/>
            <a:chOff x="6949414" y="5470458"/>
            <a:chExt cx="293376" cy="341864"/>
          </a:xfrm>
        </p:grpSpPr>
        <p:sp>
          <p:nvSpPr>
            <p:cNvPr id="13" name="Oval 12">
              <a:extLst>
                <a:ext uri="{FF2B5EF4-FFF2-40B4-BE49-F238E27FC236}">
                  <a16:creationId xmlns:a16="http://schemas.microsoft.com/office/drawing/2014/main" id="{C2976AAC-C2F9-B640-A3D5-7EAE91A0ABE8}"/>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57E3D6FF-C89B-E040-A126-035D1F1A1609}"/>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15" name="Group 14">
            <a:extLst>
              <a:ext uri="{FF2B5EF4-FFF2-40B4-BE49-F238E27FC236}">
                <a16:creationId xmlns:a16="http://schemas.microsoft.com/office/drawing/2014/main" id="{BDC0A900-D7F1-B641-8249-104D12E03682}"/>
              </a:ext>
            </a:extLst>
          </p:cNvPr>
          <p:cNvGrpSpPr/>
          <p:nvPr/>
        </p:nvGrpSpPr>
        <p:grpSpPr>
          <a:xfrm>
            <a:off x="3749049" y="3315735"/>
            <a:ext cx="269626" cy="276999"/>
            <a:chOff x="6949414" y="5470458"/>
            <a:chExt cx="293376" cy="341864"/>
          </a:xfrm>
        </p:grpSpPr>
        <p:sp>
          <p:nvSpPr>
            <p:cNvPr id="16" name="Oval 15">
              <a:extLst>
                <a:ext uri="{FF2B5EF4-FFF2-40B4-BE49-F238E27FC236}">
                  <a16:creationId xmlns:a16="http://schemas.microsoft.com/office/drawing/2014/main" id="{BBA962C9-104D-244B-B385-301994BC255E}"/>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034DC01-8360-6C44-B8A5-7F153A0232C3}"/>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18" name="Group 17">
            <a:extLst>
              <a:ext uri="{FF2B5EF4-FFF2-40B4-BE49-F238E27FC236}">
                <a16:creationId xmlns:a16="http://schemas.microsoft.com/office/drawing/2014/main" id="{FD86DA43-19FE-9846-951D-61F166E15E28}"/>
              </a:ext>
            </a:extLst>
          </p:cNvPr>
          <p:cNvGrpSpPr/>
          <p:nvPr/>
        </p:nvGrpSpPr>
        <p:grpSpPr>
          <a:xfrm>
            <a:off x="3749049" y="3618556"/>
            <a:ext cx="269626" cy="276999"/>
            <a:chOff x="6949414" y="5470458"/>
            <a:chExt cx="293376" cy="341864"/>
          </a:xfrm>
        </p:grpSpPr>
        <p:sp>
          <p:nvSpPr>
            <p:cNvPr id="19" name="Oval 18">
              <a:extLst>
                <a:ext uri="{FF2B5EF4-FFF2-40B4-BE49-F238E27FC236}">
                  <a16:creationId xmlns:a16="http://schemas.microsoft.com/office/drawing/2014/main" id="{AE500CD8-BB34-474C-A206-7B435FA738CB}"/>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6EF3CDA0-99F8-F643-BD86-B86AF7DAB8B5}"/>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p:spTree>
    <p:extLst>
      <p:ext uri="{BB962C8B-B14F-4D97-AF65-F5344CB8AC3E}">
        <p14:creationId xmlns:p14="http://schemas.microsoft.com/office/powerpoint/2010/main" val="3496187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4BB-98C8-DE4F-991E-250B4390B8B3}"/>
              </a:ext>
            </a:extLst>
          </p:cNvPr>
          <p:cNvSpPr>
            <a:spLocks noGrp="1"/>
          </p:cNvSpPr>
          <p:nvPr>
            <p:ph type="title"/>
          </p:nvPr>
        </p:nvSpPr>
        <p:spPr/>
        <p:txBody>
          <a:bodyPr/>
          <a:lstStyle/>
          <a:p>
            <a:r>
              <a:rPr lang="en-US" dirty="0"/>
              <a:t>Solve with an Augmented Matrix</a:t>
            </a:r>
          </a:p>
        </p:txBody>
      </p:sp>
      <p:sp>
        <p:nvSpPr>
          <p:cNvPr id="4" name="Slide Number Placeholder 3">
            <a:extLst>
              <a:ext uri="{FF2B5EF4-FFF2-40B4-BE49-F238E27FC236}">
                <a16:creationId xmlns:a16="http://schemas.microsoft.com/office/drawing/2014/main" id="{82A9BE39-0C5C-AD46-B4CD-73845D21A2DB}"/>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843F33-C7AE-7144-9E68-F5F65BB88EFF}"/>
                  </a:ext>
                </a:extLst>
              </p:cNvPr>
              <p:cNvSpPr txBox="1"/>
              <p:nvPr/>
            </p:nvSpPr>
            <p:spPr>
              <a:xfrm>
                <a:off x="1371635" y="1325903"/>
                <a:ext cx="24391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rPr>
                        <m:t>𝑥</m:t>
                      </m:r>
                      <m:r>
                        <a:rPr lang="en-US" sz="2000" b="0" i="1" smtClean="0">
                          <a:latin typeface="Cambria Math" panose="02040503050406030204" pitchFamily="18" charset="0"/>
                        </a:rPr>
                        <m:t> −3</m:t>
                      </m:r>
                      <m:r>
                        <a:rPr lang="en-US" sz="2000" b="0" i="1" smtClean="0">
                          <a:latin typeface="Cambria Math" panose="02040503050406030204" pitchFamily="18" charset="0"/>
                        </a:rPr>
                        <m:t>𝑦</m:t>
                      </m:r>
                      <m:r>
                        <a:rPr lang="en-US" sz="2000" b="0" i="1" smtClean="0">
                          <a:latin typeface="Cambria Math" panose="02040503050406030204" pitchFamily="18" charset="0"/>
                        </a:rPr>
                        <m:t>+2</m:t>
                      </m:r>
                      <m:r>
                        <a:rPr lang="en-US" sz="2000" b="0" i="1" smtClean="0">
                          <a:latin typeface="Cambria Math" panose="02040503050406030204" pitchFamily="18" charset="0"/>
                        </a:rPr>
                        <m:t>𝑧</m:t>
                      </m:r>
                      <m:r>
                        <a:rPr lang="en-US" sz="2000" b="0" i="1" smtClean="0">
                          <a:latin typeface="Cambria Math" panose="02040503050406030204" pitchFamily="18" charset="0"/>
                        </a:rPr>
                        <m:t>=16</m:t>
                      </m:r>
                    </m:oMath>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  </m:t>
                      </m:r>
                      <m:r>
                        <a:rPr lang="en-US" sz="2000" b="0" i="1" smtClean="0">
                          <a:latin typeface="Cambria Math" panose="02040503050406030204" pitchFamily="18" charset="0"/>
                        </a:rPr>
                        <m:t>𝑧</m:t>
                      </m:r>
                      <m:r>
                        <a:rPr lang="en-US" sz="2000" b="0" i="1" smtClean="0">
                          <a:latin typeface="Cambria Math" panose="02040503050406030204" pitchFamily="18" charset="0"/>
                        </a:rPr>
                        <m:t>=   9</m:t>
                      </m:r>
                    </m:oMath>
                  </m:oMathPara>
                </a14:m>
                <a:endParaRPr lang="en-US" sz="2000" b="0" dirty="0"/>
              </a:p>
            </p:txBody>
          </p:sp>
        </mc:Choice>
        <mc:Fallback xmlns="">
          <p:sp>
            <p:nvSpPr>
              <p:cNvPr id="5" name="TextBox 4">
                <a:extLst>
                  <a:ext uri="{FF2B5EF4-FFF2-40B4-BE49-F238E27FC236}">
                    <a16:creationId xmlns:a16="http://schemas.microsoft.com/office/drawing/2014/main" id="{C6843F33-C7AE-7144-9E68-F5F65BB88EFF}"/>
                  </a:ext>
                </a:extLst>
              </p:cNvPr>
              <p:cNvSpPr txBox="1">
                <a:spLocks noRot="1" noChangeAspect="1" noMove="1" noResize="1" noEditPoints="1" noAdjustHandles="1" noChangeArrowheads="1" noChangeShapeType="1" noTextEdit="1"/>
              </p:cNvSpPr>
              <p:nvPr/>
            </p:nvSpPr>
            <p:spPr>
              <a:xfrm>
                <a:off x="1371635" y="1325903"/>
                <a:ext cx="2439129" cy="1015663"/>
              </a:xfrm>
              <a:prstGeom prst="rect">
                <a:avLst/>
              </a:prstGeom>
              <a:blipFill>
                <a:blip r:embed="rId2"/>
                <a:stretch>
                  <a:fillRect b="-617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0F754D6-3472-E545-8122-5C377B085551}"/>
              </a:ext>
            </a:extLst>
          </p:cNvPr>
          <p:cNvGrpSpPr/>
          <p:nvPr/>
        </p:nvGrpSpPr>
        <p:grpSpPr>
          <a:xfrm>
            <a:off x="4859494" y="1380629"/>
            <a:ext cx="2377061" cy="906210"/>
            <a:chOff x="3894158" y="4536374"/>
            <a:chExt cx="2377061" cy="90621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17EDC95-C6A0-7944-A48B-B0B56A568DCE}"/>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3</m:t>
                                  </m:r>
                                </m:e>
                                <m:e>
                                  <m:r>
                                    <a:rPr lang="en-US" sz="2000" b="0" i="1" smtClean="0">
                                      <a:latin typeface="Cambria Math" panose="02040503050406030204" pitchFamily="18" charset="0"/>
                                    </a:rPr>
                                    <m:t>−3</m:t>
                                  </m:r>
                                </m:e>
                                <m:e>
                                  <m:r>
                                    <a:rPr lang="en-US" sz="2000" b="0" i="1" smtClean="0">
                                      <a:latin typeface="Cambria Math" panose="02040503050406030204" pitchFamily="18" charset="0"/>
                                    </a:rPr>
                                    <m:t>   2</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b="0" i="1" smtClean="0">
                                      <a:latin typeface="Cambria Math" panose="02040503050406030204" pitchFamily="18" charset="0"/>
                                    </a:rPr>
                                    <m:t>   1</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16</m:t>
                                  </m:r>
                                </m:e>
                              </m:mr>
                              <m:mr>
                                <m:e>
                                  <m:r>
                                    <a:rPr lang="en-US" sz="2000" b="0" i="1" smtClean="0">
                                      <a:latin typeface="Cambria Math" panose="02040503050406030204" pitchFamily="18" charset="0"/>
                                    </a:rPr>
                                    <m:t>   9</m:t>
                                  </m:r>
                                </m:e>
                              </m:mr>
                            </m:m>
                          </m:e>
                        </m:d>
                      </m:oMath>
                    </m:oMathPara>
                  </a14:m>
                  <a:endParaRPr lang="en-US" sz="2000" dirty="0"/>
                </a:p>
              </p:txBody>
            </p:sp>
          </mc:Choice>
          <mc:Fallback xmlns="">
            <p:sp>
              <p:nvSpPr>
                <p:cNvPr id="7" name="TextBox 6">
                  <a:extLst>
                    <a:ext uri="{FF2B5EF4-FFF2-40B4-BE49-F238E27FC236}">
                      <a16:creationId xmlns:a16="http://schemas.microsoft.com/office/drawing/2014/main" id="{717EDC95-C6A0-7944-A48B-B0B56A568DCE}"/>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3"/>
                  <a:stretch>
                    <a:fillRect b="-13889"/>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53B74CF-A7F4-BD4F-91A8-2E5857BA7A87}"/>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9" name="Group 8">
            <a:extLst>
              <a:ext uri="{FF2B5EF4-FFF2-40B4-BE49-F238E27FC236}">
                <a16:creationId xmlns:a16="http://schemas.microsoft.com/office/drawing/2014/main" id="{30733202-DA2F-474F-B75B-601E2C8ABD64}"/>
              </a:ext>
            </a:extLst>
          </p:cNvPr>
          <p:cNvGrpSpPr/>
          <p:nvPr/>
        </p:nvGrpSpPr>
        <p:grpSpPr>
          <a:xfrm>
            <a:off x="3765632" y="1372950"/>
            <a:ext cx="269626" cy="276999"/>
            <a:chOff x="6949414" y="5470458"/>
            <a:chExt cx="293376" cy="341864"/>
          </a:xfrm>
        </p:grpSpPr>
        <p:sp>
          <p:nvSpPr>
            <p:cNvPr id="10" name="Oval 9">
              <a:extLst>
                <a:ext uri="{FF2B5EF4-FFF2-40B4-BE49-F238E27FC236}">
                  <a16:creationId xmlns:a16="http://schemas.microsoft.com/office/drawing/2014/main" id="{FBFF0D6A-6FEA-9140-88BA-C480AC2A176F}"/>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7E610FE-518A-414D-8975-2D2913F4E2DE}"/>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12" name="Group 11">
            <a:extLst>
              <a:ext uri="{FF2B5EF4-FFF2-40B4-BE49-F238E27FC236}">
                <a16:creationId xmlns:a16="http://schemas.microsoft.com/office/drawing/2014/main" id="{9E56A412-C4A0-AB49-A129-5A536B97C733}"/>
              </a:ext>
            </a:extLst>
          </p:cNvPr>
          <p:cNvGrpSpPr/>
          <p:nvPr/>
        </p:nvGrpSpPr>
        <p:grpSpPr>
          <a:xfrm>
            <a:off x="3765632" y="1669833"/>
            <a:ext cx="269626" cy="276999"/>
            <a:chOff x="6949414" y="5470458"/>
            <a:chExt cx="293376" cy="341864"/>
          </a:xfrm>
        </p:grpSpPr>
        <p:sp>
          <p:nvSpPr>
            <p:cNvPr id="13" name="Oval 12">
              <a:extLst>
                <a:ext uri="{FF2B5EF4-FFF2-40B4-BE49-F238E27FC236}">
                  <a16:creationId xmlns:a16="http://schemas.microsoft.com/office/drawing/2014/main" id="{A3D89ABE-22D0-5545-AB26-2E186FBFA1F2}"/>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96E3D66F-7B96-9241-9A94-1A5DF77228C8}"/>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15" name="Group 14">
            <a:extLst>
              <a:ext uri="{FF2B5EF4-FFF2-40B4-BE49-F238E27FC236}">
                <a16:creationId xmlns:a16="http://schemas.microsoft.com/office/drawing/2014/main" id="{FF6EE9AB-3C95-7446-8F90-4EB576DBB895}"/>
              </a:ext>
            </a:extLst>
          </p:cNvPr>
          <p:cNvGrpSpPr/>
          <p:nvPr/>
        </p:nvGrpSpPr>
        <p:grpSpPr>
          <a:xfrm>
            <a:off x="3765632" y="1972654"/>
            <a:ext cx="269626" cy="276999"/>
            <a:chOff x="6949414" y="5470458"/>
            <a:chExt cx="293376" cy="341864"/>
          </a:xfrm>
        </p:grpSpPr>
        <p:sp>
          <p:nvSpPr>
            <p:cNvPr id="16" name="Oval 15">
              <a:extLst>
                <a:ext uri="{FF2B5EF4-FFF2-40B4-BE49-F238E27FC236}">
                  <a16:creationId xmlns:a16="http://schemas.microsoft.com/office/drawing/2014/main" id="{4A99CC71-E948-6A40-B033-A7C5E01656A1}"/>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79B65DA-CE29-4340-A704-5E2226818D64}"/>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CC51819-BE66-A54B-B9C5-0AB9641E05CE}"/>
                  </a:ext>
                </a:extLst>
              </p:cNvPr>
              <p:cNvSpPr txBox="1"/>
              <p:nvPr/>
            </p:nvSpPr>
            <p:spPr>
              <a:xfrm>
                <a:off x="1371635" y="3053410"/>
                <a:ext cx="24391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0" smtClean="0">
                          <a:latin typeface="Cambria Math" panose="02040503050406030204" pitchFamily="18" charset="0"/>
                        </a:rPr>
                        <m:t>                      5</m:t>
                      </m:r>
                      <m:r>
                        <a:rPr lang="en-US" sz="2000" b="0" i="1" smtClean="0">
                          <a:latin typeface="Cambria Math" panose="02040503050406030204" pitchFamily="18" charset="0"/>
                        </a:rPr>
                        <m:t>𝑧</m:t>
                      </m:r>
                      <m:r>
                        <a:rPr lang="en-US" sz="2000" b="0" i="1" smtClean="0">
                          <a:latin typeface="Cambria Math" panose="02040503050406030204" pitchFamily="18" charset="0"/>
                        </a:rPr>
                        <m:t>=10</m:t>
                      </m:r>
                    </m:oMath>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  </m:t>
                      </m:r>
                      <m:r>
                        <a:rPr lang="en-US" sz="2000" b="0" i="1" smtClean="0">
                          <a:latin typeface="Cambria Math" panose="02040503050406030204" pitchFamily="18" charset="0"/>
                        </a:rPr>
                        <m:t>𝑧</m:t>
                      </m:r>
                      <m:r>
                        <a:rPr lang="en-US" sz="2000" b="0" i="1" smtClean="0">
                          <a:latin typeface="Cambria Math" panose="02040503050406030204" pitchFamily="18" charset="0"/>
                        </a:rPr>
                        <m:t>=   9</m:t>
                      </m:r>
                    </m:oMath>
                  </m:oMathPara>
                </a14:m>
                <a:endParaRPr lang="en-US" sz="2000" b="0" dirty="0"/>
              </a:p>
            </p:txBody>
          </p:sp>
        </mc:Choice>
        <mc:Fallback xmlns="">
          <p:sp>
            <p:nvSpPr>
              <p:cNvPr id="18" name="TextBox 17">
                <a:extLst>
                  <a:ext uri="{FF2B5EF4-FFF2-40B4-BE49-F238E27FC236}">
                    <a16:creationId xmlns:a16="http://schemas.microsoft.com/office/drawing/2014/main" id="{3CC51819-BE66-A54B-B9C5-0AB9641E05CE}"/>
                  </a:ext>
                </a:extLst>
              </p:cNvPr>
              <p:cNvSpPr txBox="1">
                <a:spLocks noRot="1" noChangeAspect="1" noMove="1" noResize="1" noEditPoints="1" noAdjustHandles="1" noChangeArrowheads="1" noChangeShapeType="1" noTextEdit="1"/>
              </p:cNvSpPr>
              <p:nvPr/>
            </p:nvSpPr>
            <p:spPr>
              <a:xfrm>
                <a:off x="1371635" y="3053410"/>
                <a:ext cx="2439129" cy="1015663"/>
              </a:xfrm>
              <a:prstGeom prst="rect">
                <a:avLst/>
              </a:prstGeom>
              <a:blipFill>
                <a:blip r:embed="rId4"/>
                <a:stretch>
                  <a:fillRect b="-625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E66E3EC-05DA-404F-9691-68E5D5468FAD}"/>
              </a:ext>
            </a:extLst>
          </p:cNvPr>
          <p:cNvGrpSpPr/>
          <p:nvPr/>
        </p:nvGrpSpPr>
        <p:grpSpPr>
          <a:xfrm>
            <a:off x="4859494" y="3108136"/>
            <a:ext cx="2377061" cy="906210"/>
            <a:chOff x="3894158" y="4536374"/>
            <a:chExt cx="2377061" cy="90621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112C088-E9DA-A54C-B4E5-BD238F3DB23E}"/>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5</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b="0" i="1" smtClean="0">
                                      <a:latin typeface="Cambria Math" panose="02040503050406030204" pitchFamily="18" charset="0"/>
                                    </a:rPr>
                                    <m:t>   1</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10</m:t>
                                  </m:r>
                                </m:e>
                              </m:mr>
                              <m:mr>
                                <m:e>
                                  <m:r>
                                    <a:rPr lang="en-US" sz="2000" b="0" i="1" smtClean="0">
                                      <a:latin typeface="Cambria Math" panose="02040503050406030204" pitchFamily="18" charset="0"/>
                                    </a:rPr>
                                    <m:t>   9</m:t>
                                  </m:r>
                                </m:e>
                              </m:mr>
                            </m:m>
                          </m:e>
                        </m:d>
                      </m:oMath>
                    </m:oMathPara>
                  </a14:m>
                  <a:endParaRPr lang="en-US" sz="2000" dirty="0"/>
                </a:p>
              </p:txBody>
            </p:sp>
          </mc:Choice>
          <mc:Fallback xmlns="">
            <p:sp>
              <p:nvSpPr>
                <p:cNvPr id="20" name="TextBox 19">
                  <a:extLst>
                    <a:ext uri="{FF2B5EF4-FFF2-40B4-BE49-F238E27FC236}">
                      <a16:creationId xmlns:a16="http://schemas.microsoft.com/office/drawing/2014/main" id="{9112C088-E9DA-A54C-B4E5-BD238F3DB23E}"/>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5"/>
                  <a:stretch>
                    <a:fillRect t="-1389" b="-13889"/>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EFF5EC6-E8A9-0546-9F58-A3CA9B8AF8B6}"/>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2" name="Group 21">
            <a:extLst>
              <a:ext uri="{FF2B5EF4-FFF2-40B4-BE49-F238E27FC236}">
                <a16:creationId xmlns:a16="http://schemas.microsoft.com/office/drawing/2014/main" id="{8E62C6B1-E7CB-E949-A9CF-7C59EE2EAFE9}"/>
              </a:ext>
            </a:extLst>
          </p:cNvPr>
          <p:cNvGrpSpPr/>
          <p:nvPr/>
        </p:nvGrpSpPr>
        <p:grpSpPr>
          <a:xfrm>
            <a:off x="3765632" y="3100457"/>
            <a:ext cx="269626" cy="276999"/>
            <a:chOff x="6949414" y="5470458"/>
            <a:chExt cx="293376" cy="341864"/>
          </a:xfrm>
        </p:grpSpPr>
        <p:sp>
          <p:nvSpPr>
            <p:cNvPr id="23" name="Oval 22">
              <a:extLst>
                <a:ext uri="{FF2B5EF4-FFF2-40B4-BE49-F238E27FC236}">
                  <a16:creationId xmlns:a16="http://schemas.microsoft.com/office/drawing/2014/main" id="{BB50D933-2254-AA40-BCD0-04BB01751CD0}"/>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7093EC90-0312-9647-9C09-E008BC7C8732}"/>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25" name="Group 24">
            <a:extLst>
              <a:ext uri="{FF2B5EF4-FFF2-40B4-BE49-F238E27FC236}">
                <a16:creationId xmlns:a16="http://schemas.microsoft.com/office/drawing/2014/main" id="{2EDCB2CC-96F4-EA42-A188-C40E97C09CF8}"/>
              </a:ext>
            </a:extLst>
          </p:cNvPr>
          <p:cNvGrpSpPr/>
          <p:nvPr/>
        </p:nvGrpSpPr>
        <p:grpSpPr>
          <a:xfrm>
            <a:off x="3765632" y="3397340"/>
            <a:ext cx="269626" cy="276999"/>
            <a:chOff x="6949414" y="5470458"/>
            <a:chExt cx="293376" cy="341864"/>
          </a:xfrm>
        </p:grpSpPr>
        <p:sp>
          <p:nvSpPr>
            <p:cNvPr id="26" name="Oval 25">
              <a:extLst>
                <a:ext uri="{FF2B5EF4-FFF2-40B4-BE49-F238E27FC236}">
                  <a16:creationId xmlns:a16="http://schemas.microsoft.com/office/drawing/2014/main" id="{51CF464C-5B09-4E4F-A34E-874024050433}"/>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F46D26FA-90A9-E24D-BECE-80E7E4E7F0B8}"/>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28" name="Group 27">
            <a:extLst>
              <a:ext uri="{FF2B5EF4-FFF2-40B4-BE49-F238E27FC236}">
                <a16:creationId xmlns:a16="http://schemas.microsoft.com/office/drawing/2014/main" id="{DD460FE9-C9A1-C049-9245-A9C57645DE77}"/>
              </a:ext>
            </a:extLst>
          </p:cNvPr>
          <p:cNvGrpSpPr/>
          <p:nvPr/>
        </p:nvGrpSpPr>
        <p:grpSpPr>
          <a:xfrm>
            <a:off x="3765632" y="3700161"/>
            <a:ext cx="269626" cy="276999"/>
            <a:chOff x="6949414" y="5470458"/>
            <a:chExt cx="293376" cy="341864"/>
          </a:xfrm>
        </p:grpSpPr>
        <p:sp>
          <p:nvSpPr>
            <p:cNvPr id="29" name="Oval 28">
              <a:extLst>
                <a:ext uri="{FF2B5EF4-FFF2-40B4-BE49-F238E27FC236}">
                  <a16:creationId xmlns:a16="http://schemas.microsoft.com/office/drawing/2014/main" id="{FB7CB873-0FC4-3448-B9D4-D0E211BC888C}"/>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9C2A3419-8E72-8C42-B059-28B9C8DBA284}"/>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p:sp>
        <p:nvSpPr>
          <p:cNvPr id="31" name="TextBox 30">
            <a:extLst>
              <a:ext uri="{FF2B5EF4-FFF2-40B4-BE49-F238E27FC236}">
                <a16:creationId xmlns:a16="http://schemas.microsoft.com/office/drawing/2014/main" id="{203C47A2-7BD6-484F-918B-8E33935993E6}"/>
              </a:ext>
            </a:extLst>
          </p:cNvPr>
          <p:cNvSpPr txBox="1"/>
          <p:nvPr/>
        </p:nvSpPr>
        <p:spPr>
          <a:xfrm>
            <a:off x="1500968" y="2423171"/>
            <a:ext cx="2683748" cy="584775"/>
          </a:xfrm>
          <a:prstGeom prst="rect">
            <a:avLst/>
          </a:prstGeom>
          <a:noFill/>
        </p:spPr>
        <p:txBody>
          <a:bodyPr wrap="none" rtlCol="0">
            <a:spAutoFit/>
          </a:bodyPr>
          <a:lstStyle/>
          <a:p>
            <a:r>
              <a:rPr lang="en-US" dirty="0"/>
              <a:t>Subtract 3 times equation </a:t>
            </a:r>
            <a:r>
              <a:rPr lang="en-US" dirty="0">
                <a:solidFill>
                  <a:srgbClr val="0033CC"/>
                </a:solidFill>
              </a:rPr>
              <a:t>a</a:t>
            </a:r>
            <a:br>
              <a:rPr lang="en-US" dirty="0"/>
            </a:br>
            <a:r>
              <a:rPr lang="en-US" dirty="0"/>
              <a:t>from equation </a:t>
            </a:r>
            <a:r>
              <a:rPr lang="en-US" dirty="0">
                <a:solidFill>
                  <a:srgbClr val="0033CC"/>
                </a:solidFill>
              </a:rPr>
              <a:t>b</a:t>
            </a:r>
            <a:r>
              <a:rPr lang="en-US" dirty="0"/>
              <a:t>:</a:t>
            </a:r>
          </a:p>
        </p:txBody>
      </p:sp>
      <p:sp>
        <p:nvSpPr>
          <p:cNvPr id="32" name="TextBox 31">
            <a:extLst>
              <a:ext uri="{FF2B5EF4-FFF2-40B4-BE49-F238E27FC236}">
                <a16:creationId xmlns:a16="http://schemas.microsoft.com/office/drawing/2014/main" id="{26515CED-157A-A349-8C3F-2E897B397946}"/>
              </a:ext>
            </a:extLst>
          </p:cNvPr>
          <p:cNvSpPr txBox="1"/>
          <p:nvPr/>
        </p:nvSpPr>
        <p:spPr>
          <a:xfrm>
            <a:off x="4926999" y="2423171"/>
            <a:ext cx="2789546" cy="584775"/>
          </a:xfrm>
          <a:prstGeom prst="rect">
            <a:avLst/>
          </a:prstGeom>
          <a:noFill/>
        </p:spPr>
        <p:txBody>
          <a:bodyPr wrap="none" rtlCol="0">
            <a:spAutoFit/>
          </a:bodyPr>
          <a:lstStyle/>
          <a:p>
            <a:r>
              <a:rPr lang="en-US" dirty="0"/>
              <a:t>Subtract 3 times the first row</a:t>
            </a:r>
            <a:br>
              <a:rPr lang="en-US" dirty="0"/>
            </a:br>
            <a:r>
              <a:rPr lang="en-US" dirty="0"/>
              <a:t>from the second row:</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07D1CFB-1AC7-F64D-A257-EB8C8CEA1BDD}"/>
                  </a:ext>
                </a:extLst>
              </p:cNvPr>
              <p:cNvSpPr txBox="1"/>
              <p:nvPr/>
            </p:nvSpPr>
            <p:spPr>
              <a:xfrm>
                <a:off x="1371635" y="4858460"/>
                <a:ext cx="24391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0" smtClean="0">
                          <a:latin typeface="Cambria Math" panose="02040503050406030204" pitchFamily="18" charset="0"/>
                        </a:rPr>
                        <m:t>                      5</m:t>
                      </m:r>
                      <m:r>
                        <a:rPr lang="en-US" sz="2000" b="0" i="1" smtClean="0">
                          <a:latin typeface="Cambria Math" panose="02040503050406030204" pitchFamily="18" charset="0"/>
                        </a:rPr>
                        <m:t>𝑧</m:t>
                      </m:r>
                      <m:r>
                        <a:rPr lang="en-US" sz="2000" b="0" i="1" smtClean="0">
                          <a:latin typeface="Cambria Math" panose="02040503050406030204" pitchFamily="18" charset="0"/>
                        </a:rPr>
                        <m:t>=10</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  3</m:t>
                      </m:r>
                      <m:r>
                        <a:rPr lang="en-US" sz="2000" b="0" i="1" smtClean="0">
                          <a:latin typeface="Cambria Math" panose="02040503050406030204" pitchFamily="18" charset="0"/>
                        </a:rPr>
                        <m:t>𝑧</m:t>
                      </m:r>
                      <m:r>
                        <a:rPr lang="en-US" sz="2000" b="0" i="1" smtClean="0">
                          <a:latin typeface="Cambria Math" panose="02040503050406030204" pitchFamily="18" charset="0"/>
                        </a:rPr>
                        <m:t>=  5</m:t>
                      </m:r>
                    </m:oMath>
                  </m:oMathPara>
                </a14:m>
                <a:endParaRPr lang="en-US" sz="2000" b="0" dirty="0"/>
              </a:p>
            </p:txBody>
          </p:sp>
        </mc:Choice>
        <mc:Fallback xmlns="">
          <p:sp>
            <p:nvSpPr>
              <p:cNvPr id="33" name="TextBox 32">
                <a:extLst>
                  <a:ext uri="{FF2B5EF4-FFF2-40B4-BE49-F238E27FC236}">
                    <a16:creationId xmlns:a16="http://schemas.microsoft.com/office/drawing/2014/main" id="{D07D1CFB-1AC7-F64D-A257-EB8C8CEA1BDD}"/>
                  </a:ext>
                </a:extLst>
              </p:cNvPr>
              <p:cNvSpPr txBox="1">
                <a:spLocks noRot="1" noChangeAspect="1" noMove="1" noResize="1" noEditPoints="1" noAdjustHandles="1" noChangeArrowheads="1" noChangeShapeType="1" noTextEdit="1"/>
              </p:cNvSpPr>
              <p:nvPr/>
            </p:nvSpPr>
            <p:spPr>
              <a:xfrm>
                <a:off x="1371635" y="4858460"/>
                <a:ext cx="2439129" cy="1015663"/>
              </a:xfrm>
              <a:prstGeom prst="rect">
                <a:avLst/>
              </a:prstGeom>
              <a:blipFill>
                <a:blip r:embed="rId6"/>
                <a:stretch>
                  <a:fillRect b="-6173"/>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84CE2D03-9C75-644D-9288-3F354E9BB237}"/>
              </a:ext>
            </a:extLst>
          </p:cNvPr>
          <p:cNvGrpSpPr/>
          <p:nvPr/>
        </p:nvGrpSpPr>
        <p:grpSpPr>
          <a:xfrm>
            <a:off x="4859494" y="4913186"/>
            <a:ext cx="2377061" cy="906210"/>
            <a:chOff x="3894158" y="4536374"/>
            <a:chExt cx="2377061" cy="906210"/>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C07E2C3-EB50-5C4F-B0D5-DC6B48EF1799}"/>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5</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1</m:t>
                                  </m:r>
                                </m:e>
                                <m:e>
                                  <m:r>
                                    <a:rPr lang="en-US" sz="2000" b="0" i="1" smtClean="0">
                                      <a:latin typeface="Cambria Math" panose="02040503050406030204" pitchFamily="18" charset="0"/>
                                    </a:rPr>
                                    <m:t>   3</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10</m:t>
                                  </m:r>
                                </m:e>
                              </m:mr>
                              <m:mr>
                                <m:e>
                                  <m:r>
                                    <a:rPr lang="en-US" sz="2000" b="0" i="1" smtClean="0">
                                      <a:latin typeface="Cambria Math" panose="02040503050406030204" pitchFamily="18" charset="0"/>
                                    </a:rPr>
                                    <m:t>   5</m:t>
                                  </m:r>
                                </m:e>
                              </m:mr>
                            </m:m>
                          </m:e>
                        </m:d>
                      </m:oMath>
                    </m:oMathPara>
                  </a14:m>
                  <a:endParaRPr lang="en-US" sz="2000" dirty="0"/>
                </a:p>
              </p:txBody>
            </p:sp>
          </mc:Choice>
          <mc:Fallback xmlns="">
            <p:sp>
              <p:nvSpPr>
                <p:cNvPr id="35" name="TextBox 34">
                  <a:extLst>
                    <a:ext uri="{FF2B5EF4-FFF2-40B4-BE49-F238E27FC236}">
                      <a16:creationId xmlns:a16="http://schemas.microsoft.com/office/drawing/2014/main" id="{7C07E2C3-EB50-5C4F-B0D5-DC6B48EF1799}"/>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7"/>
                  <a:stretch>
                    <a:fillRect b="-13889"/>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F95CBDA1-1632-D548-B4A5-5EDBA99E6B8A}"/>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7" name="Group 36">
            <a:extLst>
              <a:ext uri="{FF2B5EF4-FFF2-40B4-BE49-F238E27FC236}">
                <a16:creationId xmlns:a16="http://schemas.microsoft.com/office/drawing/2014/main" id="{3B7CC120-62EE-6140-BABD-6EBA3A4C08B8}"/>
              </a:ext>
            </a:extLst>
          </p:cNvPr>
          <p:cNvGrpSpPr/>
          <p:nvPr/>
        </p:nvGrpSpPr>
        <p:grpSpPr>
          <a:xfrm>
            <a:off x="3765632" y="4905507"/>
            <a:ext cx="269626" cy="276999"/>
            <a:chOff x="6949414" y="5470458"/>
            <a:chExt cx="293376" cy="341864"/>
          </a:xfrm>
        </p:grpSpPr>
        <p:sp>
          <p:nvSpPr>
            <p:cNvPr id="38" name="Oval 37">
              <a:extLst>
                <a:ext uri="{FF2B5EF4-FFF2-40B4-BE49-F238E27FC236}">
                  <a16:creationId xmlns:a16="http://schemas.microsoft.com/office/drawing/2014/main" id="{4FFA5073-A8E6-BF4D-A024-115E0A5A492B}"/>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73AFA87B-AED4-B44D-BE0B-22E90F1E4E4B}"/>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40" name="Group 39">
            <a:extLst>
              <a:ext uri="{FF2B5EF4-FFF2-40B4-BE49-F238E27FC236}">
                <a16:creationId xmlns:a16="http://schemas.microsoft.com/office/drawing/2014/main" id="{B81DD4ED-8AC2-F84A-989F-94F32B6700F4}"/>
              </a:ext>
            </a:extLst>
          </p:cNvPr>
          <p:cNvGrpSpPr/>
          <p:nvPr/>
        </p:nvGrpSpPr>
        <p:grpSpPr>
          <a:xfrm>
            <a:off x="3765632" y="5202390"/>
            <a:ext cx="269626" cy="276999"/>
            <a:chOff x="6949414" y="5470458"/>
            <a:chExt cx="293376" cy="341864"/>
          </a:xfrm>
        </p:grpSpPr>
        <p:sp>
          <p:nvSpPr>
            <p:cNvPr id="41" name="Oval 40">
              <a:extLst>
                <a:ext uri="{FF2B5EF4-FFF2-40B4-BE49-F238E27FC236}">
                  <a16:creationId xmlns:a16="http://schemas.microsoft.com/office/drawing/2014/main" id="{DDAFBFCE-CDFF-8848-9D38-343425B4E5D6}"/>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E4C0F67E-9FC7-1542-B23B-94117104F9FB}"/>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43" name="Group 42">
            <a:extLst>
              <a:ext uri="{FF2B5EF4-FFF2-40B4-BE49-F238E27FC236}">
                <a16:creationId xmlns:a16="http://schemas.microsoft.com/office/drawing/2014/main" id="{1DB02E1C-5BCE-624E-AE91-4C7B96465799}"/>
              </a:ext>
            </a:extLst>
          </p:cNvPr>
          <p:cNvGrpSpPr/>
          <p:nvPr/>
        </p:nvGrpSpPr>
        <p:grpSpPr>
          <a:xfrm>
            <a:off x="3765632" y="5505211"/>
            <a:ext cx="269626" cy="276999"/>
            <a:chOff x="6949414" y="5470458"/>
            <a:chExt cx="293376" cy="341864"/>
          </a:xfrm>
        </p:grpSpPr>
        <p:sp>
          <p:nvSpPr>
            <p:cNvPr id="44" name="Oval 43">
              <a:extLst>
                <a:ext uri="{FF2B5EF4-FFF2-40B4-BE49-F238E27FC236}">
                  <a16:creationId xmlns:a16="http://schemas.microsoft.com/office/drawing/2014/main" id="{F1061FC5-DF9F-7447-958A-0B5BCEEDF6CC}"/>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DDE5B6B9-31E2-8C44-98C8-9618A29EFBA1}"/>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p:sp>
        <p:nvSpPr>
          <p:cNvPr id="46" name="TextBox 45">
            <a:extLst>
              <a:ext uri="{FF2B5EF4-FFF2-40B4-BE49-F238E27FC236}">
                <a16:creationId xmlns:a16="http://schemas.microsoft.com/office/drawing/2014/main" id="{7336506E-A5D1-954A-997F-D8DD1E590E45}"/>
              </a:ext>
            </a:extLst>
          </p:cNvPr>
          <p:cNvSpPr txBox="1"/>
          <p:nvPr/>
        </p:nvSpPr>
        <p:spPr>
          <a:xfrm>
            <a:off x="1500968" y="4228221"/>
            <a:ext cx="2683748" cy="584775"/>
          </a:xfrm>
          <a:prstGeom prst="rect">
            <a:avLst/>
          </a:prstGeom>
          <a:noFill/>
        </p:spPr>
        <p:txBody>
          <a:bodyPr wrap="none" rtlCol="0">
            <a:spAutoFit/>
          </a:bodyPr>
          <a:lstStyle/>
          <a:p>
            <a:r>
              <a:rPr lang="en-US" dirty="0"/>
              <a:t>Subtract 2 times equation </a:t>
            </a:r>
            <a:r>
              <a:rPr lang="en-US" dirty="0">
                <a:solidFill>
                  <a:srgbClr val="0033CC"/>
                </a:solidFill>
              </a:rPr>
              <a:t>a</a:t>
            </a:r>
            <a:br>
              <a:rPr lang="en-US" dirty="0"/>
            </a:br>
            <a:r>
              <a:rPr lang="en-US" dirty="0"/>
              <a:t>from equation </a:t>
            </a:r>
            <a:r>
              <a:rPr lang="en-US" dirty="0">
                <a:solidFill>
                  <a:srgbClr val="0033CC"/>
                </a:solidFill>
              </a:rPr>
              <a:t>c</a:t>
            </a:r>
            <a:r>
              <a:rPr lang="en-US" dirty="0"/>
              <a:t>:</a:t>
            </a:r>
          </a:p>
        </p:txBody>
      </p:sp>
      <p:sp>
        <p:nvSpPr>
          <p:cNvPr id="47" name="TextBox 46">
            <a:extLst>
              <a:ext uri="{FF2B5EF4-FFF2-40B4-BE49-F238E27FC236}">
                <a16:creationId xmlns:a16="http://schemas.microsoft.com/office/drawing/2014/main" id="{D8080FE1-1E85-6F4D-BA55-AC243FFE5A41}"/>
              </a:ext>
            </a:extLst>
          </p:cNvPr>
          <p:cNvSpPr txBox="1"/>
          <p:nvPr/>
        </p:nvSpPr>
        <p:spPr>
          <a:xfrm>
            <a:off x="4926999" y="4228221"/>
            <a:ext cx="2789546" cy="584775"/>
          </a:xfrm>
          <a:prstGeom prst="rect">
            <a:avLst/>
          </a:prstGeom>
          <a:noFill/>
        </p:spPr>
        <p:txBody>
          <a:bodyPr wrap="none" rtlCol="0">
            <a:spAutoFit/>
          </a:bodyPr>
          <a:lstStyle/>
          <a:p>
            <a:r>
              <a:rPr lang="en-US" dirty="0"/>
              <a:t>Subtract 2 times the first row</a:t>
            </a:r>
            <a:br>
              <a:rPr lang="en-US" dirty="0"/>
            </a:br>
            <a:r>
              <a:rPr lang="en-US" dirty="0"/>
              <a:t>from the third row:</a:t>
            </a:r>
          </a:p>
        </p:txBody>
      </p:sp>
    </p:spTree>
    <p:extLst>
      <p:ext uri="{BB962C8B-B14F-4D97-AF65-F5344CB8AC3E}">
        <p14:creationId xmlns:p14="http://schemas.microsoft.com/office/powerpoint/2010/main" val="8422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2" grpId="0"/>
      <p:bldP spid="33"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6B5F-0254-4E4E-9E45-DD80E67B5EF5}"/>
              </a:ext>
            </a:extLst>
          </p:cNvPr>
          <p:cNvSpPr>
            <a:spLocks noGrp="1"/>
          </p:cNvSpPr>
          <p:nvPr>
            <p:ph type="title"/>
          </p:nvPr>
        </p:nvSpPr>
        <p:spPr/>
        <p:txBody>
          <a:bodyPr/>
          <a:lstStyle/>
          <a:p>
            <a:r>
              <a:rPr lang="en-US" dirty="0"/>
              <a:t>Vector Arithmetic</a:t>
            </a:r>
          </a:p>
        </p:txBody>
      </p:sp>
      <p:sp>
        <p:nvSpPr>
          <p:cNvPr id="3" name="Content Placeholder 2">
            <a:extLst>
              <a:ext uri="{FF2B5EF4-FFF2-40B4-BE49-F238E27FC236}">
                <a16:creationId xmlns:a16="http://schemas.microsoft.com/office/drawing/2014/main" id="{038A4F90-5758-9649-9C0A-7852897ECB2D}"/>
              </a:ext>
            </a:extLst>
          </p:cNvPr>
          <p:cNvSpPr>
            <a:spLocks noGrp="1"/>
          </p:cNvSpPr>
          <p:nvPr>
            <p:ph idx="1"/>
          </p:nvPr>
        </p:nvSpPr>
        <p:spPr>
          <a:xfrm>
            <a:off x="457200" y="1295400"/>
            <a:ext cx="8229600" cy="1139495"/>
          </a:xfrm>
        </p:spPr>
        <p:txBody>
          <a:bodyPr/>
          <a:lstStyle/>
          <a:p>
            <a:r>
              <a:rPr lang="en-US" dirty="0"/>
              <a:t>Suppose vector </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 [3, 2] </a:t>
            </a:r>
            <a:r>
              <a:rPr lang="en-US" dirty="0"/>
              <a:t>and vector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[1, -1]</a:t>
            </a:r>
            <a:r>
              <a:rPr lang="en-US" dirty="0"/>
              <a:t>.</a:t>
            </a:r>
          </a:p>
          <a:p>
            <a:pPr lvl="4"/>
            <a:endParaRPr lang="en-US" dirty="0"/>
          </a:p>
          <a:p>
            <a:pPr lvl="1"/>
            <a:r>
              <a:rPr lang="en-US" dirty="0"/>
              <a:t>Then </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[3, 2] + [1, -1] = [3 + 1, 2 - 1] = [4, 1]</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t>Add the corresponding components: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 + 1 = 4 </a:t>
            </a:r>
            <a:r>
              <a:rPr lang="en-US" dirty="0"/>
              <a:t>and</a:t>
            </a:r>
            <a:r>
              <a:rPr lang="en-US" dirty="0">
                <a:latin typeface="Times New Roman" panose="02020603050405020304" pitchFamily="18" charset="0"/>
                <a:cs typeface="Times New Roman" panose="02020603050405020304" pitchFamily="18" charset="0"/>
              </a:rPr>
              <a:t> 2 - 1 = 1</a:t>
            </a:r>
          </a:p>
          <a:p>
            <a:pPr lvl="1"/>
            <a:r>
              <a:rPr lang="en-US" dirty="0"/>
              <a:t>Note that </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5B62B1D-C931-F547-8BB7-9D5A29561B60}"/>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grpSp>
        <p:nvGrpSpPr>
          <p:cNvPr id="48" name="Group 47">
            <a:extLst>
              <a:ext uri="{FF2B5EF4-FFF2-40B4-BE49-F238E27FC236}">
                <a16:creationId xmlns:a16="http://schemas.microsoft.com/office/drawing/2014/main" id="{393D4995-E010-504C-A08C-60C103F2D7BE}"/>
              </a:ext>
            </a:extLst>
          </p:cNvPr>
          <p:cNvGrpSpPr/>
          <p:nvPr/>
        </p:nvGrpSpPr>
        <p:grpSpPr>
          <a:xfrm>
            <a:off x="2891137" y="2514610"/>
            <a:ext cx="3361726" cy="2055730"/>
            <a:chOff x="2891137" y="2514610"/>
            <a:chExt cx="3361726" cy="2055730"/>
          </a:xfrm>
        </p:grpSpPr>
        <p:cxnSp>
          <p:nvCxnSpPr>
            <p:cNvPr id="35" name="Straight Arrow Connector 34">
              <a:extLst>
                <a:ext uri="{FF2B5EF4-FFF2-40B4-BE49-F238E27FC236}">
                  <a16:creationId xmlns:a16="http://schemas.microsoft.com/office/drawing/2014/main" id="{7D95C864-C792-7C4C-9F65-064D4D979CB2}"/>
                </a:ext>
              </a:extLst>
            </p:cNvPr>
            <p:cNvCxnSpPr/>
            <p:nvPr/>
          </p:nvCxnSpPr>
          <p:spPr bwMode="auto">
            <a:xfrm flipV="1">
              <a:off x="3313601" y="2514610"/>
              <a:ext cx="0" cy="14922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a:extLst>
                <a:ext uri="{FF2B5EF4-FFF2-40B4-BE49-F238E27FC236}">
                  <a16:creationId xmlns:a16="http://schemas.microsoft.com/office/drawing/2014/main" id="{F5BCD4EB-B3CA-4047-B8F4-3156ED304BEE}"/>
                </a:ext>
              </a:extLst>
            </p:cNvPr>
            <p:cNvCxnSpPr/>
            <p:nvPr/>
          </p:nvCxnSpPr>
          <p:spPr bwMode="auto">
            <a:xfrm>
              <a:off x="3313601" y="4006882"/>
              <a:ext cx="293926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a:extLst>
                <a:ext uri="{FF2B5EF4-FFF2-40B4-BE49-F238E27FC236}">
                  <a16:creationId xmlns:a16="http://schemas.microsoft.com/office/drawing/2014/main" id="{AF068FA1-0B87-644B-878A-4A262FA1675D}"/>
                </a:ext>
              </a:extLst>
            </p:cNvPr>
            <p:cNvCxnSpPr/>
            <p:nvPr/>
          </p:nvCxnSpPr>
          <p:spPr bwMode="auto">
            <a:xfrm flipV="1">
              <a:off x="3313601" y="3034950"/>
              <a:ext cx="2165772" cy="971934"/>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D14434E4-BC55-D84F-9CB9-3346B1BE5BE9}"/>
                </a:ext>
              </a:extLst>
            </p:cNvPr>
            <p:cNvSpPr txBox="1"/>
            <p:nvPr/>
          </p:nvSpPr>
          <p:spPr>
            <a:xfrm>
              <a:off x="3997266" y="3329311"/>
              <a:ext cx="286373" cy="33855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a:t>
              </a:r>
            </a:p>
          </p:txBody>
        </p:sp>
        <p:sp>
          <p:nvSpPr>
            <p:cNvPr id="39" name="TextBox 38">
              <a:extLst>
                <a:ext uri="{FF2B5EF4-FFF2-40B4-BE49-F238E27FC236}">
                  <a16:creationId xmlns:a16="http://schemas.microsoft.com/office/drawing/2014/main" id="{E8AFE272-DF13-4448-8253-E430373C0694}"/>
                </a:ext>
              </a:extLst>
            </p:cNvPr>
            <p:cNvSpPr txBox="1"/>
            <p:nvPr/>
          </p:nvSpPr>
          <p:spPr>
            <a:xfrm>
              <a:off x="2891137" y="3882706"/>
              <a:ext cx="561923" cy="514084"/>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O</a:t>
              </a:r>
            </a:p>
          </p:txBody>
        </p:sp>
        <p:cxnSp>
          <p:nvCxnSpPr>
            <p:cNvPr id="40" name="Straight Arrow Connector 39">
              <a:extLst>
                <a:ext uri="{FF2B5EF4-FFF2-40B4-BE49-F238E27FC236}">
                  <a16:creationId xmlns:a16="http://schemas.microsoft.com/office/drawing/2014/main" id="{3C6F1F00-5DE2-904D-9043-9D08BAB5985A}"/>
                </a:ext>
              </a:extLst>
            </p:cNvPr>
            <p:cNvCxnSpPr/>
            <p:nvPr/>
          </p:nvCxnSpPr>
          <p:spPr bwMode="auto">
            <a:xfrm>
              <a:off x="3313601" y="4006882"/>
              <a:ext cx="386743" cy="563458"/>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73D909FF-EFAF-6D45-AA75-C3B9B9322994}"/>
                </a:ext>
              </a:extLst>
            </p:cNvPr>
            <p:cNvCxnSpPr/>
            <p:nvPr/>
          </p:nvCxnSpPr>
          <p:spPr bwMode="auto">
            <a:xfrm flipV="1">
              <a:off x="3700345" y="3581949"/>
              <a:ext cx="2165772" cy="971934"/>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Arrow Connector 41">
              <a:extLst>
                <a:ext uri="{FF2B5EF4-FFF2-40B4-BE49-F238E27FC236}">
                  <a16:creationId xmlns:a16="http://schemas.microsoft.com/office/drawing/2014/main" id="{16B11ABF-2D3E-F94E-8991-3061FDEE433F}"/>
                </a:ext>
              </a:extLst>
            </p:cNvPr>
            <p:cNvCxnSpPr/>
            <p:nvPr/>
          </p:nvCxnSpPr>
          <p:spPr bwMode="auto">
            <a:xfrm>
              <a:off x="5440722" y="3073990"/>
              <a:ext cx="386743" cy="563458"/>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Arrow Connector 42">
              <a:extLst>
                <a:ext uri="{FF2B5EF4-FFF2-40B4-BE49-F238E27FC236}">
                  <a16:creationId xmlns:a16="http://schemas.microsoft.com/office/drawing/2014/main" id="{DD8CE776-61C6-1E4A-BA51-2F11A197010D}"/>
                </a:ext>
              </a:extLst>
            </p:cNvPr>
            <p:cNvCxnSpPr/>
            <p:nvPr/>
          </p:nvCxnSpPr>
          <p:spPr bwMode="auto">
            <a:xfrm flipV="1">
              <a:off x="3313599" y="3581949"/>
              <a:ext cx="2513865" cy="424937"/>
            </a:xfrm>
            <a:prstGeom prst="straightConnector1">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a:extLst>
                <a:ext uri="{FF2B5EF4-FFF2-40B4-BE49-F238E27FC236}">
                  <a16:creationId xmlns:a16="http://schemas.microsoft.com/office/drawing/2014/main" id="{51E76FF0-BDE3-A140-ABB7-AD83EC7B9C1B}"/>
                </a:ext>
              </a:extLst>
            </p:cNvPr>
            <p:cNvSpPr txBox="1"/>
            <p:nvPr/>
          </p:nvSpPr>
          <p:spPr>
            <a:xfrm>
              <a:off x="4562012" y="4049384"/>
              <a:ext cx="284305" cy="34477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a:t>
              </a:r>
            </a:p>
          </p:txBody>
        </p:sp>
        <p:sp>
          <p:nvSpPr>
            <p:cNvPr id="45" name="TextBox 44">
              <a:extLst>
                <a:ext uri="{FF2B5EF4-FFF2-40B4-BE49-F238E27FC236}">
                  <a16:creationId xmlns:a16="http://schemas.microsoft.com/office/drawing/2014/main" id="{4DABB550-2EA7-0041-A731-F2D39934B474}"/>
                </a:ext>
              </a:extLst>
            </p:cNvPr>
            <p:cNvSpPr txBox="1"/>
            <p:nvPr/>
          </p:nvSpPr>
          <p:spPr>
            <a:xfrm>
              <a:off x="5569326" y="3034949"/>
              <a:ext cx="250235" cy="33855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a:t>
              </a:r>
            </a:p>
          </p:txBody>
        </p:sp>
        <p:sp>
          <p:nvSpPr>
            <p:cNvPr id="46" name="TextBox 45">
              <a:extLst>
                <a:ext uri="{FF2B5EF4-FFF2-40B4-BE49-F238E27FC236}">
                  <a16:creationId xmlns:a16="http://schemas.microsoft.com/office/drawing/2014/main" id="{A50D6D86-2E55-164B-8536-071B8DD8C994}"/>
                </a:ext>
              </a:extLst>
            </p:cNvPr>
            <p:cNvSpPr txBox="1"/>
            <p:nvPr/>
          </p:nvSpPr>
          <p:spPr>
            <a:xfrm>
              <a:off x="3224569" y="4139748"/>
              <a:ext cx="317184" cy="33855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a:t>
              </a:r>
            </a:p>
          </p:txBody>
        </p:sp>
        <p:sp>
          <p:nvSpPr>
            <p:cNvPr id="47" name="TextBox 46">
              <a:extLst>
                <a:ext uri="{FF2B5EF4-FFF2-40B4-BE49-F238E27FC236}">
                  <a16:creationId xmlns:a16="http://schemas.microsoft.com/office/drawing/2014/main" id="{EC9590DF-7020-6A42-A609-8E48BEE46CF2}"/>
                </a:ext>
              </a:extLst>
            </p:cNvPr>
            <p:cNvSpPr txBox="1"/>
            <p:nvPr/>
          </p:nvSpPr>
          <p:spPr>
            <a:xfrm rot="21142314">
              <a:off x="4243655" y="3506879"/>
              <a:ext cx="636713" cy="338554"/>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 + v</a:t>
              </a:r>
            </a:p>
          </p:txBody>
        </p:sp>
      </p:grpSp>
    </p:spTree>
    <p:extLst>
      <p:ext uri="{BB962C8B-B14F-4D97-AF65-F5344CB8AC3E}">
        <p14:creationId xmlns:p14="http://schemas.microsoft.com/office/powerpoint/2010/main" val="32808849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430-63A2-0141-8D23-B64088AACB95}"/>
              </a:ext>
            </a:extLst>
          </p:cNvPr>
          <p:cNvSpPr>
            <a:spLocks noGrp="1"/>
          </p:cNvSpPr>
          <p:nvPr>
            <p:ph type="title"/>
          </p:nvPr>
        </p:nvSpPr>
        <p:spPr/>
        <p:txBody>
          <a:bodyPr/>
          <a:lstStyle/>
          <a:p>
            <a:r>
              <a:rPr lang="en-US" dirty="0"/>
              <a:t>Solve with an Augmented Matrix</a:t>
            </a:r>
            <a:r>
              <a:rPr lang="en-US" i="1" dirty="0"/>
              <a:t>, cont’d</a:t>
            </a:r>
          </a:p>
        </p:txBody>
      </p:sp>
      <p:sp>
        <p:nvSpPr>
          <p:cNvPr id="3" name="Content Placeholder 2">
            <a:extLst>
              <a:ext uri="{FF2B5EF4-FFF2-40B4-BE49-F238E27FC236}">
                <a16:creationId xmlns:a16="http://schemas.microsoft.com/office/drawing/2014/main" id="{DF1FFCDD-678E-7D49-A5B1-A11092968955}"/>
              </a:ext>
            </a:extLst>
          </p:cNvPr>
          <p:cNvSpPr>
            <a:spLocks noGrp="1"/>
          </p:cNvSpPr>
          <p:nvPr>
            <p:ph idx="1"/>
          </p:nvPr>
        </p:nvSpPr>
        <p:spPr>
          <a:xfrm>
            <a:off x="457200" y="4251951"/>
            <a:ext cx="8229600" cy="1878973"/>
          </a:xfrm>
        </p:spPr>
        <p:txBody>
          <a:bodyPr/>
          <a:lstStyle/>
          <a:p>
            <a:pPr lvl="1"/>
            <a:r>
              <a:rPr lang="en-US" dirty="0"/>
              <a:t>Now as before, we can solve for </a:t>
            </a:r>
            <a:r>
              <a:rPr lang="en-US" i="1" dirty="0">
                <a:latin typeface="Times New Roman" panose="02020603050405020304" pitchFamily="18"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 using back substitution.</a:t>
            </a:r>
          </a:p>
        </p:txBody>
      </p:sp>
      <p:sp>
        <p:nvSpPr>
          <p:cNvPr id="4" name="Slide Number Placeholder 3">
            <a:extLst>
              <a:ext uri="{FF2B5EF4-FFF2-40B4-BE49-F238E27FC236}">
                <a16:creationId xmlns:a16="http://schemas.microsoft.com/office/drawing/2014/main" id="{2AE3E006-0DBF-2D4A-8191-71037D34DAD3}"/>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2A936F-FB37-8643-9A8B-E85F2B5408A2}"/>
                  </a:ext>
                </a:extLst>
              </p:cNvPr>
              <p:cNvSpPr txBox="1"/>
              <p:nvPr/>
            </p:nvSpPr>
            <p:spPr>
              <a:xfrm>
                <a:off x="1371635" y="1325903"/>
                <a:ext cx="24391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2</m:t>
                      </m:r>
                    </m:oMath>
                    <m:oMath xmlns:m="http://schemas.openxmlformats.org/officeDocument/2006/math">
                      <m:r>
                        <a:rPr lang="en-US" sz="2000" b="0" i="0" smtClean="0">
                          <a:latin typeface="Cambria Math" panose="02040503050406030204" pitchFamily="18" charset="0"/>
                        </a:rPr>
                        <m:t>                      5</m:t>
                      </m:r>
                      <m:r>
                        <a:rPr lang="en-US" sz="2000" b="0" i="1" smtClean="0">
                          <a:latin typeface="Cambria Math" panose="02040503050406030204" pitchFamily="18" charset="0"/>
                        </a:rPr>
                        <m:t>𝑧</m:t>
                      </m:r>
                      <m:r>
                        <a:rPr lang="en-US" sz="2000" b="0" i="1" smtClean="0">
                          <a:latin typeface="Cambria Math" panose="02040503050406030204" pitchFamily="18" charset="0"/>
                        </a:rPr>
                        <m:t>=10</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𝑦</m:t>
                      </m:r>
                      <m:r>
                        <a:rPr lang="en-US" sz="2000" b="0" i="1" smtClean="0">
                          <a:latin typeface="Cambria Math" panose="02040503050406030204" pitchFamily="18" charset="0"/>
                        </a:rPr>
                        <m:t> +  3</m:t>
                      </m:r>
                      <m:r>
                        <a:rPr lang="en-US" sz="2000" b="0" i="1" smtClean="0">
                          <a:latin typeface="Cambria Math" panose="02040503050406030204" pitchFamily="18" charset="0"/>
                        </a:rPr>
                        <m:t>𝑧</m:t>
                      </m:r>
                      <m:r>
                        <a:rPr lang="en-US" sz="2000" b="0" i="1" smtClean="0">
                          <a:latin typeface="Cambria Math" panose="02040503050406030204" pitchFamily="18" charset="0"/>
                        </a:rPr>
                        <m:t>=  5</m:t>
                      </m:r>
                    </m:oMath>
                  </m:oMathPara>
                </a14:m>
                <a:endParaRPr lang="en-US" sz="2000" b="0" dirty="0"/>
              </a:p>
            </p:txBody>
          </p:sp>
        </mc:Choice>
        <mc:Fallback xmlns="">
          <p:sp>
            <p:nvSpPr>
              <p:cNvPr id="5" name="TextBox 4">
                <a:extLst>
                  <a:ext uri="{FF2B5EF4-FFF2-40B4-BE49-F238E27FC236}">
                    <a16:creationId xmlns:a16="http://schemas.microsoft.com/office/drawing/2014/main" id="{442A936F-FB37-8643-9A8B-E85F2B5408A2}"/>
                  </a:ext>
                </a:extLst>
              </p:cNvPr>
              <p:cNvSpPr txBox="1">
                <a:spLocks noRot="1" noChangeAspect="1" noMove="1" noResize="1" noEditPoints="1" noAdjustHandles="1" noChangeArrowheads="1" noChangeShapeType="1" noTextEdit="1"/>
              </p:cNvSpPr>
              <p:nvPr/>
            </p:nvSpPr>
            <p:spPr>
              <a:xfrm>
                <a:off x="1371635" y="1325903"/>
                <a:ext cx="2439129" cy="1015663"/>
              </a:xfrm>
              <a:prstGeom prst="rect">
                <a:avLst/>
              </a:prstGeom>
              <a:blipFill>
                <a:blip r:embed="rId2"/>
                <a:stretch>
                  <a:fillRect b="-617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7F7864A-CB25-AD44-B5F6-907EEC2E7B18}"/>
              </a:ext>
            </a:extLst>
          </p:cNvPr>
          <p:cNvGrpSpPr/>
          <p:nvPr/>
        </p:nvGrpSpPr>
        <p:grpSpPr>
          <a:xfrm>
            <a:off x="4859494" y="1380629"/>
            <a:ext cx="2377061" cy="906210"/>
            <a:chOff x="3894158" y="4536374"/>
            <a:chExt cx="2377061" cy="90621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A78E70-BEC5-2B49-A097-FD976E13D693}"/>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5</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1</m:t>
                                  </m:r>
                                </m:e>
                                <m:e>
                                  <m:r>
                                    <a:rPr lang="en-US" sz="2000" b="0" i="1" smtClean="0">
                                      <a:latin typeface="Cambria Math" panose="02040503050406030204" pitchFamily="18" charset="0"/>
                                    </a:rPr>
                                    <m:t>   3</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10</m:t>
                                  </m:r>
                                </m:e>
                              </m:mr>
                              <m:mr>
                                <m:e>
                                  <m:r>
                                    <a:rPr lang="en-US" sz="2000" b="0" i="1" smtClean="0">
                                      <a:latin typeface="Cambria Math" panose="02040503050406030204" pitchFamily="18" charset="0"/>
                                    </a:rPr>
                                    <m:t>   5</m:t>
                                  </m:r>
                                </m:e>
                              </m:mr>
                            </m:m>
                          </m:e>
                        </m:d>
                      </m:oMath>
                    </m:oMathPara>
                  </a14:m>
                  <a:endParaRPr lang="en-US" sz="2000" dirty="0"/>
                </a:p>
              </p:txBody>
            </p:sp>
          </mc:Choice>
          <mc:Fallback xmlns="">
            <p:sp>
              <p:nvSpPr>
                <p:cNvPr id="7" name="TextBox 6">
                  <a:extLst>
                    <a:ext uri="{FF2B5EF4-FFF2-40B4-BE49-F238E27FC236}">
                      <a16:creationId xmlns:a16="http://schemas.microsoft.com/office/drawing/2014/main" id="{68A78E70-BEC5-2B49-A097-FD976E13D693}"/>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3"/>
                  <a:stretch>
                    <a:fillRect b="-13889"/>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CCB58D98-778C-2244-995C-55505E8734F1}"/>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9" name="Group 8">
            <a:extLst>
              <a:ext uri="{FF2B5EF4-FFF2-40B4-BE49-F238E27FC236}">
                <a16:creationId xmlns:a16="http://schemas.microsoft.com/office/drawing/2014/main" id="{271B6269-2EF5-7641-A2F1-EA3D924F11F7}"/>
              </a:ext>
            </a:extLst>
          </p:cNvPr>
          <p:cNvGrpSpPr/>
          <p:nvPr/>
        </p:nvGrpSpPr>
        <p:grpSpPr>
          <a:xfrm>
            <a:off x="3765632" y="1372950"/>
            <a:ext cx="269626" cy="276999"/>
            <a:chOff x="6949414" y="5470458"/>
            <a:chExt cx="293376" cy="341864"/>
          </a:xfrm>
        </p:grpSpPr>
        <p:sp>
          <p:nvSpPr>
            <p:cNvPr id="10" name="Oval 9">
              <a:extLst>
                <a:ext uri="{FF2B5EF4-FFF2-40B4-BE49-F238E27FC236}">
                  <a16:creationId xmlns:a16="http://schemas.microsoft.com/office/drawing/2014/main" id="{54D7C449-0DF7-E44E-82E7-57D2D11E5DCB}"/>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4B3EB5D2-C3AD-1F49-A91B-529EEC329251}"/>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12" name="Group 11">
            <a:extLst>
              <a:ext uri="{FF2B5EF4-FFF2-40B4-BE49-F238E27FC236}">
                <a16:creationId xmlns:a16="http://schemas.microsoft.com/office/drawing/2014/main" id="{04B307E6-531C-D948-B89C-EA9DE91EC2A2}"/>
              </a:ext>
            </a:extLst>
          </p:cNvPr>
          <p:cNvGrpSpPr/>
          <p:nvPr/>
        </p:nvGrpSpPr>
        <p:grpSpPr>
          <a:xfrm>
            <a:off x="3765632" y="1669833"/>
            <a:ext cx="269626" cy="276999"/>
            <a:chOff x="6949414" y="5470458"/>
            <a:chExt cx="293376" cy="341864"/>
          </a:xfrm>
        </p:grpSpPr>
        <p:sp>
          <p:nvSpPr>
            <p:cNvPr id="13" name="Oval 12">
              <a:extLst>
                <a:ext uri="{FF2B5EF4-FFF2-40B4-BE49-F238E27FC236}">
                  <a16:creationId xmlns:a16="http://schemas.microsoft.com/office/drawing/2014/main" id="{D67E9EB4-1DCE-6D4F-88A5-763A8EB60323}"/>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36685D42-68CD-D349-851B-C624E100FA2E}"/>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15" name="Group 14">
            <a:extLst>
              <a:ext uri="{FF2B5EF4-FFF2-40B4-BE49-F238E27FC236}">
                <a16:creationId xmlns:a16="http://schemas.microsoft.com/office/drawing/2014/main" id="{9F8B9E12-DB71-8E45-9353-877F94AF039E}"/>
              </a:ext>
            </a:extLst>
          </p:cNvPr>
          <p:cNvGrpSpPr/>
          <p:nvPr/>
        </p:nvGrpSpPr>
        <p:grpSpPr>
          <a:xfrm>
            <a:off x="3765632" y="1972654"/>
            <a:ext cx="269626" cy="276999"/>
            <a:chOff x="6949414" y="5470458"/>
            <a:chExt cx="293376" cy="341864"/>
          </a:xfrm>
        </p:grpSpPr>
        <p:sp>
          <p:nvSpPr>
            <p:cNvPr id="16" name="Oval 15">
              <a:extLst>
                <a:ext uri="{FF2B5EF4-FFF2-40B4-BE49-F238E27FC236}">
                  <a16:creationId xmlns:a16="http://schemas.microsoft.com/office/drawing/2014/main" id="{7E145260-8937-1D46-BFC4-17DE217EB409}"/>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E6137471-7762-F749-920B-3413C31FCACC}"/>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4C1A0E2-40DF-D94B-8368-8253450F38C3}"/>
                  </a:ext>
                </a:extLst>
              </p:cNvPr>
              <p:cNvSpPr txBox="1"/>
              <p:nvPr/>
            </p:nvSpPr>
            <p:spPr>
              <a:xfrm>
                <a:off x="1371635" y="3053410"/>
                <a:ext cx="2464457" cy="1015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 </m:t>
                      </m:r>
                      <m:r>
                        <a:rPr lang="en-US" sz="2000" b="0" i="1" smtClean="0">
                          <a:latin typeface="Cambria Math" panose="02040503050406030204" pitchFamily="18" charset="0"/>
                        </a:rPr>
                        <m:t>𝑦</m:t>
                      </m:r>
                      <m:r>
                        <a:rPr lang="en-US" sz="2000" b="0" i="1" smtClean="0">
                          <a:latin typeface="Cambria Math" panose="02040503050406030204" pitchFamily="18" charset="0"/>
                        </a:rPr>
                        <m:t>−  </m:t>
                      </m:r>
                      <m:r>
                        <a:rPr lang="en-US" sz="2000" b="0" i="1" smtClean="0">
                          <a:latin typeface="Cambria Math" panose="02040503050406030204" pitchFamily="18" charset="0"/>
                        </a:rPr>
                        <m:t>𝑧</m:t>
                      </m:r>
                      <m:r>
                        <a:rPr lang="en-US" sz="2000" b="0" i="1" smtClean="0">
                          <a:latin typeface="Cambria Math" panose="02040503050406030204" pitchFamily="18" charset="0"/>
                        </a:rPr>
                        <m:t>  =  2</m:t>
                      </m:r>
                    </m:oMath>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 +  3</m:t>
                      </m:r>
                      <m:r>
                        <a:rPr lang="en-US" sz="2000" i="1">
                          <a:latin typeface="Cambria Math" panose="02040503050406030204" pitchFamily="18" charset="0"/>
                        </a:rPr>
                        <m:t>𝑧</m:t>
                      </m:r>
                      <m:r>
                        <a:rPr lang="en-US" sz="2000" i="1">
                          <a:latin typeface="Cambria Math" panose="02040503050406030204" pitchFamily="18" charset="0"/>
                        </a:rPr>
                        <m:t>=  5</m:t>
                      </m:r>
                    </m:oMath>
                    <m:oMath xmlns:m="http://schemas.openxmlformats.org/officeDocument/2006/math">
                      <m:r>
                        <a:rPr lang="en-US" sz="2000" b="0" i="1" smtClean="0">
                          <a:latin typeface="Cambria Math" panose="02040503050406030204" pitchFamily="18" charset="0"/>
                        </a:rPr>
                        <m:t>                      </m:t>
                      </m:r>
                      <m:r>
                        <a:rPr lang="en-US" sz="2000" b="0" i="0" smtClean="0">
                          <a:latin typeface="Cambria Math" panose="02040503050406030204" pitchFamily="18" charset="0"/>
                        </a:rPr>
                        <m:t>5</m:t>
                      </m:r>
                      <m:r>
                        <a:rPr lang="en-US" sz="2000" b="0" i="1" smtClean="0">
                          <a:latin typeface="Cambria Math" panose="02040503050406030204" pitchFamily="18" charset="0"/>
                        </a:rPr>
                        <m:t>𝑧</m:t>
                      </m:r>
                      <m:r>
                        <a:rPr lang="en-US" sz="2000" b="0" i="1" smtClean="0">
                          <a:latin typeface="Cambria Math" panose="02040503050406030204" pitchFamily="18" charset="0"/>
                        </a:rPr>
                        <m:t>=10</m:t>
                      </m:r>
                    </m:oMath>
                  </m:oMathPara>
                </a14:m>
                <a:br>
                  <a:rPr lang="en-US" sz="2000" b="0" dirty="0"/>
                </a:br>
                <a:endParaRPr lang="en-US" sz="2000" b="0" dirty="0"/>
              </a:p>
            </p:txBody>
          </p:sp>
        </mc:Choice>
        <mc:Fallback xmlns="">
          <p:sp>
            <p:nvSpPr>
              <p:cNvPr id="18" name="TextBox 17">
                <a:extLst>
                  <a:ext uri="{FF2B5EF4-FFF2-40B4-BE49-F238E27FC236}">
                    <a16:creationId xmlns:a16="http://schemas.microsoft.com/office/drawing/2014/main" id="{74C1A0E2-40DF-D94B-8368-8253450F38C3}"/>
                  </a:ext>
                </a:extLst>
              </p:cNvPr>
              <p:cNvSpPr txBox="1">
                <a:spLocks noRot="1" noChangeAspect="1" noMove="1" noResize="1" noEditPoints="1" noAdjustHandles="1" noChangeArrowheads="1" noChangeShapeType="1" noTextEdit="1"/>
              </p:cNvSpPr>
              <p:nvPr/>
            </p:nvSpPr>
            <p:spPr>
              <a:xfrm>
                <a:off x="1371635" y="3053410"/>
                <a:ext cx="2464457" cy="1015727"/>
              </a:xfrm>
              <a:prstGeom prst="rect">
                <a:avLst/>
              </a:prstGeom>
              <a:blipFill>
                <a:blip r:embed="rId4"/>
                <a:stretch>
                  <a:fillRect b="-625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13FC9DE9-58E2-4549-92A4-1C6542ABF628}"/>
              </a:ext>
            </a:extLst>
          </p:cNvPr>
          <p:cNvGrpSpPr/>
          <p:nvPr/>
        </p:nvGrpSpPr>
        <p:grpSpPr>
          <a:xfrm>
            <a:off x="4859494" y="3108136"/>
            <a:ext cx="2377061" cy="906210"/>
            <a:chOff x="3894158" y="4536374"/>
            <a:chExt cx="2377061" cy="90621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3804E6-2C20-8044-8DA8-5FE66B012665}"/>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1</m:t>
                                  </m:r>
                                </m:e>
                                <m:e>
                                  <m:r>
                                    <a:rPr lang="en-US" sz="2000" b="0" i="1" smtClean="0">
                                      <a:latin typeface="Cambria Math" panose="02040503050406030204" pitchFamily="18" charset="0"/>
                                    </a:rPr>
                                    <m:t>   3</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5</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   5</m:t>
                                  </m:r>
                                </m:e>
                              </m:mr>
                              <m:mr>
                                <m:e>
                                  <m:r>
                                    <a:rPr lang="en-US" sz="2000" b="0" i="1" smtClean="0">
                                      <a:latin typeface="Cambria Math" panose="02040503050406030204" pitchFamily="18" charset="0"/>
                                    </a:rPr>
                                    <m:t>10</m:t>
                                  </m:r>
                                </m:e>
                              </m:mr>
                            </m:m>
                          </m:e>
                        </m:d>
                      </m:oMath>
                    </m:oMathPara>
                  </a14:m>
                  <a:endParaRPr lang="en-US" sz="2000" dirty="0"/>
                </a:p>
              </p:txBody>
            </p:sp>
          </mc:Choice>
          <mc:Fallback xmlns="">
            <p:sp>
              <p:nvSpPr>
                <p:cNvPr id="20" name="TextBox 19">
                  <a:extLst>
                    <a:ext uri="{FF2B5EF4-FFF2-40B4-BE49-F238E27FC236}">
                      <a16:creationId xmlns:a16="http://schemas.microsoft.com/office/drawing/2014/main" id="{613804E6-2C20-8044-8DA8-5FE66B012665}"/>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5"/>
                  <a:stretch>
                    <a:fillRect t="-1389" b="-13889"/>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5A6B8EBB-AC57-FA44-B14F-8E308BE12302}"/>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2" name="Group 21">
            <a:extLst>
              <a:ext uri="{FF2B5EF4-FFF2-40B4-BE49-F238E27FC236}">
                <a16:creationId xmlns:a16="http://schemas.microsoft.com/office/drawing/2014/main" id="{EE97CE9B-A15A-8D41-BB11-5CC0BBE91D3E}"/>
              </a:ext>
            </a:extLst>
          </p:cNvPr>
          <p:cNvGrpSpPr/>
          <p:nvPr/>
        </p:nvGrpSpPr>
        <p:grpSpPr>
          <a:xfrm>
            <a:off x="3765632" y="3100457"/>
            <a:ext cx="269626" cy="276999"/>
            <a:chOff x="6949414" y="5470458"/>
            <a:chExt cx="293376" cy="341864"/>
          </a:xfrm>
        </p:grpSpPr>
        <p:sp>
          <p:nvSpPr>
            <p:cNvPr id="23" name="Oval 22">
              <a:extLst>
                <a:ext uri="{FF2B5EF4-FFF2-40B4-BE49-F238E27FC236}">
                  <a16:creationId xmlns:a16="http://schemas.microsoft.com/office/drawing/2014/main" id="{D30F7963-1AB7-634F-81BE-BB4F9856AE2F}"/>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23B1D9AA-9F74-A348-8128-1186EDE9D679}"/>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a</a:t>
              </a:r>
            </a:p>
          </p:txBody>
        </p:sp>
      </p:grpSp>
      <p:grpSp>
        <p:nvGrpSpPr>
          <p:cNvPr id="25" name="Group 24">
            <a:extLst>
              <a:ext uri="{FF2B5EF4-FFF2-40B4-BE49-F238E27FC236}">
                <a16:creationId xmlns:a16="http://schemas.microsoft.com/office/drawing/2014/main" id="{CE0881DD-833C-4944-867B-8DBECFC0D0F4}"/>
              </a:ext>
            </a:extLst>
          </p:cNvPr>
          <p:cNvGrpSpPr/>
          <p:nvPr/>
        </p:nvGrpSpPr>
        <p:grpSpPr>
          <a:xfrm>
            <a:off x="3765632" y="3397340"/>
            <a:ext cx="269626" cy="276999"/>
            <a:chOff x="6949414" y="5470458"/>
            <a:chExt cx="293376" cy="341864"/>
          </a:xfrm>
        </p:grpSpPr>
        <p:sp>
          <p:nvSpPr>
            <p:cNvPr id="26" name="Oval 25">
              <a:extLst>
                <a:ext uri="{FF2B5EF4-FFF2-40B4-BE49-F238E27FC236}">
                  <a16:creationId xmlns:a16="http://schemas.microsoft.com/office/drawing/2014/main" id="{6E1948B7-2C2D-3049-8A60-AF937ABA1F5D}"/>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E2DCA563-D568-D544-9732-F91B0F78144D}"/>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b</a:t>
              </a:r>
            </a:p>
          </p:txBody>
        </p:sp>
      </p:grpSp>
      <p:grpSp>
        <p:nvGrpSpPr>
          <p:cNvPr id="28" name="Group 27">
            <a:extLst>
              <a:ext uri="{FF2B5EF4-FFF2-40B4-BE49-F238E27FC236}">
                <a16:creationId xmlns:a16="http://schemas.microsoft.com/office/drawing/2014/main" id="{1C6D4B8D-DE26-2445-A9F3-1962B4958730}"/>
              </a:ext>
            </a:extLst>
          </p:cNvPr>
          <p:cNvGrpSpPr/>
          <p:nvPr/>
        </p:nvGrpSpPr>
        <p:grpSpPr>
          <a:xfrm>
            <a:off x="3765632" y="3700161"/>
            <a:ext cx="269626" cy="276999"/>
            <a:chOff x="6949414" y="5470458"/>
            <a:chExt cx="293376" cy="341864"/>
          </a:xfrm>
        </p:grpSpPr>
        <p:sp>
          <p:nvSpPr>
            <p:cNvPr id="29" name="Oval 28">
              <a:extLst>
                <a:ext uri="{FF2B5EF4-FFF2-40B4-BE49-F238E27FC236}">
                  <a16:creationId xmlns:a16="http://schemas.microsoft.com/office/drawing/2014/main" id="{758AD29D-59BA-1545-B99E-815BC4A2CC73}"/>
                </a:ext>
              </a:extLst>
            </p:cNvPr>
            <p:cNvSpPr/>
            <p:nvPr/>
          </p:nvSpPr>
          <p:spPr bwMode="auto">
            <a:xfrm>
              <a:off x="6949414" y="5524570"/>
              <a:ext cx="274317" cy="274317"/>
            </a:xfrm>
            <a:prstGeom prst="ellipse">
              <a:avLst/>
            </a:prstGeom>
            <a:solidFill>
              <a:schemeClr val="accent1">
                <a:lumMod val="20000"/>
                <a:lumOff val="80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6A88E643-E903-8346-ADBB-15731BA3880F}"/>
                </a:ext>
              </a:extLst>
            </p:cNvPr>
            <p:cNvSpPr txBox="1"/>
            <p:nvPr/>
          </p:nvSpPr>
          <p:spPr>
            <a:xfrm>
              <a:off x="6949414" y="5470458"/>
              <a:ext cx="293376" cy="341864"/>
            </a:xfrm>
            <a:prstGeom prst="rect">
              <a:avLst/>
            </a:prstGeom>
            <a:noFill/>
          </p:spPr>
          <p:txBody>
            <a:bodyPr wrap="none" rtlCol="0">
              <a:spAutoFit/>
            </a:bodyPr>
            <a:lstStyle/>
            <a:p>
              <a:r>
                <a:rPr lang="en-US" sz="1200" dirty="0">
                  <a:solidFill>
                    <a:srgbClr val="0033CC"/>
                  </a:solidFill>
                </a:rPr>
                <a:t>c</a:t>
              </a:r>
            </a:p>
          </p:txBody>
        </p:sp>
      </p:grpSp>
      <p:sp>
        <p:nvSpPr>
          <p:cNvPr id="31" name="TextBox 30">
            <a:extLst>
              <a:ext uri="{FF2B5EF4-FFF2-40B4-BE49-F238E27FC236}">
                <a16:creationId xmlns:a16="http://schemas.microsoft.com/office/drawing/2014/main" id="{FFFB6FF3-C7E8-9B48-A14D-E5459DF1C87B}"/>
              </a:ext>
            </a:extLst>
          </p:cNvPr>
          <p:cNvSpPr txBox="1"/>
          <p:nvPr/>
        </p:nvSpPr>
        <p:spPr>
          <a:xfrm>
            <a:off x="1500968" y="2633251"/>
            <a:ext cx="3002745" cy="338554"/>
          </a:xfrm>
          <a:prstGeom prst="rect">
            <a:avLst/>
          </a:prstGeom>
          <a:noFill/>
        </p:spPr>
        <p:txBody>
          <a:bodyPr wrap="none" rtlCol="0">
            <a:spAutoFit/>
          </a:bodyPr>
          <a:lstStyle/>
          <a:p>
            <a:r>
              <a:rPr lang="en-US" dirty="0"/>
              <a:t>Interchange equations </a:t>
            </a:r>
            <a:r>
              <a:rPr lang="en-US" dirty="0">
                <a:solidFill>
                  <a:srgbClr val="0033CC"/>
                </a:solidFill>
              </a:rPr>
              <a:t>b </a:t>
            </a:r>
            <a:r>
              <a:rPr lang="en-US" dirty="0"/>
              <a:t>and</a:t>
            </a:r>
            <a:r>
              <a:rPr lang="en-US" dirty="0">
                <a:solidFill>
                  <a:srgbClr val="0033CC"/>
                </a:solidFill>
              </a:rPr>
              <a:t> c:</a:t>
            </a:r>
            <a:endParaRPr lang="en-US" dirty="0"/>
          </a:p>
        </p:txBody>
      </p:sp>
      <p:sp>
        <p:nvSpPr>
          <p:cNvPr id="32" name="TextBox 31">
            <a:extLst>
              <a:ext uri="{FF2B5EF4-FFF2-40B4-BE49-F238E27FC236}">
                <a16:creationId xmlns:a16="http://schemas.microsoft.com/office/drawing/2014/main" id="{B46ED257-CC84-6A4B-9FEB-22557A406F95}"/>
              </a:ext>
            </a:extLst>
          </p:cNvPr>
          <p:cNvSpPr txBox="1"/>
          <p:nvPr/>
        </p:nvSpPr>
        <p:spPr>
          <a:xfrm>
            <a:off x="4926999" y="2423171"/>
            <a:ext cx="2329484" cy="584775"/>
          </a:xfrm>
          <a:prstGeom prst="rect">
            <a:avLst/>
          </a:prstGeom>
          <a:noFill/>
        </p:spPr>
        <p:txBody>
          <a:bodyPr wrap="none" rtlCol="0">
            <a:spAutoFit/>
          </a:bodyPr>
          <a:lstStyle/>
          <a:p>
            <a:r>
              <a:rPr lang="en-US" dirty="0"/>
              <a:t>Interchange the second</a:t>
            </a:r>
            <a:br>
              <a:rPr lang="en-US" dirty="0"/>
            </a:br>
            <a:r>
              <a:rPr lang="en-US" dirty="0"/>
              <a:t>and third rows:</a:t>
            </a:r>
          </a:p>
        </p:txBody>
      </p:sp>
    </p:spTree>
    <p:extLst>
      <p:ext uri="{BB962C8B-B14F-4D97-AF65-F5344CB8AC3E}">
        <p14:creationId xmlns:p14="http://schemas.microsoft.com/office/powerpoint/2010/main" val="594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BE5A-621F-914E-AE92-40B9E1DE883E}"/>
              </a:ext>
            </a:extLst>
          </p:cNvPr>
          <p:cNvSpPr>
            <a:spLocks noGrp="1"/>
          </p:cNvSpPr>
          <p:nvPr>
            <p:ph type="title"/>
          </p:nvPr>
        </p:nvSpPr>
        <p:spPr/>
        <p:txBody>
          <a:bodyPr/>
          <a:lstStyle/>
          <a:p>
            <a:r>
              <a:rPr lang="en-US" dirty="0"/>
              <a:t>Row Echelon Form</a:t>
            </a:r>
          </a:p>
        </p:txBody>
      </p:sp>
      <p:sp>
        <p:nvSpPr>
          <p:cNvPr id="4" name="Slide Number Placeholder 3">
            <a:extLst>
              <a:ext uri="{FF2B5EF4-FFF2-40B4-BE49-F238E27FC236}">
                <a16:creationId xmlns:a16="http://schemas.microsoft.com/office/drawing/2014/main" id="{E86AB406-C4AB-D646-911D-CA1B1654644E}"/>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grpSp>
        <p:nvGrpSpPr>
          <p:cNvPr id="5" name="Group 4">
            <a:extLst>
              <a:ext uri="{FF2B5EF4-FFF2-40B4-BE49-F238E27FC236}">
                <a16:creationId xmlns:a16="http://schemas.microsoft.com/office/drawing/2014/main" id="{D22D8AA9-B4E4-A645-BE66-6E054E5FC34E}"/>
              </a:ext>
            </a:extLst>
          </p:cNvPr>
          <p:cNvGrpSpPr/>
          <p:nvPr/>
        </p:nvGrpSpPr>
        <p:grpSpPr>
          <a:xfrm>
            <a:off x="3383469" y="1417342"/>
            <a:ext cx="2377061" cy="906210"/>
            <a:chOff x="3894158" y="4536374"/>
            <a:chExt cx="2377061" cy="90621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28C85E-946D-EA44-AB07-95E51FB69852}"/>
                    </a:ext>
                  </a:extLst>
                </p:cNvPr>
                <p:cNvSpPr txBox="1"/>
                <p:nvPr/>
              </p:nvSpPr>
              <p:spPr>
                <a:xfrm>
                  <a:off x="3894158" y="4536374"/>
                  <a:ext cx="2377061" cy="90621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1</m:t>
                                  </m:r>
                                </m:e>
                                <m:e>
                                  <m:r>
                                    <a:rPr lang="en-US" sz="2000" b="0" i="1" smtClean="0">
                                      <a:latin typeface="Cambria Math" panose="02040503050406030204" pitchFamily="18" charset="0"/>
                                    </a:rPr>
                                    <m:t>   3</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5</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2</m:t>
                                  </m:r>
                                </m:e>
                              </m:mr>
                              <m:mr>
                                <m:e>
                                  <m:r>
                                    <a:rPr lang="en-US" sz="2000" b="0" i="1" smtClean="0">
                                      <a:latin typeface="Cambria Math" panose="02040503050406030204" pitchFamily="18" charset="0"/>
                                    </a:rPr>
                                    <m:t>  5</m:t>
                                  </m:r>
                                </m:e>
                              </m:mr>
                              <m:mr>
                                <m:e>
                                  <m:r>
                                    <a:rPr lang="en-US" sz="2000" b="0" i="1" smtClean="0">
                                      <a:latin typeface="Cambria Math" panose="02040503050406030204" pitchFamily="18" charset="0"/>
                                    </a:rPr>
                                    <m:t>10</m:t>
                                  </m:r>
                                </m:e>
                              </m:mr>
                            </m:m>
                          </m:e>
                        </m:d>
                      </m:oMath>
                    </m:oMathPara>
                  </a14:m>
                  <a:endParaRPr lang="en-US" sz="2000" dirty="0"/>
                </a:p>
              </p:txBody>
            </p:sp>
          </mc:Choice>
          <mc:Fallback xmlns="">
            <p:sp>
              <p:nvSpPr>
                <p:cNvPr id="6" name="TextBox 5">
                  <a:extLst>
                    <a:ext uri="{FF2B5EF4-FFF2-40B4-BE49-F238E27FC236}">
                      <a16:creationId xmlns:a16="http://schemas.microsoft.com/office/drawing/2014/main" id="{CB28C85E-946D-EA44-AB07-95E51FB69852}"/>
                    </a:ext>
                  </a:extLst>
                </p:cNvPr>
                <p:cNvSpPr txBox="1">
                  <a:spLocks noRot="1" noChangeAspect="1" noMove="1" noResize="1" noEditPoints="1" noAdjustHandles="1" noChangeArrowheads="1" noChangeShapeType="1" noTextEdit="1"/>
                </p:cNvSpPr>
                <p:nvPr/>
              </p:nvSpPr>
              <p:spPr>
                <a:xfrm>
                  <a:off x="3894158" y="4536374"/>
                  <a:ext cx="2377061" cy="906210"/>
                </a:xfrm>
                <a:prstGeom prst="rect">
                  <a:avLst/>
                </a:prstGeom>
                <a:blipFill>
                  <a:blip r:embed="rId2"/>
                  <a:stretch>
                    <a:fillRect t="-1389" b="-13889"/>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ECE5603C-D7A9-C94A-8580-109CB73C146C}"/>
                </a:ext>
              </a:extLst>
            </p:cNvPr>
            <p:cNvCxnSpPr/>
            <p:nvPr/>
          </p:nvCxnSpPr>
          <p:spPr bwMode="auto">
            <a:xfrm>
              <a:off x="5644323" y="4617707"/>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8" name="TextBox 7">
            <a:extLst>
              <a:ext uri="{FF2B5EF4-FFF2-40B4-BE49-F238E27FC236}">
                <a16:creationId xmlns:a16="http://schemas.microsoft.com/office/drawing/2014/main" id="{A0A66CC0-2FF0-DA47-BA9C-57FD69BE8562}"/>
              </a:ext>
            </a:extLst>
          </p:cNvPr>
          <p:cNvSpPr txBox="1"/>
          <p:nvPr/>
        </p:nvSpPr>
        <p:spPr>
          <a:xfrm>
            <a:off x="1211816" y="2606049"/>
            <a:ext cx="6720366" cy="2523768"/>
          </a:xfrm>
          <a:prstGeom prst="rect">
            <a:avLst/>
          </a:prstGeom>
          <a:solidFill>
            <a:schemeClr val="accent1">
              <a:lumMod val="20000"/>
              <a:lumOff val="80000"/>
            </a:schemeClr>
          </a:solidFill>
          <a:ln>
            <a:solidFill>
              <a:srgbClr val="0033CC"/>
            </a:solidFill>
          </a:ln>
        </p:spPr>
        <p:txBody>
          <a:bodyPr wrap="none" rtlCol="0">
            <a:spAutoFit/>
          </a:bodyPr>
          <a:lstStyle/>
          <a:p>
            <a:r>
              <a:rPr lang="en-US" sz="2000" dirty="0">
                <a:solidFill>
                  <a:srgbClr val="0033CC"/>
                </a:solidFill>
              </a:rPr>
              <a:t>A matrix is in </a:t>
            </a:r>
            <a:r>
              <a:rPr lang="en-US" sz="2000" dirty="0">
                <a:solidFill>
                  <a:srgbClr val="B23C00"/>
                </a:solidFill>
              </a:rPr>
              <a:t>row echelon form</a:t>
            </a:r>
            <a:r>
              <a:rPr lang="en-US" sz="2000" dirty="0">
                <a:solidFill>
                  <a:srgbClr val="0033CC"/>
                </a:solidFill>
              </a:rPr>
              <a:t> if:</a:t>
            </a:r>
          </a:p>
          <a:p>
            <a:r>
              <a:rPr lang="en-US" sz="900" dirty="0">
                <a:solidFill>
                  <a:srgbClr val="0033CC"/>
                </a:solidFill>
              </a:rPr>
              <a:t>  </a:t>
            </a:r>
          </a:p>
          <a:p>
            <a:pPr marL="285750" indent="-285750">
              <a:buFont typeface="Arial" panose="020B0604020202020204" pitchFamily="34" charset="0"/>
              <a:buChar char="•"/>
            </a:pPr>
            <a:r>
              <a:rPr lang="en-US" sz="2000" dirty="0">
                <a:solidFill>
                  <a:srgbClr val="0033CC"/>
                </a:solidFill>
              </a:rPr>
              <a:t>Any rows consisting entirely of zeros are at the bottom.</a:t>
            </a:r>
          </a:p>
          <a:p>
            <a:pPr marL="285750" indent="-285750">
              <a:buFont typeface="Arial" panose="020B0604020202020204" pitchFamily="34" charset="0"/>
              <a:buChar char="•"/>
            </a:pPr>
            <a:r>
              <a:rPr lang="en-US" sz="2000" dirty="0">
                <a:solidFill>
                  <a:srgbClr val="0033CC"/>
                </a:solidFill>
              </a:rPr>
              <a:t>In each nonzero row, the first nonzero entry (called the </a:t>
            </a:r>
            <a:br>
              <a:rPr lang="en-US" sz="2000" dirty="0">
                <a:solidFill>
                  <a:srgbClr val="0033CC"/>
                </a:solidFill>
              </a:rPr>
            </a:br>
            <a:r>
              <a:rPr lang="en-US" sz="2000" dirty="0">
                <a:solidFill>
                  <a:srgbClr val="B23C00"/>
                </a:solidFill>
              </a:rPr>
              <a:t>leading entry</a:t>
            </a:r>
            <a:r>
              <a:rPr lang="en-US" sz="2000" dirty="0">
                <a:solidFill>
                  <a:srgbClr val="0033CC"/>
                </a:solidFill>
              </a:rPr>
              <a:t>) is in a column to the left of any leading </a:t>
            </a:r>
            <a:br>
              <a:rPr lang="en-US" sz="2000" dirty="0">
                <a:solidFill>
                  <a:srgbClr val="0033CC"/>
                </a:solidFill>
              </a:rPr>
            </a:br>
            <a:r>
              <a:rPr lang="en-US" sz="2000" dirty="0">
                <a:solidFill>
                  <a:srgbClr val="0033CC"/>
                </a:solidFill>
              </a:rPr>
              <a:t>entries below it.</a:t>
            </a:r>
          </a:p>
          <a:p>
            <a:r>
              <a:rPr lang="en-US" sz="900" dirty="0">
                <a:solidFill>
                  <a:srgbClr val="0033CC"/>
                </a:solidFill>
              </a:rPr>
              <a:t> </a:t>
            </a:r>
          </a:p>
          <a:p>
            <a:r>
              <a:rPr lang="en-US" sz="2000" dirty="0">
                <a:solidFill>
                  <a:srgbClr val="0033CC"/>
                </a:solidFill>
              </a:rPr>
              <a:t>The </a:t>
            </a:r>
            <a:r>
              <a:rPr lang="en-US" sz="2000" dirty="0">
                <a:solidFill>
                  <a:srgbClr val="B23C00"/>
                </a:solidFill>
              </a:rPr>
              <a:t>rank</a:t>
            </a:r>
            <a:r>
              <a:rPr lang="en-US" sz="2000" dirty="0">
                <a:solidFill>
                  <a:srgbClr val="0033CC"/>
                </a:solidFill>
              </a:rPr>
              <a:t> of a matrix is the number of nonzero rows </a:t>
            </a:r>
            <a:br>
              <a:rPr lang="en-US" sz="2000" dirty="0">
                <a:solidFill>
                  <a:srgbClr val="0033CC"/>
                </a:solidFill>
              </a:rPr>
            </a:br>
            <a:r>
              <a:rPr lang="en-US" sz="2000" dirty="0">
                <a:solidFill>
                  <a:srgbClr val="0033CC"/>
                </a:solidFill>
              </a:rPr>
              <a:t>in its row echelon form.</a:t>
            </a:r>
          </a:p>
        </p:txBody>
      </p:sp>
    </p:spTree>
    <p:extLst>
      <p:ext uri="{BB962C8B-B14F-4D97-AF65-F5344CB8AC3E}">
        <p14:creationId xmlns:p14="http://schemas.microsoft.com/office/powerpoint/2010/main" val="3768745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BE5A-621F-914E-AE92-40B9E1DE883E}"/>
              </a:ext>
            </a:extLst>
          </p:cNvPr>
          <p:cNvSpPr>
            <a:spLocks noGrp="1"/>
          </p:cNvSpPr>
          <p:nvPr>
            <p:ph type="title"/>
          </p:nvPr>
        </p:nvSpPr>
        <p:spPr/>
        <p:txBody>
          <a:bodyPr/>
          <a:lstStyle/>
          <a:p>
            <a:r>
              <a:rPr lang="en-US" dirty="0"/>
              <a:t>Gaussian Elimination</a:t>
            </a:r>
            <a:endParaRPr lang="en-US" i="1" dirty="0"/>
          </a:p>
        </p:txBody>
      </p:sp>
      <p:sp>
        <p:nvSpPr>
          <p:cNvPr id="3" name="Content Placeholder 2">
            <a:extLst>
              <a:ext uri="{FF2B5EF4-FFF2-40B4-BE49-F238E27FC236}">
                <a16:creationId xmlns:a16="http://schemas.microsoft.com/office/drawing/2014/main" id="{FA2F6C3E-2C09-D242-AC45-F977431DA551}"/>
              </a:ext>
            </a:extLst>
          </p:cNvPr>
          <p:cNvSpPr>
            <a:spLocks noGrp="1"/>
          </p:cNvSpPr>
          <p:nvPr>
            <p:ph idx="1"/>
          </p:nvPr>
        </p:nvSpPr>
        <p:spPr>
          <a:xfrm>
            <a:off x="457200" y="1325903"/>
            <a:ext cx="8229600" cy="4846267"/>
          </a:xfrm>
        </p:spPr>
        <p:txBody>
          <a:bodyPr/>
          <a:lstStyle/>
          <a:p>
            <a:r>
              <a:rPr lang="en-US" dirty="0"/>
              <a:t>A system of linear equations is ready to be solved by back substitution if the corresponding augmented matrix is in row echelon form.</a:t>
            </a:r>
          </a:p>
          <a:p>
            <a:pPr lvl="4"/>
            <a:endParaRPr lang="en-US" dirty="0"/>
          </a:p>
          <a:p>
            <a:r>
              <a:rPr lang="en-US" dirty="0">
                <a:solidFill>
                  <a:srgbClr val="B23C00"/>
                </a:solidFill>
              </a:rPr>
              <a:t>Gaussian elimination: </a:t>
            </a:r>
            <a:r>
              <a:rPr lang="en-US" dirty="0"/>
              <a:t>The process of reducing a matrix to its row echelon form in order to solve a system of linear equations.</a:t>
            </a:r>
          </a:p>
          <a:p>
            <a:pPr lvl="4"/>
            <a:endParaRPr lang="en-US" dirty="0"/>
          </a:p>
          <a:p>
            <a:pPr lvl="1"/>
            <a:r>
              <a:rPr lang="en-US" dirty="0">
                <a:solidFill>
                  <a:srgbClr val="B23C00"/>
                </a:solidFill>
              </a:rPr>
              <a:t>Gauss-Jordan elimination</a:t>
            </a:r>
            <a:r>
              <a:rPr lang="en-US" dirty="0"/>
              <a:t> puts a matrix into </a:t>
            </a:r>
            <a:r>
              <a:rPr lang="en-US" dirty="0">
                <a:solidFill>
                  <a:srgbClr val="B23C00"/>
                </a:solidFill>
              </a:rPr>
              <a:t>reduced row echelon form</a:t>
            </a:r>
            <a:r>
              <a:rPr lang="en-US" dirty="0"/>
              <a:t>: It’s in row echelon form and each leading entry is a 1 (called a </a:t>
            </a:r>
            <a:r>
              <a:rPr lang="en-US" dirty="0">
                <a:solidFill>
                  <a:srgbClr val="B23C00"/>
                </a:solidFill>
              </a:rPr>
              <a:t>leading 1</a:t>
            </a:r>
            <a:r>
              <a:rPr lang="en-US" dirty="0"/>
              <a:t>), and each column containing a leading 1 has zeros elsewhere.</a:t>
            </a:r>
          </a:p>
        </p:txBody>
      </p:sp>
      <p:sp>
        <p:nvSpPr>
          <p:cNvPr id="4" name="Slide Number Placeholder 3">
            <a:extLst>
              <a:ext uri="{FF2B5EF4-FFF2-40B4-BE49-F238E27FC236}">
                <a16:creationId xmlns:a16="http://schemas.microsoft.com/office/drawing/2014/main" id="{E86AB406-C4AB-D646-911D-CA1B1654644E}"/>
              </a:ext>
            </a:extLst>
          </p:cNvPr>
          <p:cNvSpPr>
            <a:spLocks noGrp="1"/>
          </p:cNvSpPr>
          <p:nvPr>
            <p:ph type="sldNum" sz="quarter" idx="12"/>
          </p:nvPr>
        </p:nvSpPr>
        <p:spPr/>
        <p:txBody>
          <a:bodyPr/>
          <a:lstStyle/>
          <a:p>
            <a:fld id="{6C575094-CFE5-6845-BA77-358456EEE977}" type="slidenum">
              <a:rPr lang="en-US" altLang="x-none" smtClean="0"/>
              <a:pPr/>
              <a:t>62</a:t>
            </a:fld>
            <a:endParaRPr lang="en-US" altLang="x-none"/>
          </a:p>
        </p:txBody>
      </p:sp>
    </p:spTree>
    <p:extLst>
      <p:ext uri="{BB962C8B-B14F-4D97-AF65-F5344CB8AC3E}">
        <p14:creationId xmlns:p14="http://schemas.microsoft.com/office/powerpoint/2010/main" val="1522002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722D-E54D-E540-AE45-DA7366F06D59}"/>
              </a:ext>
            </a:extLst>
          </p:cNvPr>
          <p:cNvSpPr>
            <a:spLocks noGrp="1"/>
          </p:cNvSpPr>
          <p:nvPr>
            <p:ph type="title"/>
          </p:nvPr>
        </p:nvSpPr>
        <p:spPr/>
        <p:txBody>
          <a:bodyPr/>
          <a:lstStyle/>
          <a:p>
            <a:r>
              <a:rPr lang="en-US" dirty="0"/>
              <a:t>Solution to the Home Prices System</a:t>
            </a:r>
          </a:p>
        </p:txBody>
      </p:sp>
      <p:sp>
        <p:nvSpPr>
          <p:cNvPr id="4" name="Slide Number Placeholder 3">
            <a:extLst>
              <a:ext uri="{FF2B5EF4-FFF2-40B4-BE49-F238E27FC236}">
                <a16:creationId xmlns:a16="http://schemas.microsoft.com/office/drawing/2014/main" id="{DF19E35C-2D76-6545-9FA2-C389430FAD20}"/>
              </a:ext>
            </a:extLst>
          </p:cNvPr>
          <p:cNvSpPr>
            <a:spLocks noGrp="1"/>
          </p:cNvSpPr>
          <p:nvPr>
            <p:ph type="sldNum" sz="quarter" idx="12"/>
          </p:nvPr>
        </p:nvSpPr>
        <p:spPr/>
        <p:txBody>
          <a:bodyPr/>
          <a:lstStyle/>
          <a:p>
            <a:fld id="{6C575094-CFE5-6845-BA77-358456EEE977}" type="slidenum">
              <a:rPr lang="en-US" altLang="x-none" smtClean="0"/>
              <a:pPr/>
              <a:t>63</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BE18B6-E034-9246-BA24-8108AF9623E0}"/>
                  </a:ext>
                </a:extLst>
              </p:cNvPr>
              <p:cNvSpPr txBox="1"/>
              <p:nvPr/>
            </p:nvSpPr>
            <p:spPr>
              <a:xfrm>
                <a:off x="731562" y="1325903"/>
                <a:ext cx="4253600"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8</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a:latin typeface="Cambria Math" panose="02040503050406030204" pitchFamily="18" charset="0"/>
                        </a:rPr>
                        <m:t> + 25</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rPr>
                        <m:t>  + 16</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rPr>
                        <m:t>=    397,000</m:t>
                      </m:r>
                    </m:oMath>
                    <m:oMath xmlns:m="http://schemas.openxmlformats.org/officeDocument/2006/math">
                      <m:r>
                        <a:rPr lang="en-US" sz="2000" i="1">
                          <a:latin typeface="Cambria Math" panose="02040503050406030204" pitchFamily="18" charset="0"/>
                        </a:rPr>
                        <m:t>25</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i="1">
                          <a:latin typeface="Cambria Math" panose="02040503050406030204" pitchFamily="18" charset="0"/>
                        </a:rPr>
                        <m:t> </m:t>
                      </m:r>
                      <m:r>
                        <a:rPr lang="en-US" sz="2000">
                          <a:latin typeface="Cambria Math" panose="02040503050406030204" pitchFamily="18" charset="0"/>
                        </a:rPr>
                        <m:t>+ 87</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ea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 55</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rPr>
                        <m:t>=1,281,100</m:t>
                      </m:r>
                    </m:oMath>
                    <m:oMath xmlns:m="http://schemas.openxmlformats.org/officeDocument/2006/math">
                      <m:r>
                        <a:rPr lang="en-US" sz="2000" i="1">
                          <a:latin typeface="Cambria Math" panose="02040503050406030204" pitchFamily="18" charset="0"/>
                        </a:rPr>
                        <m:t>16</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i="1">
                          <a:latin typeface="Cambria Math" panose="02040503050406030204" pitchFamily="18" charset="0"/>
                        </a:rPr>
                        <m:t> </m:t>
                      </m:r>
                      <m:r>
                        <a:rPr lang="en-US" sz="2000">
                          <a:latin typeface="Cambria Math" panose="02040503050406030204" pitchFamily="18" charset="0"/>
                        </a:rPr>
                        <m:t>+ 55</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ea typeface="Cambria Math" panose="02040503050406030204" pitchFamily="18" charset="0"/>
                        </a:rPr>
                        <m:t> </m:t>
                      </m:r>
                      <m:r>
                        <a:rPr lang="en-US" sz="2000">
                          <a:latin typeface="Cambria Math" panose="02040503050406030204" pitchFamily="18" charset="0"/>
                        </a:rPr>
                        <m:t>+ 36</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rPr>
                        <m:t>=    817,700</m:t>
                      </m:r>
                    </m:oMath>
                  </m:oMathPara>
                </a14:m>
                <a:endParaRPr lang="en-US" sz="2000" dirty="0">
                  <a:solidFill>
                    <a:schemeClr val="tx1"/>
                  </a:solidFill>
                </a:endParaRPr>
              </a:p>
            </p:txBody>
          </p:sp>
        </mc:Choice>
        <mc:Fallback xmlns="">
          <p:sp>
            <p:nvSpPr>
              <p:cNvPr id="5" name="TextBox 4">
                <a:extLst>
                  <a:ext uri="{FF2B5EF4-FFF2-40B4-BE49-F238E27FC236}">
                    <a16:creationId xmlns:a16="http://schemas.microsoft.com/office/drawing/2014/main" id="{BBBE18B6-E034-9246-BA24-8108AF9623E0}"/>
                  </a:ext>
                </a:extLst>
              </p:cNvPr>
              <p:cNvSpPr txBox="1">
                <a:spLocks noRot="1" noChangeAspect="1" noMove="1" noResize="1" noEditPoints="1" noAdjustHandles="1" noChangeArrowheads="1" noChangeShapeType="1" noTextEdit="1"/>
              </p:cNvSpPr>
              <p:nvPr/>
            </p:nvSpPr>
            <p:spPr>
              <a:xfrm>
                <a:off x="731562" y="1325903"/>
                <a:ext cx="4253600" cy="1015663"/>
              </a:xfrm>
              <a:prstGeom prst="rect">
                <a:avLst/>
              </a:prstGeom>
              <a:blipFill>
                <a:blip r:embed="rId2"/>
                <a:stretch>
                  <a:fillRect b="-6173"/>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E0A147B1-C4DD-4C42-A9AB-2001DE5E63DD}"/>
              </a:ext>
            </a:extLst>
          </p:cNvPr>
          <p:cNvGrpSpPr/>
          <p:nvPr/>
        </p:nvGrpSpPr>
        <p:grpSpPr>
          <a:xfrm>
            <a:off x="5015731" y="1364374"/>
            <a:ext cx="3213829" cy="938719"/>
            <a:chOff x="5394951" y="1547252"/>
            <a:chExt cx="3213829" cy="93871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46757F-A406-E64D-B6C2-80D5E6747E39}"/>
                    </a:ext>
                  </a:extLst>
                </p:cNvPr>
                <p:cNvSpPr txBox="1"/>
                <p:nvPr/>
              </p:nvSpPr>
              <p:spPr>
                <a:xfrm>
                  <a:off x="5394951" y="1547252"/>
                  <a:ext cx="3213829" cy="9387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25</m:t>
                                  </m:r>
                                </m:e>
                                <m:e>
                                  <m:r>
                                    <a:rPr lang="en-US" sz="2000" b="0" i="1" smtClean="0">
                                      <a:latin typeface="Cambria Math" panose="02040503050406030204" pitchFamily="18" charset="0"/>
                                    </a:rPr>
                                    <m:t>16</m:t>
                                  </m:r>
                                </m:e>
                              </m:mr>
                              <m:mr>
                                <m:e>
                                  <m:r>
                                    <a:rPr lang="en-US" sz="2000" b="0" i="1" smtClean="0">
                                      <a:latin typeface="Cambria Math" panose="02040503050406030204" pitchFamily="18" charset="0"/>
                                    </a:rPr>
                                    <m:t>25</m:t>
                                  </m:r>
                                </m:e>
                                <m:e>
                                  <m:r>
                                    <a:rPr lang="en-US" sz="2000" b="0" i="1" smtClean="0">
                                      <a:latin typeface="Cambria Math" panose="02040503050406030204" pitchFamily="18" charset="0"/>
                                    </a:rPr>
                                    <m:t>87</m:t>
                                  </m:r>
                                </m:e>
                                <m:e>
                                  <m:r>
                                    <a:rPr lang="en-US" sz="2000" b="0" i="1" smtClean="0">
                                      <a:latin typeface="Cambria Math" panose="02040503050406030204" pitchFamily="18" charset="0"/>
                                    </a:rPr>
                                    <m:t>55</m:t>
                                  </m:r>
                                </m:e>
                              </m:mr>
                              <m:mr>
                                <m:e>
                                  <m:r>
                                    <a:rPr lang="en-US" sz="2000" b="0" i="1" smtClean="0">
                                      <a:latin typeface="Cambria Math" panose="02040503050406030204" pitchFamily="18" charset="0"/>
                                    </a:rPr>
                                    <m:t>16</m:t>
                                  </m:r>
                                </m:e>
                                <m:e>
                                  <m:r>
                                    <a:rPr lang="en-US" sz="2000" b="0" i="1" smtClean="0">
                                      <a:latin typeface="Cambria Math" panose="02040503050406030204" pitchFamily="18" charset="0"/>
                                    </a:rPr>
                                    <m:t>55</m:t>
                                  </m:r>
                                </m:e>
                                <m:e>
                                  <m:r>
                                    <a:rPr lang="en-US" sz="2000" b="0" i="1" smtClean="0">
                                      <a:latin typeface="Cambria Math" panose="02040503050406030204" pitchFamily="18" charset="0"/>
                                    </a:rPr>
                                    <m:t>36</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1,281,100</m:t>
                                  </m:r>
                                </m:e>
                              </m:mr>
                              <m:mr>
                                <m:e>
                                  <m:r>
                                    <a:rPr lang="en-US" sz="2000" b="0" i="1" smtClean="0">
                                      <a:latin typeface="Cambria Math" panose="02040503050406030204" pitchFamily="18" charset="0"/>
                                    </a:rPr>
                                    <m:t>   </m:t>
                                  </m:r>
                                  <m:r>
                                    <a:rPr lang="en-US" sz="2000" i="1">
                                      <a:latin typeface="Cambria Math" panose="02040503050406030204" pitchFamily="18" charset="0"/>
                                    </a:rPr>
                                    <m:t>817,700</m:t>
                                  </m:r>
                                </m:e>
                              </m:mr>
                            </m:m>
                          </m:e>
                        </m:d>
                      </m:oMath>
                    </m:oMathPara>
                  </a14:m>
                  <a:endParaRPr lang="en-US" sz="2000" dirty="0"/>
                </a:p>
              </p:txBody>
            </p:sp>
          </mc:Choice>
          <mc:Fallback xmlns="">
            <p:sp>
              <p:nvSpPr>
                <p:cNvPr id="6" name="TextBox 5">
                  <a:extLst>
                    <a:ext uri="{FF2B5EF4-FFF2-40B4-BE49-F238E27FC236}">
                      <a16:creationId xmlns:a16="http://schemas.microsoft.com/office/drawing/2014/main" id="{9846757F-A406-E64D-B6C2-80D5E6747E39}"/>
                    </a:ext>
                  </a:extLst>
                </p:cNvPr>
                <p:cNvSpPr txBox="1">
                  <a:spLocks noRot="1" noChangeAspect="1" noMove="1" noResize="1" noEditPoints="1" noAdjustHandles="1" noChangeArrowheads="1" noChangeShapeType="1" noTextEdit="1"/>
                </p:cNvSpPr>
                <p:nvPr/>
              </p:nvSpPr>
              <p:spPr>
                <a:xfrm>
                  <a:off x="5394951" y="1547252"/>
                  <a:ext cx="3213829" cy="938719"/>
                </a:xfrm>
                <a:prstGeom prst="rect">
                  <a:avLst/>
                </a:prstGeom>
                <a:blipFill>
                  <a:blip r:embed="rId3"/>
                  <a:stretch>
                    <a:fillRect b="-933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768CE30-6BA0-C441-A13B-2240728191A8}"/>
                </a:ext>
              </a:extLst>
            </p:cNvPr>
            <p:cNvCxnSpPr/>
            <p:nvPr/>
          </p:nvCxnSpPr>
          <p:spPr bwMode="auto">
            <a:xfrm>
              <a:off x="7172671" y="1641768"/>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1C4CDE-CB6A-0040-A514-41D8DAF12167}"/>
                  </a:ext>
                </a:extLst>
              </p:cNvPr>
              <p:cNvSpPr txBox="1"/>
              <p:nvPr/>
            </p:nvSpPr>
            <p:spPr>
              <a:xfrm>
                <a:off x="3327939" y="2396957"/>
                <a:ext cx="2715743" cy="646331"/>
              </a:xfrm>
              <a:prstGeom prst="rect">
                <a:avLst/>
              </a:prstGeom>
              <a:noFill/>
            </p:spPr>
            <p:txBody>
              <a:bodyPr wrap="none" rtlCol="0">
                <a:spAutoFit/>
              </a:bodyPr>
              <a:lstStyle/>
              <a:p>
                <a:r>
                  <a:rPr lang="en-US" sz="1800" dirty="0"/>
                  <a:t>Eliminate </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0</m:t>
                        </m:r>
                      </m:sub>
                    </m:sSub>
                  </m:oMath>
                </a14:m>
                <a:r>
                  <a:rPr lang="en-US" sz="1800" dirty="0"/>
                  <a:t> from row 3: </a:t>
                </a:r>
              </a:p>
              <a:p>
                <a:r>
                  <a:rPr lang="en-US" sz="1800" dirty="0"/>
                  <a:t>row 3 = row 3 – 2*row 1:</a:t>
                </a:r>
              </a:p>
            </p:txBody>
          </p:sp>
        </mc:Choice>
        <mc:Fallback xmlns="">
          <p:sp>
            <p:nvSpPr>
              <p:cNvPr id="10" name="TextBox 9">
                <a:extLst>
                  <a:ext uri="{FF2B5EF4-FFF2-40B4-BE49-F238E27FC236}">
                    <a16:creationId xmlns:a16="http://schemas.microsoft.com/office/drawing/2014/main" id="{A71C4CDE-CB6A-0040-A514-41D8DAF12167}"/>
                  </a:ext>
                </a:extLst>
              </p:cNvPr>
              <p:cNvSpPr txBox="1">
                <a:spLocks noRot="1" noChangeAspect="1" noMove="1" noResize="1" noEditPoints="1" noAdjustHandles="1" noChangeArrowheads="1" noChangeShapeType="1" noTextEdit="1"/>
              </p:cNvSpPr>
              <p:nvPr/>
            </p:nvSpPr>
            <p:spPr>
              <a:xfrm>
                <a:off x="3327939" y="2396957"/>
                <a:ext cx="2715743" cy="646331"/>
              </a:xfrm>
              <a:prstGeom prst="rect">
                <a:avLst/>
              </a:prstGeom>
              <a:blipFill>
                <a:blip r:embed="rId4"/>
                <a:stretch>
                  <a:fillRect l="-1395" t="-3846" r="-93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C464C2-E2F0-574B-B7B6-0F7418617B85}"/>
                  </a:ext>
                </a:extLst>
              </p:cNvPr>
              <p:cNvSpPr txBox="1"/>
              <p:nvPr/>
            </p:nvSpPr>
            <p:spPr>
              <a:xfrm>
                <a:off x="2965084" y="3038915"/>
                <a:ext cx="3213829" cy="9387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25</m:t>
                                </m:r>
                              </m:e>
                              <m:e>
                                <m:r>
                                  <a:rPr lang="en-US" sz="2000" b="0" i="1" smtClean="0">
                                    <a:latin typeface="Cambria Math" panose="02040503050406030204" pitchFamily="18" charset="0"/>
                                  </a:rPr>
                                  <m:t>16</m:t>
                                </m:r>
                              </m:e>
                            </m:mr>
                            <m:mr>
                              <m:e>
                                <m:r>
                                  <a:rPr lang="en-US" sz="2000" b="0" i="1" smtClean="0">
                                    <a:latin typeface="Cambria Math" panose="02040503050406030204" pitchFamily="18" charset="0"/>
                                  </a:rPr>
                                  <m:t>25</m:t>
                                </m:r>
                              </m:e>
                              <m:e>
                                <m:r>
                                  <a:rPr lang="en-US" sz="2000" b="0" i="1" smtClean="0">
                                    <a:latin typeface="Cambria Math" panose="02040503050406030204" pitchFamily="18" charset="0"/>
                                  </a:rPr>
                                  <m:t>87</m:t>
                                </m:r>
                              </m:e>
                              <m:e>
                                <m:r>
                                  <a:rPr lang="en-US" sz="2000" b="0" i="1" smtClean="0">
                                    <a:latin typeface="Cambria Math" panose="02040503050406030204" pitchFamily="18" charset="0"/>
                                  </a:rPr>
                                  <m:t>55</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5</m:t>
                                </m:r>
                              </m:e>
                              <m:e>
                                <m:r>
                                  <a:rPr lang="en-US" sz="2000" b="0" i="1" smtClean="0">
                                    <a:latin typeface="Cambria Math" panose="02040503050406030204" pitchFamily="18" charset="0"/>
                                  </a:rPr>
                                  <m:t>4</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1,281,100</m:t>
                                </m:r>
                              </m:e>
                            </m:mr>
                            <m:mr>
                              <m:e>
                                <m:r>
                                  <m:rPr>
                                    <m:nor/>
                                  </m:rPr>
                                  <a:rPr lang="en-US" sz="2000" b="0" i="0" smtClean="0">
                                    <a:latin typeface="Cambria Math" panose="02040503050406030204" pitchFamily="18" charset="0"/>
                                  </a:rPr>
                                  <m:t>       </m:t>
                                </m:r>
                                <m:r>
                                  <m:rPr>
                                    <m:nor/>
                                  </m:rPr>
                                  <a:rPr lang="en-US" sz="2000">
                                    <a:latin typeface="Times New Roman" panose="02020603050405020304" pitchFamily="18" charset="0"/>
                                    <a:cs typeface="Times New Roman" panose="02020603050405020304" pitchFamily="18" charset="0"/>
                                  </a:rPr>
                                  <m:t>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700</m:t>
                                </m:r>
                              </m:e>
                            </m:mr>
                          </m:m>
                        </m:e>
                      </m:d>
                    </m:oMath>
                  </m:oMathPara>
                </a14:m>
                <a:endParaRPr lang="en-US" sz="2000" dirty="0"/>
              </a:p>
            </p:txBody>
          </p:sp>
        </mc:Choice>
        <mc:Fallback xmlns="">
          <p:sp>
            <p:nvSpPr>
              <p:cNvPr id="12" name="TextBox 11">
                <a:extLst>
                  <a:ext uri="{FF2B5EF4-FFF2-40B4-BE49-F238E27FC236}">
                    <a16:creationId xmlns:a16="http://schemas.microsoft.com/office/drawing/2014/main" id="{45C464C2-E2F0-574B-B7B6-0F7418617B85}"/>
                  </a:ext>
                </a:extLst>
              </p:cNvPr>
              <p:cNvSpPr txBox="1">
                <a:spLocks noRot="1" noChangeAspect="1" noMove="1" noResize="1" noEditPoints="1" noAdjustHandles="1" noChangeArrowheads="1" noChangeShapeType="1" noTextEdit="1"/>
              </p:cNvSpPr>
              <p:nvPr/>
            </p:nvSpPr>
            <p:spPr>
              <a:xfrm>
                <a:off x="2965084" y="3038915"/>
                <a:ext cx="3213829" cy="938719"/>
              </a:xfrm>
              <a:prstGeom prst="rect">
                <a:avLst/>
              </a:prstGeom>
              <a:blipFill>
                <a:blip r:embed="rId5"/>
                <a:stretch>
                  <a:fillRect b="-9333"/>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B155BF48-BB97-3C4E-95C3-40A7D9A39DEB}"/>
              </a:ext>
            </a:extLst>
          </p:cNvPr>
          <p:cNvCxnSpPr/>
          <p:nvPr/>
        </p:nvCxnSpPr>
        <p:spPr bwMode="auto">
          <a:xfrm>
            <a:off x="4742804" y="3154683"/>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7" name="Group 16">
            <a:extLst>
              <a:ext uri="{FF2B5EF4-FFF2-40B4-BE49-F238E27FC236}">
                <a16:creationId xmlns:a16="http://schemas.microsoft.com/office/drawing/2014/main" id="{EC69A938-BEB1-5E4F-A537-1C8D3B1E403C}"/>
              </a:ext>
            </a:extLst>
          </p:cNvPr>
          <p:cNvGrpSpPr/>
          <p:nvPr/>
        </p:nvGrpSpPr>
        <p:grpSpPr>
          <a:xfrm>
            <a:off x="2965084" y="4768113"/>
            <a:ext cx="3441455" cy="946862"/>
            <a:chOff x="2965084" y="4402357"/>
            <a:chExt cx="3441455" cy="946862"/>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9C70CC-276C-B746-9564-E61074BA138E}"/>
                    </a:ext>
                  </a:extLst>
                </p:cNvPr>
                <p:cNvSpPr txBox="1"/>
                <p:nvPr/>
              </p:nvSpPr>
              <p:spPr>
                <a:xfrm>
                  <a:off x="2965084" y="4402357"/>
                  <a:ext cx="3441455" cy="946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25</m:t>
                                  </m:r>
                                </m:e>
                                <m:e>
                                  <m:r>
                                    <a:rPr lang="en-US" sz="2000" b="0" i="1" smtClean="0">
                                      <a:latin typeface="Cambria Math" panose="02040503050406030204" pitchFamily="18" charset="0"/>
                                    </a:rPr>
                                    <m:t>16</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−71</m:t>
                                  </m:r>
                                </m:e>
                                <m:e>
                                  <m:r>
                                    <a:rPr lang="en-US" sz="2000" b="0" i="1" smtClean="0">
                                      <a:latin typeface="Cambria Math" panose="02040503050406030204" pitchFamily="18" charset="0"/>
                                    </a:rPr>
                                    <m:t>−40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5</m:t>
                                  </m:r>
                                </m:e>
                                <m:e>
                                  <m:r>
                                    <a:rPr lang="en-US" sz="2000" b="0" i="1" smtClean="0">
                                      <a:latin typeface="Cambria Math" panose="02040503050406030204" pitchFamily="18" charset="0"/>
                                    </a:rPr>
                                    <m:t>4</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m:t>
                                  </m:r>
                                  <m:r>
                                    <m:rPr>
                                      <m:nor/>
                                    </m:rPr>
                                    <a:rPr lang="en-US" sz="2000">
                                      <a:latin typeface="Times New Roman" panose="02020603050405020304" pitchFamily="18" charset="0"/>
                                      <a:cs typeface="Times New Roman" panose="02020603050405020304" pitchFamily="18" charset="0"/>
                                    </a:rPr>
                                    <m:t>323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800</m:t>
                                  </m:r>
                                </m:e>
                              </m:mr>
                              <m:mr>
                                <m:e>
                                  <m:r>
                                    <a:rPr lang="en-US" sz="2000" b="0" i="1" smtClean="0">
                                      <a:latin typeface="Cambria Math" panose="02040503050406030204" pitchFamily="18" charset="0"/>
                                    </a:rPr>
                                    <m:t>      </m:t>
                                  </m:r>
                                  <m:r>
                                    <m:rPr>
                                      <m:nor/>
                                    </m:rPr>
                                    <a:rPr lang="en-US" sz="2000">
                                      <a:latin typeface="Times New Roman" panose="02020603050405020304" pitchFamily="18" charset="0"/>
                                      <a:cs typeface="Times New Roman" panose="02020603050405020304" pitchFamily="18" charset="0"/>
                                    </a:rPr>
                                    <m:t>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700</m:t>
                                  </m:r>
                                </m:e>
                              </m:mr>
                            </m:m>
                          </m:e>
                        </m:d>
                      </m:oMath>
                    </m:oMathPara>
                  </a14:m>
                  <a:endParaRPr lang="en-US" sz="2000" dirty="0"/>
                </a:p>
              </p:txBody>
            </p:sp>
          </mc:Choice>
          <mc:Fallback xmlns="">
            <p:sp>
              <p:nvSpPr>
                <p:cNvPr id="15" name="TextBox 14">
                  <a:extLst>
                    <a:ext uri="{FF2B5EF4-FFF2-40B4-BE49-F238E27FC236}">
                      <a16:creationId xmlns:a16="http://schemas.microsoft.com/office/drawing/2014/main" id="{AE9C70CC-276C-B746-9564-E61074BA138E}"/>
                    </a:ext>
                  </a:extLst>
                </p:cNvPr>
                <p:cNvSpPr txBox="1">
                  <a:spLocks noRot="1" noChangeAspect="1" noMove="1" noResize="1" noEditPoints="1" noAdjustHandles="1" noChangeArrowheads="1" noChangeShapeType="1" noTextEdit="1"/>
                </p:cNvSpPr>
                <p:nvPr/>
              </p:nvSpPr>
              <p:spPr>
                <a:xfrm>
                  <a:off x="2965084" y="4402357"/>
                  <a:ext cx="3441455" cy="946862"/>
                </a:xfrm>
                <a:prstGeom prst="rect">
                  <a:avLst/>
                </a:prstGeom>
                <a:blipFill>
                  <a:blip r:embed="rId6"/>
                  <a:stretch>
                    <a:fillRect b="-7895"/>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863FC803-AFF4-A041-97DC-FC4B725EE7F3}"/>
                </a:ext>
              </a:extLst>
            </p:cNvPr>
            <p:cNvCxnSpPr/>
            <p:nvPr/>
          </p:nvCxnSpPr>
          <p:spPr bwMode="auto">
            <a:xfrm>
              <a:off x="4937756" y="4477821"/>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C475D1-7D65-724E-B97C-BCDCCB4EDB38}"/>
                  </a:ext>
                </a:extLst>
              </p:cNvPr>
              <p:cNvSpPr txBox="1"/>
              <p:nvPr/>
            </p:nvSpPr>
            <p:spPr>
              <a:xfrm>
                <a:off x="3059404" y="4089029"/>
                <a:ext cx="3025187" cy="646331"/>
              </a:xfrm>
              <a:prstGeom prst="rect">
                <a:avLst/>
              </a:prstGeom>
              <a:noFill/>
            </p:spPr>
            <p:txBody>
              <a:bodyPr wrap="none" rtlCol="0">
                <a:spAutoFit/>
              </a:bodyPr>
              <a:lstStyle/>
              <a:p>
                <a:r>
                  <a:rPr lang="en-US" sz="1800" dirty="0"/>
                  <a:t>Eliminate </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0</m:t>
                        </m:r>
                      </m:sub>
                    </m:sSub>
                  </m:oMath>
                </a14:m>
                <a:r>
                  <a:rPr lang="en-US" sz="1800" dirty="0"/>
                  <a:t> from row 2: </a:t>
                </a:r>
              </a:p>
              <a:p>
                <a:r>
                  <a:rPr lang="en-US" sz="1800" dirty="0"/>
                  <a:t>row 2 = 25*row 1 – 8*row 2:</a:t>
                </a:r>
              </a:p>
            </p:txBody>
          </p:sp>
        </mc:Choice>
        <mc:Fallback xmlns="">
          <p:sp>
            <p:nvSpPr>
              <p:cNvPr id="14" name="TextBox 13">
                <a:extLst>
                  <a:ext uri="{FF2B5EF4-FFF2-40B4-BE49-F238E27FC236}">
                    <a16:creationId xmlns:a16="http://schemas.microsoft.com/office/drawing/2014/main" id="{CCC475D1-7D65-724E-B97C-BCDCCB4EDB38}"/>
                  </a:ext>
                </a:extLst>
              </p:cNvPr>
              <p:cNvSpPr txBox="1">
                <a:spLocks noRot="1" noChangeAspect="1" noMove="1" noResize="1" noEditPoints="1" noAdjustHandles="1" noChangeArrowheads="1" noChangeShapeType="1" noTextEdit="1"/>
              </p:cNvSpPr>
              <p:nvPr/>
            </p:nvSpPr>
            <p:spPr>
              <a:xfrm>
                <a:off x="3059404" y="4089029"/>
                <a:ext cx="3025187" cy="646331"/>
              </a:xfrm>
              <a:prstGeom prst="rect">
                <a:avLst/>
              </a:prstGeom>
              <a:blipFill>
                <a:blip r:embed="rId7"/>
                <a:stretch>
                  <a:fillRect l="-1674" t="-3846" r="-418" b="-1153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A9A0C3-9F86-BC40-BB06-EF2095E2F72F}"/>
              </a:ext>
            </a:extLst>
          </p:cNvPr>
          <p:cNvSpPr txBox="1"/>
          <p:nvPr/>
        </p:nvSpPr>
        <p:spPr>
          <a:xfrm>
            <a:off x="6381095" y="2464321"/>
            <a:ext cx="2358338" cy="338554"/>
          </a:xfrm>
          <a:prstGeom prst="rect">
            <a:avLst/>
          </a:prstGeom>
          <a:solidFill>
            <a:srgbClr val="0033CC"/>
          </a:solidFill>
        </p:spPr>
        <p:txBody>
          <a:bodyPr wrap="none" rtlCol="0">
            <a:spAutoFit/>
          </a:bodyPr>
          <a:lstStyle/>
          <a:p>
            <a:r>
              <a:rPr lang="en-US" dirty="0" err="1">
                <a:solidFill>
                  <a:srgbClr val="FFFF00"/>
                </a:solidFill>
              </a:rPr>
              <a:t>HomePricesSolve.ipynb</a:t>
            </a:r>
            <a:endParaRPr lang="en-US" dirty="0">
              <a:solidFill>
                <a:srgbClr val="FFFF00"/>
              </a:solidFill>
            </a:endParaRPr>
          </a:p>
        </p:txBody>
      </p:sp>
    </p:spTree>
    <p:extLst>
      <p:ext uri="{BB962C8B-B14F-4D97-AF65-F5344CB8AC3E}">
        <p14:creationId xmlns:p14="http://schemas.microsoft.com/office/powerpoint/2010/main" val="352700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A580-8E8F-7144-A475-A9902C8DD598}"/>
              </a:ext>
            </a:extLst>
          </p:cNvPr>
          <p:cNvSpPr>
            <a:spLocks noGrp="1"/>
          </p:cNvSpPr>
          <p:nvPr>
            <p:ph type="title"/>
          </p:nvPr>
        </p:nvSpPr>
        <p:spPr/>
        <p:txBody>
          <a:bodyPr/>
          <a:lstStyle/>
          <a:p>
            <a:r>
              <a:rPr lang="en-US" dirty="0"/>
              <a:t>Solution to the Home Prices System</a:t>
            </a:r>
            <a:r>
              <a:rPr lang="en-US" i="1" dirty="0"/>
              <a:t>, cont’d</a:t>
            </a:r>
          </a:p>
        </p:txBody>
      </p:sp>
      <p:sp>
        <p:nvSpPr>
          <p:cNvPr id="4" name="Slide Number Placeholder 3">
            <a:extLst>
              <a:ext uri="{FF2B5EF4-FFF2-40B4-BE49-F238E27FC236}">
                <a16:creationId xmlns:a16="http://schemas.microsoft.com/office/drawing/2014/main" id="{5F76B6CD-D8D3-2749-B41D-AB1A56E92579}"/>
              </a:ext>
            </a:extLst>
          </p:cNvPr>
          <p:cNvSpPr>
            <a:spLocks noGrp="1"/>
          </p:cNvSpPr>
          <p:nvPr>
            <p:ph type="sldNum" sz="quarter" idx="12"/>
          </p:nvPr>
        </p:nvSpPr>
        <p:spPr/>
        <p:txBody>
          <a:bodyPr/>
          <a:lstStyle/>
          <a:p>
            <a:fld id="{6C575094-CFE5-6845-BA77-358456EEE977}" type="slidenum">
              <a:rPr lang="en-US" altLang="x-none" smtClean="0"/>
              <a:pPr/>
              <a:t>64</a:t>
            </a:fld>
            <a:endParaRPr lang="en-US" altLang="x-none"/>
          </a:p>
        </p:txBody>
      </p:sp>
      <p:grpSp>
        <p:nvGrpSpPr>
          <p:cNvPr id="6" name="Group 5">
            <a:extLst>
              <a:ext uri="{FF2B5EF4-FFF2-40B4-BE49-F238E27FC236}">
                <a16:creationId xmlns:a16="http://schemas.microsoft.com/office/drawing/2014/main" id="{AF737E0F-E075-6343-8CB8-6749BDCF2244}"/>
              </a:ext>
            </a:extLst>
          </p:cNvPr>
          <p:cNvGrpSpPr/>
          <p:nvPr/>
        </p:nvGrpSpPr>
        <p:grpSpPr>
          <a:xfrm>
            <a:off x="2965084" y="1234464"/>
            <a:ext cx="3425425" cy="946862"/>
            <a:chOff x="2965084" y="4402357"/>
            <a:chExt cx="3425425" cy="94686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C1DAB1-16FF-2C4C-B195-F3A543874440}"/>
                    </a:ext>
                  </a:extLst>
                </p:cNvPr>
                <p:cNvSpPr txBox="1"/>
                <p:nvPr/>
              </p:nvSpPr>
              <p:spPr>
                <a:xfrm>
                  <a:off x="2965084" y="4402357"/>
                  <a:ext cx="3425425" cy="946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   25</m:t>
                                  </m:r>
                                </m:e>
                                <m:e>
                                  <m:r>
                                    <a:rPr lang="en-US" sz="2000" b="0" i="1" smtClean="0">
                                      <a:latin typeface="Cambria Math" panose="02040503050406030204" pitchFamily="18" charset="0"/>
                                    </a:rPr>
                                    <m:t>   16</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−71</m:t>
                                  </m:r>
                                </m:e>
                                <m:e>
                                  <m:r>
                                    <a:rPr lang="en-US" sz="2000" b="0" i="1" smtClean="0">
                                      <a:latin typeface="Cambria Math" panose="02040503050406030204" pitchFamily="18" charset="0"/>
                                    </a:rPr>
                                    <m:t>−40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5</m:t>
                                  </m:r>
                                </m:e>
                                <m:e>
                                  <m:r>
                                    <a:rPr lang="en-US" sz="2000" b="0" i="1" smtClean="0">
                                      <a:latin typeface="Cambria Math" panose="02040503050406030204" pitchFamily="18" charset="0"/>
                                    </a:rPr>
                                    <m:t>     4</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m:t>
                                  </m:r>
                                  <m:r>
                                    <m:rPr>
                                      <m:nor/>
                                    </m:rPr>
                                    <a:rPr lang="en-US" sz="2000">
                                      <a:latin typeface="Times New Roman" panose="02020603050405020304" pitchFamily="18" charset="0"/>
                                      <a:cs typeface="Times New Roman" panose="02020603050405020304" pitchFamily="18" charset="0"/>
                                    </a:rPr>
                                    <m:t>323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800</m:t>
                                  </m:r>
                                </m:e>
                              </m:mr>
                              <m:mr>
                                <m:e>
                                  <m:r>
                                    <m:rPr>
                                      <m:nor/>
                                    </m:rPr>
                                    <a:rPr lang="en-US" sz="2000" b="0" i="0" smtClean="0">
                                      <a:latin typeface="Cambria Math" panose="02040503050406030204" pitchFamily="18" charset="0"/>
                                    </a:rPr>
                                    <m:t>      </m:t>
                                  </m:r>
                                  <m:r>
                                    <m:rPr>
                                      <m:nor/>
                                    </m:rPr>
                                    <a:rPr lang="en-US" sz="2000">
                                      <a:latin typeface="Times New Roman" panose="02020603050405020304" pitchFamily="18" charset="0"/>
                                      <a:cs typeface="Times New Roman" panose="02020603050405020304" pitchFamily="18" charset="0"/>
                                    </a:rPr>
                                    <m:t>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700</m:t>
                                  </m:r>
                                </m:e>
                              </m:mr>
                            </m:m>
                          </m:e>
                        </m:d>
                      </m:oMath>
                    </m:oMathPara>
                  </a14:m>
                  <a:endParaRPr lang="en-US" sz="2000" dirty="0"/>
                </a:p>
              </p:txBody>
            </p:sp>
          </mc:Choice>
          <mc:Fallback xmlns="">
            <p:sp>
              <p:nvSpPr>
                <p:cNvPr id="7" name="TextBox 6">
                  <a:extLst>
                    <a:ext uri="{FF2B5EF4-FFF2-40B4-BE49-F238E27FC236}">
                      <a16:creationId xmlns:a16="http://schemas.microsoft.com/office/drawing/2014/main" id="{C0C1DAB1-16FF-2C4C-B195-F3A543874440}"/>
                    </a:ext>
                  </a:extLst>
                </p:cNvPr>
                <p:cNvSpPr txBox="1">
                  <a:spLocks noRot="1" noChangeAspect="1" noMove="1" noResize="1" noEditPoints="1" noAdjustHandles="1" noChangeArrowheads="1" noChangeShapeType="1" noTextEdit="1"/>
                </p:cNvSpPr>
                <p:nvPr/>
              </p:nvSpPr>
              <p:spPr>
                <a:xfrm>
                  <a:off x="2965084" y="4402357"/>
                  <a:ext cx="3425425" cy="946862"/>
                </a:xfrm>
                <a:prstGeom prst="rect">
                  <a:avLst/>
                </a:prstGeom>
                <a:blipFill>
                  <a:blip r:embed="rId2"/>
                  <a:stretch>
                    <a:fillRect b="-10526"/>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DD85B3E-9CF6-D540-A09C-55A0C7E800DD}"/>
                </a:ext>
              </a:extLst>
            </p:cNvPr>
            <p:cNvCxnSpPr/>
            <p:nvPr/>
          </p:nvCxnSpPr>
          <p:spPr bwMode="auto">
            <a:xfrm>
              <a:off x="4937756" y="4477821"/>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9" name="Group 8">
            <a:extLst>
              <a:ext uri="{FF2B5EF4-FFF2-40B4-BE49-F238E27FC236}">
                <a16:creationId xmlns:a16="http://schemas.microsoft.com/office/drawing/2014/main" id="{05AB736E-8650-B047-9C41-700A1BA27EFE}"/>
              </a:ext>
            </a:extLst>
          </p:cNvPr>
          <p:cNvGrpSpPr/>
          <p:nvPr/>
        </p:nvGrpSpPr>
        <p:grpSpPr>
          <a:xfrm>
            <a:off x="2965084" y="3030772"/>
            <a:ext cx="3425425" cy="946862"/>
            <a:chOff x="2965084" y="4402357"/>
            <a:chExt cx="3425425" cy="94686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190EB21-D73F-074A-85D6-C652B2E94BAA}"/>
                    </a:ext>
                  </a:extLst>
                </p:cNvPr>
                <p:cNvSpPr txBox="1"/>
                <p:nvPr/>
              </p:nvSpPr>
              <p:spPr>
                <a:xfrm>
                  <a:off x="2965084" y="4402357"/>
                  <a:ext cx="3425425" cy="946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   25</m:t>
                                  </m:r>
                                </m:e>
                                <m:e>
                                  <m:r>
                                    <a:rPr lang="en-US" sz="2000" b="0" i="1" smtClean="0">
                                      <a:latin typeface="Cambria Math" panose="02040503050406030204" pitchFamily="18" charset="0"/>
                                    </a:rPr>
                                    <m:t>   16</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−71</m:t>
                                  </m:r>
                                </m:e>
                                <m:e>
                                  <m:r>
                                    <a:rPr lang="en-US" sz="2000" b="0" i="1" smtClean="0">
                                      <a:latin typeface="Cambria Math" panose="02040503050406030204" pitchFamily="18" charset="0"/>
                                    </a:rPr>
                                    <m:t>−40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     0</m:t>
                                  </m:r>
                                </m:e>
                                <m:e>
                                  <m:r>
                                    <a:rPr lang="en-US" sz="2000" b="0" i="1" smtClean="0">
                                      <a:latin typeface="Cambria Math" panose="02040503050406030204" pitchFamily="18" charset="0"/>
                                    </a:rPr>
                                    <m:t>    84</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m:t>
                                  </m:r>
                                  <m:r>
                                    <m:rPr>
                                      <m:nor/>
                                    </m:rPr>
                                    <a:rPr lang="en-US" sz="2000">
                                      <a:latin typeface="Times New Roman" panose="02020603050405020304" pitchFamily="18" charset="0"/>
                                      <a:cs typeface="Times New Roman" panose="02020603050405020304" pitchFamily="18" charset="0"/>
                                    </a:rPr>
                                    <m:t>323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800</m:t>
                                  </m:r>
                                </m:e>
                              </m:mr>
                              <m:mr>
                                <m:e>
                                  <m:r>
                                    <m:rPr>
                                      <m:nor/>
                                    </m:rPr>
                                    <a:rPr lang="en-US" sz="2000" b="0" i="0" smtClean="0">
                                      <a:latin typeface="Cambria Math" panose="02040503050406030204" pitchFamily="18" charset="0"/>
                                    </a:rPr>
                                    <m:t>      </m:t>
                                  </m:r>
                                  <m:r>
                                    <m:rPr>
                                      <m:nor/>
                                    </m:rPr>
                                    <a:rPr lang="en-US" sz="2000">
                                      <a:latin typeface="Times New Roman" panose="02020603050405020304" pitchFamily="18" charset="0"/>
                                      <a:cs typeface="Times New Roman" panose="02020603050405020304" pitchFamily="18" charset="0"/>
                                    </a:rPr>
                                    <m:t>63</m:t>
                                  </m:r>
                                  <m:r>
                                    <m:rPr>
                                      <m:nor/>
                                    </m:rPr>
                                    <a:rPr lang="en-US" sz="2000" b="0" i="0" smtClean="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700</m:t>
                                  </m:r>
                                </m:e>
                              </m:mr>
                            </m:m>
                          </m:e>
                        </m:d>
                      </m:oMath>
                    </m:oMathPara>
                  </a14:m>
                  <a:endParaRPr lang="en-US" sz="2000" dirty="0"/>
                </a:p>
              </p:txBody>
            </p:sp>
          </mc:Choice>
          <mc:Fallback xmlns="">
            <p:sp>
              <p:nvSpPr>
                <p:cNvPr id="10" name="TextBox 9">
                  <a:extLst>
                    <a:ext uri="{FF2B5EF4-FFF2-40B4-BE49-F238E27FC236}">
                      <a16:creationId xmlns:a16="http://schemas.microsoft.com/office/drawing/2014/main" id="{8190EB21-D73F-074A-85D6-C652B2E94BAA}"/>
                    </a:ext>
                  </a:extLst>
                </p:cNvPr>
                <p:cNvSpPr txBox="1">
                  <a:spLocks noRot="1" noChangeAspect="1" noMove="1" noResize="1" noEditPoints="1" noAdjustHandles="1" noChangeArrowheads="1" noChangeShapeType="1" noTextEdit="1"/>
                </p:cNvSpPr>
                <p:nvPr/>
              </p:nvSpPr>
              <p:spPr>
                <a:xfrm>
                  <a:off x="2965084" y="4402357"/>
                  <a:ext cx="3425425" cy="946862"/>
                </a:xfrm>
                <a:prstGeom prst="rect">
                  <a:avLst/>
                </a:prstGeom>
                <a:blipFill>
                  <a:blip r:embed="rId3"/>
                  <a:stretch>
                    <a:fillRect t="-1316" b="-10526"/>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F0DCEB11-0FB3-CF46-948A-E5EAB2D645C1}"/>
                </a:ext>
              </a:extLst>
            </p:cNvPr>
            <p:cNvCxnSpPr/>
            <p:nvPr/>
          </p:nvCxnSpPr>
          <p:spPr bwMode="auto">
            <a:xfrm>
              <a:off x="4937756" y="4477821"/>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D33752-2B11-4245-ADE2-FD4FED93E4A5}"/>
                  </a:ext>
                </a:extLst>
              </p:cNvPr>
              <p:cNvSpPr txBox="1"/>
              <p:nvPr/>
            </p:nvSpPr>
            <p:spPr>
              <a:xfrm>
                <a:off x="3161996" y="2256790"/>
                <a:ext cx="3031599" cy="646331"/>
              </a:xfrm>
              <a:prstGeom prst="rect">
                <a:avLst/>
              </a:prstGeom>
              <a:noFill/>
            </p:spPr>
            <p:txBody>
              <a:bodyPr wrap="none" rtlCol="0">
                <a:spAutoFit/>
              </a:bodyPr>
              <a:lstStyle/>
              <a:p>
                <a:r>
                  <a:rPr lang="en-US" sz="1800" dirty="0"/>
                  <a:t>Eliminate </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en-US" sz="1800" dirty="0"/>
                  <a:t> from row 3: </a:t>
                </a:r>
              </a:p>
              <a:p>
                <a:r>
                  <a:rPr lang="en-US" sz="1800" dirty="0"/>
                  <a:t>row 3 = 5*row 2 + 71*row 3:</a:t>
                </a:r>
              </a:p>
            </p:txBody>
          </p:sp>
        </mc:Choice>
        <mc:Fallback xmlns="">
          <p:sp>
            <p:nvSpPr>
              <p:cNvPr id="12" name="TextBox 11">
                <a:extLst>
                  <a:ext uri="{FF2B5EF4-FFF2-40B4-BE49-F238E27FC236}">
                    <a16:creationId xmlns:a16="http://schemas.microsoft.com/office/drawing/2014/main" id="{7DD33752-2B11-4245-ADE2-FD4FED93E4A5}"/>
                  </a:ext>
                </a:extLst>
              </p:cNvPr>
              <p:cNvSpPr txBox="1">
                <a:spLocks noRot="1" noChangeAspect="1" noMove="1" noResize="1" noEditPoints="1" noAdjustHandles="1" noChangeArrowheads="1" noChangeShapeType="1" noTextEdit="1"/>
              </p:cNvSpPr>
              <p:nvPr/>
            </p:nvSpPr>
            <p:spPr>
              <a:xfrm>
                <a:off x="3161996" y="2256790"/>
                <a:ext cx="3031599" cy="646331"/>
              </a:xfrm>
              <a:prstGeom prst="rect">
                <a:avLst/>
              </a:prstGeom>
              <a:blipFill>
                <a:blip r:embed="rId4"/>
                <a:stretch>
                  <a:fillRect l="-1667" t="-3846" r="-417"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858C03-3A94-5940-88F5-E2E4F7E37B15}"/>
                  </a:ext>
                </a:extLst>
              </p:cNvPr>
              <p:cNvSpPr txBox="1"/>
              <p:nvPr/>
            </p:nvSpPr>
            <p:spPr>
              <a:xfrm>
                <a:off x="1097318" y="4946375"/>
                <a:ext cx="4845622" cy="1015663"/>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r>
                      <m:rPr>
                        <m:nor/>
                      </m:rPr>
                      <a:rPr lang="en-US" sz="2000">
                        <a:latin typeface="Times New Roman" panose="02020603050405020304" pitchFamily="18" charset="0"/>
                        <a:cs typeface="Times New Roman" panose="02020603050405020304" pitchFamily="18" charset="0"/>
                      </a:rPr>
                      <m:t>63,700</m:t>
                    </m:r>
                  </m:oMath>
                </a14:m>
                <a:r>
                  <a:rPr lang="en-US" sz="2000" dirty="0">
                    <a:latin typeface="Times New Roman" panose="02020603050405020304" pitchFamily="18" charset="0"/>
                    <a:cs typeface="Times New Roman" panose="02020603050405020304" pitchFamily="18" charset="0"/>
                  </a:rPr>
                  <a:t>/84 = 758.33</a:t>
                </a:r>
                <a:br>
                  <a:rPr lang="en-US"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oMath>
                </a14:m>
                <a:r>
                  <a:rPr lang="en-US" sz="2000" dirty="0">
                    <a:latin typeface="Times New Roman" panose="02020603050405020304" pitchFamily="18" charset="0"/>
                    <a:cs typeface="Times New Roman" panose="02020603050405020304" pitchFamily="18" charset="0"/>
                  </a:rPr>
                  <a:t> = </a:t>
                </a:r>
                <a:r>
                  <a:rPr lang="el-GR" sz="2000" dirty="0">
                    <a:latin typeface="Times New Roman" panose="02020603050405020304" pitchFamily="18" charset="0"/>
                    <a:cs typeface="Times New Roman" panose="02020603050405020304" pitchFamily="18" charset="0"/>
                  </a:rPr>
                  <a:t>(323</a:t>
                </a:r>
                <a:r>
                  <a:rPr lang="en-US"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800 - 40*β</a:t>
                </a:r>
                <a:r>
                  <a:rPr lang="el-GR" sz="2000" baseline="-25000" dirty="0">
                    <a:latin typeface="Times New Roman" panose="02020603050405020304" pitchFamily="18" charset="0"/>
                    <a:cs typeface="Times New Roman" panose="02020603050405020304" pitchFamily="18" charset="0"/>
                  </a:rPr>
                  <a:t>2</a:t>
                </a:r>
                <a:r>
                  <a:rPr lang="el-GR" sz="2000" dirty="0">
                    <a:latin typeface="Times New Roman" panose="02020603050405020304" pitchFamily="18" charset="0"/>
                    <a:cs typeface="Times New Roman" panose="02020603050405020304" pitchFamily="18" charset="0"/>
                  </a:rPr>
                  <a:t>)/71</a:t>
                </a:r>
                <a:r>
                  <a:rPr lang="en-US" sz="2000" dirty="0">
                    <a:latin typeface="Times New Roman" panose="02020603050405020304" pitchFamily="18" charset="0"/>
                    <a:cs typeface="Times New Roman" panose="02020603050405020304" pitchFamily="18" charset="0"/>
                  </a:rPr>
                  <a:t> = 4,133.33</a:t>
                </a:r>
                <a:br>
                  <a:rPr lang="en-US"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oMath>
                </a14:m>
                <a:r>
                  <a:rPr lang="en-US" sz="2000" dirty="0">
                    <a:latin typeface="Times New Roman" panose="02020603050405020304" pitchFamily="18" charset="0"/>
                    <a:cs typeface="Times New Roman" panose="02020603050405020304" pitchFamily="18" charset="0"/>
                  </a:rPr>
                  <a:t> = </a:t>
                </a:r>
                <a:r>
                  <a:rPr lang="el-GR" sz="2000" dirty="0">
                    <a:latin typeface="Times New Roman" panose="02020603050405020304" pitchFamily="18" charset="0"/>
                    <a:cs typeface="Times New Roman" panose="02020603050405020304" pitchFamily="18" charset="0"/>
                  </a:rPr>
                  <a:t>(397</a:t>
                </a:r>
                <a:r>
                  <a:rPr lang="en-US"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000 - 25*β</a:t>
                </a:r>
                <a:r>
                  <a:rPr lang="el-GR" sz="2000" baseline="-25000" dirty="0">
                    <a:latin typeface="Times New Roman" panose="02020603050405020304" pitchFamily="18" charset="0"/>
                    <a:cs typeface="Times New Roman" panose="02020603050405020304" pitchFamily="18" charset="0"/>
                  </a:rPr>
                  <a:t>1</a:t>
                </a:r>
                <a:r>
                  <a:rPr lang="el-GR" sz="2000" dirty="0">
                    <a:latin typeface="Times New Roman" panose="02020603050405020304" pitchFamily="18" charset="0"/>
                    <a:cs typeface="Times New Roman" panose="02020603050405020304" pitchFamily="18" charset="0"/>
                  </a:rPr>
                  <a:t> - 16*β</a:t>
                </a:r>
                <a:r>
                  <a:rPr lang="el-GR" sz="2000" baseline="-25000" dirty="0">
                    <a:latin typeface="Times New Roman" panose="02020603050405020304" pitchFamily="18" charset="0"/>
                    <a:cs typeface="Times New Roman" panose="02020603050405020304" pitchFamily="18" charset="0"/>
                  </a:rPr>
                  <a:t>2</a:t>
                </a:r>
                <a:r>
                  <a:rPr lang="el-GR" sz="2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 35,191.67</a:t>
                </a:r>
              </a:p>
            </p:txBody>
          </p:sp>
        </mc:Choice>
        <mc:Fallback xmlns="">
          <p:sp>
            <p:nvSpPr>
              <p:cNvPr id="13" name="TextBox 12">
                <a:extLst>
                  <a:ext uri="{FF2B5EF4-FFF2-40B4-BE49-F238E27FC236}">
                    <a16:creationId xmlns:a16="http://schemas.microsoft.com/office/drawing/2014/main" id="{E9858C03-3A94-5940-88F5-E2E4F7E37B15}"/>
                  </a:ext>
                </a:extLst>
              </p:cNvPr>
              <p:cNvSpPr txBox="1">
                <a:spLocks noRot="1" noChangeAspect="1" noMove="1" noResize="1" noEditPoints="1" noAdjustHandles="1" noChangeArrowheads="1" noChangeShapeType="1" noTextEdit="1"/>
              </p:cNvSpPr>
              <p:nvPr/>
            </p:nvSpPr>
            <p:spPr>
              <a:xfrm>
                <a:off x="1097318" y="4946375"/>
                <a:ext cx="4845622" cy="1015663"/>
              </a:xfrm>
              <a:prstGeom prst="rect">
                <a:avLst/>
              </a:prstGeom>
              <a:blipFill>
                <a:blip r:embed="rId5"/>
                <a:stretch>
                  <a:fillRect l="-522" t="-3704" r="-261" b="-987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80149EC-A964-DA47-AA8F-B40D4CC8F0E9}"/>
              </a:ext>
            </a:extLst>
          </p:cNvPr>
          <p:cNvSpPr txBox="1"/>
          <p:nvPr/>
        </p:nvSpPr>
        <p:spPr>
          <a:xfrm>
            <a:off x="2834659" y="4154254"/>
            <a:ext cx="3698448" cy="646331"/>
          </a:xfrm>
          <a:prstGeom prst="rect">
            <a:avLst/>
          </a:prstGeom>
          <a:noFill/>
        </p:spPr>
        <p:txBody>
          <a:bodyPr wrap="none" rtlCol="0">
            <a:spAutoFit/>
          </a:bodyPr>
          <a:lstStyle/>
          <a:p>
            <a:r>
              <a:rPr lang="en-US" sz="1800" dirty="0"/>
              <a:t>The matrix is now in echelon form.</a:t>
            </a:r>
          </a:p>
          <a:p>
            <a:r>
              <a:rPr lang="en-US" sz="1800" dirty="0"/>
              <a:t>Solve by back substitution: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88681A-5E22-6141-B6EC-CDA4AECD2C1D}"/>
                  </a:ext>
                </a:extLst>
              </p:cNvPr>
              <p:cNvSpPr txBox="1"/>
              <p:nvPr/>
            </p:nvSpPr>
            <p:spPr>
              <a:xfrm>
                <a:off x="6535553" y="4973629"/>
                <a:ext cx="1962076" cy="1015663"/>
              </a:xfrm>
              <a:prstGeom prst="rect">
                <a:avLst/>
              </a:prstGeom>
              <a:solidFill>
                <a:srgbClr val="DDFDFF"/>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0</m:t>
                          </m:r>
                        </m:sub>
                      </m:sSub>
                      <m:r>
                        <a:rPr lang="en-US" sz="2000" i="1">
                          <a:solidFill>
                            <a:srgbClr val="0033CC"/>
                          </a:solidFill>
                          <a:latin typeface="Cambria Math" panose="02040503050406030204" pitchFamily="18" charset="0"/>
                        </a:rPr>
                        <m:t>=35,191.67</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1</m:t>
                          </m:r>
                        </m:sub>
                      </m:sSub>
                      <m:r>
                        <a:rPr lang="en-US" sz="2000" i="1">
                          <a:solidFill>
                            <a:srgbClr val="0033CC"/>
                          </a:solidFill>
                          <a:latin typeface="Cambria Math" panose="02040503050406030204" pitchFamily="18" charset="0"/>
                        </a:rPr>
                        <m:t>=   4,133.33</m:t>
                      </m:r>
                    </m:oMath>
                    <m:oMath xmlns:m="http://schemas.openxmlformats.org/officeDocument/2006/math">
                      <m:sSub>
                        <m:sSubPr>
                          <m:ctrlPr>
                            <a:rPr lang="en-US" sz="2000" i="1">
                              <a:solidFill>
                                <a:srgbClr val="0033CC"/>
                              </a:solidFill>
                              <a:latin typeface="Cambria Math" panose="02040503050406030204" pitchFamily="18" charset="0"/>
                            </a:rPr>
                          </m:ctrlPr>
                        </m:sSubPr>
                        <m:e>
                          <m:r>
                            <m:rPr>
                              <m:sty m:val="p"/>
                            </m:rPr>
                            <a:rPr lang="en-US" sz="2000">
                              <a:solidFill>
                                <a:srgbClr val="0033CC"/>
                              </a:solidFill>
                              <a:latin typeface="Cambria Math" panose="02040503050406030204" pitchFamily="18" charset="0"/>
                              <a:ea typeface="Cambria Math" panose="02040503050406030204" pitchFamily="18" charset="0"/>
                            </a:rPr>
                            <m:t>β</m:t>
                          </m:r>
                        </m:e>
                        <m:sub>
                          <m:r>
                            <a:rPr lang="en-US" sz="2000" i="1">
                              <a:solidFill>
                                <a:srgbClr val="0033CC"/>
                              </a:solidFill>
                              <a:latin typeface="Cambria Math" panose="02040503050406030204" pitchFamily="18" charset="0"/>
                            </a:rPr>
                            <m:t>2</m:t>
                          </m:r>
                        </m:sub>
                      </m:sSub>
                      <m:r>
                        <a:rPr lang="en-US" sz="2000" i="1">
                          <a:solidFill>
                            <a:srgbClr val="0033CC"/>
                          </a:solidFill>
                          <a:latin typeface="Cambria Math" panose="02040503050406030204" pitchFamily="18" charset="0"/>
                        </a:rPr>
                        <m:t>=      758.33</m:t>
                      </m:r>
                    </m:oMath>
                  </m:oMathPara>
                </a14:m>
                <a:endParaRPr lang="en-US" sz="2000" dirty="0">
                  <a:solidFill>
                    <a:srgbClr val="0033CC"/>
                  </a:solidFill>
                </a:endParaRPr>
              </a:p>
            </p:txBody>
          </p:sp>
        </mc:Choice>
        <mc:Fallback xmlns="">
          <p:sp>
            <p:nvSpPr>
              <p:cNvPr id="15" name="TextBox 14">
                <a:extLst>
                  <a:ext uri="{FF2B5EF4-FFF2-40B4-BE49-F238E27FC236}">
                    <a16:creationId xmlns:a16="http://schemas.microsoft.com/office/drawing/2014/main" id="{D888681A-5E22-6141-B6EC-CDA4AECD2C1D}"/>
                  </a:ext>
                </a:extLst>
              </p:cNvPr>
              <p:cNvSpPr txBox="1">
                <a:spLocks noRot="1" noChangeAspect="1" noMove="1" noResize="1" noEditPoints="1" noAdjustHandles="1" noChangeArrowheads="1" noChangeShapeType="1" noTextEdit="1"/>
              </p:cNvSpPr>
              <p:nvPr/>
            </p:nvSpPr>
            <p:spPr>
              <a:xfrm>
                <a:off x="6535553" y="4973629"/>
                <a:ext cx="1962076" cy="1015663"/>
              </a:xfrm>
              <a:prstGeom prst="rect">
                <a:avLst/>
              </a:prstGeom>
              <a:blipFill>
                <a:blip r:embed="rId6"/>
                <a:stretch>
                  <a:fillRect b="-7407"/>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202786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FDC-4B87-1344-9DF4-F497A7820694}"/>
              </a:ext>
            </a:extLst>
          </p:cNvPr>
          <p:cNvSpPr>
            <a:spLocks noGrp="1"/>
          </p:cNvSpPr>
          <p:nvPr>
            <p:ph type="title"/>
          </p:nvPr>
        </p:nvSpPr>
        <p:spPr/>
        <p:txBody>
          <a:bodyPr/>
          <a:lstStyle/>
          <a:p>
            <a:r>
              <a:rPr lang="en-US" dirty="0"/>
              <a:t>Solution to the Home Prices System</a:t>
            </a:r>
            <a:r>
              <a:rPr lang="en-US" i="1" dirty="0"/>
              <a:t>, cont’d</a:t>
            </a:r>
            <a:endParaRPr lang="en-US" dirty="0"/>
          </a:p>
        </p:txBody>
      </p:sp>
      <p:sp>
        <p:nvSpPr>
          <p:cNvPr id="3" name="Content Placeholder 2">
            <a:extLst>
              <a:ext uri="{FF2B5EF4-FFF2-40B4-BE49-F238E27FC236}">
                <a16:creationId xmlns:a16="http://schemas.microsoft.com/office/drawing/2014/main" id="{CD0032EC-8EC7-AF4B-B38D-8D92394BD53A}"/>
              </a:ext>
            </a:extLst>
          </p:cNvPr>
          <p:cNvSpPr>
            <a:spLocks noGrp="1"/>
          </p:cNvSpPr>
          <p:nvPr>
            <p:ph idx="1"/>
          </p:nvPr>
        </p:nvSpPr>
        <p:spPr>
          <a:xfrm>
            <a:off x="457200" y="1325903"/>
            <a:ext cx="8229600" cy="4754828"/>
          </a:xfrm>
        </p:spPr>
        <p:txBody>
          <a:bodyPr/>
          <a:lstStyle/>
          <a:p>
            <a:r>
              <a:rPr lang="en-US" dirty="0"/>
              <a:t>Solving a system of linear equations by hand </a:t>
            </a:r>
            <a:br>
              <a:rPr lang="en-US" dirty="0"/>
            </a:br>
            <a:r>
              <a:rPr lang="en-US" dirty="0"/>
              <a:t>is a </a:t>
            </a:r>
            <a:r>
              <a:rPr lang="en-US" u="sng" dirty="0"/>
              <a:t>real pain</a:t>
            </a:r>
            <a:r>
              <a:rPr lang="en-US" dirty="0"/>
              <a:t>!</a:t>
            </a:r>
          </a:p>
          <a:p>
            <a:pPr lvl="4"/>
            <a:endParaRPr lang="en-US" dirty="0"/>
          </a:p>
          <a:p>
            <a:r>
              <a:rPr lang="en-US" dirty="0"/>
              <a:t>Fortunately, Python has a </a:t>
            </a:r>
            <a:r>
              <a:rPr lang="en-US" dirty="0" err="1"/>
              <a:t>numpy</a:t>
            </a:r>
            <a:r>
              <a:rPr lang="en-US" dirty="0"/>
              <a:t> function:</a:t>
            </a:r>
            <a:br>
              <a:rPr lang="en-US" dirty="0"/>
            </a:br>
            <a:r>
              <a:rPr lang="en-US" b="1" dirty="0" err="1">
                <a:solidFill>
                  <a:srgbClr val="0033CC"/>
                </a:solidFill>
                <a:latin typeface="Courier New" panose="02070309020205020404" pitchFamily="49" charset="0"/>
                <a:cs typeface="Courier New" panose="02070309020205020404" pitchFamily="49" charset="0"/>
              </a:rPr>
              <a:t>np.linalg.solve</a:t>
            </a:r>
            <a:r>
              <a:rPr lang="en-US" b="1" dirty="0">
                <a:solidFill>
                  <a:srgbClr val="0033CC"/>
                </a:solidFill>
                <a:latin typeface="Courier New" panose="02070309020205020404" pitchFamily="49" charset="0"/>
                <a:cs typeface="Courier New" panose="02070309020205020404" pitchFamily="49" charset="0"/>
              </a:rPr>
              <a:t>()</a:t>
            </a:r>
            <a:r>
              <a:rPr lang="en-US" dirty="0"/>
              <a:t>.</a:t>
            </a:r>
          </a:p>
        </p:txBody>
      </p:sp>
      <p:sp>
        <p:nvSpPr>
          <p:cNvPr id="4" name="Slide Number Placeholder 3">
            <a:extLst>
              <a:ext uri="{FF2B5EF4-FFF2-40B4-BE49-F238E27FC236}">
                <a16:creationId xmlns:a16="http://schemas.microsoft.com/office/drawing/2014/main" id="{0BD4D567-51C6-F843-B6F7-A5D3A4A7057E}"/>
              </a:ext>
            </a:extLst>
          </p:cNvPr>
          <p:cNvSpPr>
            <a:spLocks noGrp="1"/>
          </p:cNvSpPr>
          <p:nvPr>
            <p:ph type="sldNum" sz="quarter" idx="12"/>
          </p:nvPr>
        </p:nvSpPr>
        <p:spPr/>
        <p:txBody>
          <a:bodyPr/>
          <a:lstStyle/>
          <a:p>
            <a:fld id="{6C575094-CFE5-6845-BA77-358456EEE977}" type="slidenum">
              <a:rPr lang="en-US" altLang="x-none" smtClean="0"/>
              <a:pPr/>
              <a:t>65</a:t>
            </a:fld>
            <a:endParaRPr lang="en-US" altLang="x-none"/>
          </a:p>
        </p:txBody>
      </p:sp>
    </p:spTree>
    <p:extLst>
      <p:ext uri="{BB962C8B-B14F-4D97-AF65-F5344CB8AC3E}">
        <p14:creationId xmlns:p14="http://schemas.microsoft.com/office/powerpoint/2010/main" val="1039274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FDC-4B87-1344-9DF4-F497A7820694}"/>
              </a:ext>
            </a:extLst>
          </p:cNvPr>
          <p:cNvSpPr>
            <a:spLocks noGrp="1"/>
          </p:cNvSpPr>
          <p:nvPr>
            <p:ph type="title"/>
          </p:nvPr>
        </p:nvSpPr>
        <p:spPr/>
        <p:txBody>
          <a:bodyPr/>
          <a:lstStyle/>
          <a:p>
            <a:r>
              <a:rPr lang="en-US" dirty="0"/>
              <a:t>Solution Using Python</a:t>
            </a:r>
          </a:p>
        </p:txBody>
      </p:sp>
      <p:sp>
        <p:nvSpPr>
          <p:cNvPr id="4" name="Slide Number Placeholder 3">
            <a:extLst>
              <a:ext uri="{FF2B5EF4-FFF2-40B4-BE49-F238E27FC236}">
                <a16:creationId xmlns:a16="http://schemas.microsoft.com/office/drawing/2014/main" id="{0BD4D567-51C6-F843-B6F7-A5D3A4A7057E}"/>
              </a:ext>
            </a:extLst>
          </p:cNvPr>
          <p:cNvSpPr>
            <a:spLocks noGrp="1"/>
          </p:cNvSpPr>
          <p:nvPr>
            <p:ph type="sldNum" sz="quarter" idx="12"/>
          </p:nvPr>
        </p:nvSpPr>
        <p:spPr/>
        <p:txBody>
          <a:bodyPr/>
          <a:lstStyle/>
          <a:p>
            <a:fld id="{6C575094-CFE5-6845-BA77-358456EEE977}" type="slidenum">
              <a:rPr lang="en-US" altLang="x-none" smtClean="0"/>
              <a:pPr/>
              <a:t>66</a:t>
            </a:fld>
            <a:endParaRPr lang="en-US" altLang="x-none"/>
          </a:p>
        </p:txBody>
      </p:sp>
      <p:grpSp>
        <p:nvGrpSpPr>
          <p:cNvPr id="5" name="Group 4">
            <a:extLst>
              <a:ext uri="{FF2B5EF4-FFF2-40B4-BE49-F238E27FC236}">
                <a16:creationId xmlns:a16="http://schemas.microsoft.com/office/drawing/2014/main" id="{CD456753-38F9-EA45-913C-4A42A4EA1763}"/>
              </a:ext>
            </a:extLst>
          </p:cNvPr>
          <p:cNvGrpSpPr/>
          <p:nvPr/>
        </p:nvGrpSpPr>
        <p:grpSpPr>
          <a:xfrm>
            <a:off x="274367" y="1325903"/>
            <a:ext cx="3213829" cy="938719"/>
            <a:chOff x="5394951" y="1547252"/>
            <a:chExt cx="3213829" cy="93871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29A132-08E2-6143-A9A6-AC0A5F0B4054}"/>
                    </a:ext>
                  </a:extLst>
                </p:cNvPr>
                <p:cNvSpPr txBox="1"/>
                <p:nvPr/>
              </p:nvSpPr>
              <p:spPr>
                <a:xfrm>
                  <a:off x="5394951" y="1547252"/>
                  <a:ext cx="3213829" cy="9387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8</m:t>
                                  </m:r>
                                </m:e>
                                <m:e>
                                  <m:r>
                                    <a:rPr lang="en-US" sz="2000" b="0" i="1" smtClean="0">
                                      <a:latin typeface="Cambria Math" panose="02040503050406030204" pitchFamily="18" charset="0"/>
                                    </a:rPr>
                                    <m:t>25</m:t>
                                  </m:r>
                                </m:e>
                                <m:e>
                                  <m:r>
                                    <a:rPr lang="en-US" sz="2000" b="0" i="1" smtClean="0">
                                      <a:latin typeface="Cambria Math" panose="02040503050406030204" pitchFamily="18" charset="0"/>
                                    </a:rPr>
                                    <m:t>16</m:t>
                                  </m:r>
                                </m:e>
                              </m:mr>
                              <m:mr>
                                <m:e>
                                  <m:r>
                                    <a:rPr lang="en-US" sz="2000" b="0" i="1" smtClean="0">
                                      <a:latin typeface="Cambria Math" panose="02040503050406030204" pitchFamily="18" charset="0"/>
                                    </a:rPr>
                                    <m:t>25</m:t>
                                  </m:r>
                                </m:e>
                                <m:e>
                                  <m:r>
                                    <a:rPr lang="en-US" sz="2000" b="0" i="1" smtClean="0">
                                      <a:latin typeface="Cambria Math" panose="02040503050406030204" pitchFamily="18" charset="0"/>
                                    </a:rPr>
                                    <m:t>87</m:t>
                                  </m:r>
                                </m:e>
                                <m:e>
                                  <m:r>
                                    <a:rPr lang="en-US" sz="2000" b="0" i="1" smtClean="0">
                                      <a:latin typeface="Cambria Math" panose="02040503050406030204" pitchFamily="18" charset="0"/>
                                    </a:rPr>
                                    <m:t>55</m:t>
                                  </m:r>
                                </m:e>
                              </m:mr>
                              <m:mr>
                                <m:e>
                                  <m:r>
                                    <a:rPr lang="en-US" sz="2000" b="0" i="1" smtClean="0">
                                      <a:latin typeface="Cambria Math" panose="02040503050406030204" pitchFamily="18" charset="0"/>
                                    </a:rPr>
                                    <m:t>16</m:t>
                                  </m:r>
                                </m:e>
                                <m:e>
                                  <m:r>
                                    <a:rPr lang="en-US" sz="2000" b="0" i="1" smtClean="0">
                                      <a:latin typeface="Cambria Math" panose="02040503050406030204" pitchFamily="18" charset="0"/>
                                    </a:rPr>
                                    <m:t>55</m:t>
                                  </m:r>
                                </m:e>
                                <m:e>
                                  <m:r>
                                    <a:rPr lang="en-US" sz="2000" b="0" i="1" smtClean="0">
                                      <a:latin typeface="Cambria Math" panose="02040503050406030204" pitchFamily="18" charset="0"/>
                                    </a:rPr>
                                    <m:t>36</m:t>
                                  </m:r>
                                </m:e>
                              </m:mr>
                            </m:m>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397,000</m:t>
                                  </m:r>
                                </m:e>
                              </m:mr>
                              <m:mr>
                                <m:e>
                                  <m:r>
                                    <a:rPr lang="en-US" sz="2000" i="1">
                                      <a:latin typeface="Cambria Math" panose="02040503050406030204" pitchFamily="18" charset="0"/>
                                    </a:rPr>
                                    <m:t>1,281,100</m:t>
                                  </m:r>
                                </m:e>
                              </m:mr>
                              <m:mr>
                                <m:e>
                                  <m:r>
                                    <a:rPr lang="en-US" sz="2000" b="0" i="1" smtClean="0">
                                      <a:latin typeface="Cambria Math" panose="02040503050406030204" pitchFamily="18" charset="0"/>
                                    </a:rPr>
                                    <m:t>   </m:t>
                                  </m:r>
                                  <m:r>
                                    <a:rPr lang="en-US" sz="2000" i="1">
                                      <a:latin typeface="Cambria Math" panose="02040503050406030204" pitchFamily="18" charset="0"/>
                                    </a:rPr>
                                    <m:t>817,700</m:t>
                                  </m:r>
                                </m:e>
                              </m:mr>
                            </m:m>
                          </m:e>
                        </m:d>
                      </m:oMath>
                    </m:oMathPara>
                  </a14:m>
                  <a:endParaRPr lang="en-US" sz="2000" dirty="0"/>
                </a:p>
              </p:txBody>
            </p:sp>
          </mc:Choice>
          <mc:Fallback xmlns="">
            <p:sp>
              <p:nvSpPr>
                <p:cNvPr id="6" name="TextBox 5">
                  <a:extLst>
                    <a:ext uri="{FF2B5EF4-FFF2-40B4-BE49-F238E27FC236}">
                      <a16:creationId xmlns:a16="http://schemas.microsoft.com/office/drawing/2014/main" id="{4E29A132-08E2-6143-A9A6-AC0A5F0B4054}"/>
                    </a:ext>
                  </a:extLst>
                </p:cNvPr>
                <p:cNvSpPr txBox="1">
                  <a:spLocks noRot="1" noChangeAspect="1" noMove="1" noResize="1" noEditPoints="1" noAdjustHandles="1" noChangeArrowheads="1" noChangeShapeType="1" noTextEdit="1"/>
                </p:cNvSpPr>
                <p:nvPr/>
              </p:nvSpPr>
              <p:spPr>
                <a:xfrm>
                  <a:off x="5394951" y="1547252"/>
                  <a:ext cx="3213829" cy="938719"/>
                </a:xfrm>
                <a:prstGeom prst="rect">
                  <a:avLst/>
                </a:prstGeom>
                <a:blipFill>
                  <a:blip r:embed="rId2"/>
                  <a:stretch>
                    <a:fillRect b="-9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FD04B186-D180-AB43-BC49-C3D3810630EE}"/>
                </a:ext>
              </a:extLst>
            </p:cNvPr>
            <p:cNvCxnSpPr/>
            <p:nvPr/>
          </p:nvCxnSpPr>
          <p:spPr bwMode="auto">
            <a:xfrm>
              <a:off x="7172671" y="1641768"/>
              <a:ext cx="0" cy="7799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8" name="TextBox 7">
            <a:extLst>
              <a:ext uri="{FF2B5EF4-FFF2-40B4-BE49-F238E27FC236}">
                <a16:creationId xmlns:a16="http://schemas.microsoft.com/office/drawing/2014/main" id="{15E354A9-04A7-B44B-9D24-02DBB2E84794}"/>
              </a:ext>
            </a:extLst>
          </p:cNvPr>
          <p:cNvSpPr txBox="1"/>
          <p:nvPr/>
        </p:nvSpPr>
        <p:spPr>
          <a:xfrm>
            <a:off x="548684" y="2606049"/>
            <a:ext cx="5492209" cy="3293209"/>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numpy as np</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([[ 8, 25, 16],</a:t>
            </a:r>
          </a:p>
          <a:p>
            <a:r>
              <a:rPr lang="en-US" b="1" dirty="0">
                <a:latin typeface="Courier New" panose="02070309020205020404" pitchFamily="49" charset="0"/>
                <a:cs typeface="Courier New" panose="02070309020205020404" pitchFamily="49" charset="0"/>
              </a:rPr>
              <a:t>              [25, 87, 55],</a:t>
            </a:r>
          </a:p>
          <a:p>
            <a:r>
              <a:rPr lang="en-US" b="1" dirty="0">
                <a:latin typeface="Courier New" panose="02070309020205020404" pitchFamily="49" charset="0"/>
                <a:cs typeface="Courier New" panose="02070309020205020404" pitchFamily="49" charset="0"/>
              </a:rPr>
              <a:t>              [16, 55, 36]])</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([397_000, 1_281_100, 817_700])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solution = </a:t>
            </a:r>
            <a:r>
              <a:rPr lang="en-US" b="1" dirty="0" err="1">
                <a:solidFill>
                  <a:srgbClr val="B23C00"/>
                </a:solidFill>
                <a:latin typeface="Courier New" panose="02070309020205020404" pitchFamily="49" charset="0"/>
                <a:cs typeface="Courier New" panose="02070309020205020404" pitchFamily="49" charset="0"/>
              </a:rPr>
              <a:t>np.linalg.solve</a:t>
            </a:r>
            <a:r>
              <a:rPr lang="en-US" b="1" dirty="0">
                <a:latin typeface="Courier New" panose="02070309020205020404" pitchFamily="49" charset="0"/>
                <a:cs typeface="Courier New" panose="02070309020205020404" pitchFamily="49" charset="0"/>
              </a:rPr>
              <a:t>(A, b)</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a:t>
            </a:r>
            <a:r>
              <a:rPr lang="el-GR" b="1" dirty="0">
                <a:latin typeface="Courier New" panose="02070309020205020404" pitchFamily="49" charset="0"/>
                <a:cs typeface="Courier New" panose="02070309020205020404" pitchFamily="49" charset="0"/>
              </a:rPr>
              <a:t>β0 = {</a:t>
            </a:r>
            <a:r>
              <a:rPr lang="en-US" b="1" dirty="0">
                <a:latin typeface="Courier New" panose="02070309020205020404" pitchFamily="49" charset="0"/>
                <a:cs typeface="Courier New" panose="02070309020205020404" pitchFamily="49" charset="0"/>
              </a:rPr>
              <a:t>solution[0]:9,.2f}')</a:t>
            </a:r>
          </a:p>
          <a:p>
            <a:r>
              <a:rPr lang="en-US" b="1" dirty="0">
                <a:latin typeface="Courier New" panose="02070309020205020404" pitchFamily="49" charset="0"/>
                <a:cs typeface="Courier New" panose="02070309020205020404" pitchFamily="49" charset="0"/>
              </a:rPr>
              <a:t>print(f'</a:t>
            </a:r>
            <a:r>
              <a:rPr lang="el-GR" b="1" dirty="0">
                <a:latin typeface="Courier New" panose="02070309020205020404" pitchFamily="49" charset="0"/>
                <a:cs typeface="Courier New" panose="02070309020205020404" pitchFamily="49" charset="0"/>
              </a:rPr>
              <a:t>β1 = {</a:t>
            </a:r>
            <a:r>
              <a:rPr lang="en-US" b="1" dirty="0">
                <a:latin typeface="Courier New" panose="02070309020205020404" pitchFamily="49" charset="0"/>
                <a:cs typeface="Courier New" panose="02070309020205020404" pitchFamily="49" charset="0"/>
              </a:rPr>
              <a:t>solution[1]:9,.2f}')</a:t>
            </a:r>
          </a:p>
          <a:p>
            <a:r>
              <a:rPr lang="en-US" b="1" dirty="0">
                <a:latin typeface="Courier New" panose="02070309020205020404" pitchFamily="49" charset="0"/>
                <a:cs typeface="Courier New" panose="02070309020205020404" pitchFamily="49" charset="0"/>
              </a:rPr>
              <a:t>print(f'</a:t>
            </a:r>
            <a:r>
              <a:rPr lang="el-GR" b="1" dirty="0">
                <a:latin typeface="Courier New" panose="02070309020205020404" pitchFamily="49" charset="0"/>
                <a:cs typeface="Courier New" panose="02070309020205020404" pitchFamily="49" charset="0"/>
              </a:rPr>
              <a:t>β2 = {</a:t>
            </a:r>
            <a:r>
              <a:rPr lang="en-US" b="1" dirty="0">
                <a:latin typeface="Courier New" panose="02070309020205020404" pitchFamily="49" charset="0"/>
                <a:cs typeface="Courier New" panose="02070309020205020404" pitchFamily="49" charset="0"/>
              </a:rPr>
              <a:t>solution[2]:9,.2f}')</a:t>
            </a:r>
          </a:p>
        </p:txBody>
      </p:sp>
      <p:sp>
        <p:nvSpPr>
          <p:cNvPr id="12" name="Right Arrow 11">
            <a:extLst>
              <a:ext uri="{FF2B5EF4-FFF2-40B4-BE49-F238E27FC236}">
                <a16:creationId xmlns:a16="http://schemas.microsoft.com/office/drawing/2014/main" id="{66EF3D1A-1186-BE4E-BF5A-9EDA926B6646}"/>
              </a:ext>
            </a:extLst>
          </p:cNvPr>
          <p:cNvSpPr/>
          <p:nvPr/>
        </p:nvSpPr>
        <p:spPr bwMode="auto">
          <a:xfrm>
            <a:off x="6217902" y="4129094"/>
            <a:ext cx="274317" cy="247115"/>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2DF235-95BD-714B-B895-AABA7CCC0C30}"/>
                  </a:ext>
                </a:extLst>
              </p:cNvPr>
              <p:cNvSpPr txBox="1"/>
              <p:nvPr/>
            </p:nvSpPr>
            <p:spPr>
              <a:xfrm>
                <a:off x="3932572" y="1287430"/>
                <a:ext cx="4845622" cy="1015663"/>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r>
                      <m:rPr>
                        <m:nor/>
                      </m:rPr>
                      <a:rPr lang="en-US" sz="2000">
                        <a:latin typeface="Times New Roman" panose="02020603050405020304" pitchFamily="18" charset="0"/>
                        <a:cs typeface="Times New Roman" panose="02020603050405020304" pitchFamily="18" charset="0"/>
                      </a:rPr>
                      <m:t>63,700</m:t>
                    </m:r>
                  </m:oMath>
                </a14:m>
                <a:r>
                  <a:rPr lang="en-US" sz="2000" dirty="0">
                    <a:latin typeface="Times New Roman" panose="02020603050405020304" pitchFamily="18" charset="0"/>
                    <a:cs typeface="Times New Roman" panose="02020603050405020304" pitchFamily="18" charset="0"/>
                  </a:rPr>
                  <a:t>/84 = 758.33</a:t>
                </a:r>
                <a:br>
                  <a:rPr lang="en-US"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oMath>
                </a14:m>
                <a:r>
                  <a:rPr lang="en-US" sz="2000" dirty="0">
                    <a:latin typeface="Times New Roman" panose="02020603050405020304" pitchFamily="18" charset="0"/>
                    <a:cs typeface="Times New Roman" panose="02020603050405020304" pitchFamily="18" charset="0"/>
                  </a:rPr>
                  <a:t> = </a:t>
                </a:r>
                <a:r>
                  <a:rPr lang="el-GR" sz="2000" dirty="0">
                    <a:latin typeface="Times New Roman" panose="02020603050405020304" pitchFamily="18" charset="0"/>
                    <a:cs typeface="Times New Roman" panose="02020603050405020304" pitchFamily="18" charset="0"/>
                  </a:rPr>
                  <a:t>(323</a:t>
                </a:r>
                <a:r>
                  <a:rPr lang="en-US"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800 - 40*β</a:t>
                </a:r>
                <a:r>
                  <a:rPr lang="el-GR" sz="2000" baseline="-25000" dirty="0">
                    <a:latin typeface="Times New Roman" panose="02020603050405020304" pitchFamily="18" charset="0"/>
                    <a:cs typeface="Times New Roman" panose="02020603050405020304" pitchFamily="18" charset="0"/>
                  </a:rPr>
                  <a:t>2</a:t>
                </a:r>
                <a:r>
                  <a:rPr lang="el-GR" sz="2000" dirty="0">
                    <a:latin typeface="Times New Roman" panose="02020603050405020304" pitchFamily="18" charset="0"/>
                    <a:cs typeface="Times New Roman" panose="02020603050405020304" pitchFamily="18" charset="0"/>
                  </a:rPr>
                  <a:t>)/71</a:t>
                </a:r>
                <a:r>
                  <a:rPr lang="en-US" sz="2000" dirty="0">
                    <a:latin typeface="Times New Roman" panose="02020603050405020304" pitchFamily="18" charset="0"/>
                    <a:cs typeface="Times New Roman" panose="02020603050405020304" pitchFamily="18" charset="0"/>
                  </a:rPr>
                  <a:t> = 4,133.33</a:t>
                </a:r>
                <a:br>
                  <a:rPr lang="en-US"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oMath>
                </a14:m>
                <a:r>
                  <a:rPr lang="en-US" sz="2000" dirty="0">
                    <a:latin typeface="Times New Roman" panose="02020603050405020304" pitchFamily="18" charset="0"/>
                    <a:cs typeface="Times New Roman" panose="02020603050405020304" pitchFamily="18" charset="0"/>
                  </a:rPr>
                  <a:t> = </a:t>
                </a:r>
                <a:r>
                  <a:rPr lang="el-GR" sz="2000" dirty="0">
                    <a:latin typeface="Times New Roman" panose="02020603050405020304" pitchFamily="18" charset="0"/>
                    <a:cs typeface="Times New Roman" panose="02020603050405020304" pitchFamily="18" charset="0"/>
                  </a:rPr>
                  <a:t>(397</a:t>
                </a:r>
                <a:r>
                  <a:rPr lang="en-US"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000 - 25*β</a:t>
                </a:r>
                <a:r>
                  <a:rPr lang="el-GR" sz="2000" baseline="-25000" dirty="0">
                    <a:latin typeface="Times New Roman" panose="02020603050405020304" pitchFamily="18" charset="0"/>
                    <a:cs typeface="Times New Roman" panose="02020603050405020304" pitchFamily="18" charset="0"/>
                  </a:rPr>
                  <a:t>1</a:t>
                </a:r>
                <a:r>
                  <a:rPr lang="el-GR" sz="2000" dirty="0">
                    <a:latin typeface="Times New Roman" panose="02020603050405020304" pitchFamily="18" charset="0"/>
                    <a:cs typeface="Times New Roman" panose="02020603050405020304" pitchFamily="18" charset="0"/>
                  </a:rPr>
                  <a:t> - 16*β</a:t>
                </a:r>
                <a:r>
                  <a:rPr lang="el-GR" sz="2000" baseline="-25000" dirty="0">
                    <a:latin typeface="Times New Roman" panose="02020603050405020304" pitchFamily="18" charset="0"/>
                    <a:cs typeface="Times New Roman" panose="02020603050405020304" pitchFamily="18" charset="0"/>
                  </a:rPr>
                  <a:t>2</a:t>
                </a:r>
                <a:r>
                  <a:rPr lang="el-GR" sz="2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 35,191.67</a:t>
                </a:r>
              </a:p>
            </p:txBody>
          </p:sp>
        </mc:Choice>
        <mc:Fallback xmlns="">
          <p:sp>
            <p:nvSpPr>
              <p:cNvPr id="13" name="TextBox 12">
                <a:extLst>
                  <a:ext uri="{FF2B5EF4-FFF2-40B4-BE49-F238E27FC236}">
                    <a16:creationId xmlns:a16="http://schemas.microsoft.com/office/drawing/2014/main" id="{332DF235-95BD-714B-B895-AABA7CCC0C30}"/>
                  </a:ext>
                </a:extLst>
              </p:cNvPr>
              <p:cNvSpPr txBox="1">
                <a:spLocks noRot="1" noChangeAspect="1" noMove="1" noResize="1" noEditPoints="1" noAdjustHandles="1" noChangeArrowheads="1" noChangeShapeType="1" noTextEdit="1"/>
              </p:cNvSpPr>
              <p:nvPr/>
            </p:nvSpPr>
            <p:spPr>
              <a:xfrm>
                <a:off x="3932572" y="1287430"/>
                <a:ext cx="4845622" cy="1015663"/>
              </a:xfrm>
              <a:prstGeom prst="rect">
                <a:avLst/>
              </a:prstGeom>
              <a:blipFill>
                <a:blip r:embed="rId3"/>
                <a:stretch>
                  <a:fillRect l="-524" t="-2469" r="-262" b="-987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1312E12-8BE3-414E-A477-7FE4372A32B8}"/>
              </a:ext>
            </a:extLst>
          </p:cNvPr>
          <p:cNvSpPr txBox="1"/>
          <p:nvPr/>
        </p:nvSpPr>
        <p:spPr>
          <a:xfrm>
            <a:off x="6650620" y="3837154"/>
            <a:ext cx="2036135" cy="830997"/>
          </a:xfrm>
          <a:prstGeom prst="rect">
            <a:avLst/>
          </a:prstGeom>
          <a:solidFill>
            <a:srgbClr val="DDFDFF"/>
          </a:solidFill>
          <a:ln>
            <a:solidFill>
              <a:srgbClr val="0033CC"/>
            </a:solidFill>
          </a:ln>
        </p:spPr>
        <p:txBody>
          <a:bodyPr wrap="none" rtlCol="0">
            <a:spAutoFit/>
          </a:bodyPr>
          <a:lstStyle/>
          <a:p>
            <a:r>
              <a:rPr lang="el-GR" b="1" dirty="0">
                <a:latin typeface="Courier New" panose="02070309020205020404" pitchFamily="49" charset="0"/>
                <a:cs typeface="Courier New" panose="02070309020205020404" pitchFamily="49" charset="0"/>
              </a:rPr>
              <a:t>β0 = 35,191.67 </a:t>
            </a:r>
            <a:endParaRPr lang="en-US" b="1" dirty="0">
              <a:latin typeface="Courier New" panose="02070309020205020404" pitchFamily="49" charset="0"/>
              <a:cs typeface="Courier New" panose="02070309020205020404" pitchFamily="49" charset="0"/>
            </a:endParaRPr>
          </a:p>
          <a:p>
            <a:r>
              <a:rPr lang="el-GR" b="1" dirty="0">
                <a:latin typeface="Courier New" panose="02070309020205020404" pitchFamily="49" charset="0"/>
                <a:cs typeface="Courier New" panose="02070309020205020404" pitchFamily="49" charset="0"/>
              </a:rPr>
              <a:t>β1 = 4,133.33 </a:t>
            </a:r>
            <a:endParaRPr lang="en-US" b="1" dirty="0">
              <a:latin typeface="Courier New" panose="02070309020205020404" pitchFamily="49" charset="0"/>
              <a:cs typeface="Courier New" panose="02070309020205020404" pitchFamily="49" charset="0"/>
            </a:endParaRPr>
          </a:p>
          <a:p>
            <a:r>
              <a:rPr lang="el-GR" b="1" dirty="0">
                <a:latin typeface="Courier New" panose="02070309020205020404" pitchFamily="49" charset="0"/>
                <a:cs typeface="Courier New" panose="02070309020205020404" pitchFamily="49" charset="0"/>
              </a:rPr>
              <a:t>β2 = 758.33</a:t>
            </a:r>
            <a:endParaRPr lang="en-US"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0A9E7F15-B529-4E42-906C-09372BAC17A6}"/>
              </a:ext>
            </a:extLst>
          </p:cNvPr>
          <p:cNvSpPr txBox="1"/>
          <p:nvPr/>
        </p:nvSpPr>
        <p:spPr>
          <a:xfrm>
            <a:off x="3851675" y="2436772"/>
            <a:ext cx="2358338" cy="338554"/>
          </a:xfrm>
          <a:prstGeom prst="rect">
            <a:avLst/>
          </a:prstGeom>
          <a:solidFill>
            <a:srgbClr val="0033CC"/>
          </a:solidFill>
        </p:spPr>
        <p:txBody>
          <a:bodyPr wrap="none" rtlCol="0">
            <a:spAutoFit/>
          </a:bodyPr>
          <a:lstStyle/>
          <a:p>
            <a:r>
              <a:rPr lang="en-US" dirty="0" err="1">
                <a:solidFill>
                  <a:srgbClr val="FFFF00"/>
                </a:solidFill>
              </a:rPr>
              <a:t>HomePricesSolve.ipynb</a:t>
            </a:r>
            <a:endParaRPr lang="en-US" dirty="0">
              <a:solidFill>
                <a:srgbClr val="FFFF00"/>
              </a:solidFill>
            </a:endParaRPr>
          </a:p>
        </p:txBody>
      </p:sp>
    </p:spTree>
    <p:extLst>
      <p:ext uri="{BB962C8B-B14F-4D97-AF65-F5344CB8AC3E}">
        <p14:creationId xmlns:p14="http://schemas.microsoft.com/office/powerpoint/2010/main" val="41220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8C30-9C83-B644-BD20-1AD9752941C0}"/>
              </a:ext>
            </a:extLst>
          </p:cNvPr>
          <p:cNvSpPr>
            <a:spLocks noGrp="1"/>
          </p:cNvSpPr>
          <p:nvPr>
            <p:ph type="title"/>
          </p:nvPr>
        </p:nvSpPr>
        <p:spPr/>
        <p:txBody>
          <a:bodyPr/>
          <a:lstStyle/>
          <a:p>
            <a:r>
              <a:rPr lang="en-US" dirty="0"/>
              <a:t>Scalar Multiplication of a Vector</a:t>
            </a:r>
          </a:p>
        </p:txBody>
      </p:sp>
      <p:sp>
        <p:nvSpPr>
          <p:cNvPr id="3" name="Content Placeholder 2">
            <a:extLst>
              <a:ext uri="{FF2B5EF4-FFF2-40B4-BE49-F238E27FC236}">
                <a16:creationId xmlns:a16="http://schemas.microsoft.com/office/drawing/2014/main" id="{504A3746-43D5-324E-81FD-5588D4E30BFD}"/>
              </a:ext>
            </a:extLst>
          </p:cNvPr>
          <p:cNvSpPr>
            <a:spLocks noGrp="1"/>
          </p:cNvSpPr>
          <p:nvPr>
            <p:ph idx="1"/>
          </p:nvPr>
        </p:nvSpPr>
        <p:spPr>
          <a:xfrm>
            <a:off x="457200" y="1295400"/>
            <a:ext cx="8229600" cy="4835525"/>
          </a:xfrm>
        </p:spPr>
        <p:txBody>
          <a:bodyPr/>
          <a:lstStyle/>
          <a:p>
            <a:r>
              <a:rPr lang="en-US" dirty="0"/>
              <a:t>Scalar multiplication</a:t>
            </a:r>
          </a:p>
          <a:p>
            <a:pPr lvl="4"/>
            <a:endParaRPr lang="en-US" dirty="0"/>
          </a:p>
          <a:p>
            <a:pPr lvl="1"/>
            <a:r>
              <a:rPr lang="en-US" dirty="0"/>
              <a:t>To multiply a vector by a constant, multiply each component of the vector by the constant.</a:t>
            </a:r>
          </a:p>
          <a:p>
            <a:pPr lvl="4"/>
            <a:endParaRPr lang="en-US" dirty="0"/>
          </a:p>
          <a:p>
            <a:pPr lvl="1"/>
            <a:r>
              <a:rPr lang="en-US" dirty="0"/>
              <a:t>Example: If </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 [3, 2] </a:t>
            </a:r>
            <a:r>
              <a:rPr lang="en-US" dirty="0"/>
              <a:t>, then </a:t>
            </a:r>
            <a:r>
              <a:rPr lang="en-US"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 [6, 4]</a:t>
            </a:r>
          </a:p>
        </p:txBody>
      </p:sp>
      <p:sp>
        <p:nvSpPr>
          <p:cNvPr id="4" name="Slide Number Placeholder 3">
            <a:extLst>
              <a:ext uri="{FF2B5EF4-FFF2-40B4-BE49-F238E27FC236}">
                <a16:creationId xmlns:a16="http://schemas.microsoft.com/office/drawing/2014/main" id="{0D2DFBC6-F047-B849-8BCD-0B6D9558C82B}"/>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353242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8C30-9C83-B644-BD20-1AD9752941C0}"/>
              </a:ext>
            </a:extLst>
          </p:cNvPr>
          <p:cNvSpPr>
            <a:spLocks noGrp="1"/>
          </p:cNvSpPr>
          <p:nvPr>
            <p:ph type="title"/>
          </p:nvPr>
        </p:nvSpPr>
        <p:spPr/>
        <p:txBody>
          <a:bodyPr/>
          <a:lstStyle/>
          <a:p>
            <a:r>
              <a:rPr lang="en-US" dirty="0"/>
              <a:t>Linear Combination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A3746-43D5-324E-81FD-5588D4E30BFD}"/>
                  </a:ext>
                </a:extLst>
              </p:cNvPr>
              <p:cNvSpPr>
                <a:spLocks noGrp="1"/>
              </p:cNvSpPr>
              <p:nvPr>
                <p:ph idx="1"/>
              </p:nvPr>
            </p:nvSpPr>
            <p:spPr>
              <a:xfrm>
                <a:off x="457200" y="2738733"/>
                <a:ext cx="8229600" cy="3433437"/>
              </a:xfrm>
            </p:spPr>
            <p:txBody>
              <a:bodyPr/>
              <a:lstStyle/>
              <a:p>
                <a:pPr lvl="1"/>
                <a:r>
                  <a:rPr lang="en-US" dirty="0"/>
                  <a:t>Example: Vector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2</m:t>
                            </m:r>
                          </m:e>
                          <m:e>
                            <m:r>
                              <a:rPr lang="en-US" b="0" i="1" smtClean="0">
                                <a:latin typeface="Cambria Math" panose="02040503050406030204" pitchFamily="18" charset="0"/>
                              </a:rPr>
                              <m:t>−2</m:t>
                            </m:r>
                          </m:e>
                          <m:e>
                            <m:r>
                              <a:rPr lang="en-US" b="0" i="1" smtClean="0">
                                <a:latin typeface="Cambria Math" panose="02040503050406030204" pitchFamily="18" charset="0"/>
                              </a:rPr>
                              <m:t>−1</m:t>
                            </m:r>
                          </m:e>
                        </m:eqArr>
                      </m:e>
                    </m:d>
                  </m:oMath>
                </a14:m>
                <a:r>
                  <a:rPr lang="en-US" dirty="0"/>
                  <a:t> is a linear combination of</a:t>
                </a:r>
                <a:br>
                  <a:rPr lang="en-US" dirty="0"/>
                </a:br>
                <a:r>
                  <a:rPr lang="en-US" sz="1200" dirty="0"/>
                  <a:t> </a:t>
                </a:r>
                <a:br>
                  <a:rPr lang="en-US" dirty="0"/>
                </a:br>
                <a:r>
                  <a:rPr lang="en-US" dirty="0"/>
                  <a:t>vectors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m:t>
                            </m:r>
                            <m:r>
                              <a:rPr lang="en-US" b="0" i="1" smtClean="0">
                                <a:latin typeface="Cambria Math" panose="02040503050406030204" pitchFamily="18" charset="0"/>
                              </a:rPr>
                              <m:t>1</m:t>
                            </m:r>
                          </m:e>
                          <m:e>
                            <m:r>
                              <a:rPr lang="en-US" b="0" i="1" smtClean="0">
                                <a:latin typeface="Cambria Math" panose="02040503050406030204" pitchFamily="18" charset="0"/>
                              </a:rPr>
                              <m:t>   0</m:t>
                            </m:r>
                          </m:e>
                          <m:e>
                            <m:r>
                              <a:rPr lang="en-US" i="1">
                                <a:latin typeface="Cambria Math" panose="02040503050406030204" pitchFamily="18" charset="0"/>
                              </a:rPr>
                              <m:t>−1</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2</m:t>
                            </m:r>
                          </m:e>
                          <m:e>
                            <m:r>
                              <a:rPr lang="en-US" i="1">
                                <a:latin typeface="Cambria Math" panose="02040503050406030204" pitchFamily="18" charset="0"/>
                              </a:rPr>
                              <m:t>−</m:t>
                            </m:r>
                            <m:r>
                              <a:rPr lang="en-US" b="0" i="1" smtClean="0">
                                <a:latin typeface="Cambria Math" panose="02040503050406030204" pitchFamily="18" charset="0"/>
                              </a:rPr>
                              <m:t>3</m:t>
                            </m:r>
                          </m:e>
                          <m:e>
                            <m:r>
                              <a:rPr lang="en-US" b="0" i="1" smtClean="0">
                                <a:latin typeface="Cambria Math" panose="02040503050406030204" pitchFamily="18" charset="0"/>
                              </a:rPr>
                              <m:t>   </m:t>
                            </m:r>
                            <m:r>
                              <a:rPr lang="en-US" i="1">
                                <a:latin typeface="Cambria Math" panose="02040503050406030204" pitchFamily="18" charset="0"/>
                              </a:rPr>
                              <m:t>1</m:t>
                            </m:r>
                          </m:e>
                        </m:eqArr>
                      </m:e>
                    </m:d>
                  </m:oMath>
                </a14:m>
                <a:r>
                  <a:rPr lang="en-US" dirty="0"/>
                  <a:t>, and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m:t>
                            </m:r>
                            <m:r>
                              <a:rPr lang="en-US" b="0" i="1" smtClean="0">
                                <a:latin typeface="Cambria Math" panose="02040503050406030204" pitchFamily="18" charset="0"/>
                              </a:rPr>
                              <m:t>5</m:t>
                            </m:r>
                          </m:e>
                          <m:e>
                            <m:r>
                              <a:rPr lang="en-US" i="1">
                                <a:latin typeface="Cambria Math" panose="02040503050406030204" pitchFamily="18" charset="0"/>
                              </a:rPr>
                              <m:t>−</m:t>
                            </m:r>
                            <m:r>
                              <a:rPr lang="en-US" b="0" i="1" smtClean="0">
                                <a:latin typeface="Cambria Math" panose="02040503050406030204" pitchFamily="18" charset="0"/>
                              </a:rPr>
                              <m:t>4</m:t>
                            </m:r>
                          </m:e>
                          <m:e>
                            <m:r>
                              <a:rPr lang="en-US" b="0" i="1" smtClean="0">
                                <a:latin typeface="Cambria Math" panose="02040503050406030204" pitchFamily="18" charset="0"/>
                              </a:rPr>
                              <m:t>   0</m:t>
                            </m:r>
                          </m:e>
                        </m:eqArr>
                      </m:e>
                    </m:d>
                  </m:oMath>
                </a14:m>
                <a:r>
                  <a:rPr lang="en-US" dirty="0"/>
                  <a:t> since</a:t>
                </a:r>
                <a:br>
                  <a:rPr lang="en-US" dirty="0"/>
                </a:br>
                <a:r>
                  <a:rPr lang="en-US" sz="1200" dirty="0"/>
                  <a:t> </a:t>
                </a:r>
                <a:br>
                  <a:rPr lang="en-US" dirty="0"/>
                </a:br>
                <a:r>
                  <a:rPr lang="en-US" dirty="0">
                    <a:latin typeface="Times New Roman" panose="02020603050405020304" pitchFamily="18" charset="0"/>
                    <a:cs typeface="Times New Roman" panose="02020603050405020304" pitchFamily="18" charset="0"/>
                  </a:rPr>
                  <a:t>3</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1</m:t>
                            </m:r>
                          </m:e>
                          <m:e>
                            <m:r>
                              <a:rPr lang="en-US" i="1">
                                <a:latin typeface="Cambria Math" panose="02040503050406030204" pitchFamily="18" charset="0"/>
                              </a:rPr>
                              <m:t>   0</m:t>
                            </m:r>
                          </m:e>
                          <m:e>
                            <m:r>
                              <a:rPr lang="en-US" i="1">
                                <a:latin typeface="Cambria Math" panose="02040503050406030204" pitchFamily="18" charset="0"/>
                              </a:rPr>
                              <m:t>−1</m:t>
                            </m:r>
                          </m:e>
                        </m:eqArr>
                      </m:e>
                    </m:d>
                  </m:oMath>
                </a14:m>
                <a:r>
                  <a:rPr lang="en-US" dirty="0">
                    <a:latin typeface="Times New Roman" panose="02020603050405020304" pitchFamily="18" charset="0"/>
                    <a:cs typeface="Times New Roman" panose="02020603050405020304" pitchFamily="18" charset="0"/>
                  </a:rPr>
                  <a:t> + 2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2</m:t>
                            </m:r>
                          </m:e>
                          <m:e>
                            <m:r>
                              <a:rPr lang="en-US" i="1">
                                <a:latin typeface="Cambria Math" panose="02040503050406030204" pitchFamily="18" charset="0"/>
                              </a:rPr>
                              <m:t>−3</m:t>
                            </m:r>
                          </m:e>
                          <m:e>
                            <m:r>
                              <a:rPr lang="en-US" i="1">
                                <a:latin typeface="Cambria Math" panose="02040503050406030204" pitchFamily="18" charset="0"/>
                              </a:rPr>
                              <m:t>   1</m:t>
                            </m:r>
                          </m:e>
                        </m:eqArr>
                      </m:e>
                    </m:d>
                    <m:r>
                      <a:rPr lang="en-US" b="0" i="0"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m:t>
                            </m:r>
                            <m:r>
                              <a:rPr lang="en-US" b="0" i="1" smtClean="0">
                                <a:latin typeface="Cambria Math" panose="02040503050406030204" pitchFamily="18" charset="0"/>
                              </a:rPr>
                              <m:t>5</m:t>
                            </m:r>
                          </m:e>
                          <m:e>
                            <m:r>
                              <a:rPr lang="en-US" i="1">
                                <a:latin typeface="Cambria Math" panose="02040503050406030204" pitchFamily="18" charset="0"/>
                              </a:rPr>
                              <m:t>−4</m:t>
                            </m:r>
                          </m:e>
                          <m:e>
                            <m:r>
                              <a:rPr lang="en-US" i="1">
                                <a:latin typeface="Cambria Math" panose="02040503050406030204" pitchFamily="18" charset="0"/>
                              </a:rPr>
                              <m:t>   0</m:t>
                            </m:r>
                          </m:e>
                        </m:eqArr>
                      </m:e>
                    </m:d>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2</m:t>
                            </m:r>
                          </m:e>
                          <m:e>
                            <m:r>
                              <a:rPr lang="en-US" i="1">
                                <a:latin typeface="Cambria Math" panose="02040503050406030204" pitchFamily="18" charset="0"/>
                              </a:rPr>
                              <m:t>−2</m:t>
                            </m:r>
                          </m:e>
                          <m:e>
                            <m:r>
                              <a:rPr lang="en-US" i="1">
                                <a:latin typeface="Cambria Math" panose="02040503050406030204" pitchFamily="18" charset="0"/>
                              </a:rPr>
                              <m:t>−1</m:t>
                            </m:r>
                          </m:e>
                        </m:eqArr>
                      </m:e>
                    </m:d>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04A3746-43D5-324E-81FD-5588D4E30BFD}"/>
                  </a:ext>
                </a:extLst>
              </p:cNvPr>
              <p:cNvSpPr>
                <a:spLocks noGrp="1" noRot="1" noChangeAspect="1" noMove="1" noResize="1" noEditPoints="1" noAdjustHandles="1" noChangeArrowheads="1" noChangeShapeType="1" noTextEdit="1"/>
              </p:cNvSpPr>
              <p:nvPr>
                <p:ph idx="1"/>
              </p:nvPr>
            </p:nvSpPr>
            <p:spPr>
              <a:xfrm>
                <a:off x="457200" y="2738733"/>
                <a:ext cx="8229600" cy="3433437"/>
              </a:xfrm>
              <a:blipFill>
                <a:blip r:embed="rId2"/>
                <a:stretch>
                  <a:fillRect t="-741" b="-29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2DFBC6-F047-B849-8BCD-0B6D9558C82B}"/>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5" name="TextBox 4">
            <a:extLst>
              <a:ext uri="{FF2B5EF4-FFF2-40B4-BE49-F238E27FC236}">
                <a16:creationId xmlns:a16="http://schemas.microsoft.com/office/drawing/2014/main" id="{A248C9CE-5F83-7144-876F-DF85B74FEC37}"/>
              </a:ext>
            </a:extLst>
          </p:cNvPr>
          <p:cNvSpPr txBox="1"/>
          <p:nvPr/>
        </p:nvSpPr>
        <p:spPr>
          <a:xfrm>
            <a:off x="972585" y="1253755"/>
            <a:ext cx="7198830" cy="1384995"/>
          </a:xfrm>
          <a:prstGeom prst="rect">
            <a:avLst/>
          </a:prstGeom>
          <a:solidFill>
            <a:schemeClr val="accent1">
              <a:lumMod val="20000"/>
              <a:lumOff val="80000"/>
            </a:schemeClr>
          </a:solidFill>
          <a:ln>
            <a:solidFill>
              <a:srgbClr val="0033CC"/>
            </a:solidFill>
          </a:ln>
        </p:spPr>
        <p:txBody>
          <a:bodyPr wrap="none" rtlCol="0">
            <a:spAutoFit/>
          </a:bodyPr>
          <a:lstStyle/>
          <a:p>
            <a:r>
              <a:rPr lang="en-US" sz="2800" dirty="0">
                <a:solidFill>
                  <a:srgbClr val="0033CC"/>
                </a:solidFill>
              </a:rPr>
              <a:t>A vector </a:t>
            </a:r>
            <a:r>
              <a:rPr lang="en-US" sz="2800" b="1" dirty="0">
                <a:solidFill>
                  <a:srgbClr val="0033CC"/>
                </a:solidFill>
                <a:latin typeface="Times New Roman" panose="02020603050405020304" pitchFamily="18" charset="0"/>
                <a:cs typeface="Times New Roman" panose="02020603050405020304" pitchFamily="18" charset="0"/>
              </a:rPr>
              <a:t>v</a:t>
            </a:r>
            <a:r>
              <a:rPr lang="en-US" sz="2800" dirty="0">
                <a:solidFill>
                  <a:srgbClr val="0033CC"/>
                </a:solidFill>
              </a:rPr>
              <a:t> is a </a:t>
            </a:r>
            <a:r>
              <a:rPr lang="en-US" sz="2800" dirty="0">
                <a:solidFill>
                  <a:srgbClr val="B23C00"/>
                </a:solidFill>
              </a:rPr>
              <a:t>linear combination </a:t>
            </a:r>
            <a:r>
              <a:rPr lang="en-US" sz="2800" dirty="0">
                <a:solidFill>
                  <a:srgbClr val="0033CC"/>
                </a:solidFill>
              </a:rPr>
              <a:t>of vectors </a:t>
            </a:r>
            <a:br>
              <a:rPr lang="en-US" sz="2800" dirty="0">
                <a:solidFill>
                  <a:srgbClr val="0033CC"/>
                </a:solidFill>
              </a:rPr>
            </a:br>
            <a:r>
              <a:rPr lang="en-US" sz="2800" b="1" dirty="0">
                <a:solidFill>
                  <a:srgbClr val="0033CC"/>
                </a:solidFill>
                <a:latin typeface="Times New Roman" panose="02020603050405020304" pitchFamily="18" charset="0"/>
                <a:cs typeface="Times New Roman" panose="02020603050405020304" pitchFamily="18" charset="0"/>
              </a:rPr>
              <a:t>v</a:t>
            </a:r>
            <a:r>
              <a:rPr lang="en-US" sz="2800" baseline="-25000" dirty="0">
                <a:solidFill>
                  <a:srgbClr val="0033CC"/>
                </a:solidFill>
                <a:latin typeface="Times New Roman" panose="02020603050405020304" pitchFamily="18" charset="0"/>
                <a:cs typeface="Times New Roman" panose="02020603050405020304" pitchFamily="18" charset="0"/>
              </a:rPr>
              <a:t>1</a:t>
            </a:r>
            <a:r>
              <a:rPr lang="en-US" sz="2800" dirty="0">
                <a:solidFill>
                  <a:srgbClr val="0033CC"/>
                </a:solidFill>
              </a:rPr>
              <a:t>, </a:t>
            </a:r>
            <a:r>
              <a:rPr lang="en-US" sz="2800" b="1" dirty="0">
                <a:solidFill>
                  <a:srgbClr val="0033CC"/>
                </a:solidFill>
                <a:latin typeface="Times New Roman" panose="02020603050405020304" pitchFamily="18" charset="0"/>
                <a:cs typeface="Times New Roman" panose="02020603050405020304" pitchFamily="18" charset="0"/>
              </a:rPr>
              <a:t>v</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rPr>
              <a:t>, ..., </a:t>
            </a:r>
            <a:r>
              <a:rPr lang="en-US" sz="2800" b="1" dirty="0" err="1">
                <a:solidFill>
                  <a:srgbClr val="0033CC"/>
                </a:solidFill>
                <a:latin typeface="Times New Roman" panose="02020603050405020304" pitchFamily="18" charset="0"/>
                <a:cs typeface="Times New Roman" panose="02020603050405020304" pitchFamily="18" charset="0"/>
              </a:rPr>
              <a:t>v</a:t>
            </a:r>
            <a:r>
              <a:rPr lang="en-US" sz="2800" i="1" baseline="-25000" dirty="0" err="1">
                <a:solidFill>
                  <a:srgbClr val="0033CC"/>
                </a:solidFill>
                <a:latin typeface="Times New Roman" panose="02020603050405020304" pitchFamily="18" charset="0"/>
                <a:cs typeface="Times New Roman" panose="02020603050405020304" pitchFamily="18" charset="0"/>
              </a:rPr>
              <a:t>k</a:t>
            </a:r>
            <a:r>
              <a:rPr lang="en-US" sz="2800" dirty="0">
                <a:solidFill>
                  <a:srgbClr val="0033CC"/>
                </a:solidFill>
              </a:rPr>
              <a:t> if there are scalars </a:t>
            </a:r>
            <a:r>
              <a:rPr lang="en-US" sz="2800" i="1" dirty="0">
                <a:solidFill>
                  <a:srgbClr val="0033CC"/>
                </a:solidFill>
                <a:latin typeface="Times New Roman" panose="02020603050405020304" pitchFamily="18" charset="0"/>
                <a:cs typeface="Times New Roman" panose="02020603050405020304" pitchFamily="18" charset="0"/>
              </a:rPr>
              <a:t>c</a:t>
            </a:r>
            <a:r>
              <a:rPr lang="en-US" sz="2800" baseline="-25000" dirty="0">
                <a:solidFill>
                  <a:srgbClr val="0033CC"/>
                </a:solidFill>
                <a:latin typeface="Times New Roman" panose="02020603050405020304" pitchFamily="18" charset="0"/>
                <a:cs typeface="Times New Roman" panose="02020603050405020304" pitchFamily="18" charset="0"/>
              </a:rPr>
              <a:t>1</a:t>
            </a:r>
            <a:r>
              <a:rPr lang="en-US" sz="2800" dirty="0">
                <a:solidFill>
                  <a:srgbClr val="0033CC"/>
                </a:solidFill>
              </a:rPr>
              <a:t>, </a:t>
            </a:r>
            <a:r>
              <a:rPr lang="en-US" sz="2800" i="1" dirty="0">
                <a:solidFill>
                  <a:srgbClr val="0033CC"/>
                </a:solidFill>
                <a:latin typeface="Times New Roman" panose="02020603050405020304" pitchFamily="18" charset="0"/>
                <a:cs typeface="Times New Roman" panose="02020603050405020304" pitchFamily="18" charset="0"/>
              </a:rPr>
              <a:t>c</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rPr>
              <a:t>, ..., </a:t>
            </a:r>
            <a:r>
              <a:rPr lang="en-US" sz="2800" i="1" dirty="0">
                <a:solidFill>
                  <a:srgbClr val="0033CC"/>
                </a:solidFill>
                <a:latin typeface="Times New Roman" panose="02020603050405020304" pitchFamily="18" charset="0"/>
                <a:cs typeface="Times New Roman" panose="02020603050405020304" pitchFamily="18" charset="0"/>
              </a:rPr>
              <a:t>c</a:t>
            </a:r>
            <a:r>
              <a:rPr lang="en-US" sz="2800" baseline="-25000" dirty="0">
                <a:solidFill>
                  <a:srgbClr val="0033CC"/>
                </a:solidFill>
                <a:latin typeface="Times New Roman" panose="02020603050405020304" pitchFamily="18" charset="0"/>
                <a:cs typeface="Times New Roman" panose="02020603050405020304" pitchFamily="18" charset="0"/>
              </a:rPr>
              <a:t>k</a:t>
            </a:r>
            <a:r>
              <a:rPr lang="en-US" sz="2800" dirty="0">
                <a:solidFill>
                  <a:srgbClr val="0033CC"/>
                </a:solidFill>
              </a:rPr>
              <a:t> </a:t>
            </a:r>
            <a:br>
              <a:rPr lang="en-US" sz="2800" dirty="0">
                <a:solidFill>
                  <a:srgbClr val="0033CC"/>
                </a:solidFill>
              </a:rPr>
            </a:br>
            <a:r>
              <a:rPr lang="en-US" sz="2800" dirty="0">
                <a:solidFill>
                  <a:srgbClr val="0033CC"/>
                </a:solidFill>
              </a:rPr>
              <a:t>such that </a:t>
            </a:r>
            <a:r>
              <a:rPr lang="en-US" sz="2800" b="1" dirty="0">
                <a:solidFill>
                  <a:srgbClr val="0033CC"/>
                </a:solidFill>
                <a:latin typeface="Times New Roman" panose="02020603050405020304" pitchFamily="18" charset="0"/>
                <a:cs typeface="Times New Roman" panose="02020603050405020304" pitchFamily="18" charset="0"/>
              </a:rPr>
              <a:t>v</a:t>
            </a:r>
            <a:r>
              <a:rPr lang="en-US" sz="2800" dirty="0">
                <a:solidFill>
                  <a:srgbClr val="0033CC"/>
                </a:solidFill>
                <a:latin typeface="Times New Roman" panose="02020603050405020304" pitchFamily="18" charset="0"/>
                <a:cs typeface="Times New Roman" panose="02020603050405020304" pitchFamily="18" charset="0"/>
              </a:rPr>
              <a:t> = </a:t>
            </a:r>
            <a:r>
              <a:rPr lang="en-US" sz="2800" i="1" dirty="0">
                <a:solidFill>
                  <a:srgbClr val="0033CC"/>
                </a:solidFill>
                <a:latin typeface="Times New Roman" panose="02020603050405020304" pitchFamily="18" charset="0"/>
                <a:cs typeface="Times New Roman" panose="02020603050405020304" pitchFamily="18" charset="0"/>
              </a:rPr>
              <a:t>c</a:t>
            </a:r>
            <a:r>
              <a:rPr lang="en-US" sz="2800" baseline="-25000" dirty="0">
                <a:solidFill>
                  <a:srgbClr val="0033CC"/>
                </a:solidFill>
                <a:latin typeface="Times New Roman" panose="02020603050405020304" pitchFamily="18" charset="0"/>
                <a:cs typeface="Times New Roman" panose="02020603050405020304" pitchFamily="18" charset="0"/>
              </a:rPr>
              <a:t>1</a:t>
            </a:r>
            <a:r>
              <a:rPr lang="en-US" sz="2800" b="1" dirty="0">
                <a:solidFill>
                  <a:srgbClr val="0033CC"/>
                </a:solidFill>
                <a:latin typeface="Times New Roman" panose="02020603050405020304" pitchFamily="18" charset="0"/>
                <a:cs typeface="Times New Roman" panose="02020603050405020304" pitchFamily="18" charset="0"/>
              </a:rPr>
              <a:t>v</a:t>
            </a:r>
            <a:r>
              <a:rPr lang="en-US" sz="2800" baseline="-25000" dirty="0">
                <a:solidFill>
                  <a:srgbClr val="0033CC"/>
                </a:solidFill>
                <a:latin typeface="Times New Roman" panose="02020603050405020304" pitchFamily="18" charset="0"/>
                <a:cs typeface="Times New Roman" panose="02020603050405020304" pitchFamily="18" charset="0"/>
              </a:rPr>
              <a:t>1</a:t>
            </a:r>
            <a:r>
              <a:rPr lang="en-US" sz="2800" dirty="0">
                <a:solidFill>
                  <a:srgbClr val="0033CC"/>
                </a:solidFill>
                <a:latin typeface="Times New Roman" panose="02020603050405020304" pitchFamily="18" charset="0"/>
                <a:cs typeface="Times New Roman" panose="02020603050405020304" pitchFamily="18" charset="0"/>
              </a:rPr>
              <a:t> + </a:t>
            </a:r>
            <a:r>
              <a:rPr lang="en-US" sz="2800" i="1" dirty="0">
                <a:solidFill>
                  <a:srgbClr val="0033CC"/>
                </a:solidFill>
                <a:latin typeface="Times New Roman" panose="02020603050405020304" pitchFamily="18" charset="0"/>
                <a:cs typeface="Times New Roman" panose="02020603050405020304" pitchFamily="18" charset="0"/>
              </a:rPr>
              <a:t>c</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b="1" dirty="0">
                <a:solidFill>
                  <a:srgbClr val="0033CC"/>
                </a:solidFill>
                <a:latin typeface="Times New Roman" panose="02020603050405020304" pitchFamily="18" charset="0"/>
                <a:cs typeface="Times New Roman" panose="02020603050405020304" pitchFamily="18" charset="0"/>
              </a:rPr>
              <a:t>v</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latin typeface="Times New Roman" panose="02020603050405020304" pitchFamily="18" charset="0"/>
                <a:cs typeface="Times New Roman" panose="02020603050405020304" pitchFamily="18" charset="0"/>
              </a:rPr>
              <a:t> + ... + </a:t>
            </a:r>
            <a:r>
              <a:rPr lang="en-US" sz="2800" i="1" dirty="0" err="1">
                <a:solidFill>
                  <a:srgbClr val="0033CC"/>
                </a:solidFill>
                <a:latin typeface="Times New Roman" panose="02020603050405020304" pitchFamily="18" charset="0"/>
                <a:cs typeface="Times New Roman" panose="02020603050405020304" pitchFamily="18" charset="0"/>
              </a:rPr>
              <a:t>c</a:t>
            </a:r>
            <a:r>
              <a:rPr lang="en-US" sz="2800" i="1" baseline="-25000" dirty="0" err="1">
                <a:solidFill>
                  <a:srgbClr val="0033CC"/>
                </a:solidFill>
                <a:latin typeface="Times New Roman" panose="02020603050405020304" pitchFamily="18" charset="0"/>
                <a:cs typeface="Times New Roman" panose="02020603050405020304" pitchFamily="18" charset="0"/>
              </a:rPr>
              <a:t>k</a:t>
            </a:r>
            <a:r>
              <a:rPr lang="en-US" sz="2800" b="1" dirty="0" err="1">
                <a:solidFill>
                  <a:srgbClr val="0033CC"/>
                </a:solidFill>
                <a:latin typeface="Times New Roman" panose="02020603050405020304" pitchFamily="18" charset="0"/>
                <a:cs typeface="Times New Roman" panose="02020603050405020304" pitchFamily="18" charset="0"/>
              </a:rPr>
              <a:t>v</a:t>
            </a:r>
            <a:r>
              <a:rPr lang="en-US" sz="2800" i="1" baseline="-25000" dirty="0" err="1">
                <a:solidFill>
                  <a:srgbClr val="0033CC"/>
                </a:solidFill>
                <a:latin typeface="Times New Roman" panose="02020603050405020304" pitchFamily="18" charset="0"/>
                <a:cs typeface="Times New Roman" panose="02020603050405020304" pitchFamily="18" charset="0"/>
              </a:rPr>
              <a:t>k</a:t>
            </a:r>
            <a:r>
              <a:rPr lang="en-US" sz="2800" dirty="0">
                <a:solidFill>
                  <a:srgbClr val="0033CC"/>
                </a:solidFill>
              </a:rPr>
              <a:t>.</a:t>
            </a:r>
          </a:p>
        </p:txBody>
      </p:sp>
    </p:spTree>
    <p:extLst>
      <p:ext uri="{BB962C8B-B14F-4D97-AF65-F5344CB8AC3E}">
        <p14:creationId xmlns:p14="http://schemas.microsoft.com/office/powerpoint/2010/main" val="36026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DF9A-44D4-A74A-A917-69AE289EC61E}"/>
              </a:ext>
            </a:extLst>
          </p:cNvPr>
          <p:cNvSpPr>
            <a:spLocks noGrp="1"/>
          </p:cNvSpPr>
          <p:nvPr>
            <p:ph type="title"/>
          </p:nvPr>
        </p:nvSpPr>
        <p:spPr/>
        <p:txBody>
          <a:bodyPr/>
          <a:lstStyle/>
          <a:p>
            <a:r>
              <a:rPr lang="en-US" dirty="0"/>
              <a:t>Dot Product</a:t>
            </a:r>
          </a:p>
        </p:txBody>
      </p:sp>
      <p:sp>
        <p:nvSpPr>
          <p:cNvPr id="4" name="Slide Number Placeholder 3">
            <a:extLst>
              <a:ext uri="{FF2B5EF4-FFF2-40B4-BE49-F238E27FC236}">
                <a16:creationId xmlns:a16="http://schemas.microsoft.com/office/drawing/2014/main" id="{5F1E1247-36F5-0648-B6C0-965231CEA086}"/>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181D96-9C6F-154E-8D83-FE52BC531B11}"/>
                  </a:ext>
                </a:extLst>
              </p:cNvPr>
              <p:cNvSpPr txBox="1"/>
              <p:nvPr/>
            </p:nvSpPr>
            <p:spPr>
              <a:xfrm>
                <a:off x="2286025" y="1600220"/>
                <a:ext cx="4571950" cy="2976456"/>
              </a:xfrm>
              <a:prstGeom prst="rect">
                <a:avLst/>
              </a:prstGeom>
              <a:solidFill>
                <a:schemeClr val="accent1">
                  <a:lumMod val="20000"/>
                  <a:lumOff val="80000"/>
                </a:schemeClr>
              </a:solidFill>
              <a:ln>
                <a:solidFill>
                  <a:srgbClr val="0033CC"/>
                </a:solidFill>
              </a:ln>
            </p:spPr>
            <p:txBody>
              <a:bodyPr wrap="square" rtlCol="0">
                <a:spAutoFit/>
              </a:bodyPr>
              <a:lstStyle/>
              <a:p>
                <a:r>
                  <a:rPr lang="en-US" sz="2400" dirty="0">
                    <a:solidFill>
                      <a:srgbClr val="0033CC"/>
                    </a:solidFill>
                  </a:rPr>
                  <a:t>If vectors</a:t>
                </a:r>
              </a:p>
              <a:p>
                <a:r>
                  <a:rPr lang="en-US" sz="900" dirty="0">
                    <a:solidFill>
                      <a:srgbClr val="0033CC"/>
                    </a:solidFill>
                  </a:rPr>
                  <a:t>  </a:t>
                </a:r>
              </a:p>
              <a:p>
                <a:pPr algn="ctr"/>
                <a14:m>
                  <m:oMath xmlns:m="http://schemas.openxmlformats.org/officeDocument/2006/math">
                    <m:r>
                      <a:rPr lang="en-US" sz="2400" b="1" i="0" smtClean="0">
                        <a:solidFill>
                          <a:srgbClr val="0033CC"/>
                        </a:solidFill>
                        <a:latin typeface="Cambria Math" panose="02040503050406030204" pitchFamily="18" charset="0"/>
                      </a:rPr>
                      <m:t>𝐮</m:t>
                    </m:r>
                    <m:r>
                      <a:rPr lang="en-US" sz="2400" b="0" i="1" smtClean="0">
                        <a:solidFill>
                          <a:srgbClr val="0033CC"/>
                        </a:solidFill>
                        <a:latin typeface="Cambria Math" panose="02040503050406030204" pitchFamily="18" charset="0"/>
                      </a:rPr>
                      <m:t>= </m:t>
                    </m:r>
                    <m:d>
                      <m:dPr>
                        <m:begChr m:val="["/>
                        <m:endChr m:val="]"/>
                        <m:ctrlPr>
                          <a:rPr lang="en-US" sz="2400" b="0" i="1" smtClean="0">
                            <a:solidFill>
                              <a:srgbClr val="0033CC"/>
                            </a:solidFill>
                            <a:latin typeface="Cambria Math" panose="02040503050406030204" pitchFamily="18" charset="0"/>
                          </a:rPr>
                        </m:ctrlPr>
                      </m:dPr>
                      <m:e>
                        <m:eqArr>
                          <m:eqArrPr>
                            <m:ctrlPr>
                              <a:rPr lang="en-US" sz="2400" b="0" i="1" smtClean="0">
                                <a:solidFill>
                                  <a:srgbClr val="0033CC"/>
                                </a:solidFill>
                                <a:latin typeface="Cambria Math" panose="02040503050406030204" pitchFamily="18" charset="0"/>
                              </a:rPr>
                            </m:ctrlPr>
                          </m:eqArrPr>
                          <m:e>
                            <m:sSub>
                              <m:sSubPr>
                                <m:ctrlPr>
                                  <a:rPr lang="en-US" sz="2400" b="0" i="1" smtClean="0">
                                    <a:solidFill>
                                      <a:srgbClr val="0033CC"/>
                                    </a:solidFill>
                                    <a:latin typeface="Cambria Math" panose="02040503050406030204" pitchFamily="18" charset="0"/>
                                  </a:rPr>
                                </m:ctrlPr>
                              </m:sSubPr>
                              <m:e>
                                <m:r>
                                  <a:rPr lang="en-US" sz="2400" b="0" i="1" smtClean="0">
                                    <a:solidFill>
                                      <a:srgbClr val="0033CC"/>
                                    </a:solidFill>
                                    <a:latin typeface="Cambria Math" panose="02040503050406030204" pitchFamily="18" charset="0"/>
                                  </a:rPr>
                                  <m:t>𝑢</m:t>
                                </m:r>
                              </m:e>
                              <m:sub>
                                <m:r>
                                  <a:rPr lang="en-US" sz="2400" b="0" i="1" smtClean="0">
                                    <a:solidFill>
                                      <a:srgbClr val="0033CC"/>
                                    </a:solidFill>
                                    <a:latin typeface="Cambria Math" panose="02040503050406030204" pitchFamily="18" charset="0"/>
                                  </a:rPr>
                                  <m:t>1</m:t>
                                </m:r>
                              </m:sub>
                            </m:sSub>
                          </m:e>
                          <m:e>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𝑢</m:t>
                                </m:r>
                              </m:e>
                              <m:sub>
                                <m:r>
                                  <a:rPr lang="en-US" sz="2400" b="0" i="1" smtClean="0">
                                    <a:solidFill>
                                      <a:srgbClr val="0033CC"/>
                                    </a:solidFill>
                                    <a:latin typeface="Cambria Math" panose="02040503050406030204" pitchFamily="18" charset="0"/>
                                  </a:rPr>
                                  <m:t>2</m:t>
                                </m:r>
                              </m:sub>
                            </m:sSub>
                          </m:e>
                          <m:e>
                            <m:r>
                              <a:rPr lang="en-US" sz="2400" i="1" smtClean="0">
                                <a:solidFill>
                                  <a:srgbClr val="0033CC"/>
                                </a:solidFill>
                                <a:latin typeface="Cambria Math" panose="02040503050406030204" pitchFamily="18" charset="0"/>
                                <a:ea typeface="Cambria Math" panose="02040503050406030204" pitchFamily="18" charset="0"/>
                              </a:rPr>
                              <m:t>⋮</m:t>
                            </m:r>
                          </m:e>
                          <m:e>
                            <m:sSub>
                              <m:sSubPr>
                                <m:ctrlPr>
                                  <a:rPr lang="en-US" sz="2400" i="1">
                                    <a:solidFill>
                                      <a:srgbClr val="0033CC"/>
                                    </a:solidFill>
                                    <a:latin typeface="Cambria Math" panose="02040503050406030204" pitchFamily="18" charset="0"/>
                                  </a:rPr>
                                </m:ctrlPr>
                              </m:sSubPr>
                              <m:e>
                                <m:r>
                                  <a:rPr lang="en-US" sz="2400" i="1">
                                    <a:solidFill>
                                      <a:srgbClr val="0033CC"/>
                                    </a:solidFill>
                                    <a:latin typeface="Cambria Math" panose="02040503050406030204" pitchFamily="18" charset="0"/>
                                  </a:rPr>
                                  <m:t>𝑢</m:t>
                                </m:r>
                              </m:e>
                              <m:sub>
                                <m:r>
                                  <a:rPr lang="en-US" sz="2400" b="0" i="1" smtClean="0">
                                    <a:solidFill>
                                      <a:srgbClr val="0033CC"/>
                                    </a:solidFill>
                                    <a:latin typeface="Cambria Math" panose="02040503050406030204" pitchFamily="18" charset="0"/>
                                  </a:rPr>
                                  <m:t>𝑛</m:t>
                                </m:r>
                              </m:sub>
                            </m:sSub>
                          </m:e>
                        </m:eqArr>
                      </m:e>
                    </m:d>
                  </m:oMath>
                </a14:m>
                <a:r>
                  <a:rPr lang="en-US" sz="2400" dirty="0">
                    <a:solidFill>
                      <a:srgbClr val="0033CC"/>
                    </a:solidFill>
                  </a:rPr>
                  <a:t> and </a:t>
                </a:r>
                <a14:m>
                  <m:oMath xmlns:m="http://schemas.openxmlformats.org/officeDocument/2006/math">
                    <m:r>
                      <a:rPr lang="en-US" sz="2400" b="1" i="0">
                        <a:solidFill>
                          <a:srgbClr val="0033CC"/>
                        </a:solidFill>
                        <a:latin typeface="Cambria Math" panose="02040503050406030204" pitchFamily="18" charset="0"/>
                      </a:rPr>
                      <m:t>𝐯</m:t>
                    </m:r>
                    <m:r>
                      <a:rPr lang="en-US" sz="2400" b="1">
                        <a:solidFill>
                          <a:srgbClr val="0033CC"/>
                        </a:solidFill>
                        <a:latin typeface="Cambria Math" panose="02040503050406030204" pitchFamily="18" charset="0"/>
                      </a:rPr>
                      <m:t>= </m:t>
                    </m:r>
                    <m:d>
                      <m:dPr>
                        <m:begChr m:val="["/>
                        <m:endChr m:val="]"/>
                        <m:ctrlPr>
                          <a:rPr lang="en-US" sz="2400" b="1" i="1">
                            <a:solidFill>
                              <a:srgbClr val="0033CC"/>
                            </a:solidFill>
                            <a:latin typeface="Cambria Math" panose="02040503050406030204" pitchFamily="18" charset="0"/>
                          </a:rPr>
                        </m:ctrlPr>
                      </m:dPr>
                      <m:e>
                        <m:eqArr>
                          <m:eqArrPr>
                            <m:ctrlPr>
                              <a:rPr lang="en-US" sz="2400" b="1" i="1">
                                <a:solidFill>
                                  <a:srgbClr val="0033CC"/>
                                </a:solidFill>
                                <a:latin typeface="Cambria Math" panose="02040503050406030204" pitchFamily="18" charset="0"/>
                              </a:rPr>
                            </m:ctrlPr>
                          </m:eqArrPr>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1</m:t>
                                </m:r>
                              </m:sub>
                            </m:sSub>
                          </m:e>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2</m:t>
                                </m:r>
                              </m:sub>
                            </m:sSub>
                          </m:e>
                          <m:e>
                            <m:r>
                              <a:rPr lang="en-US" sz="2400" b="1">
                                <a:solidFill>
                                  <a:srgbClr val="0033CC"/>
                                </a:solidFill>
                                <a:latin typeface="Cambria Math" panose="02040503050406030204" pitchFamily="18" charset="0"/>
                              </a:rPr>
                              <m:t>⋮</m:t>
                            </m:r>
                          </m:e>
                          <m:e>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𝑛</m:t>
                                </m:r>
                              </m:sub>
                            </m:sSub>
                          </m:e>
                        </m:eqArr>
                      </m:e>
                    </m:d>
                  </m:oMath>
                </a14:m>
                <a:endParaRPr lang="en-US" sz="2400" b="1" dirty="0">
                  <a:solidFill>
                    <a:srgbClr val="0033CC"/>
                  </a:solidFill>
                  <a:latin typeface="Cambria Math" panose="02040503050406030204" pitchFamily="18" charset="0"/>
                </a:endParaRPr>
              </a:p>
              <a:p>
                <a:r>
                  <a:rPr lang="en-US" sz="900" dirty="0">
                    <a:solidFill>
                      <a:srgbClr val="0033CC"/>
                    </a:solidFill>
                  </a:rPr>
                  <a:t>  </a:t>
                </a:r>
              </a:p>
              <a:p>
                <a:r>
                  <a:rPr lang="en-US" sz="2400" dirty="0">
                    <a:solidFill>
                      <a:srgbClr val="0033CC"/>
                    </a:solidFill>
                  </a:rPr>
                  <a:t>then their </a:t>
                </a:r>
                <a:r>
                  <a:rPr lang="en-US" sz="2400" dirty="0">
                    <a:solidFill>
                      <a:srgbClr val="B23C00"/>
                    </a:solidFill>
                  </a:rPr>
                  <a:t>dot product </a:t>
                </a:r>
                <a14:m>
                  <m:oMath xmlns:m="http://schemas.openxmlformats.org/officeDocument/2006/math">
                    <m:r>
                      <a:rPr lang="en-US" sz="2400" b="1" i="0" smtClean="0">
                        <a:solidFill>
                          <a:srgbClr val="0033CC"/>
                        </a:solidFill>
                        <a:latin typeface="Cambria Math" panose="02040503050406030204" pitchFamily="18" charset="0"/>
                      </a:rPr>
                      <m:t>𝐮</m:t>
                    </m:r>
                    <m:r>
                      <a:rPr lang="en-US" sz="2400" b="1" i="0" smtClean="0">
                        <a:solidFill>
                          <a:srgbClr val="0033CC"/>
                        </a:solidFill>
                        <a:latin typeface="Cambria Math" panose="02040503050406030204" pitchFamily="18" charset="0"/>
                        <a:ea typeface="Cambria Math" panose="02040503050406030204" pitchFamily="18" charset="0"/>
                      </a:rPr>
                      <m:t>∙</m:t>
                    </m:r>
                    <m:r>
                      <a:rPr lang="en-US" sz="2400" b="1" i="0" smtClean="0">
                        <a:solidFill>
                          <a:srgbClr val="0033CC"/>
                        </a:solidFill>
                        <a:latin typeface="Cambria Math" panose="02040503050406030204" pitchFamily="18" charset="0"/>
                        <a:ea typeface="Cambria Math" panose="02040503050406030204" pitchFamily="18" charset="0"/>
                      </a:rPr>
                      <m:t>𝐯</m:t>
                    </m:r>
                  </m:oMath>
                </a14:m>
                <a:r>
                  <a:rPr lang="en-US" sz="2400" b="1" dirty="0">
                    <a:solidFill>
                      <a:srgbClr val="0033CC"/>
                    </a:solidFill>
                  </a:rPr>
                  <a:t> </a:t>
                </a:r>
                <a:r>
                  <a:rPr lang="en-US" sz="2400" dirty="0">
                    <a:solidFill>
                      <a:srgbClr val="0033CC"/>
                    </a:solidFill>
                  </a:rPr>
                  <a:t>is</a:t>
                </a:r>
              </a:p>
              <a:p>
                <a:endParaRPr lang="en-US" sz="900" dirty="0">
                  <a:solidFill>
                    <a:srgbClr val="0033CC"/>
                  </a:solidFill>
                </a:endParaRPr>
              </a:p>
              <a:p>
                <a:pPr/>
                <a14:m>
                  <m:oMathPara xmlns:m="http://schemas.openxmlformats.org/officeDocument/2006/math">
                    <m:oMathParaPr>
                      <m:jc m:val="left"/>
                    </m:oMathParaPr>
                    <m:oMath xmlns:m="http://schemas.openxmlformats.org/officeDocument/2006/math">
                      <m:r>
                        <a:rPr lang="en-US" sz="2400" b="1">
                          <a:solidFill>
                            <a:srgbClr val="0033CC"/>
                          </a:solidFill>
                          <a:latin typeface="Cambria Math" panose="02040503050406030204" pitchFamily="18" charset="0"/>
                        </a:rPr>
                        <m:t>𝐮</m:t>
                      </m:r>
                      <m:r>
                        <a:rPr lang="en-US" sz="2400" b="1">
                          <a:solidFill>
                            <a:srgbClr val="0033CC"/>
                          </a:solidFill>
                          <a:latin typeface="Cambria Math" panose="02040503050406030204" pitchFamily="18" charset="0"/>
                        </a:rPr>
                        <m:t>∙</m:t>
                      </m:r>
                      <m:r>
                        <a:rPr lang="en-US" sz="2400" b="1" i="0">
                          <a:solidFill>
                            <a:srgbClr val="0033CC"/>
                          </a:solidFill>
                          <a:latin typeface="Cambria Math" panose="02040503050406030204" pitchFamily="18" charset="0"/>
                        </a:rPr>
                        <m:t>𝐯</m:t>
                      </m:r>
                      <m:r>
                        <a:rPr lang="en-US" sz="2400" b="1">
                          <a:solidFill>
                            <a:srgbClr val="0033CC"/>
                          </a:solidFill>
                          <a:latin typeface="Cambria Math" panose="02040503050406030204" pitchFamily="18" charset="0"/>
                        </a:rPr>
                        <m:t>=</m:t>
                      </m:r>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𝑢</m:t>
                          </m:r>
                        </m:e>
                        <m:sub>
                          <m:r>
                            <a:rPr lang="en-US" sz="2400" b="1">
                              <a:solidFill>
                                <a:srgbClr val="0033CC"/>
                              </a:solidFill>
                              <a:latin typeface="Cambria Math" panose="02040503050406030204" pitchFamily="18" charset="0"/>
                            </a:rPr>
                            <m:t>1</m:t>
                          </m:r>
                        </m:sub>
                      </m:sSub>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1</m:t>
                          </m:r>
                        </m:sub>
                      </m:sSub>
                      <m:r>
                        <a:rPr lang="en-US" sz="2400" b="1">
                          <a:solidFill>
                            <a:srgbClr val="0033CC"/>
                          </a:solidFill>
                          <a:latin typeface="Cambria Math" panose="02040503050406030204" pitchFamily="18" charset="0"/>
                        </a:rPr>
                        <m:t>+</m:t>
                      </m:r>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𝑢</m:t>
                          </m:r>
                        </m:e>
                        <m:sub>
                          <m:r>
                            <a:rPr lang="en-US" sz="2400" b="1">
                              <a:solidFill>
                                <a:srgbClr val="0033CC"/>
                              </a:solidFill>
                              <a:latin typeface="Cambria Math" panose="02040503050406030204" pitchFamily="18" charset="0"/>
                            </a:rPr>
                            <m:t>2</m:t>
                          </m:r>
                        </m:sub>
                      </m:sSub>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2</m:t>
                          </m:r>
                        </m:sub>
                      </m:sSub>
                      <m:r>
                        <a:rPr lang="en-US" sz="2400" b="1">
                          <a:solidFill>
                            <a:srgbClr val="0033CC"/>
                          </a:solidFill>
                          <a:latin typeface="Cambria Math" panose="02040503050406030204" pitchFamily="18" charset="0"/>
                        </a:rPr>
                        <m:t>+⋯+</m:t>
                      </m:r>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𝑢</m:t>
                          </m:r>
                        </m:e>
                        <m:sub>
                          <m:r>
                            <a:rPr lang="en-US" sz="2400" b="1">
                              <a:solidFill>
                                <a:srgbClr val="0033CC"/>
                              </a:solidFill>
                              <a:latin typeface="Cambria Math" panose="02040503050406030204" pitchFamily="18" charset="0"/>
                            </a:rPr>
                            <m:t>𝑛</m:t>
                          </m:r>
                        </m:sub>
                      </m:sSub>
                      <m:sSub>
                        <m:sSubPr>
                          <m:ctrlPr>
                            <a:rPr lang="en-US" sz="2400" b="1" i="1">
                              <a:solidFill>
                                <a:srgbClr val="0033CC"/>
                              </a:solidFill>
                              <a:latin typeface="Cambria Math" panose="02040503050406030204" pitchFamily="18" charset="0"/>
                            </a:rPr>
                          </m:ctrlPr>
                        </m:sSubPr>
                        <m:e>
                          <m:r>
                            <a:rPr lang="en-US" sz="2400" b="1">
                              <a:solidFill>
                                <a:srgbClr val="0033CC"/>
                              </a:solidFill>
                              <a:latin typeface="Cambria Math" panose="02040503050406030204" pitchFamily="18" charset="0"/>
                            </a:rPr>
                            <m:t>𝑣</m:t>
                          </m:r>
                        </m:e>
                        <m:sub>
                          <m:r>
                            <a:rPr lang="en-US" sz="2400" b="1">
                              <a:solidFill>
                                <a:srgbClr val="0033CC"/>
                              </a:solidFill>
                              <a:latin typeface="Cambria Math" panose="02040503050406030204" pitchFamily="18" charset="0"/>
                            </a:rPr>
                            <m:t>𝑛</m:t>
                          </m:r>
                        </m:sub>
                      </m:sSub>
                    </m:oMath>
                  </m:oMathPara>
                </a14:m>
                <a:endParaRPr lang="en-US" sz="2400" b="1" dirty="0">
                  <a:solidFill>
                    <a:srgbClr val="0033CC"/>
                  </a:solidFill>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C6181D96-9C6F-154E-8D83-FE52BC531B11}"/>
                  </a:ext>
                </a:extLst>
              </p:cNvPr>
              <p:cNvSpPr txBox="1">
                <a:spLocks noRot="1" noChangeAspect="1" noMove="1" noResize="1" noEditPoints="1" noAdjustHandles="1" noChangeArrowheads="1" noChangeShapeType="1" noTextEdit="1"/>
              </p:cNvSpPr>
              <p:nvPr/>
            </p:nvSpPr>
            <p:spPr>
              <a:xfrm>
                <a:off x="2286025" y="1600220"/>
                <a:ext cx="4571950" cy="2976456"/>
              </a:xfrm>
              <a:prstGeom prst="rect">
                <a:avLst/>
              </a:prstGeom>
              <a:blipFill>
                <a:blip r:embed="rId2"/>
                <a:stretch>
                  <a:fillRect l="-1934" t="-1695"/>
                </a:stretch>
              </a:blipFill>
              <a:ln>
                <a:solidFill>
                  <a:srgbClr val="0033CC"/>
                </a:solidFill>
              </a:ln>
            </p:spPr>
            <p:txBody>
              <a:bodyPr/>
              <a:lstStyle/>
              <a:p>
                <a:r>
                  <a:rPr lang="en-US">
                    <a:noFill/>
                  </a:rPr>
                  <a:t> </a:t>
                </a:r>
              </a:p>
            </p:txBody>
          </p:sp>
        </mc:Fallback>
      </mc:AlternateContent>
    </p:spTree>
    <p:extLst>
      <p:ext uri="{BB962C8B-B14F-4D97-AF65-F5344CB8AC3E}">
        <p14:creationId xmlns:p14="http://schemas.microsoft.com/office/powerpoint/2010/main" val="1717086749"/>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9784</TotalTime>
  <Words>5425</Words>
  <Application>Microsoft Macintosh PowerPoint</Application>
  <PresentationFormat>On-screen Show (4:3)</PresentationFormat>
  <Paragraphs>896</Paragraphs>
  <Slides>66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Arial</vt:lpstr>
      <vt:lpstr>Cambria Math</vt:lpstr>
      <vt:lpstr>Courier New</vt:lpstr>
      <vt:lpstr>Times New Roman</vt:lpstr>
      <vt:lpstr>Wingdings</vt:lpstr>
      <vt:lpstr>Quadrant</vt:lpstr>
      <vt:lpstr>Equation.DSMT4</vt:lpstr>
      <vt:lpstr>DATA 220 Mathematical Methods for Data Analysis April 22 Class Meeting</vt:lpstr>
      <vt:lpstr>Assignment #10</vt:lpstr>
      <vt:lpstr>What is Linear Algebra</vt:lpstr>
      <vt:lpstr>Vectors</vt:lpstr>
      <vt:lpstr>Vectors, cont’d</vt:lpstr>
      <vt:lpstr>Vector Arithmetic</vt:lpstr>
      <vt:lpstr>Scalar Multiplication of a Vector</vt:lpstr>
      <vt:lpstr>Linear Combination</vt:lpstr>
      <vt:lpstr>Dot Product</vt:lpstr>
      <vt:lpstr>Dot Product, cont’d</vt:lpstr>
      <vt:lpstr>Length or Norm</vt:lpstr>
      <vt:lpstr>Normalize a Vector</vt:lpstr>
      <vt:lpstr>Normalize a Vector</vt:lpstr>
      <vt:lpstr>Vectors and NumPy</vt:lpstr>
      <vt:lpstr>Vectors and NumPy, cont’d</vt:lpstr>
      <vt:lpstr>Vectors and NumPy, cont’d</vt:lpstr>
      <vt:lpstr>Vectors and NumPy, cont’d</vt:lpstr>
      <vt:lpstr>Vectors and NumPy, cont’d</vt:lpstr>
      <vt:lpstr>Vectors and NumPy, cont’d</vt:lpstr>
      <vt:lpstr>Matrices</vt:lpstr>
      <vt:lpstr>Special Matrices</vt:lpstr>
      <vt:lpstr>Matrix Arithmetic</vt:lpstr>
      <vt:lpstr>Matrix Arithmetic, cont’d</vt:lpstr>
      <vt:lpstr>Matrix Multiplication</vt:lpstr>
      <vt:lpstr>Example: Matrix Multiplication</vt:lpstr>
      <vt:lpstr>Example: Matrix Multiplication, cont’d</vt:lpstr>
      <vt:lpstr>Inverse of a Matrix</vt:lpstr>
      <vt:lpstr>Matrices and NumPy</vt:lpstr>
      <vt:lpstr>Matrices and NumPy, cont’d</vt:lpstr>
      <vt:lpstr>Matrices and NumPy, cont’d</vt:lpstr>
      <vt:lpstr>Matrices and NumPy, cont’d</vt:lpstr>
      <vt:lpstr>Matrices and NumPy, cont’d</vt:lpstr>
      <vt:lpstr>Matrices and NumPy, cont’d</vt:lpstr>
      <vt:lpstr>Matrices and NumPy, cont’d</vt:lpstr>
      <vt:lpstr>Matrices and NumPy, cont’d</vt:lpstr>
      <vt:lpstr>Matrices and NumPy, cont’d</vt:lpstr>
      <vt:lpstr>More Vector and Matrix Facts</vt:lpstr>
      <vt:lpstr>Break</vt:lpstr>
      <vt:lpstr>Graphic Transformation Matrix</vt:lpstr>
      <vt:lpstr>Graphic Transformation Matrix, cont’d</vt:lpstr>
      <vt:lpstr>Graphic Transformation Matrix, cont’d</vt:lpstr>
      <vt:lpstr>Graphic Transformation Matrix, cont’d</vt:lpstr>
      <vt:lpstr>Graphic Transformation Matrix, cont’d</vt:lpstr>
      <vt:lpstr>Graphic Transformation Matrix, cont’d</vt:lpstr>
      <vt:lpstr>Linear Equations</vt:lpstr>
      <vt:lpstr>Linear Equations, cont’d</vt:lpstr>
      <vt:lpstr>Normal Equations for Multiple Linear Regression</vt:lpstr>
      <vt:lpstr>Multiple Regression Example: Home Prices</vt:lpstr>
      <vt:lpstr>Example: Home Prices, cont’d</vt:lpstr>
      <vt:lpstr>Example: Home Prices, cont’d</vt:lpstr>
      <vt:lpstr>Solve a System of Linear Equations</vt:lpstr>
      <vt:lpstr>Solve a System of Linear Equations, cont’d</vt:lpstr>
      <vt:lpstr>Equivalent Systems</vt:lpstr>
      <vt:lpstr>Solve a System of Linear Equations, cont’d</vt:lpstr>
      <vt:lpstr>Graphical Solution</vt:lpstr>
      <vt:lpstr>Consistent and Inconsistent Systems</vt:lpstr>
      <vt:lpstr>Ill-Conditioned Systems</vt:lpstr>
      <vt:lpstr>Augmented Matrix</vt:lpstr>
      <vt:lpstr>Solve with an Augmented Matrix</vt:lpstr>
      <vt:lpstr>Solve with an Augmented Matrix, cont’d</vt:lpstr>
      <vt:lpstr>Row Echelon Form</vt:lpstr>
      <vt:lpstr>Gaussian Elimination</vt:lpstr>
      <vt:lpstr>Solution to the Home Prices System</vt:lpstr>
      <vt:lpstr>Solution to the Home Prices System, cont’d</vt:lpstr>
      <vt:lpstr>Solution to the Home Prices System, cont’d</vt:lpstr>
      <vt:lpstr>Solution Using Python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220 Mathematical Methods for Data Analysis November 12 Class Meeting</dc:title>
  <dc:creator>Ronald Mak</dc:creator>
  <cp:lastModifiedBy>Ron Mak</cp:lastModifiedBy>
  <cp:revision>187</cp:revision>
  <dcterms:created xsi:type="dcterms:W3CDTF">2019-11-11T02:26:36Z</dcterms:created>
  <dcterms:modified xsi:type="dcterms:W3CDTF">2021-04-22T08:47:53Z</dcterms:modified>
</cp:coreProperties>
</file>