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4"/>
  </p:notesMasterIdLst>
  <p:handoutMasterIdLst>
    <p:handoutMasterId r:id="rId55"/>
  </p:handoutMasterIdLst>
  <p:sldIdLst>
    <p:sldId id="256" r:id="rId2"/>
    <p:sldId id="313" r:id="rId3"/>
    <p:sldId id="314" r:id="rId4"/>
    <p:sldId id="315" r:id="rId5"/>
    <p:sldId id="339" r:id="rId6"/>
    <p:sldId id="340"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04" r:id="rId23"/>
    <p:sldId id="305" r:id="rId24"/>
    <p:sldId id="306" r:id="rId25"/>
    <p:sldId id="362" r:id="rId26"/>
    <p:sldId id="341" r:id="rId27"/>
    <p:sldId id="352" r:id="rId28"/>
    <p:sldId id="307" r:id="rId29"/>
    <p:sldId id="308" r:id="rId30"/>
    <p:sldId id="309" r:id="rId31"/>
    <p:sldId id="310" r:id="rId32"/>
    <p:sldId id="311" r:id="rId33"/>
    <p:sldId id="312" r:id="rId34"/>
    <p:sldId id="353" r:id="rId35"/>
    <p:sldId id="354" r:id="rId36"/>
    <p:sldId id="355" r:id="rId37"/>
    <p:sldId id="356" r:id="rId38"/>
    <p:sldId id="342" r:id="rId39"/>
    <p:sldId id="343" r:id="rId40"/>
    <p:sldId id="344" r:id="rId41"/>
    <p:sldId id="345" r:id="rId42"/>
    <p:sldId id="346" r:id="rId43"/>
    <p:sldId id="347" r:id="rId44"/>
    <p:sldId id="348" r:id="rId45"/>
    <p:sldId id="349" r:id="rId46"/>
    <p:sldId id="350" r:id="rId47"/>
    <p:sldId id="351" r:id="rId48"/>
    <p:sldId id="357" r:id="rId49"/>
    <p:sldId id="358" r:id="rId50"/>
    <p:sldId id="359" r:id="rId51"/>
    <p:sldId id="360" r:id="rId52"/>
    <p:sldId id="361" r:id="rId5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432FF"/>
    <a:srgbClr val="008000"/>
    <a:srgbClr val="DDFDFF"/>
    <a:srgbClr val="D5FC79"/>
    <a:srgbClr val="99FF66"/>
    <a:srgbClr val="B23C00"/>
    <a:srgbClr val="41311E"/>
    <a:srgbClr val="955324"/>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8450" autoAdjust="0"/>
  </p:normalViewPr>
  <p:slideViewPr>
    <p:cSldViewPr>
      <p:cViewPr varScale="1">
        <p:scale>
          <a:sx n="173" d="100"/>
          <a:sy n="173" d="100"/>
        </p:scale>
        <p:origin x="208" y="3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83849" cy="400110"/>
          </a:xfrm>
          <a:prstGeom prst="rect">
            <a:avLst/>
          </a:prstGeom>
          <a:noFill/>
        </p:spPr>
        <p:txBody>
          <a:bodyPr wrap="none" rtlCol="0">
            <a:spAutoFit/>
          </a:bodyPr>
          <a:lstStyle/>
          <a:p>
            <a:r>
              <a:rPr lang="en-US" sz="1000" dirty="0"/>
              <a:t>Dept. of Applied Data Science</a:t>
            </a:r>
            <a:endParaRPr lang="en-US" sz="1000" baseline="0" dirty="0"/>
          </a:p>
          <a:p>
            <a:r>
              <a:rPr lang="en-US" sz="1000" baseline="0" dirty="0"/>
              <a:t>Spring 2021: April 8</a:t>
            </a:r>
            <a:endParaRPr lang="en-US" sz="1000" dirty="0"/>
          </a:p>
        </p:txBody>
      </p:sp>
      <p:sp>
        <p:nvSpPr>
          <p:cNvPr id="2" name="TextBox 1"/>
          <p:cNvSpPr txBox="1"/>
          <p:nvPr userDrawn="1"/>
        </p:nvSpPr>
        <p:spPr>
          <a:xfrm>
            <a:off x="3657610" y="6263609"/>
            <a:ext cx="3127779" cy="400110"/>
          </a:xfrm>
          <a:prstGeom prst="rect">
            <a:avLst/>
          </a:prstGeom>
          <a:noFill/>
        </p:spPr>
        <p:txBody>
          <a:bodyPr wrap="none" rtlCol="0">
            <a:spAutoFit/>
          </a:bodyPr>
          <a:lstStyle/>
          <a:p>
            <a:pPr algn="ctr"/>
            <a:r>
              <a:rPr lang="en-US" altLang="x-none" sz="1000" dirty="0"/>
              <a:t>DATA 220: Mathematical Methods for Data Analysis</a:t>
            </a:r>
          </a:p>
          <a:p>
            <a:pPr algn="ctr"/>
            <a:r>
              <a:rPr lang="en-US" altLang="x-none" sz="1000" dirty="0"/>
              <a:t>© R.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roc-x.com/2015/09/plot-the-conditional-distribution-of-the-response-in-a-linear-regression-model/"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dc.noaa.gov/ca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penml.org/" TargetMode="External"/><Relationship Id="rId2" Type="http://schemas.openxmlformats.org/officeDocument/2006/relationships/hyperlink" Target="https://scikit-learn.org/stable/datase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openml.org/" TargetMode="External"/><Relationship Id="rId2" Type="http://schemas.openxmlformats.org/officeDocument/2006/relationships/hyperlink" Target="https://scikit-learn.org/stable/datase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DATA 220</a:t>
            </a:r>
            <a:br>
              <a:rPr lang="en-US" altLang="x-none" sz="3200" dirty="0"/>
            </a:br>
            <a:r>
              <a:rPr lang="en-US" altLang="x-none" sz="3200" dirty="0"/>
              <a:t>Mathematical Methods for Data Analysis</a:t>
            </a:r>
            <a:br>
              <a:rPr lang="en-US" altLang="x-none" sz="3600" dirty="0"/>
            </a:br>
            <a:r>
              <a:rPr lang="en-US" altLang="x-none" sz="2400" dirty="0"/>
              <a:t>April 8 Class Meeting</a:t>
            </a:r>
          </a:p>
        </p:txBody>
      </p:sp>
      <p:sp>
        <p:nvSpPr>
          <p:cNvPr id="2051" name="Rectangle 3"/>
          <p:cNvSpPr>
            <a:spLocks noGrp="1" noChangeArrowheads="1"/>
          </p:cNvSpPr>
          <p:nvPr>
            <p:ph type="subTitle" idx="1"/>
          </p:nvPr>
        </p:nvSpPr>
        <p:spPr/>
        <p:txBody>
          <a:bodyPr/>
          <a:lstStyle/>
          <a:p>
            <a:pPr algn="ctr"/>
            <a:r>
              <a:rPr lang="en-US" altLang="x-none" dirty="0"/>
              <a:t>Department of Applied Data Science</a:t>
            </a:r>
            <a:br>
              <a:rPr lang="en-US" altLang="x-none" dirty="0"/>
            </a:br>
            <a:r>
              <a:rPr lang="en-US" altLang="x-none" dirty="0"/>
              <a:t>San Jose State University</a:t>
            </a:r>
            <a:br>
              <a:rPr lang="en-US" altLang="x-none" dirty="0"/>
            </a:br>
            <a:br>
              <a:rPr lang="en-US" altLang="x-none" sz="1000" dirty="0"/>
            </a:br>
            <a:r>
              <a:rPr lang="en-US" altLang="x-none" dirty="0"/>
              <a:t>Spring 2021</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D371-3705-7F43-A145-FA842743DEA4}"/>
              </a:ext>
            </a:extLst>
          </p:cNvPr>
          <p:cNvSpPr>
            <a:spLocks noGrp="1"/>
          </p:cNvSpPr>
          <p:nvPr>
            <p:ph type="title"/>
          </p:nvPr>
        </p:nvSpPr>
        <p:spPr/>
        <p:txBody>
          <a:bodyPr/>
          <a:lstStyle/>
          <a:p>
            <a:r>
              <a:rPr lang="en-US" dirty="0"/>
              <a:t>Moving Averages</a:t>
            </a:r>
            <a:r>
              <a:rPr lang="en-US" i="1" dirty="0"/>
              <a:t>, cont’d</a:t>
            </a:r>
          </a:p>
        </p:txBody>
      </p:sp>
      <p:sp>
        <p:nvSpPr>
          <p:cNvPr id="4" name="Slide Number Placeholder 3">
            <a:extLst>
              <a:ext uri="{FF2B5EF4-FFF2-40B4-BE49-F238E27FC236}">
                <a16:creationId xmlns:a16="http://schemas.microsoft.com/office/drawing/2014/main" id="{1E4066DA-5F46-A94C-9E03-69D4A4016663}"/>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pic>
        <p:nvPicPr>
          <p:cNvPr id="6" name="Picture 5">
            <a:extLst>
              <a:ext uri="{FF2B5EF4-FFF2-40B4-BE49-F238E27FC236}">
                <a16:creationId xmlns:a16="http://schemas.microsoft.com/office/drawing/2014/main" id="{7EB969D0-1352-094D-8076-EDAD75231930}"/>
              </a:ext>
            </a:extLst>
          </p:cNvPr>
          <p:cNvPicPr>
            <a:picLocks noChangeAspect="1"/>
          </p:cNvPicPr>
          <p:nvPr/>
        </p:nvPicPr>
        <p:blipFill>
          <a:blip r:embed="rId2"/>
          <a:stretch>
            <a:fillRect/>
          </a:stretch>
        </p:blipFill>
        <p:spPr>
          <a:xfrm>
            <a:off x="1005879" y="1325903"/>
            <a:ext cx="7132242" cy="4776812"/>
          </a:xfrm>
          <a:prstGeom prst="rect">
            <a:avLst/>
          </a:prstGeom>
          <a:solidFill>
            <a:srgbClr val="99FF66"/>
          </a:solidFill>
        </p:spPr>
      </p:pic>
      <p:sp>
        <p:nvSpPr>
          <p:cNvPr id="3" name="TextBox 2">
            <a:extLst>
              <a:ext uri="{FF2B5EF4-FFF2-40B4-BE49-F238E27FC236}">
                <a16:creationId xmlns:a16="http://schemas.microsoft.com/office/drawing/2014/main" id="{07C57011-49DF-E24C-A9E3-1612A57BB2DD}"/>
              </a:ext>
            </a:extLst>
          </p:cNvPr>
          <p:cNvSpPr txBox="1"/>
          <p:nvPr/>
        </p:nvSpPr>
        <p:spPr>
          <a:xfrm>
            <a:off x="4937756" y="2880366"/>
            <a:ext cx="647934" cy="338554"/>
          </a:xfrm>
          <a:prstGeom prst="rect">
            <a:avLst/>
          </a:prstGeom>
          <a:solidFill>
            <a:srgbClr val="D5FC79"/>
          </a:solidFill>
          <a:ln>
            <a:solidFill>
              <a:srgbClr val="99FF66"/>
            </a:solidFill>
          </a:ln>
        </p:spPr>
        <p:txBody>
          <a:bodyPr wrap="none" rtlCol="0">
            <a:spAutoFit/>
          </a:bodyPr>
          <a:lstStyle/>
          <a:p>
            <a:r>
              <a:rPr lang="en-US" dirty="0"/>
              <a:t>n = 5</a:t>
            </a:r>
          </a:p>
        </p:txBody>
      </p:sp>
      <p:sp>
        <p:nvSpPr>
          <p:cNvPr id="7" name="TextBox 6">
            <a:extLst>
              <a:ext uri="{FF2B5EF4-FFF2-40B4-BE49-F238E27FC236}">
                <a16:creationId xmlns:a16="http://schemas.microsoft.com/office/drawing/2014/main" id="{26FF20C0-4304-8E42-ADBC-039F8EE8A504}"/>
              </a:ext>
            </a:extLst>
          </p:cNvPr>
          <p:cNvSpPr txBox="1"/>
          <p:nvPr/>
        </p:nvSpPr>
        <p:spPr>
          <a:xfrm>
            <a:off x="1645952" y="1718861"/>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Tree>
    <p:extLst>
      <p:ext uri="{BB962C8B-B14F-4D97-AF65-F5344CB8AC3E}">
        <p14:creationId xmlns:p14="http://schemas.microsoft.com/office/powerpoint/2010/main" val="31170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B0DA-F08E-9941-B3C8-D022F5ECF300}"/>
              </a:ext>
            </a:extLst>
          </p:cNvPr>
          <p:cNvSpPr>
            <a:spLocks noGrp="1"/>
          </p:cNvSpPr>
          <p:nvPr>
            <p:ph type="title"/>
          </p:nvPr>
        </p:nvSpPr>
        <p:spPr/>
        <p:txBody>
          <a:bodyPr/>
          <a:lstStyle/>
          <a:p>
            <a:r>
              <a:rPr lang="en-US" dirty="0"/>
              <a:t>Moving Averages</a:t>
            </a:r>
            <a:r>
              <a:rPr lang="en-US" i="1" dirty="0"/>
              <a:t>, cont’d</a:t>
            </a:r>
            <a:endParaRPr lang="en-US" dirty="0"/>
          </a:p>
        </p:txBody>
      </p:sp>
      <p:sp>
        <p:nvSpPr>
          <p:cNvPr id="4" name="Slide Number Placeholder 3">
            <a:extLst>
              <a:ext uri="{FF2B5EF4-FFF2-40B4-BE49-F238E27FC236}">
                <a16:creationId xmlns:a16="http://schemas.microsoft.com/office/drawing/2014/main" id="{E67AC758-C841-014D-802B-17B569DEA080}"/>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pic>
        <p:nvPicPr>
          <p:cNvPr id="5" name="Picture 4">
            <a:extLst>
              <a:ext uri="{FF2B5EF4-FFF2-40B4-BE49-F238E27FC236}">
                <a16:creationId xmlns:a16="http://schemas.microsoft.com/office/drawing/2014/main" id="{0A66AE21-CA2E-4247-8DD9-A7883D0039F1}"/>
              </a:ext>
            </a:extLst>
          </p:cNvPr>
          <p:cNvPicPr>
            <a:picLocks noChangeAspect="1"/>
          </p:cNvPicPr>
          <p:nvPr/>
        </p:nvPicPr>
        <p:blipFill>
          <a:blip r:embed="rId2"/>
          <a:stretch>
            <a:fillRect/>
          </a:stretch>
        </p:blipFill>
        <p:spPr>
          <a:xfrm>
            <a:off x="994029" y="1290039"/>
            <a:ext cx="7270235" cy="4882131"/>
          </a:xfrm>
          <a:prstGeom prst="rect">
            <a:avLst/>
          </a:prstGeom>
          <a:ln>
            <a:noFill/>
          </a:ln>
        </p:spPr>
      </p:pic>
      <p:sp>
        <p:nvSpPr>
          <p:cNvPr id="6" name="TextBox 5">
            <a:extLst>
              <a:ext uri="{FF2B5EF4-FFF2-40B4-BE49-F238E27FC236}">
                <a16:creationId xmlns:a16="http://schemas.microsoft.com/office/drawing/2014/main" id="{DF6C3035-BA38-7B4A-B693-31C5AEE55F5E}"/>
              </a:ext>
            </a:extLst>
          </p:cNvPr>
          <p:cNvSpPr txBox="1"/>
          <p:nvPr/>
        </p:nvSpPr>
        <p:spPr>
          <a:xfrm>
            <a:off x="7151268" y="2423171"/>
            <a:ext cx="761747" cy="338554"/>
          </a:xfrm>
          <a:prstGeom prst="rect">
            <a:avLst/>
          </a:prstGeom>
          <a:noFill/>
          <a:ln>
            <a:solidFill>
              <a:srgbClr val="00B050"/>
            </a:solidFill>
          </a:ln>
        </p:spPr>
        <p:txBody>
          <a:bodyPr wrap="none" rtlCol="0">
            <a:spAutoFit/>
          </a:bodyPr>
          <a:lstStyle/>
          <a:p>
            <a:r>
              <a:rPr lang="en-US" dirty="0">
                <a:solidFill>
                  <a:srgbClr val="00B050"/>
                </a:solidFill>
              </a:rPr>
              <a:t>n = 10</a:t>
            </a:r>
          </a:p>
        </p:txBody>
      </p:sp>
      <p:sp>
        <p:nvSpPr>
          <p:cNvPr id="7" name="TextBox 6">
            <a:extLst>
              <a:ext uri="{FF2B5EF4-FFF2-40B4-BE49-F238E27FC236}">
                <a16:creationId xmlns:a16="http://schemas.microsoft.com/office/drawing/2014/main" id="{F2CB927D-89FD-0449-AEF4-1490CFD527E6}"/>
              </a:ext>
            </a:extLst>
          </p:cNvPr>
          <p:cNvSpPr txBox="1"/>
          <p:nvPr/>
        </p:nvSpPr>
        <p:spPr>
          <a:xfrm>
            <a:off x="5029195" y="2761725"/>
            <a:ext cx="647934" cy="338554"/>
          </a:xfrm>
          <a:prstGeom prst="rect">
            <a:avLst/>
          </a:prstGeom>
          <a:solidFill>
            <a:srgbClr val="D5FC79"/>
          </a:solidFill>
          <a:ln>
            <a:solidFill>
              <a:srgbClr val="99FF66"/>
            </a:solidFill>
          </a:ln>
        </p:spPr>
        <p:txBody>
          <a:bodyPr wrap="none" rtlCol="0">
            <a:spAutoFit/>
          </a:bodyPr>
          <a:lstStyle/>
          <a:p>
            <a:r>
              <a:rPr lang="en-US" dirty="0"/>
              <a:t>n = 5</a:t>
            </a:r>
          </a:p>
        </p:txBody>
      </p:sp>
      <p:sp>
        <p:nvSpPr>
          <p:cNvPr id="8" name="TextBox 7">
            <a:extLst>
              <a:ext uri="{FF2B5EF4-FFF2-40B4-BE49-F238E27FC236}">
                <a16:creationId xmlns:a16="http://schemas.microsoft.com/office/drawing/2014/main" id="{E00CB501-1FF6-604B-A6ED-24E27B219604}"/>
              </a:ext>
            </a:extLst>
          </p:cNvPr>
          <p:cNvSpPr txBox="1"/>
          <p:nvPr/>
        </p:nvSpPr>
        <p:spPr>
          <a:xfrm>
            <a:off x="1645952" y="1718861"/>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Tree>
    <p:extLst>
      <p:ext uri="{BB962C8B-B14F-4D97-AF65-F5344CB8AC3E}">
        <p14:creationId xmlns:p14="http://schemas.microsoft.com/office/powerpoint/2010/main" val="105238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2336-A01D-6E40-AE7C-3F8563298C10}"/>
              </a:ext>
            </a:extLst>
          </p:cNvPr>
          <p:cNvSpPr>
            <a:spLocks noGrp="1"/>
          </p:cNvSpPr>
          <p:nvPr>
            <p:ph type="title"/>
          </p:nvPr>
        </p:nvSpPr>
        <p:spPr/>
        <p:txBody>
          <a:bodyPr/>
          <a:lstStyle/>
          <a:p>
            <a:r>
              <a:rPr lang="en-US" dirty="0"/>
              <a:t>Exponential Smoothing</a:t>
            </a:r>
          </a:p>
        </p:txBody>
      </p:sp>
      <p:sp>
        <p:nvSpPr>
          <p:cNvPr id="3" name="Content Placeholder 2">
            <a:extLst>
              <a:ext uri="{FF2B5EF4-FFF2-40B4-BE49-F238E27FC236}">
                <a16:creationId xmlns:a16="http://schemas.microsoft.com/office/drawing/2014/main" id="{DAB9366D-6A5E-2A40-AE56-E1C8AD874C1F}"/>
              </a:ext>
            </a:extLst>
          </p:cNvPr>
          <p:cNvSpPr>
            <a:spLocks noGrp="1"/>
          </p:cNvSpPr>
          <p:nvPr>
            <p:ph idx="1"/>
          </p:nvPr>
        </p:nvSpPr>
        <p:spPr/>
        <p:txBody>
          <a:bodyPr/>
          <a:lstStyle/>
          <a:p>
            <a:r>
              <a:rPr lang="en-US" dirty="0">
                <a:solidFill>
                  <a:srgbClr val="B23C00"/>
                </a:solidFill>
              </a:rPr>
              <a:t>Exponential smoothing</a:t>
            </a:r>
            <a:r>
              <a:rPr lang="en-US" dirty="0"/>
              <a:t> is a special form of moving average that weighs the </a:t>
            </a:r>
            <a:r>
              <a:rPr lang="en-US" u="sng" dirty="0"/>
              <a:t>most recent</a:t>
            </a:r>
            <a:r>
              <a:rPr lang="en-US" dirty="0"/>
              <a:t> values of </a:t>
            </a:r>
            <a:r>
              <a:rPr lang="en-US" i="1" dirty="0">
                <a:latin typeface="Times New Roman" panose="02020603050405020304" pitchFamily="18" charset="0"/>
                <a:cs typeface="Times New Roman" panose="02020603050405020304" pitchFamily="18" charset="0"/>
              </a:rPr>
              <a:t>y</a:t>
            </a:r>
            <a:r>
              <a:rPr lang="en-US" dirty="0"/>
              <a:t> </a:t>
            </a:r>
            <a:r>
              <a:rPr lang="en-US" u="sng" dirty="0"/>
              <a:t>differently</a:t>
            </a:r>
            <a:r>
              <a:rPr lang="en-US" dirty="0"/>
              <a:t> than the </a:t>
            </a:r>
            <a:r>
              <a:rPr lang="en-US" u="sng" dirty="0"/>
              <a:t>earlier</a:t>
            </a:r>
            <a:r>
              <a:rPr lang="en-US" dirty="0"/>
              <a:t> </a:t>
            </a:r>
            <a:r>
              <a:rPr lang="en-US" i="1" dirty="0">
                <a:latin typeface="Times New Roman" panose="02020603050405020304" pitchFamily="18" charset="0"/>
                <a:cs typeface="Times New Roman" panose="02020603050405020304" pitchFamily="18" charset="0"/>
              </a:rPr>
              <a:t>y</a:t>
            </a:r>
            <a:r>
              <a:rPr lang="en-US" dirty="0"/>
              <a:t> values.</a:t>
            </a:r>
          </a:p>
          <a:p>
            <a:pPr lvl="4"/>
            <a:endParaRPr lang="en-US" dirty="0"/>
          </a:p>
          <a:p>
            <a:r>
              <a:rPr lang="en-US" dirty="0"/>
              <a:t>The smoothing is based on the value of the </a:t>
            </a:r>
            <a:r>
              <a:rPr lang="en-US" dirty="0">
                <a:solidFill>
                  <a:srgbClr val="C00000"/>
                </a:solidFill>
              </a:rPr>
              <a:t>smoothing constant </a:t>
            </a:r>
            <a:r>
              <a:rPr lang="en-US" i="1" dirty="0">
                <a:solidFill>
                  <a:srgbClr val="C00000"/>
                </a:solidFill>
                <a:latin typeface="Times New Roman" panose="02020603050405020304" pitchFamily="18" charset="0"/>
                <a:cs typeface="Times New Roman" panose="02020603050405020304" pitchFamily="18" charset="0"/>
              </a:rPr>
              <a:t>α</a:t>
            </a:r>
            <a:r>
              <a:rPr lang="en-US" dirty="0"/>
              <a:t>, a fraction between </a:t>
            </a:r>
            <a:br>
              <a:rPr lang="en-US" dirty="0"/>
            </a:br>
            <a:r>
              <a:rPr lang="en-US" dirty="0"/>
              <a:t>0 and 1.</a:t>
            </a:r>
          </a:p>
          <a:p>
            <a:pPr lvl="4"/>
            <a:endParaRPr lang="en-US" dirty="0"/>
          </a:p>
          <a:p>
            <a:r>
              <a:rPr lang="en-US" dirty="0"/>
              <a:t>The first value </a:t>
            </a:r>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es</a:t>
            </a:r>
            <a:r>
              <a:rPr lang="en-US" dirty="0"/>
              <a:t> of the exponentially smoothed average is simply the value of </a:t>
            </a:r>
            <a:r>
              <a:rPr lang="en-US" i="1" dirty="0">
                <a:latin typeface="Times New Roman" panose="02020603050405020304" pitchFamily="18" charset="0"/>
                <a:cs typeface="Times New Roman" panose="02020603050405020304" pitchFamily="18" charset="0"/>
              </a:rPr>
              <a:t>y</a:t>
            </a:r>
            <a:r>
              <a:rPr lang="en-US" dirty="0"/>
              <a:t> calculated from the first value of </a:t>
            </a:r>
            <a:r>
              <a:rPr lang="en-US" i="1" dirty="0">
                <a:latin typeface="Times New Roman" panose="02020603050405020304" pitchFamily="18" charset="0"/>
                <a:cs typeface="Times New Roman" panose="02020603050405020304" pitchFamily="18" charset="0"/>
              </a:rPr>
              <a:t>x</a:t>
            </a:r>
            <a:r>
              <a:rPr lang="en-US" dirty="0"/>
              <a:t>, the first time interval.</a:t>
            </a:r>
          </a:p>
        </p:txBody>
      </p:sp>
      <p:sp>
        <p:nvSpPr>
          <p:cNvPr id="4" name="Slide Number Placeholder 3">
            <a:extLst>
              <a:ext uri="{FF2B5EF4-FFF2-40B4-BE49-F238E27FC236}">
                <a16:creationId xmlns:a16="http://schemas.microsoft.com/office/drawing/2014/main" id="{8E1B4639-BBBC-FE46-8BC2-561AA366B7A2}"/>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46105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6E93-1FF4-0D43-811B-8E4775B33E33}"/>
              </a:ext>
            </a:extLst>
          </p:cNvPr>
          <p:cNvSpPr>
            <a:spLocks noGrp="1"/>
          </p:cNvSpPr>
          <p:nvPr>
            <p:ph type="title"/>
          </p:nvPr>
        </p:nvSpPr>
        <p:spPr/>
        <p:txBody>
          <a:bodyPr/>
          <a:lstStyle/>
          <a:p>
            <a:r>
              <a:rPr lang="en-US" dirty="0"/>
              <a:t>Exponential Smoothing</a:t>
            </a:r>
            <a:r>
              <a:rPr lang="en-US" i="1" dirty="0"/>
              <a:t>, cont’d</a:t>
            </a:r>
          </a:p>
        </p:txBody>
      </p:sp>
      <p:sp>
        <p:nvSpPr>
          <p:cNvPr id="3" name="Content Placeholder 2">
            <a:extLst>
              <a:ext uri="{FF2B5EF4-FFF2-40B4-BE49-F238E27FC236}">
                <a16:creationId xmlns:a16="http://schemas.microsoft.com/office/drawing/2014/main" id="{32BE7A0F-2B4D-E244-A71A-0DE539096E7A}"/>
              </a:ext>
            </a:extLst>
          </p:cNvPr>
          <p:cNvSpPr>
            <a:spLocks noGrp="1"/>
          </p:cNvSpPr>
          <p:nvPr>
            <p:ph idx="1"/>
          </p:nvPr>
        </p:nvSpPr>
        <p:spPr/>
        <p:txBody>
          <a:bodyPr/>
          <a:lstStyle/>
          <a:p>
            <a:r>
              <a:rPr lang="en-US" dirty="0"/>
              <a:t>Moving forward in time, for each subsequent value of </a:t>
            </a:r>
            <a:r>
              <a:rPr lang="en-US" i="1" dirty="0">
                <a:latin typeface="Times New Roman" panose="02020603050405020304" pitchFamily="18" charset="0"/>
                <a:cs typeface="Times New Roman" panose="02020603050405020304" pitchFamily="18" charset="0"/>
              </a:rPr>
              <a:t>x</a:t>
            </a:r>
            <a:r>
              <a:rPr lang="en-US" dirty="0"/>
              <a:t>, the value of </a:t>
            </a:r>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es</a:t>
            </a:r>
            <a:r>
              <a:rPr lang="en-US" dirty="0"/>
              <a:t> is </a:t>
            </a:r>
            <a:r>
              <a:rPr lang="en-US" i="1" dirty="0">
                <a:latin typeface="Times New Roman" panose="02020603050405020304" pitchFamily="18" charset="0"/>
                <a:cs typeface="Times New Roman" panose="02020603050405020304" pitchFamily="18" charset="0"/>
              </a:rPr>
              <a:t>α</a:t>
            </a:r>
            <a:r>
              <a:rPr lang="en-US" dirty="0"/>
              <a:t> times the corresponding value of </a:t>
            </a:r>
            <a:r>
              <a:rPr lang="en-US" i="1" dirty="0">
                <a:latin typeface="Times New Roman" panose="02020603050405020304" pitchFamily="18" charset="0"/>
                <a:cs typeface="Times New Roman" panose="02020603050405020304" pitchFamily="18" charset="0"/>
              </a:rPr>
              <a:t>y</a:t>
            </a:r>
            <a:r>
              <a:rPr lang="en-US" dirty="0"/>
              <a:t> plus 1 – </a:t>
            </a:r>
            <a:r>
              <a:rPr lang="en-US" i="1" dirty="0">
                <a:latin typeface="Times New Roman" panose="02020603050405020304" pitchFamily="18" charset="0"/>
                <a:cs typeface="Times New Roman" panose="02020603050405020304" pitchFamily="18" charset="0"/>
              </a:rPr>
              <a:t>α</a:t>
            </a:r>
            <a:r>
              <a:rPr lang="en-US" dirty="0"/>
              <a:t> times the previous value of </a:t>
            </a:r>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es</a:t>
            </a:r>
            <a:r>
              <a:rPr lang="en-US" dirty="0"/>
              <a:t>.</a:t>
            </a:r>
          </a:p>
          <a:p>
            <a:pPr lvl="4"/>
            <a:endParaRPr lang="en-US" dirty="0"/>
          </a:p>
          <a:p>
            <a:pPr lvl="1"/>
            <a:r>
              <a:rPr lang="en-US" dirty="0"/>
              <a:t>Therefore, if </a:t>
            </a:r>
            <a:r>
              <a:rPr lang="en-US" i="1" dirty="0">
                <a:latin typeface="Times New Roman" panose="02020603050405020304" pitchFamily="18" charset="0"/>
                <a:cs typeface="Times New Roman" panose="02020603050405020304" pitchFamily="18" charset="0"/>
              </a:rPr>
              <a:t>α </a:t>
            </a:r>
            <a:r>
              <a:rPr lang="en-US" dirty="0">
                <a:latin typeface="Times New Roman" panose="02020603050405020304" pitchFamily="18" charset="0"/>
                <a:cs typeface="Times New Roman" panose="02020603050405020304" pitchFamily="18" charset="0"/>
              </a:rPr>
              <a:t>&lt; 0.5</a:t>
            </a:r>
            <a:r>
              <a:rPr lang="en-US" dirty="0"/>
              <a:t>, the </a:t>
            </a:r>
            <a:r>
              <a:rPr lang="en-US" u="sng" dirty="0"/>
              <a:t>current value</a:t>
            </a:r>
            <a:r>
              <a:rPr lang="en-US" dirty="0"/>
              <a:t> of </a:t>
            </a:r>
            <a:r>
              <a:rPr lang="en-US" i="1" dirty="0">
                <a:latin typeface="Times New Roman" panose="02020603050405020304" pitchFamily="18" charset="0"/>
                <a:cs typeface="Times New Roman" panose="02020603050405020304" pitchFamily="18" charset="0"/>
              </a:rPr>
              <a:t>y</a:t>
            </a:r>
            <a:r>
              <a:rPr lang="en-US" dirty="0"/>
              <a:t> has </a:t>
            </a:r>
            <a:r>
              <a:rPr lang="en-US" u="sng" dirty="0"/>
              <a:t>less influence</a:t>
            </a:r>
            <a:r>
              <a:rPr lang="en-US" dirty="0"/>
              <a:t> on the smoothed curve than earlier values. This </a:t>
            </a:r>
            <a:r>
              <a:rPr lang="en-US" u="sng" dirty="0"/>
              <a:t>dampens</a:t>
            </a:r>
            <a:r>
              <a:rPr lang="en-US" dirty="0"/>
              <a:t> current fluctuations.</a:t>
            </a:r>
          </a:p>
          <a:p>
            <a:pPr lvl="4"/>
            <a:endParaRPr lang="en-US" dirty="0"/>
          </a:p>
          <a:p>
            <a:r>
              <a:rPr lang="en-US" u="sng" dirty="0"/>
              <a:t>Smaller</a:t>
            </a:r>
            <a:r>
              <a:rPr lang="en-US" dirty="0"/>
              <a:t> values of </a:t>
            </a:r>
            <a:r>
              <a:rPr lang="en-US" i="1" dirty="0">
                <a:latin typeface="Times New Roman" panose="02020603050405020304" pitchFamily="18" charset="0"/>
                <a:cs typeface="Times New Roman" panose="02020603050405020304" pitchFamily="18" charset="0"/>
              </a:rPr>
              <a:t>α </a:t>
            </a:r>
            <a:r>
              <a:rPr lang="en-US" dirty="0"/>
              <a:t>generate </a:t>
            </a:r>
            <a:r>
              <a:rPr lang="en-US" u="sng" dirty="0"/>
              <a:t>more stable</a:t>
            </a:r>
            <a:r>
              <a:rPr lang="en-US" dirty="0"/>
              <a:t> values of </a:t>
            </a:r>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es</a:t>
            </a:r>
            <a:r>
              <a:rPr lang="en-US" dirty="0"/>
              <a:t>. </a:t>
            </a:r>
            <a:r>
              <a:rPr lang="en-US" u="sng" dirty="0"/>
              <a:t>Larger</a:t>
            </a:r>
            <a:r>
              <a:rPr lang="en-US" dirty="0"/>
              <a:t> values of </a:t>
            </a:r>
            <a:r>
              <a:rPr lang="en-US" i="1" dirty="0">
                <a:latin typeface="Times New Roman" panose="02020603050405020304" pitchFamily="18" charset="0"/>
                <a:cs typeface="Times New Roman" panose="02020603050405020304" pitchFamily="18" charset="0"/>
              </a:rPr>
              <a:t>α </a:t>
            </a:r>
            <a:r>
              <a:rPr lang="en-US" dirty="0"/>
              <a:t>enable </a:t>
            </a:r>
            <a:r>
              <a:rPr lang="en-US" u="sng" dirty="0"/>
              <a:t>quicker reaction</a:t>
            </a:r>
            <a:r>
              <a:rPr lang="en-US" dirty="0"/>
              <a:t> to current changes in values of </a:t>
            </a:r>
            <a:r>
              <a:rPr lang="en-US" i="1" dirty="0">
                <a:latin typeface="Times New Roman" panose="02020603050405020304" pitchFamily="18" charset="0"/>
                <a:cs typeface="Times New Roman" panose="02020603050405020304" pitchFamily="18" charset="0"/>
              </a:rPr>
              <a:t>y</a:t>
            </a:r>
            <a:r>
              <a:rPr lang="en-US" dirty="0"/>
              <a:t>.</a:t>
            </a:r>
          </a:p>
        </p:txBody>
      </p:sp>
      <p:sp>
        <p:nvSpPr>
          <p:cNvPr id="4" name="Slide Number Placeholder 3">
            <a:extLst>
              <a:ext uri="{FF2B5EF4-FFF2-40B4-BE49-F238E27FC236}">
                <a16:creationId xmlns:a16="http://schemas.microsoft.com/office/drawing/2014/main" id="{F33219F4-182D-E740-8BC1-7AC8C3550163}"/>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Tree>
    <p:extLst>
      <p:ext uri="{BB962C8B-B14F-4D97-AF65-F5344CB8AC3E}">
        <p14:creationId xmlns:p14="http://schemas.microsoft.com/office/powerpoint/2010/main" val="405311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2BCE-D27D-034D-B603-5547FEF04BBC}"/>
              </a:ext>
            </a:extLst>
          </p:cNvPr>
          <p:cNvSpPr>
            <a:spLocks noGrp="1"/>
          </p:cNvSpPr>
          <p:nvPr>
            <p:ph type="title"/>
          </p:nvPr>
        </p:nvSpPr>
        <p:spPr/>
        <p:txBody>
          <a:bodyPr/>
          <a:lstStyle/>
          <a:p>
            <a:r>
              <a:rPr lang="en-US" dirty="0"/>
              <a:t>Exponential Smoothing</a:t>
            </a:r>
            <a:r>
              <a:rPr lang="en-US" i="1" dirty="0"/>
              <a:t>, cont’d</a:t>
            </a:r>
            <a:endParaRPr lang="en-US" dirty="0"/>
          </a:p>
        </p:txBody>
      </p:sp>
      <p:sp>
        <p:nvSpPr>
          <p:cNvPr id="4" name="Slide Number Placeholder 3">
            <a:extLst>
              <a:ext uri="{FF2B5EF4-FFF2-40B4-BE49-F238E27FC236}">
                <a16:creationId xmlns:a16="http://schemas.microsoft.com/office/drawing/2014/main" id="{3C30FD06-1EDF-5F4D-A07E-4A8545628240}"/>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5" name="Picture 4">
            <a:extLst>
              <a:ext uri="{FF2B5EF4-FFF2-40B4-BE49-F238E27FC236}">
                <a16:creationId xmlns:a16="http://schemas.microsoft.com/office/drawing/2014/main" id="{E53C6476-343B-9342-9B51-F240EF058F85}"/>
              </a:ext>
            </a:extLst>
          </p:cNvPr>
          <p:cNvPicPr>
            <a:picLocks noChangeAspect="1"/>
          </p:cNvPicPr>
          <p:nvPr/>
        </p:nvPicPr>
        <p:blipFill>
          <a:blip r:embed="rId2"/>
          <a:stretch>
            <a:fillRect/>
          </a:stretch>
        </p:blipFill>
        <p:spPr>
          <a:xfrm>
            <a:off x="914415" y="1232958"/>
            <a:ext cx="7315170" cy="4915485"/>
          </a:xfrm>
          <a:prstGeom prst="rect">
            <a:avLst/>
          </a:prstGeom>
        </p:spPr>
      </p:pic>
      <p:sp>
        <p:nvSpPr>
          <p:cNvPr id="6" name="TextBox 5">
            <a:extLst>
              <a:ext uri="{FF2B5EF4-FFF2-40B4-BE49-F238E27FC236}">
                <a16:creationId xmlns:a16="http://schemas.microsoft.com/office/drawing/2014/main" id="{B34F113B-893C-3B49-92E3-389C12D3EF13}"/>
              </a:ext>
            </a:extLst>
          </p:cNvPr>
          <p:cNvSpPr txBox="1"/>
          <p:nvPr/>
        </p:nvSpPr>
        <p:spPr>
          <a:xfrm>
            <a:off x="5029195" y="2606049"/>
            <a:ext cx="649537" cy="276999"/>
          </a:xfrm>
          <a:prstGeom prst="rect">
            <a:avLst/>
          </a:prstGeom>
          <a:solidFill>
            <a:schemeClr val="accent1">
              <a:lumMod val="20000"/>
              <a:lumOff val="80000"/>
            </a:schemeClr>
          </a:solidFill>
          <a:ln w="12700">
            <a:solidFill>
              <a:schemeClr val="bg1">
                <a:lumMod val="65000"/>
              </a:schemeClr>
            </a:solidFill>
            <a:prstDash val="dash"/>
          </a:ln>
        </p:spPr>
        <p:txBody>
          <a:bodyPr wrap="none" rtlCol="0">
            <a:spAutoFit/>
          </a:bodyPr>
          <a:lstStyle/>
          <a:p>
            <a:r>
              <a:rPr lang="en-US" sz="1200" i="1" dirty="0">
                <a:solidFill>
                  <a:schemeClr val="bg1">
                    <a:lumMod val="65000"/>
                  </a:schemeClr>
                </a:solidFill>
                <a:latin typeface="Times New Roman" panose="02020603050405020304" pitchFamily="18" charset="0"/>
                <a:cs typeface="Times New Roman" panose="02020603050405020304" pitchFamily="18" charset="0"/>
              </a:rPr>
              <a:t>α </a:t>
            </a:r>
            <a:r>
              <a:rPr lang="en-US" sz="1200" dirty="0">
                <a:solidFill>
                  <a:schemeClr val="bg1">
                    <a:lumMod val="65000"/>
                  </a:schemeClr>
                </a:solidFill>
                <a:latin typeface="+mn-lt"/>
                <a:cs typeface="Times New Roman" panose="02020603050405020304" pitchFamily="18" charset="0"/>
              </a:rPr>
              <a:t>= 0.5</a:t>
            </a:r>
            <a:endParaRPr lang="en-US" sz="1200" dirty="0">
              <a:solidFill>
                <a:schemeClr val="bg1">
                  <a:lumMod val="65000"/>
                </a:schemeClr>
              </a:solidFill>
              <a:latin typeface="+mn-lt"/>
            </a:endParaRPr>
          </a:p>
        </p:txBody>
      </p:sp>
      <p:sp>
        <p:nvSpPr>
          <p:cNvPr id="7" name="TextBox 6">
            <a:extLst>
              <a:ext uri="{FF2B5EF4-FFF2-40B4-BE49-F238E27FC236}">
                <a16:creationId xmlns:a16="http://schemas.microsoft.com/office/drawing/2014/main" id="{7ED9CCC9-2E70-0346-9869-44E8C1ED6C58}"/>
              </a:ext>
            </a:extLst>
          </p:cNvPr>
          <p:cNvSpPr txBox="1"/>
          <p:nvPr/>
        </p:nvSpPr>
        <p:spPr>
          <a:xfrm>
            <a:off x="1645952" y="1600220"/>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Tree>
    <p:extLst>
      <p:ext uri="{BB962C8B-B14F-4D97-AF65-F5344CB8AC3E}">
        <p14:creationId xmlns:p14="http://schemas.microsoft.com/office/powerpoint/2010/main" val="408420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B088-4A1A-4345-ADC0-A47D932098E8}"/>
              </a:ext>
            </a:extLst>
          </p:cNvPr>
          <p:cNvSpPr>
            <a:spLocks noGrp="1"/>
          </p:cNvSpPr>
          <p:nvPr>
            <p:ph type="title"/>
          </p:nvPr>
        </p:nvSpPr>
        <p:spPr/>
        <p:txBody>
          <a:bodyPr/>
          <a:lstStyle/>
          <a:p>
            <a:r>
              <a:rPr lang="en-US" dirty="0"/>
              <a:t>Exponential Smoothing</a:t>
            </a:r>
            <a:r>
              <a:rPr lang="en-US" i="1" dirty="0"/>
              <a:t>, cont’d</a:t>
            </a:r>
            <a:endParaRPr lang="en-US" dirty="0"/>
          </a:p>
        </p:txBody>
      </p:sp>
      <p:sp>
        <p:nvSpPr>
          <p:cNvPr id="4" name="Slide Number Placeholder 3">
            <a:extLst>
              <a:ext uri="{FF2B5EF4-FFF2-40B4-BE49-F238E27FC236}">
                <a16:creationId xmlns:a16="http://schemas.microsoft.com/office/drawing/2014/main" id="{1552DBDC-C542-FA46-9696-645373E0475B}"/>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pic>
        <p:nvPicPr>
          <p:cNvPr id="5" name="Picture 4">
            <a:extLst>
              <a:ext uri="{FF2B5EF4-FFF2-40B4-BE49-F238E27FC236}">
                <a16:creationId xmlns:a16="http://schemas.microsoft.com/office/drawing/2014/main" id="{080F6DE6-7B9E-3043-AF12-48288C7B939A}"/>
              </a:ext>
            </a:extLst>
          </p:cNvPr>
          <p:cNvPicPr>
            <a:picLocks noChangeAspect="1"/>
          </p:cNvPicPr>
          <p:nvPr/>
        </p:nvPicPr>
        <p:blipFill>
          <a:blip r:embed="rId2"/>
          <a:stretch>
            <a:fillRect/>
          </a:stretch>
        </p:blipFill>
        <p:spPr>
          <a:xfrm>
            <a:off x="936782" y="1234464"/>
            <a:ext cx="7270436" cy="4882267"/>
          </a:xfrm>
          <a:prstGeom prst="rect">
            <a:avLst/>
          </a:prstGeom>
        </p:spPr>
      </p:pic>
      <p:sp>
        <p:nvSpPr>
          <p:cNvPr id="6" name="TextBox 5">
            <a:extLst>
              <a:ext uri="{FF2B5EF4-FFF2-40B4-BE49-F238E27FC236}">
                <a16:creationId xmlns:a16="http://schemas.microsoft.com/office/drawing/2014/main" id="{7E56A8F6-1028-A244-9EAB-20054160D4E2}"/>
              </a:ext>
            </a:extLst>
          </p:cNvPr>
          <p:cNvSpPr txBox="1"/>
          <p:nvPr/>
        </p:nvSpPr>
        <p:spPr>
          <a:xfrm>
            <a:off x="5029195" y="2606049"/>
            <a:ext cx="649537" cy="276999"/>
          </a:xfrm>
          <a:prstGeom prst="rect">
            <a:avLst/>
          </a:prstGeom>
          <a:solidFill>
            <a:schemeClr val="accent1">
              <a:lumMod val="20000"/>
              <a:lumOff val="80000"/>
            </a:schemeClr>
          </a:solidFill>
          <a:ln w="12700">
            <a:solidFill>
              <a:schemeClr val="bg1">
                <a:lumMod val="65000"/>
              </a:schemeClr>
            </a:solidFill>
            <a:prstDash val="dash"/>
          </a:ln>
        </p:spPr>
        <p:txBody>
          <a:bodyPr wrap="none" rtlCol="0">
            <a:spAutoFit/>
          </a:bodyPr>
          <a:lstStyle/>
          <a:p>
            <a:r>
              <a:rPr lang="en-US" sz="1200" i="1" dirty="0">
                <a:solidFill>
                  <a:schemeClr val="bg1">
                    <a:lumMod val="65000"/>
                  </a:schemeClr>
                </a:solidFill>
                <a:latin typeface="Times New Roman" panose="02020603050405020304" pitchFamily="18" charset="0"/>
                <a:cs typeface="Times New Roman" panose="02020603050405020304" pitchFamily="18" charset="0"/>
              </a:rPr>
              <a:t>α </a:t>
            </a:r>
            <a:r>
              <a:rPr lang="en-US" sz="1200" dirty="0">
                <a:solidFill>
                  <a:schemeClr val="bg1">
                    <a:lumMod val="65000"/>
                  </a:schemeClr>
                </a:solidFill>
                <a:latin typeface="+mn-lt"/>
                <a:cs typeface="Times New Roman" panose="02020603050405020304" pitchFamily="18" charset="0"/>
              </a:rPr>
              <a:t>= 0.5</a:t>
            </a:r>
            <a:endParaRPr lang="en-US" sz="1200" dirty="0">
              <a:solidFill>
                <a:schemeClr val="bg1">
                  <a:lumMod val="65000"/>
                </a:schemeClr>
              </a:solidFill>
              <a:latin typeface="+mn-lt"/>
            </a:endParaRPr>
          </a:p>
        </p:txBody>
      </p:sp>
      <p:sp>
        <p:nvSpPr>
          <p:cNvPr id="7" name="TextBox 6">
            <a:extLst>
              <a:ext uri="{FF2B5EF4-FFF2-40B4-BE49-F238E27FC236}">
                <a16:creationId xmlns:a16="http://schemas.microsoft.com/office/drawing/2014/main" id="{84AA7B0D-4C88-9448-A6FB-49BF5AC2108B}"/>
              </a:ext>
            </a:extLst>
          </p:cNvPr>
          <p:cNvSpPr txBox="1"/>
          <p:nvPr/>
        </p:nvSpPr>
        <p:spPr>
          <a:xfrm>
            <a:off x="5303512" y="3407809"/>
            <a:ext cx="649537" cy="276999"/>
          </a:xfrm>
          <a:prstGeom prst="rect">
            <a:avLst/>
          </a:prstGeom>
          <a:solidFill>
            <a:schemeClr val="accent1">
              <a:lumMod val="20000"/>
              <a:lumOff val="80000"/>
            </a:schemeClr>
          </a:solidFill>
          <a:ln w="12700">
            <a:solidFill>
              <a:schemeClr val="tx1"/>
            </a:solidFill>
            <a:prstDash val="dash"/>
          </a:ln>
        </p:spPr>
        <p:txBody>
          <a:bodyPr wrap="none" rtlCol="0">
            <a:spAutoFit/>
          </a:bodyPr>
          <a:lstStyle/>
          <a:p>
            <a:r>
              <a:rPr lang="en-US" sz="1200" i="1" dirty="0">
                <a:latin typeface="Times New Roman" panose="02020603050405020304" pitchFamily="18" charset="0"/>
                <a:cs typeface="Times New Roman" panose="02020603050405020304" pitchFamily="18" charset="0"/>
              </a:rPr>
              <a:t>α </a:t>
            </a:r>
            <a:r>
              <a:rPr lang="en-US" sz="1200" dirty="0">
                <a:latin typeface="+mn-lt"/>
                <a:cs typeface="Times New Roman" panose="02020603050405020304" pitchFamily="18" charset="0"/>
              </a:rPr>
              <a:t>= 0.2</a:t>
            </a:r>
            <a:endParaRPr lang="en-US" sz="1200" dirty="0">
              <a:latin typeface="+mn-lt"/>
            </a:endParaRPr>
          </a:p>
        </p:txBody>
      </p:sp>
      <p:sp>
        <p:nvSpPr>
          <p:cNvPr id="8" name="TextBox 7">
            <a:extLst>
              <a:ext uri="{FF2B5EF4-FFF2-40B4-BE49-F238E27FC236}">
                <a16:creationId xmlns:a16="http://schemas.microsoft.com/office/drawing/2014/main" id="{30E72627-218B-9348-B921-31898901F00F}"/>
              </a:ext>
            </a:extLst>
          </p:cNvPr>
          <p:cNvSpPr txBox="1"/>
          <p:nvPr/>
        </p:nvSpPr>
        <p:spPr>
          <a:xfrm>
            <a:off x="1645952" y="1600220"/>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
        <p:nvSpPr>
          <p:cNvPr id="3" name="TextBox 2">
            <a:extLst>
              <a:ext uri="{FF2B5EF4-FFF2-40B4-BE49-F238E27FC236}">
                <a16:creationId xmlns:a16="http://schemas.microsoft.com/office/drawing/2014/main" id="{A71E1410-DCF7-124C-B6A9-CBDF7FF10677}"/>
              </a:ext>
            </a:extLst>
          </p:cNvPr>
          <p:cNvSpPr txBox="1"/>
          <p:nvPr/>
        </p:nvSpPr>
        <p:spPr>
          <a:xfrm>
            <a:off x="4754878" y="4709146"/>
            <a:ext cx="2611274"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033CC"/>
                </a:solidFill>
              </a:rPr>
              <a:t>If </a:t>
            </a:r>
            <a:r>
              <a:rPr lang="en-US" sz="1200" i="1" dirty="0">
                <a:solidFill>
                  <a:srgbClr val="0033CC"/>
                </a:solidFill>
                <a:latin typeface="Times New Roman" panose="02020603050405020304" pitchFamily="18" charset="0"/>
                <a:cs typeface="Times New Roman" panose="02020603050405020304" pitchFamily="18" charset="0"/>
              </a:rPr>
              <a:t>α </a:t>
            </a:r>
            <a:r>
              <a:rPr lang="en-US" sz="1200" dirty="0">
                <a:solidFill>
                  <a:srgbClr val="0033CC"/>
                </a:solidFill>
                <a:latin typeface="Times New Roman" panose="02020603050405020304" pitchFamily="18" charset="0"/>
                <a:cs typeface="Times New Roman" panose="02020603050405020304" pitchFamily="18" charset="0"/>
              </a:rPr>
              <a:t>&lt; 0.5</a:t>
            </a:r>
            <a:r>
              <a:rPr lang="en-US" sz="1200" dirty="0">
                <a:solidFill>
                  <a:srgbClr val="0033CC"/>
                </a:solidFill>
              </a:rPr>
              <a:t>, the </a:t>
            </a:r>
            <a:r>
              <a:rPr lang="en-US" sz="1200" u="sng" dirty="0">
                <a:solidFill>
                  <a:srgbClr val="0033CC"/>
                </a:solidFill>
              </a:rPr>
              <a:t>current value</a:t>
            </a:r>
            <a:r>
              <a:rPr lang="en-US" sz="1200" dirty="0">
                <a:solidFill>
                  <a:srgbClr val="0033CC"/>
                </a:solidFill>
              </a:rPr>
              <a:t> of </a:t>
            </a:r>
            <a:r>
              <a:rPr lang="en-US" sz="1200" i="1" dirty="0">
                <a:solidFill>
                  <a:srgbClr val="0033CC"/>
                </a:solidFill>
                <a:latin typeface="Times New Roman" panose="02020603050405020304" pitchFamily="18" charset="0"/>
                <a:cs typeface="Times New Roman" panose="02020603050405020304" pitchFamily="18" charset="0"/>
              </a:rPr>
              <a:t>y</a:t>
            </a:r>
            <a:r>
              <a:rPr lang="en-US" sz="1200" dirty="0">
                <a:solidFill>
                  <a:srgbClr val="0033CC"/>
                </a:solidFill>
              </a:rPr>
              <a:t> </a:t>
            </a:r>
          </a:p>
          <a:p>
            <a:r>
              <a:rPr lang="en-US" sz="1200" dirty="0">
                <a:solidFill>
                  <a:srgbClr val="0033CC"/>
                </a:solidFill>
              </a:rPr>
              <a:t>has </a:t>
            </a:r>
            <a:r>
              <a:rPr lang="en-US" sz="1200" u="sng" dirty="0">
                <a:solidFill>
                  <a:srgbClr val="0033CC"/>
                </a:solidFill>
              </a:rPr>
              <a:t>less influence</a:t>
            </a:r>
            <a:r>
              <a:rPr lang="en-US" sz="1200" dirty="0">
                <a:solidFill>
                  <a:srgbClr val="0033CC"/>
                </a:solidFill>
              </a:rPr>
              <a:t> on the </a:t>
            </a:r>
          </a:p>
          <a:p>
            <a:r>
              <a:rPr lang="en-US" sz="1200" dirty="0">
                <a:solidFill>
                  <a:srgbClr val="0033CC"/>
                </a:solidFill>
              </a:rPr>
              <a:t>smoothed curve than earlier values. </a:t>
            </a:r>
          </a:p>
          <a:p>
            <a:r>
              <a:rPr lang="en-US" sz="1200" dirty="0">
                <a:solidFill>
                  <a:srgbClr val="0033CC"/>
                </a:solidFill>
              </a:rPr>
              <a:t>This </a:t>
            </a:r>
            <a:r>
              <a:rPr lang="en-US" sz="1200" u="sng" dirty="0">
                <a:solidFill>
                  <a:srgbClr val="0033CC"/>
                </a:solidFill>
              </a:rPr>
              <a:t>dampens</a:t>
            </a:r>
            <a:r>
              <a:rPr lang="en-US" sz="1200" dirty="0">
                <a:solidFill>
                  <a:srgbClr val="0033CC"/>
                </a:solidFill>
              </a:rPr>
              <a:t> current fluctuations.</a:t>
            </a:r>
          </a:p>
        </p:txBody>
      </p:sp>
    </p:spTree>
    <p:extLst>
      <p:ext uri="{BB962C8B-B14F-4D97-AF65-F5344CB8AC3E}">
        <p14:creationId xmlns:p14="http://schemas.microsoft.com/office/powerpoint/2010/main" val="885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80C1-671F-B945-B91D-3471BA6CF1C8}"/>
              </a:ext>
            </a:extLst>
          </p:cNvPr>
          <p:cNvSpPr>
            <a:spLocks noGrp="1"/>
          </p:cNvSpPr>
          <p:nvPr>
            <p:ph type="title"/>
          </p:nvPr>
        </p:nvSpPr>
        <p:spPr/>
        <p:txBody>
          <a:bodyPr/>
          <a:lstStyle/>
          <a:p>
            <a:r>
              <a:rPr lang="en-US" dirty="0"/>
              <a:t>Averages Compared</a:t>
            </a:r>
          </a:p>
        </p:txBody>
      </p:sp>
      <p:sp>
        <p:nvSpPr>
          <p:cNvPr id="4" name="Slide Number Placeholder 3">
            <a:extLst>
              <a:ext uri="{FF2B5EF4-FFF2-40B4-BE49-F238E27FC236}">
                <a16:creationId xmlns:a16="http://schemas.microsoft.com/office/drawing/2014/main" id="{ADA715F3-9D79-C145-B83A-18B9B63C11AA}"/>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a:extLst>
              <a:ext uri="{FF2B5EF4-FFF2-40B4-BE49-F238E27FC236}">
                <a16:creationId xmlns:a16="http://schemas.microsoft.com/office/drawing/2014/main" id="{FCBA3BBF-3ED8-F848-BD2C-866CE442D301}"/>
              </a:ext>
            </a:extLst>
          </p:cNvPr>
          <p:cNvPicPr>
            <a:picLocks noChangeAspect="1"/>
          </p:cNvPicPr>
          <p:nvPr/>
        </p:nvPicPr>
        <p:blipFill>
          <a:blip r:embed="rId2"/>
          <a:stretch>
            <a:fillRect/>
          </a:stretch>
        </p:blipFill>
        <p:spPr>
          <a:xfrm>
            <a:off x="919450" y="1234464"/>
            <a:ext cx="7305099" cy="4937706"/>
          </a:xfrm>
          <a:prstGeom prst="rect">
            <a:avLst/>
          </a:prstGeom>
        </p:spPr>
      </p:pic>
      <p:sp>
        <p:nvSpPr>
          <p:cNvPr id="6" name="TextBox 5">
            <a:extLst>
              <a:ext uri="{FF2B5EF4-FFF2-40B4-BE49-F238E27FC236}">
                <a16:creationId xmlns:a16="http://schemas.microsoft.com/office/drawing/2014/main" id="{8D288E29-DF45-444A-939F-CC30D5D2BB22}"/>
              </a:ext>
            </a:extLst>
          </p:cNvPr>
          <p:cNvSpPr txBox="1"/>
          <p:nvPr/>
        </p:nvSpPr>
        <p:spPr>
          <a:xfrm>
            <a:off x="1645952" y="1600220"/>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Tree>
    <p:extLst>
      <p:ext uri="{BB962C8B-B14F-4D97-AF65-F5344CB8AC3E}">
        <p14:creationId xmlns:p14="http://schemas.microsoft.com/office/powerpoint/2010/main" val="126191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0986-553C-0543-8A55-3B763933092B}"/>
              </a:ext>
            </a:extLst>
          </p:cNvPr>
          <p:cNvSpPr>
            <a:spLocks noGrp="1"/>
          </p:cNvSpPr>
          <p:nvPr>
            <p:ph type="title"/>
          </p:nvPr>
        </p:nvSpPr>
        <p:spPr/>
        <p:txBody>
          <a:bodyPr/>
          <a:lstStyle/>
          <a:p>
            <a:r>
              <a:rPr lang="en-US" dirty="0"/>
              <a:t>Another Perspective on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E9C54B-C2C6-8A45-821E-1BC31A9A995B}"/>
                  </a:ext>
                </a:extLst>
              </p:cNvPr>
              <p:cNvSpPr>
                <a:spLocks noGrp="1"/>
              </p:cNvSpPr>
              <p:nvPr>
                <p:ph idx="1"/>
              </p:nvPr>
            </p:nvSpPr>
            <p:spPr>
              <a:xfrm>
                <a:off x="457200" y="1295400"/>
                <a:ext cx="8229600" cy="4953000"/>
              </a:xfrm>
            </p:spPr>
            <p:txBody>
              <a:bodyPr/>
              <a:lstStyle/>
              <a:p>
                <a:r>
                  <a:rPr lang="en-US" dirty="0"/>
                  <a:t>Recall that whenever we draw a linear regression line, there will be a </a:t>
                </a:r>
                <a:r>
                  <a:rPr lang="en-US" dirty="0">
                    <a:solidFill>
                      <a:srgbClr val="B23C00"/>
                    </a:solidFill>
                  </a:rPr>
                  <a:t>residual value</a:t>
                </a:r>
                <a:r>
                  <a:rPr lang="en-US" dirty="0"/>
                  <a:t> at each </a:t>
                </a:r>
                <a:r>
                  <a:rPr lang="en-US" i="1" dirty="0">
                    <a:latin typeface="Times New Roman" panose="02020603050405020304" pitchFamily="18" charset="0"/>
                    <a:cs typeface="Times New Roman" panose="02020603050405020304" pitchFamily="18" charset="0"/>
                  </a:rPr>
                  <a:t>x</a:t>
                </a:r>
                <a:r>
                  <a:rPr lang="en-US" dirty="0"/>
                  <a:t>.</a:t>
                </a:r>
              </a:p>
              <a:p>
                <a:pPr lvl="1"/>
                <a:r>
                  <a:rPr lang="en-US" dirty="0"/>
                  <a:t>It’s the vertical difference </a:t>
                </a:r>
                <a:br>
                  <a:rPr lang="en-US" dirty="0"/>
                </a:br>
                <a:r>
                  <a:rPr lang="en-US" dirty="0"/>
                  <a:t>between the actual value </a:t>
                </a:r>
                <a:br>
                  <a:rPr lang="en-US" dirty="0"/>
                </a:br>
                <a:r>
                  <a:rPr lang="en-US" dirty="0"/>
                  <a:t>of </a:t>
                </a:r>
                <a:r>
                  <a:rPr lang="en-US" i="1" dirty="0">
                    <a:latin typeface="Times New Roman" panose="02020603050405020304" pitchFamily="18" charset="0"/>
                    <a:cs typeface="Times New Roman" panose="02020603050405020304" pitchFamily="18" charset="0"/>
                  </a:rPr>
                  <a:t>y</a:t>
                </a:r>
                <a:r>
                  <a:rPr lang="en-US" dirty="0"/>
                  <a:t> and the predicted </a:t>
                </a:r>
                <a:br>
                  <a:rPr lang="en-US" dirty="0"/>
                </a:br>
                <a:r>
                  <a:rPr lang="en-US" dirty="0"/>
                  <a:t>value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a:t>
                </a:r>
              </a:p>
              <a:p>
                <a:pPr lvl="4"/>
                <a:endParaRPr lang="en-US" dirty="0"/>
              </a:p>
              <a:p>
                <a:r>
                  <a:rPr lang="en-US" dirty="0"/>
                  <a:t>We had the equation of</a:t>
                </a:r>
                <a:br>
                  <a:rPr lang="en-US" dirty="0"/>
                </a:br>
                <a:r>
                  <a:rPr lang="en-US" dirty="0"/>
                  <a:t>a line: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b="0" dirty="0"/>
              </a:p>
              <a:p>
                <a:pPr lvl="1"/>
                <a:r>
                  <a:rPr lang="en-US" i="1" dirty="0">
                    <a:latin typeface="Times New Roman" panose="02020603050405020304" pitchFamily="18" charset="0"/>
                    <a:cs typeface="Times New Roman" panose="02020603050405020304" pitchFamily="18" charset="0"/>
                  </a:rPr>
                  <a:t>m</a:t>
                </a:r>
                <a:r>
                  <a:rPr lang="en-US" dirty="0"/>
                  <a:t> is the slope of the line </a:t>
                </a:r>
              </a:p>
              <a:p>
                <a:pPr lvl="1"/>
                <a:r>
                  <a:rPr lang="en-US" i="1" dirty="0">
                    <a:latin typeface="Times New Roman" panose="02020603050405020304" pitchFamily="18" charset="0"/>
                    <a:cs typeface="Times New Roman" panose="02020603050405020304" pitchFamily="18" charset="0"/>
                  </a:rPr>
                  <a:t>b</a:t>
                </a:r>
                <a:r>
                  <a:rPr lang="en-US" dirty="0"/>
                  <a:t> is the </a:t>
                </a:r>
                <a:r>
                  <a:rPr lang="en-US" i="1" dirty="0">
                    <a:latin typeface="Times New Roman" panose="02020603050405020304" pitchFamily="18" charset="0"/>
                    <a:cs typeface="Times New Roman" panose="02020603050405020304" pitchFamily="18" charset="0"/>
                  </a:rPr>
                  <a:t>y</a:t>
                </a:r>
                <a:r>
                  <a:rPr lang="en-US" dirty="0"/>
                  <a:t>-intercept.</a:t>
                </a:r>
              </a:p>
            </p:txBody>
          </p:sp>
        </mc:Choice>
        <mc:Fallback xmlns="">
          <p:sp>
            <p:nvSpPr>
              <p:cNvPr id="3" name="Content Placeholder 2">
                <a:extLst>
                  <a:ext uri="{FF2B5EF4-FFF2-40B4-BE49-F238E27FC236}">
                    <a16:creationId xmlns:a16="http://schemas.microsoft.com/office/drawing/2014/main" id="{CCE9C54B-C2C6-8A45-821E-1BC31A9A995B}"/>
                  </a:ext>
                </a:extLst>
              </p:cNvPr>
              <p:cNvSpPr>
                <a:spLocks noGrp="1" noRot="1" noChangeAspect="1" noMove="1" noResize="1" noEditPoints="1" noAdjustHandles="1" noChangeArrowheads="1" noChangeShapeType="1" noTextEdit="1"/>
              </p:cNvSpPr>
              <p:nvPr>
                <p:ph idx="1"/>
              </p:nvPr>
            </p:nvSpPr>
            <p:spPr>
              <a:xfrm>
                <a:off x="457200" y="1295400"/>
                <a:ext cx="8229600" cy="4953000"/>
              </a:xfrm>
              <a:blipFill>
                <a:blip r:embed="rId2"/>
                <a:stretch>
                  <a:fillRect l="-617" t="-1535" r="-772" b="-20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4934A02-F204-814C-A8D0-EF17AAE4E051}"/>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pic>
        <p:nvPicPr>
          <p:cNvPr id="5" name="Picture 4">
            <a:extLst>
              <a:ext uri="{FF2B5EF4-FFF2-40B4-BE49-F238E27FC236}">
                <a16:creationId xmlns:a16="http://schemas.microsoft.com/office/drawing/2014/main" id="{A26819CE-6814-6D4F-9C55-BF03EB2647D1}"/>
              </a:ext>
            </a:extLst>
          </p:cNvPr>
          <p:cNvPicPr>
            <a:picLocks noChangeAspect="1"/>
          </p:cNvPicPr>
          <p:nvPr/>
        </p:nvPicPr>
        <p:blipFill>
          <a:blip r:embed="rId3"/>
          <a:stretch>
            <a:fillRect/>
          </a:stretch>
        </p:blipFill>
        <p:spPr>
          <a:xfrm>
            <a:off x="4999954" y="2449900"/>
            <a:ext cx="3778240" cy="2990758"/>
          </a:xfrm>
          <a:prstGeom prst="rect">
            <a:avLst/>
          </a:prstGeom>
        </p:spPr>
      </p:pic>
    </p:spTree>
    <p:extLst>
      <p:ext uri="{BB962C8B-B14F-4D97-AF65-F5344CB8AC3E}">
        <p14:creationId xmlns:p14="http://schemas.microsoft.com/office/powerpoint/2010/main" val="80781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56FD-A797-5342-8A7C-E60946280449}"/>
              </a:ext>
            </a:extLst>
          </p:cNvPr>
          <p:cNvSpPr>
            <a:spLocks noGrp="1"/>
          </p:cNvSpPr>
          <p:nvPr>
            <p:ph type="title"/>
          </p:nvPr>
        </p:nvSpPr>
        <p:spPr/>
        <p:txBody>
          <a:bodyPr/>
          <a:lstStyle/>
          <a:p>
            <a:r>
              <a:rPr lang="en-US" dirty="0"/>
              <a:t>Another Perspective</a:t>
            </a:r>
            <a:r>
              <a:rPr lang="en-US" i="1" dirty="0"/>
              <a:t>, cont’d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81DFFE9-6DDA-5045-A490-486AE3C46F62}"/>
                  </a:ext>
                </a:extLst>
              </p:cNvPr>
              <p:cNvSpPr>
                <a:spLocks noGrp="1"/>
              </p:cNvSpPr>
              <p:nvPr>
                <p:ph idx="1"/>
              </p:nvPr>
            </p:nvSpPr>
            <p:spPr/>
            <p:txBody>
              <a:bodyPr/>
              <a:lstStyle/>
              <a:p>
                <a:r>
                  <a:rPr lang="en-US" dirty="0"/>
                  <a:t>Instead of</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𝑚𝑥</m:t>
                    </m:r>
                    <m:r>
                      <a:rPr lang="en-US" i="1">
                        <a:latin typeface="Cambria Math" panose="02040503050406030204" pitchFamily="18" charset="0"/>
                      </a:rPr>
                      <m:t>+</m:t>
                    </m:r>
                    <m:r>
                      <a:rPr lang="en-US" i="1">
                        <a:latin typeface="Cambria Math" panose="02040503050406030204" pitchFamily="18" charset="0"/>
                      </a:rPr>
                      <m:t>𝑏</m:t>
                    </m:r>
                  </m:oMath>
                </a14:m>
                <a:r>
                  <a:rPr lang="en-US" dirty="0"/>
                  <a:t> we can also write the line equation as</a:t>
                </a:r>
              </a:p>
              <a:p>
                <a:pPr lvl="3"/>
                <a:endParaRPr lang="en-US" dirty="0"/>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rPr>
                          <m:t>0</m:t>
                        </m:r>
                      </m:sub>
                    </m:sSub>
                    <m:r>
                      <m:rPr>
                        <m:nor/>
                      </m:rPr>
                      <a:rPr lang="en-US" b="0" i="0" smtClean="0">
                        <a:latin typeface="Cambria Math" panose="02040503050406030204" pitchFamily="18" charset="0"/>
                      </a:rPr>
                      <m:t> </m:t>
                    </m:r>
                    <m:r>
                      <m:rPr>
                        <m:nor/>
                      </m:rPr>
                      <a:rPr lang="en-US" dirty="0"/>
                      <m:t>is</m:t>
                    </m:r>
                    <m:r>
                      <m:rPr>
                        <m:nor/>
                      </m:rPr>
                      <a:rPr lang="en-US" dirty="0"/>
                      <m:t> </m:t>
                    </m:r>
                    <m:r>
                      <m:rPr>
                        <m:nor/>
                      </m:rPr>
                      <a:rPr lang="en-US" dirty="0"/>
                      <m:t>the</m:t>
                    </m:r>
                    <m:r>
                      <m:rPr>
                        <m:nor/>
                      </m:rPr>
                      <a:rPr lang="en-US" dirty="0"/>
                      <m:t> </m:t>
                    </m:r>
                    <m:r>
                      <m:rPr>
                        <m:nor/>
                      </m:rPr>
                      <a:rPr lang="en-US" i="1" dirty="0">
                        <a:latin typeface="Times New Roman" panose="02020603050405020304" pitchFamily="18" charset="0"/>
                        <a:cs typeface="Times New Roman" panose="02020603050405020304" pitchFamily="18" charset="0"/>
                      </a:rPr>
                      <m:t>y</m:t>
                    </m:r>
                    <m:r>
                      <m:rPr>
                        <m:nor/>
                      </m:rPr>
                      <a:rPr lang="en-US" b="0" i="0" dirty="0" smtClean="0"/>
                      <m:t>-</m:t>
                    </m:r>
                    <m:r>
                      <m:rPr>
                        <m:nor/>
                      </m:rPr>
                      <a:rPr lang="en-US" dirty="0"/>
                      <m:t>intercept</m:t>
                    </m:r>
                  </m:oMath>
                </a14:m>
                <a:endParaRPr lang="en-US" dirty="0"/>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ea typeface="Cambria Math" panose="02040503050406030204" pitchFamily="18" charset="0"/>
                          </a:rPr>
                          <m:t>1</m:t>
                        </m:r>
                      </m:sub>
                    </m:sSub>
                  </m:oMath>
                </a14:m>
                <a:r>
                  <a:rPr lang="en-US" dirty="0"/>
                  <a:t> is the slope</a:t>
                </a:r>
              </a:p>
              <a:p>
                <a:pPr lvl="1"/>
                <a:r>
                  <a:rPr lang="en-US" i="1" dirty="0">
                    <a:latin typeface="Times New Roman" panose="02020603050405020304" pitchFamily="18" charset="0"/>
                    <a:cs typeface="Times New Roman" panose="02020603050405020304" pitchFamily="18" charset="0"/>
                  </a:rPr>
                  <a:t>e</a:t>
                </a:r>
                <a:r>
                  <a:rPr lang="en-US" dirty="0"/>
                  <a:t> (the “error term”) represents the </a:t>
                </a:r>
                <a:r>
                  <a:rPr lang="en-US" u="sng" dirty="0"/>
                  <a:t>random deviation</a:t>
                </a:r>
                <a:r>
                  <a:rPr lang="en-US" dirty="0"/>
                  <a:t> of an observed (actual) value of </a:t>
                </a:r>
                <a:r>
                  <a:rPr lang="en-US" i="1" dirty="0">
                    <a:latin typeface="Times New Roman" panose="02020603050405020304" pitchFamily="18" charset="0"/>
                    <a:cs typeface="Times New Roman" panose="02020603050405020304" pitchFamily="18" charset="0"/>
                  </a:rPr>
                  <a:t>y</a:t>
                </a:r>
                <a:r>
                  <a:rPr lang="en-US" dirty="0"/>
                  <a:t> from the population regression line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𝑥</m:t>
                    </m:r>
                  </m:oMath>
                </a14:m>
                <a:r>
                  <a:rPr lang="en-US" dirty="0"/>
                  <a:t>.</a:t>
                </a:r>
              </a:p>
              <a:p>
                <a:pPr lvl="4"/>
                <a:endParaRPr lang="en-US" dirty="0"/>
              </a:p>
              <a:p>
                <a:r>
                  <a:rPr lang="en-US" dirty="0"/>
                  <a:t>Some key assumptions about </a:t>
                </a:r>
                <a:r>
                  <a:rPr lang="en-US" i="1" dirty="0">
                    <a:latin typeface="Times New Roman" panose="02020603050405020304" pitchFamily="18" charset="0"/>
                    <a:cs typeface="Times New Roman" panose="02020603050405020304" pitchFamily="18" charset="0"/>
                  </a:rPr>
                  <a:t>e</a:t>
                </a:r>
                <a:r>
                  <a:rPr lang="en-US" dirty="0"/>
                  <a:t>:</a:t>
                </a:r>
              </a:p>
              <a:p>
                <a:pPr lvl="1"/>
                <a:r>
                  <a:rPr lang="en-US" dirty="0"/>
                  <a:t>It is normally distributed.</a:t>
                </a:r>
              </a:p>
              <a:p>
                <a:pPr lvl="1"/>
                <a:r>
                  <a:rPr lang="en-US" dirty="0"/>
                  <a:t>Its standard deviation </a:t>
                </a:r>
                <a:r>
                  <a:rPr lang="en-US" i="1" dirty="0" err="1">
                    <a:latin typeface="Times New Roman" panose="02020603050405020304" pitchFamily="18" charset="0"/>
                    <a:cs typeface="Times New Roman" panose="02020603050405020304" pitchFamily="18" charset="0"/>
                  </a:rPr>
                  <a:t>σ</a:t>
                </a:r>
                <a:r>
                  <a:rPr lang="en-US" dirty="0"/>
                  <a:t> does not depend on </a:t>
                </a:r>
                <a:r>
                  <a:rPr lang="en-US" i="1" dirty="0">
                    <a:latin typeface="Times New Roman" panose="02020603050405020304" pitchFamily="18" charset="0"/>
                    <a:cs typeface="Times New Roman" panose="02020603050405020304" pitchFamily="18" charset="0"/>
                  </a:rPr>
                  <a:t>x</a:t>
                </a:r>
                <a:r>
                  <a:rPr lang="en-US" dirty="0"/>
                  <a:t>.</a:t>
                </a:r>
              </a:p>
            </p:txBody>
          </p:sp>
        </mc:Choice>
        <mc:Fallback>
          <p:sp>
            <p:nvSpPr>
              <p:cNvPr id="3" name="Content Placeholder 2">
                <a:extLst>
                  <a:ext uri="{FF2B5EF4-FFF2-40B4-BE49-F238E27FC236}">
                    <a16:creationId xmlns:a16="http://schemas.microsoft.com/office/drawing/2014/main" id="{481DFFE9-6DDA-5045-A490-486AE3C46F62}"/>
                  </a:ext>
                </a:extLst>
              </p:cNvPr>
              <p:cNvSpPr>
                <a:spLocks noGrp="1" noRot="1" noChangeAspect="1" noMove="1" noResize="1" noEditPoints="1" noAdjustHandles="1" noChangeArrowheads="1" noChangeShapeType="1" noTextEdit="1"/>
              </p:cNvSpPr>
              <p:nvPr>
                <p:ph idx="1"/>
              </p:nvPr>
            </p:nvSpPr>
            <p:spPr>
              <a:blipFill>
                <a:blip r:embed="rId2"/>
                <a:stretch>
                  <a:fillRect l="-617" t="-1575" r="-2006" b="-36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569AE0A-8AE5-934C-8242-C357361516BC}"/>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C729E2-77B6-1847-924B-902B327F5039}"/>
                  </a:ext>
                </a:extLst>
              </p:cNvPr>
              <p:cNvSpPr txBox="1"/>
              <p:nvPr/>
            </p:nvSpPr>
            <p:spPr>
              <a:xfrm>
                <a:off x="3689482" y="2057415"/>
                <a:ext cx="26157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β</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m:t>
                      </m:r>
                    </m:oMath>
                  </m:oMathPara>
                </a14:m>
                <a:endParaRPr lang="en-US" sz="2400" dirty="0"/>
              </a:p>
            </p:txBody>
          </p:sp>
        </mc:Choice>
        <mc:Fallback xmlns="">
          <p:sp>
            <p:nvSpPr>
              <p:cNvPr id="5" name="TextBox 4">
                <a:extLst>
                  <a:ext uri="{FF2B5EF4-FFF2-40B4-BE49-F238E27FC236}">
                    <a16:creationId xmlns:a16="http://schemas.microsoft.com/office/drawing/2014/main" id="{62C729E2-77B6-1847-924B-902B327F5039}"/>
                  </a:ext>
                </a:extLst>
              </p:cNvPr>
              <p:cNvSpPr txBox="1">
                <a:spLocks noRot="1" noChangeAspect="1" noMove="1" noResize="1" noEditPoints="1" noAdjustHandles="1" noChangeArrowheads="1" noChangeShapeType="1" noTextEdit="1"/>
              </p:cNvSpPr>
              <p:nvPr/>
            </p:nvSpPr>
            <p:spPr>
              <a:xfrm>
                <a:off x="3689482" y="2057415"/>
                <a:ext cx="2615716" cy="461665"/>
              </a:xfrm>
              <a:prstGeom prst="rect">
                <a:avLst/>
              </a:prstGeom>
              <a:blipFill>
                <a:blip r:embed="rId3"/>
                <a:stretch>
                  <a:fillRect b="-16216"/>
                </a:stretch>
              </a:blipFill>
            </p:spPr>
            <p:txBody>
              <a:bodyPr/>
              <a:lstStyle/>
              <a:p>
                <a:r>
                  <a:rPr lang="en-US">
                    <a:noFill/>
                  </a:rPr>
                  <a:t> </a:t>
                </a:r>
              </a:p>
            </p:txBody>
          </p:sp>
        </mc:Fallback>
      </mc:AlternateContent>
    </p:spTree>
    <p:extLst>
      <p:ext uri="{BB962C8B-B14F-4D97-AF65-F5344CB8AC3E}">
        <p14:creationId xmlns:p14="http://schemas.microsoft.com/office/powerpoint/2010/main" val="229311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E6D6-C4BD-5A4C-8FAD-72C7C35276F5}"/>
              </a:ext>
            </a:extLst>
          </p:cNvPr>
          <p:cNvSpPr>
            <a:spLocks noGrp="1"/>
          </p:cNvSpPr>
          <p:nvPr>
            <p:ph type="title"/>
          </p:nvPr>
        </p:nvSpPr>
        <p:spPr/>
        <p:txBody>
          <a:bodyPr/>
          <a:lstStyle/>
          <a:p>
            <a:r>
              <a:rPr lang="en-US" dirty="0"/>
              <a:t>Another Perspective</a:t>
            </a:r>
            <a:r>
              <a:rPr lang="en-US" i="1" dirty="0"/>
              <a:t>, cont’d</a:t>
            </a:r>
            <a:endParaRPr lang="en-US" dirty="0"/>
          </a:p>
        </p:txBody>
      </p:sp>
      <p:sp>
        <p:nvSpPr>
          <p:cNvPr id="3" name="Content Placeholder 2">
            <a:extLst>
              <a:ext uri="{FF2B5EF4-FFF2-40B4-BE49-F238E27FC236}">
                <a16:creationId xmlns:a16="http://schemas.microsoft.com/office/drawing/2014/main" id="{FAB82FAD-881C-944C-92A7-1CCFFF461600}"/>
              </a:ext>
            </a:extLst>
          </p:cNvPr>
          <p:cNvSpPr>
            <a:spLocks noGrp="1"/>
          </p:cNvSpPr>
          <p:nvPr>
            <p:ph idx="1"/>
          </p:nvPr>
        </p:nvSpPr>
        <p:spPr>
          <a:xfrm>
            <a:off x="457200" y="1295400"/>
            <a:ext cx="8229600" cy="4511014"/>
          </a:xfrm>
        </p:spPr>
        <p:txBody>
          <a:bodyPr/>
          <a:lstStyle/>
          <a:p>
            <a:r>
              <a:rPr lang="en-US" dirty="0"/>
              <a:t>At each value of </a:t>
            </a:r>
            <a:r>
              <a:rPr lang="en-US" i="1" dirty="0">
                <a:latin typeface="Times New Roman" panose="02020603050405020304" pitchFamily="18" charset="0"/>
                <a:cs typeface="Times New Roman" panose="02020603050405020304" pitchFamily="18" charset="0"/>
              </a:rPr>
              <a:t>x</a:t>
            </a:r>
            <a:r>
              <a:rPr lang="en-US" dirty="0"/>
              <a:t>, the value of </a:t>
            </a:r>
            <a:r>
              <a:rPr lang="en-US" i="1" dirty="0">
                <a:latin typeface="Times New Roman" panose="02020603050405020304" pitchFamily="18" charset="0"/>
                <a:cs typeface="Times New Roman" panose="02020603050405020304" pitchFamily="18" charset="0"/>
              </a:rPr>
              <a:t>e</a:t>
            </a:r>
            <a:r>
              <a:rPr lang="en-US" dirty="0"/>
              <a:t> is normally distributed.</a:t>
            </a:r>
          </a:p>
          <a:p>
            <a:pPr lvl="1"/>
            <a:r>
              <a:rPr lang="en-US" dirty="0"/>
              <a:t>The mean of </a:t>
            </a:r>
            <a:r>
              <a:rPr lang="en-US" i="1" dirty="0">
                <a:latin typeface="Times New Roman" panose="02020603050405020304" pitchFamily="18" charset="0"/>
                <a:cs typeface="Times New Roman" panose="02020603050405020304" pitchFamily="18" charset="0"/>
              </a:rPr>
              <a:t>e</a:t>
            </a:r>
            <a:r>
              <a:rPr lang="en-US" dirty="0"/>
              <a:t> </a:t>
            </a:r>
            <a:br>
              <a:rPr lang="en-US" dirty="0"/>
            </a:br>
            <a:r>
              <a:rPr lang="en-US" dirty="0"/>
              <a:t>is 0.</a:t>
            </a:r>
          </a:p>
          <a:p>
            <a:pPr lvl="4"/>
            <a:endParaRPr lang="en-US" dirty="0"/>
          </a:p>
          <a:p>
            <a:pPr lvl="1"/>
            <a:r>
              <a:rPr lang="en-US" i="1" dirty="0">
                <a:latin typeface="Times New Roman" panose="02020603050405020304" pitchFamily="18" charset="0"/>
                <a:cs typeface="Times New Roman" panose="02020603050405020304" pitchFamily="18" charset="0"/>
              </a:rPr>
              <a:t>e</a:t>
            </a:r>
            <a:r>
              <a:rPr lang="en-US" dirty="0"/>
              <a:t> has the same</a:t>
            </a:r>
            <a:br>
              <a:rPr lang="en-US" dirty="0"/>
            </a:br>
            <a:r>
              <a:rPr lang="en-US" dirty="0"/>
              <a:t>standard </a:t>
            </a:r>
            <a:br>
              <a:rPr lang="en-US" dirty="0"/>
            </a:br>
            <a:r>
              <a:rPr lang="en-US" dirty="0"/>
              <a:t>deviation </a:t>
            </a:r>
            <a:r>
              <a:rPr lang="en-US" i="1" dirty="0" err="1">
                <a:latin typeface="Times New Roman" panose="02020603050405020304" pitchFamily="18" charset="0"/>
                <a:cs typeface="Times New Roman" panose="02020603050405020304" pitchFamily="18" charset="0"/>
              </a:rPr>
              <a:t>σ</a:t>
            </a:r>
            <a:r>
              <a:rPr lang="en-US" i="1" dirty="0">
                <a:latin typeface="Times New Roman" panose="02020603050405020304" pitchFamily="18" charset="0"/>
                <a:cs typeface="Times New Roman" panose="02020603050405020304" pitchFamily="18" charset="0"/>
              </a:rPr>
              <a:t> </a:t>
            </a:r>
            <a:r>
              <a:rPr lang="en-US" dirty="0"/>
              <a:t>all </a:t>
            </a:r>
            <a:br>
              <a:rPr lang="en-US" dirty="0"/>
            </a:br>
            <a:r>
              <a:rPr lang="en-US" dirty="0"/>
              <a:t>along the line.</a:t>
            </a:r>
          </a:p>
          <a:p>
            <a:pPr lvl="4"/>
            <a:endParaRPr lang="en-US" dirty="0"/>
          </a:p>
          <a:p>
            <a:pPr lvl="1"/>
            <a:r>
              <a:rPr lang="en-US" i="1" dirty="0" err="1">
                <a:latin typeface="Times New Roman" panose="02020603050405020304" pitchFamily="18" charset="0"/>
                <a:cs typeface="Times New Roman" panose="02020603050405020304" pitchFamily="18" charset="0"/>
              </a:rPr>
              <a:t>σ</a:t>
            </a:r>
            <a:r>
              <a:rPr lang="en-US" i="1" dirty="0">
                <a:latin typeface="Times New Roman" panose="02020603050405020304" pitchFamily="18" charset="0"/>
                <a:cs typeface="Times New Roman" panose="02020603050405020304" pitchFamily="18" charset="0"/>
              </a:rPr>
              <a:t> </a:t>
            </a:r>
            <a:r>
              <a:rPr lang="en-US" dirty="0"/>
              <a:t>= the standard</a:t>
            </a:r>
            <a:br>
              <a:rPr lang="en-US" dirty="0"/>
            </a:br>
            <a:r>
              <a:rPr lang="en-US" dirty="0"/>
              <a:t>deviation of </a:t>
            </a:r>
            <a:r>
              <a:rPr lang="en-US" i="1" dirty="0">
                <a:latin typeface="Times New Roman" panose="02020603050405020304" pitchFamily="18" charset="0"/>
                <a:cs typeface="Times New Roman" panose="02020603050405020304" pitchFamily="18" charset="0"/>
              </a:rPr>
              <a:t>y</a:t>
            </a:r>
            <a:r>
              <a:rPr lang="en-US" dirty="0"/>
              <a:t>.</a:t>
            </a:r>
          </a:p>
        </p:txBody>
      </p:sp>
      <p:sp>
        <p:nvSpPr>
          <p:cNvPr id="4" name="Slide Number Placeholder 3">
            <a:extLst>
              <a:ext uri="{FF2B5EF4-FFF2-40B4-BE49-F238E27FC236}">
                <a16:creationId xmlns:a16="http://schemas.microsoft.com/office/drawing/2014/main" id="{485B1604-F478-284F-9834-6D8BF2B48B04}"/>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pic>
        <p:nvPicPr>
          <p:cNvPr id="5" name="Picture 4">
            <a:extLst>
              <a:ext uri="{FF2B5EF4-FFF2-40B4-BE49-F238E27FC236}">
                <a16:creationId xmlns:a16="http://schemas.microsoft.com/office/drawing/2014/main" id="{41E90456-0F9A-8044-8293-65019F2112C4}"/>
              </a:ext>
            </a:extLst>
          </p:cNvPr>
          <p:cNvPicPr>
            <a:picLocks noChangeAspect="1"/>
          </p:cNvPicPr>
          <p:nvPr/>
        </p:nvPicPr>
        <p:blipFill>
          <a:blip r:embed="rId2"/>
          <a:stretch>
            <a:fillRect/>
          </a:stretch>
        </p:blipFill>
        <p:spPr>
          <a:xfrm>
            <a:off x="3749048" y="1965976"/>
            <a:ext cx="5212024" cy="3909019"/>
          </a:xfrm>
          <a:prstGeom prst="rect">
            <a:avLst/>
          </a:prstGeom>
        </p:spPr>
      </p:pic>
      <p:sp>
        <p:nvSpPr>
          <p:cNvPr id="6" name="TextBox 5">
            <a:extLst>
              <a:ext uri="{FF2B5EF4-FFF2-40B4-BE49-F238E27FC236}">
                <a16:creationId xmlns:a16="http://schemas.microsoft.com/office/drawing/2014/main" id="{685D6652-F4E6-5948-85C6-3EC85F70267E}"/>
              </a:ext>
            </a:extLst>
          </p:cNvPr>
          <p:cNvSpPr txBox="1"/>
          <p:nvPr/>
        </p:nvSpPr>
        <p:spPr>
          <a:xfrm>
            <a:off x="3017537" y="6535609"/>
            <a:ext cx="6051657" cy="246221"/>
          </a:xfrm>
          <a:prstGeom prst="rect">
            <a:avLst/>
          </a:prstGeom>
          <a:noFill/>
        </p:spPr>
        <p:txBody>
          <a:bodyPr wrap="none" rtlCol="0">
            <a:spAutoFit/>
          </a:bodyPr>
          <a:lstStyle/>
          <a:p>
            <a:r>
              <a:rPr lang="en-US" sz="1000" dirty="0">
                <a:hlinkClick r:id="rId3"/>
              </a:rPr>
              <a:t>http://proc-x.com/2015/09/plot-the-conditional-distribution-of-the-response-in-a-linear-regression-model/</a:t>
            </a:r>
            <a:r>
              <a:rPr lang="en-US" sz="1000" dirty="0"/>
              <a:t> </a:t>
            </a:r>
          </a:p>
        </p:txBody>
      </p:sp>
    </p:spTree>
    <p:extLst>
      <p:ext uri="{BB962C8B-B14F-4D97-AF65-F5344CB8AC3E}">
        <p14:creationId xmlns:p14="http://schemas.microsoft.com/office/powerpoint/2010/main" val="256243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B247-3827-7741-9F06-EAF5FE725800}"/>
              </a:ext>
            </a:extLst>
          </p:cNvPr>
          <p:cNvSpPr>
            <a:spLocks noGrp="1"/>
          </p:cNvSpPr>
          <p:nvPr>
            <p:ph type="title"/>
          </p:nvPr>
        </p:nvSpPr>
        <p:spPr>
          <a:xfrm>
            <a:off x="365761" y="411163"/>
            <a:ext cx="8412433" cy="655637"/>
          </a:xfrm>
        </p:spPr>
        <p:txBody>
          <a:bodyPr/>
          <a:lstStyle/>
          <a:p>
            <a:r>
              <a:rPr lang="en-US" dirty="0"/>
              <a:t>Python Regression Analysis Functions</a:t>
            </a:r>
          </a:p>
        </p:txBody>
      </p:sp>
      <p:sp>
        <p:nvSpPr>
          <p:cNvPr id="3" name="Content Placeholder 2">
            <a:extLst>
              <a:ext uri="{FF2B5EF4-FFF2-40B4-BE49-F238E27FC236}">
                <a16:creationId xmlns:a16="http://schemas.microsoft.com/office/drawing/2014/main" id="{D1E11C47-4E5C-B541-803B-3F5C3FEDF737}"/>
              </a:ext>
            </a:extLst>
          </p:cNvPr>
          <p:cNvSpPr>
            <a:spLocks noGrp="1"/>
          </p:cNvSpPr>
          <p:nvPr>
            <p:ph idx="1"/>
          </p:nvPr>
        </p:nvSpPr>
        <p:spPr>
          <a:xfrm>
            <a:off x="457200" y="1295400"/>
            <a:ext cx="8320994" cy="4835525"/>
          </a:xfrm>
        </p:spPr>
        <p:txBody>
          <a:bodyPr/>
          <a:lstStyle/>
          <a:p>
            <a:r>
              <a:rPr lang="en-US" dirty="0"/>
              <a:t>Python has functions for doing </a:t>
            </a:r>
            <a:br>
              <a:rPr lang="en-US" dirty="0"/>
            </a:br>
            <a:r>
              <a:rPr lang="en-US" dirty="0"/>
              <a:t>linear regression analysis.</a:t>
            </a:r>
          </a:p>
          <a:p>
            <a:pPr lvl="4"/>
            <a:endParaRPr lang="en-US" dirty="0"/>
          </a:p>
          <a:p>
            <a:pPr lvl="1"/>
            <a:r>
              <a:rPr lang="en-US" dirty="0"/>
              <a:t>Load data into a Pandas dataframe.</a:t>
            </a:r>
          </a:p>
          <a:p>
            <a:pPr lvl="1"/>
            <a:r>
              <a:rPr lang="en-US" dirty="0"/>
              <a:t>Perform regression analysis using SciPy.</a:t>
            </a:r>
          </a:p>
          <a:p>
            <a:pPr lvl="1"/>
            <a:r>
              <a:rPr lang="en-US" dirty="0"/>
              <a:t>Create a scatter plot with a linear regression line using Seaborn.</a:t>
            </a:r>
          </a:p>
          <a:p>
            <a:pPr lvl="1"/>
            <a:r>
              <a:rPr lang="en-US" dirty="0"/>
              <a:t>The regression line is surrounded by a shaded area representing the 95% confidence interval.</a:t>
            </a:r>
          </a:p>
        </p:txBody>
      </p:sp>
      <p:sp>
        <p:nvSpPr>
          <p:cNvPr id="4" name="Slide Number Placeholder 3">
            <a:extLst>
              <a:ext uri="{FF2B5EF4-FFF2-40B4-BE49-F238E27FC236}">
                <a16:creationId xmlns:a16="http://schemas.microsoft.com/office/drawing/2014/main" id="{F451EF1B-393D-9E42-9A5E-1403F17D6945}"/>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146128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AC8A-8569-2C4A-A156-091D892D4FB1}"/>
              </a:ext>
            </a:extLst>
          </p:cNvPr>
          <p:cNvSpPr>
            <a:spLocks noGrp="1"/>
          </p:cNvSpPr>
          <p:nvPr>
            <p:ph type="title"/>
          </p:nvPr>
        </p:nvSpPr>
        <p:spPr/>
        <p:txBody>
          <a:bodyPr/>
          <a:lstStyle/>
          <a:p>
            <a:r>
              <a:rPr lang="en-US" dirty="0"/>
              <a:t>Multiple Linear Regression</a:t>
            </a:r>
          </a:p>
        </p:txBody>
      </p:sp>
      <p:sp>
        <p:nvSpPr>
          <p:cNvPr id="4" name="Slide Number Placeholder 3">
            <a:extLst>
              <a:ext uri="{FF2B5EF4-FFF2-40B4-BE49-F238E27FC236}">
                <a16:creationId xmlns:a16="http://schemas.microsoft.com/office/drawing/2014/main" id="{29F19FBD-5338-924F-BC3D-78C12E49F8B5}"/>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D78B406-F850-9644-B4EF-C52D55F1946C}"/>
                  </a:ext>
                </a:extLst>
              </p:cNvPr>
              <p:cNvSpPr txBox="1"/>
              <p:nvPr/>
            </p:nvSpPr>
            <p:spPr>
              <a:xfrm>
                <a:off x="1673001" y="1669310"/>
                <a:ext cx="5797997" cy="2308324"/>
              </a:xfrm>
              <a:prstGeom prst="rect">
                <a:avLst/>
              </a:prstGeom>
              <a:solidFill>
                <a:schemeClr val="accent1">
                  <a:lumMod val="20000"/>
                  <a:lumOff val="80000"/>
                </a:schemeClr>
              </a:solidFill>
              <a:ln>
                <a:solidFill>
                  <a:srgbClr val="0432FF"/>
                </a:solidFill>
              </a:ln>
            </p:spPr>
            <p:txBody>
              <a:bodyPr wrap="none" rtlCol="0">
                <a:spAutoFit/>
              </a:bodyPr>
              <a:lstStyle/>
              <a:p>
                <a:r>
                  <a:rPr lang="en-US" sz="2400" dirty="0">
                    <a:solidFill>
                      <a:srgbClr val="0033CC"/>
                    </a:solidFill>
                  </a:rPr>
                  <a:t>Variable </a:t>
                </a:r>
                <a:r>
                  <a:rPr lang="en-US" sz="2400" i="1" dirty="0">
                    <a:solidFill>
                      <a:srgbClr val="0033CC"/>
                    </a:solidFill>
                    <a:latin typeface="Times New Roman" panose="02020603050405020304" pitchFamily="18" charset="0"/>
                    <a:cs typeface="Times New Roman" panose="02020603050405020304" pitchFamily="18" charset="0"/>
                  </a:rPr>
                  <a:t>y</a:t>
                </a:r>
                <a:r>
                  <a:rPr lang="en-US" sz="2400" dirty="0">
                    <a:solidFill>
                      <a:srgbClr val="0033CC"/>
                    </a:solidFill>
                  </a:rPr>
                  <a:t> could be </a:t>
                </a:r>
                <a:r>
                  <a:rPr lang="en-US" sz="2400" u="sng" dirty="0">
                    <a:solidFill>
                      <a:srgbClr val="0033CC"/>
                    </a:solidFill>
                  </a:rPr>
                  <a:t>linearly dependent</a:t>
                </a:r>
                <a:r>
                  <a:rPr lang="en-US" sz="2400" dirty="0">
                    <a:solidFill>
                      <a:srgbClr val="0033CC"/>
                    </a:solidFill>
                  </a:rPr>
                  <a:t> on</a:t>
                </a:r>
                <a:br>
                  <a:rPr lang="en-US" sz="2400" dirty="0">
                    <a:solidFill>
                      <a:srgbClr val="0033CC"/>
                    </a:solidFill>
                  </a:rPr>
                </a:br>
                <a:r>
                  <a:rPr lang="en-US" sz="2400" u="sng" dirty="0">
                    <a:solidFill>
                      <a:srgbClr val="0033CC"/>
                    </a:solidFill>
                  </a:rPr>
                  <a:t>multiple</a:t>
                </a:r>
                <a:r>
                  <a:rPr lang="en-US" sz="2400" dirty="0">
                    <a:solidFill>
                      <a:srgbClr val="0033CC"/>
                    </a:solidFill>
                  </a:rPr>
                  <a:t> independent variables </a:t>
                </a:r>
                <a:r>
                  <a:rPr lang="en-US" sz="2400" i="1" dirty="0">
                    <a:solidFill>
                      <a:srgbClr val="0033CC"/>
                    </a:solidFill>
                    <a:latin typeface="Times New Roman" panose="02020603050405020304" pitchFamily="18" charset="0"/>
                    <a:cs typeface="Times New Roman" panose="02020603050405020304" pitchFamily="18" charset="0"/>
                  </a:rPr>
                  <a:t>x</a:t>
                </a:r>
                <a:r>
                  <a:rPr lang="en-US" sz="2400" baseline="-25000" dirty="0">
                    <a:solidFill>
                      <a:srgbClr val="0033CC"/>
                    </a:solidFill>
                    <a:latin typeface="Times New Roman" panose="02020603050405020304" pitchFamily="18" charset="0"/>
                    <a:cs typeface="Times New Roman" panose="02020603050405020304" pitchFamily="18" charset="0"/>
                  </a:rPr>
                  <a:t>1</a:t>
                </a:r>
                <a:r>
                  <a:rPr lang="en-US" sz="2400" dirty="0">
                    <a:solidFill>
                      <a:srgbClr val="0033CC"/>
                    </a:solidFill>
                    <a:latin typeface="Times New Roman" panose="02020603050405020304" pitchFamily="18" charset="0"/>
                    <a:cs typeface="Times New Roman" panose="02020603050405020304" pitchFamily="18" charset="0"/>
                  </a:rPr>
                  <a:t>, </a:t>
                </a:r>
                <a:r>
                  <a:rPr lang="en-US" sz="2400" i="1" dirty="0">
                    <a:solidFill>
                      <a:srgbClr val="0033CC"/>
                    </a:solidFill>
                    <a:latin typeface="Times New Roman" panose="02020603050405020304" pitchFamily="18" charset="0"/>
                    <a:cs typeface="Times New Roman" panose="02020603050405020304" pitchFamily="18" charset="0"/>
                  </a:rPr>
                  <a:t>x</a:t>
                </a:r>
                <a:r>
                  <a:rPr lang="en-US" sz="2400" baseline="-25000" dirty="0">
                    <a:solidFill>
                      <a:srgbClr val="0033CC"/>
                    </a:solidFill>
                    <a:latin typeface="Times New Roman" panose="02020603050405020304" pitchFamily="18" charset="0"/>
                    <a:cs typeface="Times New Roman" panose="02020603050405020304" pitchFamily="18" charset="0"/>
                  </a:rPr>
                  <a:t>2</a:t>
                </a:r>
                <a:r>
                  <a:rPr lang="en-US" sz="2400" dirty="0">
                    <a:solidFill>
                      <a:srgbClr val="0033CC"/>
                    </a:solidFill>
                    <a:latin typeface="Times New Roman" panose="02020603050405020304" pitchFamily="18" charset="0"/>
                    <a:cs typeface="Times New Roman" panose="02020603050405020304" pitchFamily="18" charset="0"/>
                  </a:rPr>
                  <a:t>, ... </a:t>
                </a:r>
                <a:r>
                  <a:rPr lang="en-US" sz="2400" i="1" dirty="0" err="1">
                    <a:solidFill>
                      <a:srgbClr val="0033CC"/>
                    </a:solidFill>
                    <a:latin typeface="Times New Roman" panose="02020603050405020304" pitchFamily="18" charset="0"/>
                    <a:cs typeface="Times New Roman" panose="02020603050405020304" pitchFamily="18" charset="0"/>
                  </a:rPr>
                  <a:t>x</a:t>
                </a:r>
                <a:r>
                  <a:rPr lang="en-US" sz="2400" i="1" baseline="-25000" dirty="0" err="1">
                    <a:solidFill>
                      <a:srgbClr val="0033CC"/>
                    </a:solidFill>
                    <a:latin typeface="Times New Roman" panose="02020603050405020304" pitchFamily="18" charset="0"/>
                    <a:cs typeface="Times New Roman" panose="02020603050405020304" pitchFamily="18" charset="0"/>
                  </a:rPr>
                  <a:t>k</a:t>
                </a:r>
                <a:r>
                  <a:rPr lang="en-US" sz="2400" dirty="0">
                    <a:solidFill>
                      <a:srgbClr val="0033CC"/>
                    </a:solidFill>
                  </a:rPr>
                  <a:t>:</a:t>
                </a:r>
              </a:p>
              <a:p>
                <a:r>
                  <a:rPr lang="en-US" sz="1200" b="0" i="1" dirty="0">
                    <a:solidFill>
                      <a:srgbClr val="0033CC"/>
                    </a:solidFill>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r>
                        <a:rPr lang="en-US" sz="2400" b="0" i="1" smtClean="0">
                          <a:solidFill>
                            <a:srgbClr val="0033CC"/>
                          </a:solidFill>
                          <a:latin typeface="Cambria Math" panose="02040503050406030204" pitchFamily="18" charset="0"/>
                        </a:rPr>
                        <m:t>𝑦</m:t>
                      </m:r>
                      <m:r>
                        <a:rPr lang="en-US" sz="2400" b="0" i="1" smtClean="0">
                          <a:solidFill>
                            <a:srgbClr val="0033CC"/>
                          </a:solidFill>
                          <a:latin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a:solidFill>
                                <a:srgbClr val="0033CC"/>
                              </a:solidFill>
                              <a:latin typeface="Cambria Math" panose="02040503050406030204" pitchFamily="18" charset="0"/>
                              <a:ea typeface="Cambria Math" panose="02040503050406030204" pitchFamily="18" charset="0"/>
                            </a:rPr>
                            <m:t>β</m:t>
                          </m:r>
                        </m:e>
                        <m:sub>
                          <m:r>
                            <a:rPr lang="en-US" sz="2400" b="0" i="1" smtClean="0">
                              <a:solidFill>
                                <a:srgbClr val="0033CC"/>
                              </a:solidFill>
                              <a:latin typeface="Cambria Math" panose="02040503050406030204" pitchFamily="18" charset="0"/>
                              <a:ea typeface="Cambria Math" panose="02040503050406030204" pitchFamily="18" charset="0"/>
                            </a:rPr>
                            <m:t>0</m:t>
                          </m:r>
                        </m:sub>
                      </m:sSub>
                      <m:r>
                        <a:rPr lang="en-US" sz="2400" b="0" i="1" smtClean="0">
                          <a:solidFill>
                            <a:srgbClr val="0033CC"/>
                          </a:solidFill>
                          <a:latin typeface="Cambria Math" panose="02040503050406030204" pitchFamily="18" charset="0"/>
                          <a:ea typeface="Cambria Math" panose="02040503050406030204" pitchFamily="18" charset="0"/>
                        </a:rPr>
                        <m:t>+</m:t>
                      </m:r>
                      <m:sSub>
                        <m:sSubPr>
                          <m:ctrlPr>
                            <a:rPr lang="en-US" sz="2400" b="0" i="1" smtClean="0">
                              <a:solidFill>
                                <a:srgbClr val="0033CC"/>
                              </a:solidFill>
                              <a:latin typeface="Cambria Math" panose="02040503050406030204" pitchFamily="18" charset="0"/>
                              <a:ea typeface="Cambria Math" panose="02040503050406030204" pitchFamily="18" charset="0"/>
                            </a:rPr>
                          </m:ctrlPr>
                        </m:sSubPr>
                        <m:e>
                          <m:r>
                            <m:rPr>
                              <m:sty m:val="p"/>
                            </m:rPr>
                            <a:rPr lang="en-US" sz="2400" b="0" i="0" smtClean="0">
                              <a:solidFill>
                                <a:srgbClr val="0033CC"/>
                              </a:solidFill>
                              <a:latin typeface="Cambria Math" panose="02040503050406030204" pitchFamily="18" charset="0"/>
                              <a:ea typeface="Cambria Math" panose="02040503050406030204" pitchFamily="18" charset="0"/>
                            </a:rPr>
                            <m:t>β</m:t>
                          </m:r>
                        </m:e>
                        <m:sub>
                          <m:r>
                            <a:rPr lang="en-US" sz="2400" b="0" i="1" smtClean="0">
                              <a:solidFill>
                                <a:srgbClr val="0033CC"/>
                              </a:solidFill>
                              <a:latin typeface="Cambria Math" panose="02040503050406030204" pitchFamily="18" charset="0"/>
                              <a:ea typeface="Cambria Math" panose="02040503050406030204" pitchFamily="18" charset="0"/>
                            </a:rPr>
                            <m:t>1</m:t>
                          </m:r>
                        </m:sub>
                      </m:sSub>
                      <m:sSub>
                        <m:sSubPr>
                          <m:ctrlPr>
                            <a:rPr lang="en-US" sz="2400" i="1">
                              <a:solidFill>
                                <a:srgbClr val="0033CC"/>
                              </a:solidFill>
                              <a:latin typeface="Cambria Math" panose="02040503050406030204" pitchFamily="18" charset="0"/>
                              <a:ea typeface="Cambria Math" panose="02040503050406030204" pitchFamily="18" charset="0"/>
                            </a:rPr>
                          </m:ctrlPr>
                        </m:sSubPr>
                        <m:e>
                          <m:r>
                            <a:rPr lang="en-US" sz="2400" i="1">
                              <a:solidFill>
                                <a:srgbClr val="0033CC"/>
                              </a:solidFill>
                              <a:latin typeface="Cambria Math" panose="02040503050406030204" pitchFamily="18" charset="0"/>
                              <a:ea typeface="Cambria Math" panose="02040503050406030204" pitchFamily="18" charset="0"/>
                            </a:rPr>
                            <m:t>𝑥</m:t>
                          </m:r>
                        </m:e>
                        <m:sub>
                          <m:r>
                            <a:rPr lang="en-US" sz="2400" b="0" i="1" smtClean="0">
                              <a:solidFill>
                                <a:srgbClr val="0033CC"/>
                              </a:solidFill>
                              <a:latin typeface="Cambria Math" panose="02040503050406030204" pitchFamily="18" charset="0"/>
                              <a:ea typeface="Cambria Math" panose="02040503050406030204" pitchFamily="18" charset="0"/>
                            </a:rPr>
                            <m:t>1</m:t>
                          </m:r>
                        </m:sub>
                      </m:sSub>
                      <m:r>
                        <a:rPr lang="en-US" sz="2400" b="0" i="1" smtClean="0">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i="0">
                              <a:solidFill>
                                <a:srgbClr val="0033CC"/>
                              </a:solidFill>
                              <a:latin typeface="Cambria Math" panose="02040503050406030204" pitchFamily="18" charset="0"/>
                              <a:ea typeface="Cambria Math" panose="02040503050406030204" pitchFamily="18" charset="0"/>
                            </a:rPr>
                            <m:t>β</m:t>
                          </m:r>
                        </m:e>
                        <m:sub>
                          <m:r>
                            <a:rPr lang="en-US" sz="2400" b="0" i="1" smtClean="0">
                              <a:solidFill>
                                <a:srgbClr val="0033CC"/>
                              </a:solidFill>
                              <a:latin typeface="Cambria Math" panose="02040503050406030204" pitchFamily="18" charset="0"/>
                              <a:ea typeface="Cambria Math" panose="02040503050406030204" pitchFamily="18" charset="0"/>
                            </a:rPr>
                            <m:t>2</m:t>
                          </m:r>
                        </m:sub>
                      </m:sSub>
                      <m:sSub>
                        <m:sSubPr>
                          <m:ctrlPr>
                            <a:rPr lang="en-US" sz="2400" i="1" smtClean="0">
                              <a:solidFill>
                                <a:srgbClr val="0033CC"/>
                              </a:solidFill>
                              <a:latin typeface="Cambria Math" panose="02040503050406030204" pitchFamily="18" charset="0"/>
                              <a:ea typeface="Cambria Math" panose="02040503050406030204" pitchFamily="18" charset="0"/>
                            </a:rPr>
                          </m:ctrlPr>
                        </m:sSubPr>
                        <m:e>
                          <m:r>
                            <a:rPr lang="en-US" sz="2400" b="0" i="1" smtClean="0">
                              <a:solidFill>
                                <a:srgbClr val="0033CC"/>
                              </a:solidFill>
                              <a:latin typeface="Cambria Math" panose="02040503050406030204" pitchFamily="18" charset="0"/>
                              <a:ea typeface="Cambria Math" panose="02040503050406030204" pitchFamily="18" charset="0"/>
                            </a:rPr>
                            <m:t>𝑥</m:t>
                          </m:r>
                        </m:e>
                        <m:sub>
                          <m:r>
                            <a:rPr lang="en-US" sz="2400" b="0" i="1" smtClean="0">
                              <a:solidFill>
                                <a:srgbClr val="0033CC"/>
                              </a:solidFill>
                              <a:latin typeface="Cambria Math" panose="02040503050406030204" pitchFamily="18" charset="0"/>
                              <a:ea typeface="Cambria Math" panose="02040503050406030204" pitchFamily="18" charset="0"/>
                            </a:rPr>
                            <m:t>2</m:t>
                          </m:r>
                        </m:sub>
                      </m:sSub>
                      <m:r>
                        <a:rPr lang="en-US" sz="2400" b="0" i="0" smtClean="0">
                          <a:solidFill>
                            <a:srgbClr val="0033CC"/>
                          </a:solidFill>
                          <a:latin typeface="Cambria Math" panose="02040503050406030204" pitchFamily="18" charset="0"/>
                          <a:ea typeface="Cambria Math" panose="02040503050406030204" pitchFamily="18" charset="0"/>
                        </a:rPr>
                        <m:t>+</m:t>
                      </m:r>
                      <m:r>
                        <a:rPr lang="en-US" sz="2400" b="0" i="1" smtClean="0">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i="0">
                              <a:solidFill>
                                <a:srgbClr val="0033CC"/>
                              </a:solidFill>
                              <a:latin typeface="Cambria Math" panose="02040503050406030204" pitchFamily="18" charset="0"/>
                              <a:ea typeface="Cambria Math" panose="02040503050406030204" pitchFamily="18" charset="0"/>
                            </a:rPr>
                            <m:t>β</m:t>
                          </m:r>
                        </m:e>
                        <m:sub>
                          <m:r>
                            <a:rPr lang="en-US" sz="2400" b="0" i="1" smtClean="0">
                              <a:solidFill>
                                <a:srgbClr val="0033CC"/>
                              </a:solidFill>
                              <a:latin typeface="Cambria Math" panose="02040503050406030204" pitchFamily="18" charset="0"/>
                              <a:ea typeface="Cambria Math" panose="02040503050406030204" pitchFamily="18" charset="0"/>
                            </a:rPr>
                            <m:t>𝑘</m:t>
                          </m:r>
                        </m:sub>
                      </m:sSub>
                      <m:sSub>
                        <m:sSubPr>
                          <m:ctrlPr>
                            <a:rPr lang="en-US" sz="2400" i="1">
                              <a:solidFill>
                                <a:srgbClr val="0033CC"/>
                              </a:solidFill>
                              <a:latin typeface="Cambria Math" panose="02040503050406030204" pitchFamily="18" charset="0"/>
                              <a:ea typeface="Cambria Math" panose="02040503050406030204" pitchFamily="18" charset="0"/>
                            </a:rPr>
                          </m:ctrlPr>
                        </m:sSubPr>
                        <m:e>
                          <m:r>
                            <a:rPr lang="en-US" sz="2400" i="1">
                              <a:solidFill>
                                <a:srgbClr val="0033CC"/>
                              </a:solidFill>
                              <a:latin typeface="Cambria Math" panose="02040503050406030204" pitchFamily="18" charset="0"/>
                              <a:ea typeface="Cambria Math" panose="02040503050406030204" pitchFamily="18" charset="0"/>
                            </a:rPr>
                            <m:t>𝑥</m:t>
                          </m:r>
                        </m:e>
                        <m:sub>
                          <m:r>
                            <a:rPr lang="en-US" sz="2400" b="0" i="1" smtClean="0">
                              <a:solidFill>
                                <a:srgbClr val="0033CC"/>
                              </a:solidFill>
                              <a:latin typeface="Cambria Math" panose="02040503050406030204" pitchFamily="18" charset="0"/>
                              <a:ea typeface="Cambria Math" panose="02040503050406030204" pitchFamily="18" charset="0"/>
                            </a:rPr>
                            <m:t>𝑘</m:t>
                          </m:r>
                        </m:sub>
                      </m:sSub>
                      <m:r>
                        <a:rPr lang="en-US" sz="2400" b="0" i="1" smtClean="0">
                          <a:solidFill>
                            <a:srgbClr val="0033CC"/>
                          </a:solidFill>
                          <a:latin typeface="Cambria Math" panose="02040503050406030204" pitchFamily="18" charset="0"/>
                          <a:ea typeface="Cambria Math" panose="02040503050406030204" pitchFamily="18" charset="0"/>
                        </a:rPr>
                        <m:t>+</m:t>
                      </m:r>
                      <m:r>
                        <a:rPr lang="en-US" sz="2400" b="0" i="1" smtClean="0">
                          <a:solidFill>
                            <a:srgbClr val="0033CC"/>
                          </a:solidFill>
                          <a:latin typeface="Cambria Math" panose="02040503050406030204" pitchFamily="18" charset="0"/>
                          <a:ea typeface="Cambria Math" panose="02040503050406030204" pitchFamily="18" charset="0"/>
                        </a:rPr>
                        <m:t>𝑒</m:t>
                      </m:r>
                    </m:oMath>
                  </m:oMathPara>
                </a14:m>
                <a:endParaRPr lang="en-US" sz="2400" dirty="0">
                  <a:solidFill>
                    <a:srgbClr val="0033CC"/>
                  </a:solidFill>
                </a:endParaRPr>
              </a:p>
              <a:p>
                <a:r>
                  <a:rPr lang="en-US" sz="1200" dirty="0">
                    <a:solidFill>
                      <a:srgbClr val="0033CC"/>
                    </a:solidFill>
                  </a:rPr>
                  <a:t> </a:t>
                </a:r>
              </a:p>
              <a:p>
                <a:r>
                  <a:rPr lang="en-US" sz="2400" dirty="0">
                    <a:solidFill>
                      <a:srgbClr val="0033CC"/>
                    </a:solidFill>
                  </a:rPr>
                  <a:t>The individual </a:t>
                </a:r>
                <a14:m>
                  <m:oMath xmlns:m="http://schemas.openxmlformats.org/officeDocument/2006/math">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i="0">
                            <a:solidFill>
                              <a:srgbClr val="0033CC"/>
                            </a:solidFill>
                            <a:latin typeface="Cambria Math" panose="02040503050406030204" pitchFamily="18" charset="0"/>
                            <a:ea typeface="Cambria Math" panose="02040503050406030204" pitchFamily="18" charset="0"/>
                          </a:rPr>
                          <m:t>β</m:t>
                        </m:r>
                      </m:e>
                      <m:sub>
                        <m:r>
                          <a:rPr lang="en-US" sz="2400" b="0" i="1" smtClean="0">
                            <a:solidFill>
                              <a:srgbClr val="0033CC"/>
                            </a:solidFill>
                            <a:latin typeface="Cambria Math" panose="02040503050406030204" pitchFamily="18" charset="0"/>
                            <a:ea typeface="Cambria Math" panose="02040503050406030204" pitchFamily="18" charset="0"/>
                          </a:rPr>
                          <m:t>𝑖</m:t>
                        </m:r>
                      </m:sub>
                    </m:sSub>
                  </m:oMath>
                </a14:m>
                <a:r>
                  <a:rPr lang="en-US" sz="2400" dirty="0">
                    <a:solidFill>
                      <a:srgbClr val="0033CC"/>
                    </a:solidFill>
                  </a:rPr>
                  <a:t>’s are called the </a:t>
                </a:r>
                <a:br>
                  <a:rPr lang="en-US" sz="2400" dirty="0">
                    <a:solidFill>
                      <a:srgbClr val="0033CC"/>
                    </a:solidFill>
                  </a:rPr>
                </a:br>
                <a:r>
                  <a:rPr lang="en-US" sz="2400" dirty="0">
                    <a:solidFill>
                      <a:srgbClr val="B23C00"/>
                    </a:solidFill>
                  </a:rPr>
                  <a:t>population regression coefficients</a:t>
                </a:r>
                <a:r>
                  <a:rPr lang="en-US" sz="2400" dirty="0">
                    <a:solidFill>
                      <a:srgbClr val="0033CC"/>
                    </a:solidFill>
                  </a:rPr>
                  <a:t>.</a:t>
                </a:r>
              </a:p>
            </p:txBody>
          </p:sp>
        </mc:Choice>
        <mc:Fallback>
          <p:sp>
            <p:nvSpPr>
              <p:cNvPr id="5" name="TextBox 4">
                <a:extLst>
                  <a:ext uri="{FF2B5EF4-FFF2-40B4-BE49-F238E27FC236}">
                    <a16:creationId xmlns:a16="http://schemas.microsoft.com/office/drawing/2014/main" id="{BD78B406-F850-9644-B4EF-C52D55F1946C}"/>
                  </a:ext>
                </a:extLst>
              </p:cNvPr>
              <p:cNvSpPr txBox="1">
                <a:spLocks noRot="1" noChangeAspect="1" noMove="1" noResize="1" noEditPoints="1" noAdjustHandles="1" noChangeArrowheads="1" noChangeShapeType="1" noTextEdit="1"/>
              </p:cNvSpPr>
              <p:nvPr/>
            </p:nvSpPr>
            <p:spPr>
              <a:xfrm>
                <a:off x="1673001" y="1669310"/>
                <a:ext cx="5797997" cy="2308324"/>
              </a:xfrm>
              <a:prstGeom prst="rect">
                <a:avLst/>
              </a:prstGeom>
              <a:blipFill>
                <a:blip r:embed="rId2"/>
                <a:stretch>
                  <a:fillRect l="-1528" t="-2186" r="-1310" b="-4372"/>
                </a:stretch>
              </a:blipFill>
              <a:ln>
                <a:solidFill>
                  <a:srgbClr val="0432FF"/>
                </a:solidFill>
              </a:ln>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5F25BBF9-596C-0447-8559-A1CA7515FB95}"/>
              </a:ext>
            </a:extLst>
          </p:cNvPr>
          <p:cNvSpPr>
            <a:spLocks noGrp="1"/>
          </p:cNvSpPr>
          <p:nvPr>
            <p:ph idx="1"/>
          </p:nvPr>
        </p:nvSpPr>
        <p:spPr>
          <a:xfrm>
            <a:off x="457200" y="4526268"/>
            <a:ext cx="8229600" cy="1604657"/>
          </a:xfrm>
        </p:spPr>
        <p:txBody>
          <a:bodyPr/>
          <a:lstStyle/>
          <a:p>
            <a:r>
              <a:rPr lang="en-US" dirty="0"/>
              <a:t>In the above formula, </a:t>
            </a:r>
            <a:r>
              <a:rPr lang="en-US" u="sng" dirty="0"/>
              <a:t>each</a:t>
            </a:r>
            <a:r>
              <a:rPr lang="en-US" dirty="0"/>
              <a:t> of the independent variables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k</a:t>
            </a:r>
            <a:r>
              <a:rPr lang="en-US" dirty="0"/>
              <a:t> represents a </a:t>
            </a:r>
            <a:r>
              <a:rPr lang="en-US" u="sng" dirty="0"/>
              <a:t>list</a:t>
            </a:r>
            <a:r>
              <a:rPr lang="en-US" dirty="0"/>
              <a:t> of </a:t>
            </a:r>
            <a:r>
              <a:rPr lang="en-US" i="1" dirty="0">
                <a:latin typeface="Times New Roman" panose="02020603050405020304" pitchFamily="18" charset="0"/>
                <a:cs typeface="Times New Roman" panose="02020603050405020304" pitchFamily="18" charset="0"/>
              </a:rPr>
              <a:t>n</a:t>
            </a:r>
            <a:r>
              <a:rPr lang="en-US" dirty="0"/>
              <a:t> random values.</a:t>
            </a:r>
          </a:p>
        </p:txBody>
      </p:sp>
    </p:spTree>
    <p:extLst>
      <p:ext uri="{BB962C8B-B14F-4D97-AF65-F5344CB8AC3E}">
        <p14:creationId xmlns:p14="http://schemas.microsoft.com/office/powerpoint/2010/main" val="5771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4673-4CA4-AB49-8455-176F55D12749}"/>
              </a:ext>
            </a:extLst>
          </p:cNvPr>
          <p:cNvSpPr>
            <a:spLocks noGrp="1"/>
          </p:cNvSpPr>
          <p:nvPr>
            <p:ph type="title"/>
          </p:nvPr>
        </p:nvSpPr>
        <p:spPr/>
        <p:txBody>
          <a:bodyPr/>
          <a:lstStyle/>
          <a:p>
            <a:r>
              <a:rPr lang="en-US" dirty="0"/>
              <a:t>Normal Equations</a:t>
            </a:r>
            <a:endParaRPr lang="en-US" b="1" i="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4CE6F6-1106-8247-B513-3EDB02676A1D}"/>
                  </a:ext>
                </a:extLst>
              </p:cNvPr>
              <p:cNvSpPr>
                <a:spLocks noGrp="1"/>
              </p:cNvSpPr>
              <p:nvPr>
                <p:ph idx="1"/>
              </p:nvPr>
            </p:nvSpPr>
            <p:spPr>
              <a:xfrm>
                <a:off x="457200" y="1913976"/>
                <a:ext cx="8229600" cy="3892438"/>
              </a:xfrm>
            </p:spPr>
            <p:txBody>
              <a:bodyPr/>
              <a:lstStyle/>
              <a:p>
                <a:r>
                  <a:rPr lang="en-US" dirty="0"/>
                  <a:t>Computing the values of the population regression coefficients requires solving a system of </a:t>
                </a:r>
                <a:r>
                  <a:rPr lang="en-US" dirty="0">
                    <a:solidFill>
                      <a:srgbClr val="B23C00"/>
                    </a:solidFill>
                  </a:rPr>
                  <a:t>normal equations</a:t>
                </a:r>
                <a:r>
                  <a:rPr lang="en-US" dirty="0"/>
                  <a:t>.</a:t>
                </a:r>
              </a:p>
              <a:p>
                <a:pPr lvl="4"/>
                <a:endParaRPr lang="en-US" dirty="0"/>
              </a:p>
              <a:p>
                <a:pPr lvl="1"/>
                <a:r>
                  <a:rPr lang="en-US" dirty="0"/>
                  <a:t>Example: </a:t>
                </a:r>
                <a:br>
                  <a:rPr lang="en-US" dirty="0"/>
                </a:br>
                <a:r>
                  <a:rPr lang="en-US" dirty="0"/>
                  <a:t>For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2,</a:t>
                </a:r>
                <a:br>
                  <a:rPr lang="en-US" dirty="0">
                    <a:latin typeface="Times New Roman" panose="02020603050405020304" pitchFamily="18" charset="0"/>
                    <a:cs typeface="Times New Roman" panose="02020603050405020304" pitchFamily="18" charset="0"/>
                  </a:rPr>
                </a:br>
                <a:r>
                  <a:rPr lang="en-US" dirty="0"/>
                  <a:t>and </a:t>
                </a:r>
                <a:r>
                  <a:rPr lang="en-US" i="1" dirty="0">
                    <a:latin typeface="Times New Roman" panose="02020603050405020304" pitchFamily="18" charset="0"/>
                    <a:cs typeface="Times New Roman" panose="02020603050405020304" pitchFamily="18" charset="0"/>
                  </a:rPr>
                  <a:t>n</a:t>
                </a:r>
                <a:r>
                  <a:rPr lang="en-US" dirty="0"/>
                  <a:t> is the </a:t>
                </a:r>
                <a:br>
                  <a:rPr lang="en-US" dirty="0"/>
                </a:br>
                <a:r>
                  <a:rPr lang="en-US" dirty="0"/>
                  <a:t>number of </a:t>
                </a:r>
                <a:br>
                  <a:rPr lang="en-US" dirty="0"/>
                </a:br>
                <a:r>
                  <a:rPr lang="en-US" dirty="0"/>
                  <a:t>value triplets</a:t>
                </a:r>
                <a:br>
                  <a:rPr lang="en-US"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a:t>
                </a:r>
                <a:r>
                  <a:rPr lang="en-US" dirty="0">
                    <a:latin typeface="Times New Roman" panose="02020603050405020304" pitchFamily="18" charset="0"/>
                    <a:cs typeface="Times New Roman" panose="02020603050405020304" pitchFamily="18" charset="0"/>
                  </a:rPr>
                  <a:t> </a:t>
                </a:r>
                <a:r>
                  <a:rPr lang="en-US" dirty="0"/>
                  <a:t>and</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𝑦</m:t>
                    </m:r>
                  </m:oMath>
                </a14:m>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AF4CE6F6-1106-8247-B513-3EDB02676A1D}"/>
                  </a:ext>
                </a:extLst>
              </p:cNvPr>
              <p:cNvSpPr>
                <a:spLocks noGrp="1" noRot="1" noChangeAspect="1" noMove="1" noResize="1" noEditPoints="1" noAdjustHandles="1" noChangeArrowheads="1" noChangeShapeType="1" noTextEdit="1"/>
              </p:cNvSpPr>
              <p:nvPr>
                <p:ph idx="1"/>
              </p:nvPr>
            </p:nvSpPr>
            <p:spPr>
              <a:xfrm>
                <a:off x="457200" y="1913976"/>
                <a:ext cx="8229600" cy="3892438"/>
              </a:xfrm>
              <a:blipFill>
                <a:blip r:embed="rId2"/>
                <a:stretch>
                  <a:fillRect l="-617" t="-1629" b="-22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09A807-6060-C64E-B0BD-8A51D37A28DF}"/>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0904BE-23A6-6841-B283-C09D94502FD0}"/>
                  </a:ext>
                </a:extLst>
              </p:cNvPr>
              <p:cNvSpPr txBox="1"/>
              <p:nvPr/>
            </p:nvSpPr>
            <p:spPr>
              <a:xfrm>
                <a:off x="1942370" y="1339808"/>
                <a:ext cx="5259260" cy="461665"/>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33CC"/>
                          </a:solidFill>
                          <a:latin typeface="Cambria Math" panose="02040503050406030204" pitchFamily="18" charset="0"/>
                        </a:rPr>
                        <m:t>𝑦</m:t>
                      </m:r>
                      <m:r>
                        <a:rPr lang="en-US" sz="2400" i="1">
                          <a:solidFill>
                            <a:srgbClr val="0033CC"/>
                          </a:solidFill>
                          <a:latin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a:solidFill>
                                <a:srgbClr val="0033CC"/>
                              </a:solidFill>
                              <a:latin typeface="Cambria Math" panose="02040503050406030204" pitchFamily="18" charset="0"/>
                              <a:ea typeface="Cambria Math" panose="02040503050406030204" pitchFamily="18" charset="0"/>
                            </a:rPr>
                            <m:t>β</m:t>
                          </m:r>
                        </m:e>
                        <m:sub>
                          <m:r>
                            <a:rPr lang="en-US" sz="2400" i="1">
                              <a:solidFill>
                                <a:srgbClr val="0033CC"/>
                              </a:solidFill>
                              <a:latin typeface="Cambria Math" panose="02040503050406030204" pitchFamily="18" charset="0"/>
                              <a:ea typeface="Cambria Math" panose="02040503050406030204" pitchFamily="18" charset="0"/>
                            </a:rPr>
                            <m:t>0</m:t>
                          </m:r>
                        </m:sub>
                      </m:sSub>
                      <m:r>
                        <a:rPr lang="en-US" sz="2400" i="1">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a:solidFill>
                                <a:srgbClr val="0033CC"/>
                              </a:solidFill>
                              <a:latin typeface="Cambria Math" panose="02040503050406030204" pitchFamily="18" charset="0"/>
                              <a:ea typeface="Cambria Math" panose="02040503050406030204" pitchFamily="18" charset="0"/>
                            </a:rPr>
                            <m:t>β</m:t>
                          </m:r>
                        </m:e>
                        <m:sub>
                          <m:r>
                            <a:rPr lang="en-US" sz="2400" i="1">
                              <a:solidFill>
                                <a:srgbClr val="0033CC"/>
                              </a:solidFill>
                              <a:latin typeface="Cambria Math" panose="02040503050406030204" pitchFamily="18" charset="0"/>
                              <a:ea typeface="Cambria Math" panose="02040503050406030204" pitchFamily="18" charset="0"/>
                            </a:rPr>
                            <m:t>1</m:t>
                          </m:r>
                        </m:sub>
                      </m:sSub>
                      <m:sSub>
                        <m:sSubPr>
                          <m:ctrlPr>
                            <a:rPr lang="en-US" sz="2400" i="1">
                              <a:solidFill>
                                <a:srgbClr val="0033CC"/>
                              </a:solidFill>
                              <a:latin typeface="Cambria Math" panose="02040503050406030204" pitchFamily="18" charset="0"/>
                              <a:ea typeface="Cambria Math" panose="02040503050406030204" pitchFamily="18" charset="0"/>
                            </a:rPr>
                          </m:ctrlPr>
                        </m:sSubPr>
                        <m:e>
                          <m:r>
                            <a:rPr lang="en-US" sz="2400" i="1">
                              <a:solidFill>
                                <a:srgbClr val="0033CC"/>
                              </a:solidFill>
                              <a:latin typeface="Cambria Math" panose="02040503050406030204" pitchFamily="18" charset="0"/>
                              <a:ea typeface="Cambria Math" panose="02040503050406030204" pitchFamily="18" charset="0"/>
                            </a:rPr>
                            <m:t>𝑥</m:t>
                          </m:r>
                        </m:e>
                        <m:sub>
                          <m:r>
                            <a:rPr lang="en-US" sz="2400" i="1">
                              <a:solidFill>
                                <a:srgbClr val="0033CC"/>
                              </a:solidFill>
                              <a:latin typeface="Cambria Math" panose="02040503050406030204" pitchFamily="18" charset="0"/>
                              <a:ea typeface="Cambria Math" panose="02040503050406030204" pitchFamily="18" charset="0"/>
                            </a:rPr>
                            <m:t>1</m:t>
                          </m:r>
                        </m:sub>
                      </m:sSub>
                      <m:r>
                        <a:rPr lang="en-US" sz="2400" i="1">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a:solidFill>
                                <a:srgbClr val="0033CC"/>
                              </a:solidFill>
                              <a:latin typeface="Cambria Math" panose="02040503050406030204" pitchFamily="18" charset="0"/>
                              <a:ea typeface="Cambria Math" panose="02040503050406030204" pitchFamily="18" charset="0"/>
                            </a:rPr>
                            <m:t>β</m:t>
                          </m:r>
                        </m:e>
                        <m:sub>
                          <m:r>
                            <a:rPr lang="en-US" sz="2400" i="1">
                              <a:solidFill>
                                <a:srgbClr val="0033CC"/>
                              </a:solidFill>
                              <a:latin typeface="Cambria Math" panose="02040503050406030204" pitchFamily="18" charset="0"/>
                              <a:ea typeface="Cambria Math" panose="02040503050406030204" pitchFamily="18" charset="0"/>
                            </a:rPr>
                            <m:t>2</m:t>
                          </m:r>
                        </m:sub>
                      </m:sSub>
                      <m:sSub>
                        <m:sSubPr>
                          <m:ctrlPr>
                            <a:rPr lang="en-US" sz="2400" i="1">
                              <a:solidFill>
                                <a:srgbClr val="0033CC"/>
                              </a:solidFill>
                              <a:latin typeface="Cambria Math" panose="02040503050406030204" pitchFamily="18" charset="0"/>
                              <a:ea typeface="Cambria Math" panose="02040503050406030204" pitchFamily="18" charset="0"/>
                            </a:rPr>
                          </m:ctrlPr>
                        </m:sSubPr>
                        <m:e>
                          <m:r>
                            <a:rPr lang="en-US" sz="2400" i="1">
                              <a:solidFill>
                                <a:srgbClr val="0033CC"/>
                              </a:solidFill>
                              <a:latin typeface="Cambria Math" panose="02040503050406030204" pitchFamily="18" charset="0"/>
                              <a:ea typeface="Cambria Math" panose="02040503050406030204" pitchFamily="18" charset="0"/>
                            </a:rPr>
                            <m:t>𝑥</m:t>
                          </m:r>
                        </m:e>
                        <m:sub>
                          <m:r>
                            <a:rPr lang="en-US" sz="2400" i="1">
                              <a:solidFill>
                                <a:srgbClr val="0033CC"/>
                              </a:solidFill>
                              <a:latin typeface="Cambria Math" panose="02040503050406030204" pitchFamily="18" charset="0"/>
                              <a:ea typeface="Cambria Math" panose="02040503050406030204" pitchFamily="18" charset="0"/>
                            </a:rPr>
                            <m:t>2</m:t>
                          </m:r>
                        </m:sub>
                      </m:sSub>
                      <m:r>
                        <a:rPr lang="en-US" sz="2400">
                          <a:solidFill>
                            <a:srgbClr val="0033CC"/>
                          </a:solidFill>
                          <a:latin typeface="Cambria Math" panose="02040503050406030204" pitchFamily="18" charset="0"/>
                          <a:ea typeface="Cambria Math" panose="02040503050406030204" pitchFamily="18" charset="0"/>
                        </a:rPr>
                        <m:t>+</m:t>
                      </m:r>
                      <m:r>
                        <a:rPr lang="en-US" sz="2400" i="1">
                          <a:solidFill>
                            <a:srgbClr val="0033CC"/>
                          </a:solidFill>
                          <a:latin typeface="Cambria Math" panose="02040503050406030204" pitchFamily="18" charset="0"/>
                          <a:ea typeface="Cambria Math" panose="02040503050406030204" pitchFamily="18" charset="0"/>
                        </a:rPr>
                        <m:t>⋯+</m:t>
                      </m:r>
                      <m:sSub>
                        <m:sSubPr>
                          <m:ctrlPr>
                            <a:rPr lang="en-US" sz="2400" i="1">
                              <a:solidFill>
                                <a:srgbClr val="0033CC"/>
                              </a:solidFill>
                              <a:latin typeface="Cambria Math" panose="02040503050406030204" pitchFamily="18" charset="0"/>
                              <a:ea typeface="Cambria Math" panose="02040503050406030204" pitchFamily="18" charset="0"/>
                            </a:rPr>
                          </m:ctrlPr>
                        </m:sSubPr>
                        <m:e>
                          <m:r>
                            <m:rPr>
                              <m:sty m:val="p"/>
                            </m:rPr>
                            <a:rPr lang="en-US" sz="2400">
                              <a:solidFill>
                                <a:srgbClr val="0033CC"/>
                              </a:solidFill>
                              <a:latin typeface="Cambria Math" panose="02040503050406030204" pitchFamily="18" charset="0"/>
                              <a:ea typeface="Cambria Math" panose="02040503050406030204" pitchFamily="18" charset="0"/>
                            </a:rPr>
                            <m:t>β</m:t>
                          </m:r>
                        </m:e>
                        <m:sub>
                          <m:r>
                            <a:rPr lang="en-US" sz="2400" i="1">
                              <a:solidFill>
                                <a:srgbClr val="0033CC"/>
                              </a:solidFill>
                              <a:latin typeface="Cambria Math" panose="02040503050406030204" pitchFamily="18" charset="0"/>
                              <a:ea typeface="Cambria Math" panose="02040503050406030204" pitchFamily="18" charset="0"/>
                            </a:rPr>
                            <m:t>𝑘</m:t>
                          </m:r>
                        </m:sub>
                      </m:sSub>
                      <m:sSub>
                        <m:sSubPr>
                          <m:ctrlPr>
                            <a:rPr lang="en-US" sz="2400" i="1">
                              <a:solidFill>
                                <a:srgbClr val="0033CC"/>
                              </a:solidFill>
                              <a:latin typeface="Cambria Math" panose="02040503050406030204" pitchFamily="18" charset="0"/>
                              <a:ea typeface="Cambria Math" panose="02040503050406030204" pitchFamily="18" charset="0"/>
                            </a:rPr>
                          </m:ctrlPr>
                        </m:sSubPr>
                        <m:e>
                          <m:r>
                            <a:rPr lang="en-US" sz="2400" i="1">
                              <a:solidFill>
                                <a:srgbClr val="0033CC"/>
                              </a:solidFill>
                              <a:latin typeface="Cambria Math" panose="02040503050406030204" pitchFamily="18" charset="0"/>
                              <a:ea typeface="Cambria Math" panose="02040503050406030204" pitchFamily="18" charset="0"/>
                            </a:rPr>
                            <m:t>𝑥</m:t>
                          </m:r>
                        </m:e>
                        <m:sub>
                          <m:r>
                            <a:rPr lang="en-US" sz="2400" i="1">
                              <a:solidFill>
                                <a:srgbClr val="0033CC"/>
                              </a:solidFill>
                              <a:latin typeface="Cambria Math" panose="02040503050406030204" pitchFamily="18" charset="0"/>
                              <a:ea typeface="Cambria Math" panose="02040503050406030204" pitchFamily="18" charset="0"/>
                            </a:rPr>
                            <m:t>𝑘</m:t>
                          </m:r>
                        </m:sub>
                      </m:sSub>
                      <m:r>
                        <a:rPr lang="en-US" sz="2400" i="1">
                          <a:solidFill>
                            <a:srgbClr val="0033CC"/>
                          </a:solidFill>
                          <a:latin typeface="Cambria Math" panose="02040503050406030204" pitchFamily="18" charset="0"/>
                          <a:ea typeface="Cambria Math" panose="02040503050406030204" pitchFamily="18" charset="0"/>
                        </a:rPr>
                        <m:t>+</m:t>
                      </m:r>
                      <m:r>
                        <a:rPr lang="en-US" sz="2400" i="1">
                          <a:solidFill>
                            <a:srgbClr val="0033CC"/>
                          </a:solidFill>
                          <a:latin typeface="Cambria Math" panose="02040503050406030204" pitchFamily="18" charset="0"/>
                          <a:ea typeface="Cambria Math" panose="02040503050406030204" pitchFamily="18" charset="0"/>
                        </a:rPr>
                        <m:t>𝑒</m:t>
                      </m:r>
                    </m:oMath>
                  </m:oMathPara>
                </a14:m>
                <a:endParaRPr lang="en-US" sz="2400" dirty="0">
                  <a:solidFill>
                    <a:srgbClr val="0033CC"/>
                  </a:solidFill>
                </a:endParaRPr>
              </a:p>
            </p:txBody>
          </p:sp>
        </mc:Choice>
        <mc:Fallback xmlns="">
          <p:sp>
            <p:nvSpPr>
              <p:cNvPr id="5" name="TextBox 4">
                <a:extLst>
                  <a:ext uri="{FF2B5EF4-FFF2-40B4-BE49-F238E27FC236}">
                    <a16:creationId xmlns:a16="http://schemas.microsoft.com/office/drawing/2014/main" id="{CF0904BE-23A6-6841-B283-C09D94502FD0}"/>
                  </a:ext>
                </a:extLst>
              </p:cNvPr>
              <p:cNvSpPr txBox="1">
                <a:spLocks noRot="1" noChangeAspect="1" noMove="1" noResize="1" noEditPoints="1" noAdjustHandles="1" noChangeArrowheads="1" noChangeShapeType="1" noTextEdit="1"/>
              </p:cNvSpPr>
              <p:nvPr/>
            </p:nvSpPr>
            <p:spPr>
              <a:xfrm>
                <a:off x="1942370" y="1339808"/>
                <a:ext cx="5259260" cy="461665"/>
              </a:xfrm>
              <a:prstGeom prst="rect">
                <a:avLst/>
              </a:prstGeom>
              <a:blipFill>
                <a:blip r:embed="rId3"/>
                <a:stretch>
                  <a:fillRect b="-12821"/>
                </a:stretch>
              </a:blipFill>
              <a:ln>
                <a:solidFill>
                  <a:srgbClr val="0432FF"/>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361B34DA-3203-194F-B614-B9A216CF06B9}"/>
              </a:ext>
            </a:extLst>
          </p:cNvPr>
          <p:cNvGrpSpPr/>
          <p:nvPr/>
        </p:nvGrpSpPr>
        <p:grpSpPr>
          <a:xfrm>
            <a:off x="3383293" y="3429000"/>
            <a:ext cx="5212023" cy="2215950"/>
            <a:chOff x="2286025" y="1965976"/>
            <a:chExt cx="5212023" cy="2215950"/>
          </a:xfrm>
        </p:grpSpPr>
        <p:sp>
          <p:nvSpPr>
            <p:cNvPr id="12" name="Rectangle 11">
              <a:extLst>
                <a:ext uri="{FF2B5EF4-FFF2-40B4-BE49-F238E27FC236}">
                  <a16:creationId xmlns:a16="http://schemas.microsoft.com/office/drawing/2014/main" id="{155ECFCA-A2AD-824A-B5EB-991BF98CDAE4}"/>
                </a:ext>
              </a:extLst>
            </p:cNvPr>
            <p:cNvSpPr/>
            <p:nvPr/>
          </p:nvSpPr>
          <p:spPr bwMode="auto">
            <a:xfrm>
              <a:off x="2286025" y="1965976"/>
              <a:ext cx="5212023" cy="2215950"/>
            </a:xfrm>
            <a:prstGeom prst="rect">
              <a:avLst/>
            </a:prstGeom>
            <a:solidFill>
              <a:schemeClr val="accent1">
                <a:lumMod val="20000"/>
                <a:lumOff val="80000"/>
              </a:scheme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F65281-D963-DB4B-A31F-AE072845E949}"/>
                    </a:ext>
                  </a:extLst>
                </p:cNvPr>
                <p:cNvSpPr txBox="1"/>
                <p:nvPr/>
              </p:nvSpPr>
              <p:spPr>
                <a:xfrm>
                  <a:off x="2322586" y="2078479"/>
                  <a:ext cx="4866973"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33CC"/>
                            </a:solidFill>
                            <a:latin typeface="Cambria Math" panose="02040503050406030204" pitchFamily="18" charset="0"/>
                          </a:rPr>
                          <m:t>𝑛</m:t>
                        </m:r>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rPr>
                              <m:t>0</m:t>
                            </m:r>
                          </m:sub>
                        </m:sSub>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
                              <m:sSubPr>
                                <m:ctrlPr>
                                  <a:rPr lang="en-US" sz="180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Sub>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Sub>
                                <m:r>
                                  <a:rPr lang="en-US" sz="1800" b="0" i="1" smtClean="0">
                                    <a:solidFill>
                                      <a:srgbClr val="0033CC"/>
                                    </a:solidFill>
                                    <a:latin typeface="Cambria Math" panose="02040503050406030204" pitchFamily="18" charset="0"/>
                                  </a:rPr>
                                  <m:t>    =</m:t>
                                </m:r>
                                <m:nary>
                                  <m:naryPr>
                                    <m:chr m:val="∑"/>
                                    <m:subHide m:val="on"/>
                                    <m:supHide m:val="on"/>
                                    <m:ctrlPr>
                                      <a:rPr lang="en-US" sz="1800" i="1">
                                        <a:solidFill>
                                          <a:srgbClr val="0033CC"/>
                                        </a:solidFill>
                                        <a:latin typeface="Cambria Math" panose="02040503050406030204" pitchFamily="18" charset="0"/>
                                      </a:rPr>
                                    </m:ctrlPr>
                                  </m:naryPr>
                                  <m:sub/>
                                  <m:sup/>
                                  <m:e>
                                    <m:r>
                                      <a:rPr lang="en-US" sz="1800" i="1">
                                        <a:solidFill>
                                          <a:srgbClr val="0033CC"/>
                                        </a:solidFill>
                                        <a:latin typeface="Cambria Math" panose="02040503050406030204" pitchFamily="18" charset="0"/>
                                      </a:rPr>
                                      <m:t>𝑦</m:t>
                                    </m:r>
                                  </m:e>
                                </m:nary>
                              </m:e>
                            </m:nary>
                          </m:e>
                        </m:nary>
                      </m:oMath>
                    </m:oMathPara>
                  </a14:m>
                  <a:endParaRPr lang="en-US" sz="1800" dirty="0">
                    <a:solidFill>
                      <a:srgbClr val="0033CC"/>
                    </a:solidFill>
                  </a:endParaRPr>
                </a:p>
              </p:txBody>
            </p:sp>
          </mc:Choice>
          <mc:Fallback xmlns="">
            <p:sp>
              <p:nvSpPr>
                <p:cNvPr id="18" name="TextBox 17">
                  <a:extLst>
                    <a:ext uri="{FF2B5EF4-FFF2-40B4-BE49-F238E27FC236}">
                      <a16:creationId xmlns:a16="http://schemas.microsoft.com/office/drawing/2014/main" id="{75F65281-D963-DB4B-A31F-AE072845E949}"/>
                    </a:ext>
                  </a:extLst>
                </p:cNvPr>
                <p:cNvSpPr txBox="1">
                  <a:spLocks noRot="1" noChangeAspect="1" noMove="1" noResize="1" noEditPoints="1" noAdjustHandles="1" noChangeArrowheads="1" noChangeShapeType="1" noTextEdit="1"/>
                </p:cNvSpPr>
                <p:nvPr/>
              </p:nvSpPr>
              <p:spPr>
                <a:xfrm>
                  <a:off x="2322586" y="2078479"/>
                  <a:ext cx="4866973" cy="763029"/>
                </a:xfrm>
                <a:prstGeom prst="rect">
                  <a:avLst/>
                </a:prstGeom>
                <a:blipFill>
                  <a:blip r:embed="rId4"/>
                  <a:stretch>
                    <a:fillRect t="-121311" r="-4935" b="-168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4AD0ABB-C53D-AA44-A78E-D09DD2161D66}"/>
                    </a:ext>
                  </a:extLst>
                </p:cNvPr>
                <p:cNvSpPr txBox="1"/>
                <p:nvPr/>
              </p:nvSpPr>
              <p:spPr>
                <a:xfrm>
                  <a:off x="2413639" y="2679114"/>
                  <a:ext cx="5007589"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rPr>
                              <m:t>0</m:t>
                            </m:r>
                          </m:sub>
                        </m:sSub>
                        <m:nary>
                          <m:naryPr>
                            <m:chr m:val="∑"/>
                            <m:subHide m:val="on"/>
                            <m:supHide m:val="on"/>
                            <m:ctrlPr>
                              <a:rPr lang="en-US" sz="1800" b="0" i="1" smtClean="0">
                                <a:solidFill>
                                  <a:srgbClr val="0033CC"/>
                                </a:solidFill>
                                <a:latin typeface="Cambria Math" panose="02040503050406030204" pitchFamily="18" charset="0"/>
                              </a:rPr>
                            </m:ctrlPr>
                          </m:naryPr>
                          <m:sub/>
                          <m:sup/>
                          <m:e>
                            <m:sSub>
                              <m:sSubPr>
                                <m:ctrlPr>
                                  <a:rPr lang="en-US" sz="1800" b="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Sub>
                          </m:e>
                        </m:nary>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Sup>
                              <m:sSubSupPr>
                                <m:ctrlPr>
                                  <a:rPr lang="en-US" sz="1800" i="1" smtClean="0">
                                    <a:solidFill>
                                      <a:srgbClr val="0033CC"/>
                                    </a:solidFill>
                                    <a:latin typeface="Cambria Math" panose="02040503050406030204" pitchFamily="18" charset="0"/>
                                  </a:rPr>
                                </m:ctrlPr>
                              </m:sSubSup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1</m:t>
                                </m:r>
                              </m:sub>
                              <m:sup>
                                <m:r>
                                  <a:rPr lang="en-US" sz="1800" b="0" i="1" smtClean="0">
                                    <a:solidFill>
                                      <a:srgbClr val="0033CC"/>
                                    </a:solidFill>
                                    <a:latin typeface="Cambria Math" panose="02040503050406030204" pitchFamily="18" charset="0"/>
                                  </a:rPr>
                                  <m:t>2</m:t>
                                </m:r>
                              </m:sup>
                            </m:sSubSup>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smtClean="0">
                                    <a:solidFill>
                                      <a:srgbClr val="0033CC"/>
                                    </a:solidFill>
                                    <a:latin typeface="Cambria Math" panose="02040503050406030204" pitchFamily="18" charset="0"/>
                                    <a:ea typeface="Cambria Math" panose="02040503050406030204" pitchFamily="18" charset="0"/>
                                  </a:rPr>
                                </m:ctrlPr>
                              </m:naryPr>
                              <m:sub/>
                              <m:sup/>
                              <m:e>
                                <m:sSub>
                                  <m:sSubPr>
                                    <m:ctrlPr>
                                      <a:rPr lang="en-US" sz="1800" i="1" smtClean="0">
                                        <a:solidFill>
                                          <a:srgbClr val="0033CC"/>
                                        </a:solidFill>
                                        <a:latin typeface="Cambria Math" panose="02040503050406030204" pitchFamily="18" charset="0"/>
                                        <a:ea typeface="Cambria Math" panose="02040503050406030204" pitchFamily="18" charset="0"/>
                                      </a:rPr>
                                    </m:ctrlPr>
                                  </m:sSubPr>
                                  <m:e>
                                    <m:r>
                                      <a:rPr lang="en-US" sz="1800" b="0" i="1" smtClean="0">
                                        <a:solidFill>
                                          <a:srgbClr val="0033CC"/>
                                        </a:solidFill>
                                        <a:latin typeface="Cambria Math" panose="02040503050406030204" pitchFamily="18" charset="0"/>
                                        <a:ea typeface="Cambria Math" panose="02040503050406030204" pitchFamily="18" charset="0"/>
                                      </a:rPr>
                                      <m:t>𝑥</m:t>
                                    </m:r>
                                  </m:e>
                                  <m:sub>
                                    <m:r>
                                      <a:rPr lang="en-US" sz="1800" b="0" i="1" smtClean="0">
                                        <a:solidFill>
                                          <a:srgbClr val="0033CC"/>
                                        </a:solidFill>
                                        <a:latin typeface="Cambria Math" panose="02040503050406030204" pitchFamily="18" charset="0"/>
                                        <a:ea typeface="Cambria Math" panose="02040503050406030204" pitchFamily="18" charset="0"/>
                                      </a:rPr>
                                      <m:t>1</m:t>
                                    </m:r>
                                  </m:sub>
                                </m:sSub>
                                <m:sSub>
                                  <m:sSubPr>
                                    <m:ctrlPr>
                                      <a:rPr lang="en-US" sz="1800" i="1" smtClean="0">
                                        <a:solidFill>
                                          <a:srgbClr val="0033CC"/>
                                        </a:solidFill>
                                        <a:latin typeface="Cambria Math" panose="02040503050406030204" pitchFamily="18" charset="0"/>
                                        <a:ea typeface="Cambria Math" panose="02040503050406030204" pitchFamily="18" charset="0"/>
                                      </a:rPr>
                                    </m:ctrlPr>
                                  </m:sSubPr>
                                  <m:e>
                                    <m:r>
                                      <a:rPr lang="en-US" sz="1800" b="0" i="1" smtClean="0">
                                        <a:solidFill>
                                          <a:srgbClr val="0033CC"/>
                                        </a:solidFill>
                                        <a:latin typeface="Cambria Math" panose="02040503050406030204" pitchFamily="18" charset="0"/>
                                        <a:ea typeface="Cambria Math" panose="02040503050406030204" pitchFamily="18" charset="0"/>
                                      </a:rPr>
                                      <m:t>𝑥</m:t>
                                    </m:r>
                                  </m:e>
                                  <m:sub>
                                    <m:r>
                                      <a:rPr lang="en-US" sz="1800" b="0" i="1" smtClean="0">
                                        <a:solidFill>
                                          <a:srgbClr val="0033CC"/>
                                        </a:solidFill>
                                        <a:latin typeface="Cambria Math" panose="02040503050406030204" pitchFamily="18" charset="0"/>
                                        <a:ea typeface="Cambria Math" panose="02040503050406030204" pitchFamily="18" charset="0"/>
                                      </a:rPr>
                                      <m:t>2</m:t>
                                    </m:r>
                                  </m:sub>
                                </m:sSub>
                                <m:r>
                                  <a:rPr lang="en-US" sz="1800" b="0" i="1" smtClean="0">
                                    <a:solidFill>
                                      <a:srgbClr val="0033CC"/>
                                    </a:solidFill>
                                    <a:latin typeface="Cambria Math" panose="02040503050406030204" pitchFamily="18" charset="0"/>
                                    <a:ea typeface="Cambria Math" panose="02040503050406030204" pitchFamily="18" charset="0"/>
                                  </a:rPr>
                                  <m:t>=</m:t>
                                </m:r>
                              </m:e>
                            </m:nary>
                          </m:e>
                        </m:nary>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i="1">
                                    <a:solidFill>
                                      <a:srgbClr val="0033CC"/>
                                    </a:solidFill>
                                    <a:latin typeface="Cambria Math" panose="02040503050406030204" pitchFamily="18" charset="0"/>
                                  </a:rPr>
                                  <m:t>1</m:t>
                                </m:r>
                              </m:sub>
                            </m:sSub>
                            <m:r>
                              <a:rPr lang="en-US" sz="1800" i="1">
                                <a:solidFill>
                                  <a:srgbClr val="0033CC"/>
                                </a:solidFill>
                                <a:latin typeface="Cambria Math" panose="02040503050406030204" pitchFamily="18" charset="0"/>
                              </a:rPr>
                              <m:t>𝑦</m:t>
                            </m:r>
                          </m:e>
                        </m:nary>
                      </m:oMath>
                    </m:oMathPara>
                  </a14:m>
                  <a:endParaRPr lang="en-US" sz="1800" dirty="0">
                    <a:solidFill>
                      <a:srgbClr val="0033CC"/>
                    </a:solidFill>
                  </a:endParaRPr>
                </a:p>
              </p:txBody>
            </p:sp>
          </mc:Choice>
          <mc:Fallback xmlns="">
            <p:sp>
              <p:nvSpPr>
                <p:cNvPr id="19" name="TextBox 18">
                  <a:extLst>
                    <a:ext uri="{FF2B5EF4-FFF2-40B4-BE49-F238E27FC236}">
                      <a16:creationId xmlns:a16="http://schemas.microsoft.com/office/drawing/2014/main" id="{B4AD0ABB-C53D-AA44-A78E-D09DD2161D66}"/>
                    </a:ext>
                  </a:extLst>
                </p:cNvPr>
                <p:cNvSpPr txBox="1">
                  <a:spLocks noRot="1" noChangeAspect="1" noMove="1" noResize="1" noEditPoints="1" noAdjustHandles="1" noChangeArrowheads="1" noChangeShapeType="1" noTextEdit="1"/>
                </p:cNvSpPr>
                <p:nvPr/>
              </p:nvSpPr>
              <p:spPr>
                <a:xfrm>
                  <a:off x="2413639" y="2679114"/>
                  <a:ext cx="5007589" cy="763029"/>
                </a:xfrm>
                <a:prstGeom prst="rect">
                  <a:avLst/>
                </a:prstGeom>
                <a:blipFill>
                  <a:blip r:embed="rId5"/>
                  <a:stretch>
                    <a:fillRect l="-9114" t="-121311" r="-253" b="-1704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845EA3E-4ECD-FB40-AC12-AE4D73B0FD7E}"/>
                    </a:ext>
                  </a:extLst>
                </p:cNvPr>
                <p:cNvSpPr txBox="1"/>
                <p:nvPr/>
              </p:nvSpPr>
              <p:spPr>
                <a:xfrm>
                  <a:off x="2414025" y="3306643"/>
                  <a:ext cx="5043880" cy="763029"/>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33CC"/>
                                </a:solidFill>
                                <a:latin typeface="Cambria Math" panose="02040503050406030204" pitchFamily="18" charset="0"/>
                              </a:rPr>
                            </m:ctrlPr>
                          </m:sSubPr>
                          <m:e>
                            <m:r>
                              <m:rPr>
                                <m:sty m:val="p"/>
                              </m:rPr>
                              <a:rPr lang="en-US" sz="1800" b="0" i="0" smtClean="0">
                                <a:solidFill>
                                  <a:srgbClr val="0033CC"/>
                                </a:solidFill>
                                <a:latin typeface="Cambria Math" panose="02040503050406030204" pitchFamily="18" charset="0"/>
                                <a:ea typeface="Cambria Math" panose="02040503050406030204" pitchFamily="18" charset="0"/>
                              </a:rPr>
                              <m:t>β</m:t>
                            </m:r>
                          </m:e>
                          <m:sub>
                            <m:r>
                              <a:rPr lang="en-US" sz="1800" b="0" i="0" smtClean="0">
                                <a:solidFill>
                                  <a:srgbClr val="0033CC"/>
                                </a:solidFill>
                                <a:latin typeface="Cambria Math" panose="02040503050406030204" pitchFamily="18" charset="0"/>
                              </a:rPr>
                              <m:t>0</m:t>
                            </m:r>
                          </m:sub>
                        </m:sSub>
                        <m:nary>
                          <m:naryPr>
                            <m:chr m:val="∑"/>
                            <m:subHide m:val="on"/>
                            <m:supHide m:val="on"/>
                            <m:ctrlPr>
                              <a:rPr lang="en-US" sz="1800" b="0" i="1" smtClean="0">
                                <a:solidFill>
                                  <a:srgbClr val="0033CC"/>
                                </a:solidFill>
                                <a:latin typeface="Cambria Math" panose="02040503050406030204" pitchFamily="18" charset="0"/>
                              </a:rPr>
                            </m:ctrlPr>
                          </m:naryPr>
                          <m:sub/>
                          <m:sup/>
                          <m:e>
                            <m:sSub>
                              <m:sSubPr>
                                <m:ctrlPr>
                                  <a:rPr lang="en-US" sz="1800" b="0" i="1" smtClean="0">
                                    <a:solidFill>
                                      <a:srgbClr val="0033CC"/>
                                    </a:solidFill>
                                    <a:latin typeface="Cambria Math" panose="02040503050406030204" pitchFamily="18" charset="0"/>
                                  </a:rPr>
                                </m:ctrlPr>
                              </m:sSubPr>
                              <m:e>
                                <m:r>
                                  <a:rPr lang="en-US" sz="1800" b="0" i="1" smtClean="0">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Sub>
                          </m:e>
                        </m:nary>
                        <m:r>
                          <a:rPr lang="en-US" sz="1800" b="0" i="1" smtClean="0">
                            <a:solidFill>
                              <a:srgbClr val="0033CC"/>
                            </a:solidFill>
                            <a:latin typeface="Cambria Math" panose="02040503050406030204" pitchFamily="18" charset="0"/>
                          </a:rPr>
                          <m:t>  +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b="0" i="0"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sz="1800" i="1" smtClean="0">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ea typeface="Cambria Math" panose="02040503050406030204" pitchFamily="18" charset="0"/>
                                  </a:rPr>
                                </m:ctrlPr>
                              </m:sSubPr>
                              <m:e>
                                <m:r>
                                  <a:rPr lang="en-US" sz="1800" i="1">
                                    <a:solidFill>
                                      <a:srgbClr val="0033CC"/>
                                    </a:solidFill>
                                    <a:latin typeface="Cambria Math" panose="02040503050406030204" pitchFamily="18" charset="0"/>
                                    <a:ea typeface="Cambria Math" panose="02040503050406030204" pitchFamily="18" charset="0"/>
                                  </a:rPr>
                                  <m:t>𝑥</m:t>
                                </m:r>
                              </m:e>
                              <m:sub>
                                <m:r>
                                  <a:rPr lang="en-US" sz="1800" i="1">
                                    <a:solidFill>
                                      <a:srgbClr val="0033CC"/>
                                    </a:solidFill>
                                    <a:latin typeface="Cambria Math" panose="02040503050406030204" pitchFamily="18" charset="0"/>
                                    <a:ea typeface="Cambria Math" panose="02040503050406030204" pitchFamily="18" charset="0"/>
                                  </a:rPr>
                                  <m:t>1</m:t>
                                </m:r>
                              </m:sub>
                            </m:sSub>
                            <m:sSub>
                              <m:sSubPr>
                                <m:ctrlPr>
                                  <a:rPr lang="en-US" sz="1800" i="1">
                                    <a:solidFill>
                                      <a:srgbClr val="0033CC"/>
                                    </a:solidFill>
                                    <a:latin typeface="Cambria Math" panose="02040503050406030204" pitchFamily="18" charset="0"/>
                                    <a:ea typeface="Cambria Math" panose="02040503050406030204" pitchFamily="18" charset="0"/>
                                  </a:rPr>
                                </m:ctrlPr>
                              </m:sSubPr>
                              <m:e>
                                <m:r>
                                  <a:rPr lang="en-US" sz="1800" i="1">
                                    <a:solidFill>
                                      <a:srgbClr val="0033CC"/>
                                    </a:solidFill>
                                    <a:latin typeface="Cambria Math" panose="02040503050406030204" pitchFamily="18" charset="0"/>
                                    <a:ea typeface="Cambria Math" panose="02040503050406030204" pitchFamily="18" charset="0"/>
                                  </a:rPr>
                                  <m:t>𝑥</m:t>
                                </m:r>
                              </m:e>
                              <m:sub>
                                <m:r>
                                  <a:rPr lang="en-US" sz="1800" i="1">
                                    <a:solidFill>
                                      <a:srgbClr val="0033CC"/>
                                    </a:solidFill>
                                    <a:latin typeface="Cambria Math" panose="02040503050406030204" pitchFamily="18" charset="0"/>
                                    <a:ea typeface="Cambria Math" panose="02040503050406030204" pitchFamily="18" charset="0"/>
                                  </a:rPr>
                                  <m:t>2</m:t>
                                </m:r>
                              </m:sub>
                            </m:sSub>
                            <m:r>
                              <a:rPr lang="en-US" sz="1800" b="0" i="1" smtClean="0">
                                <a:solidFill>
                                  <a:srgbClr val="0033CC"/>
                                </a:solidFill>
                                <a:latin typeface="Cambria Math" panose="02040503050406030204" pitchFamily="18" charset="0"/>
                                <a:ea typeface="Cambria Math" panose="02040503050406030204" pitchFamily="18" charset="0"/>
                              </a:rPr>
                              <m:t> </m:t>
                            </m:r>
                            <m:r>
                              <a:rPr lang="en-US" sz="1800" b="0" i="1" smtClean="0">
                                <a:solidFill>
                                  <a:srgbClr val="0033CC"/>
                                </a:solidFill>
                                <a:latin typeface="Cambria Math" panose="02040503050406030204" pitchFamily="18" charset="0"/>
                              </a:rPr>
                              <m:t>+ </m:t>
                            </m:r>
                            <m:sSub>
                              <m:sSubPr>
                                <m:ctrlPr>
                                  <a:rPr lang="en-US" sz="1800" i="1">
                                    <a:solidFill>
                                      <a:srgbClr val="0033CC"/>
                                    </a:solidFill>
                                    <a:latin typeface="Cambria Math" panose="02040503050406030204" pitchFamily="18" charset="0"/>
                                  </a:rPr>
                                </m:ctrlPr>
                              </m:sSubPr>
                              <m:e>
                                <m:r>
                                  <m:rPr>
                                    <m:sty m:val="p"/>
                                  </m:rPr>
                                  <a:rPr lang="en-US" sz="1800" i="0">
                                    <a:solidFill>
                                      <a:srgbClr val="0033CC"/>
                                    </a:solidFill>
                                    <a:latin typeface="Cambria Math" panose="02040503050406030204" pitchFamily="18" charset="0"/>
                                    <a:ea typeface="Cambria Math" panose="02040503050406030204" pitchFamily="18" charset="0"/>
                                  </a:rPr>
                                  <m:t>β</m:t>
                                </m:r>
                              </m:e>
                              <m:sub>
                                <m:r>
                                  <a:rPr lang="en-US" sz="1800"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sz="1800" i="1" smtClean="0">
                                    <a:solidFill>
                                      <a:srgbClr val="0033CC"/>
                                    </a:solidFill>
                                    <a:latin typeface="Cambria Math" panose="02040503050406030204" pitchFamily="18" charset="0"/>
                                    <a:ea typeface="Cambria Math" panose="02040503050406030204" pitchFamily="18" charset="0"/>
                                  </a:rPr>
                                </m:ctrlPr>
                              </m:naryPr>
                              <m:sub/>
                              <m:sup/>
                              <m:e>
                                <m:sSubSup>
                                  <m:sSubSupPr>
                                    <m:ctrlPr>
                                      <a:rPr lang="en-US" sz="1800" i="1">
                                        <a:solidFill>
                                          <a:srgbClr val="0033CC"/>
                                        </a:solidFill>
                                        <a:latin typeface="Cambria Math" panose="02040503050406030204" pitchFamily="18" charset="0"/>
                                      </a:rPr>
                                    </m:ctrlPr>
                                  </m:sSubSupPr>
                                  <m:e>
                                    <m:r>
                                      <a:rPr lang="en-US" sz="1800" i="1">
                                        <a:solidFill>
                                          <a:srgbClr val="0033CC"/>
                                        </a:solidFill>
                                        <a:latin typeface="Cambria Math" panose="02040503050406030204" pitchFamily="18" charset="0"/>
                                      </a:rPr>
                                      <m:t>𝑥</m:t>
                                    </m:r>
                                  </m:e>
                                  <m:sub>
                                    <m:r>
                                      <a:rPr lang="en-US" sz="1800" b="0" i="1" smtClean="0">
                                        <a:solidFill>
                                          <a:srgbClr val="0033CC"/>
                                        </a:solidFill>
                                        <a:latin typeface="Cambria Math" panose="02040503050406030204" pitchFamily="18" charset="0"/>
                                      </a:rPr>
                                      <m:t>2</m:t>
                                    </m:r>
                                  </m:sub>
                                  <m:sup>
                                    <m:r>
                                      <a:rPr lang="en-US" sz="1800" i="1">
                                        <a:solidFill>
                                          <a:srgbClr val="0033CC"/>
                                        </a:solidFill>
                                        <a:latin typeface="Cambria Math" panose="02040503050406030204" pitchFamily="18" charset="0"/>
                                      </a:rPr>
                                      <m:t>2</m:t>
                                    </m:r>
                                  </m:sup>
                                </m:sSubSup>
                                <m:r>
                                  <a:rPr lang="en-US" sz="1800" b="0" i="1" smtClean="0">
                                    <a:solidFill>
                                      <a:srgbClr val="0033CC"/>
                                    </a:solidFill>
                                    <a:latin typeface="Cambria Math" panose="02040503050406030204" pitchFamily="18" charset="0"/>
                                  </a:rPr>
                                  <m:t>    =</m:t>
                                </m:r>
                                <m:nary>
                                  <m:naryPr>
                                    <m:chr m:val="∑"/>
                                    <m:subHide m:val="on"/>
                                    <m:supHide m:val="on"/>
                                    <m:ctrlPr>
                                      <a:rPr lang="en-US" sz="1800" i="1">
                                        <a:solidFill>
                                          <a:srgbClr val="0033CC"/>
                                        </a:solidFill>
                                        <a:latin typeface="Cambria Math" panose="02040503050406030204" pitchFamily="18" charset="0"/>
                                      </a:rPr>
                                    </m:ctrlPr>
                                  </m:naryPr>
                                  <m:sub/>
                                  <m:sup/>
                                  <m:e>
                                    <m:sSub>
                                      <m:sSubPr>
                                        <m:ctrlPr>
                                          <a:rPr lang="en-US" sz="1800" i="1">
                                            <a:solidFill>
                                              <a:srgbClr val="0033CC"/>
                                            </a:solidFill>
                                            <a:latin typeface="Cambria Math" panose="02040503050406030204" pitchFamily="18" charset="0"/>
                                          </a:rPr>
                                        </m:ctrlPr>
                                      </m:sSubPr>
                                      <m:e>
                                        <m:r>
                                          <a:rPr lang="en-US" sz="1800" i="1">
                                            <a:solidFill>
                                              <a:srgbClr val="0033CC"/>
                                            </a:solidFill>
                                            <a:latin typeface="Cambria Math" panose="02040503050406030204" pitchFamily="18" charset="0"/>
                                          </a:rPr>
                                          <m:t>𝑥</m:t>
                                        </m:r>
                                      </m:e>
                                      <m:sub>
                                        <m:r>
                                          <a:rPr lang="en-US" sz="1800" i="1">
                                            <a:solidFill>
                                              <a:srgbClr val="0033CC"/>
                                            </a:solidFill>
                                            <a:latin typeface="Cambria Math" panose="02040503050406030204" pitchFamily="18" charset="0"/>
                                          </a:rPr>
                                          <m:t>2</m:t>
                                        </m:r>
                                      </m:sub>
                                    </m:sSub>
                                    <m:r>
                                      <a:rPr lang="en-US" sz="1800" i="1">
                                        <a:solidFill>
                                          <a:srgbClr val="0033CC"/>
                                        </a:solidFill>
                                        <a:latin typeface="Cambria Math" panose="02040503050406030204" pitchFamily="18" charset="0"/>
                                      </a:rPr>
                                      <m:t>𝑦</m:t>
                                    </m:r>
                                  </m:e>
                                </m:nary>
                              </m:e>
                            </m:nary>
                          </m:e>
                        </m:nary>
                      </m:oMath>
                    </m:oMathPara>
                  </a14:m>
                  <a:endParaRPr lang="en-US" sz="1800" dirty="0">
                    <a:solidFill>
                      <a:srgbClr val="0033CC"/>
                    </a:solidFill>
                  </a:endParaRPr>
                </a:p>
              </p:txBody>
            </p:sp>
          </mc:Choice>
          <mc:Fallback xmlns="">
            <p:sp>
              <p:nvSpPr>
                <p:cNvPr id="20" name="TextBox 19">
                  <a:extLst>
                    <a:ext uri="{FF2B5EF4-FFF2-40B4-BE49-F238E27FC236}">
                      <a16:creationId xmlns:a16="http://schemas.microsoft.com/office/drawing/2014/main" id="{C845EA3E-4ECD-FB40-AC12-AE4D73B0FD7E}"/>
                    </a:ext>
                  </a:extLst>
                </p:cNvPr>
                <p:cNvSpPr txBox="1">
                  <a:spLocks noRot="1" noChangeAspect="1" noMove="1" noResize="1" noEditPoints="1" noAdjustHandles="1" noChangeArrowheads="1" noChangeShapeType="1" noTextEdit="1"/>
                </p:cNvSpPr>
                <p:nvPr/>
              </p:nvSpPr>
              <p:spPr>
                <a:xfrm>
                  <a:off x="2414025" y="3306643"/>
                  <a:ext cx="5043880" cy="763029"/>
                </a:xfrm>
                <a:prstGeom prst="rect">
                  <a:avLst/>
                </a:prstGeom>
                <a:blipFill>
                  <a:blip r:embed="rId6"/>
                  <a:stretch>
                    <a:fillRect l="-8794" t="-122951" r="-251" b="-168852"/>
                  </a:stretch>
                </a:blipFill>
              </p:spPr>
              <p:txBody>
                <a:bodyPr/>
                <a:lstStyle/>
                <a:p>
                  <a:r>
                    <a:rPr lang="en-US">
                      <a:noFill/>
                    </a:rPr>
                    <a:t> </a:t>
                  </a:r>
                </a:p>
              </p:txBody>
            </p:sp>
          </mc:Fallback>
        </mc:AlternateContent>
      </p:grpSp>
    </p:spTree>
    <p:extLst>
      <p:ext uri="{BB962C8B-B14F-4D97-AF65-F5344CB8AC3E}">
        <p14:creationId xmlns:p14="http://schemas.microsoft.com/office/powerpoint/2010/main" val="277590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7702-1204-FC4F-B0DA-B6E5B6EADFBC}"/>
              </a:ext>
            </a:extLst>
          </p:cNvPr>
          <p:cNvSpPr>
            <a:spLocks noGrp="1"/>
          </p:cNvSpPr>
          <p:nvPr>
            <p:ph type="title"/>
          </p:nvPr>
        </p:nvSpPr>
        <p:spPr/>
        <p:txBody>
          <a:bodyPr/>
          <a:lstStyle/>
          <a:p>
            <a:r>
              <a:rPr lang="en-US" dirty="0"/>
              <a:t>Multiple Regression Example: Home Prices</a:t>
            </a:r>
          </a:p>
        </p:txBody>
      </p:sp>
      <p:sp>
        <p:nvSpPr>
          <p:cNvPr id="3" name="Content Placeholder 2">
            <a:extLst>
              <a:ext uri="{FF2B5EF4-FFF2-40B4-BE49-F238E27FC236}">
                <a16:creationId xmlns:a16="http://schemas.microsoft.com/office/drawing/2014/main" id="{373ABFBE-7277-A241-B35E-93FDCEF0586E}"/>
              </a:ext>
            </a:extLst>
          </p:cNvPr>
          <p:cNvSpPr>
            <a:spLocks noGrp="1"/>
          </p:cNvSpPr>
          <p:nvPr>
            <p:ph idx="1"/>
          </p:nvPr>
        </p:nvSpPr>
        <p:spPr>
          <a:xfrm>
            <a:off x="457200" y="1295400"/>
            <a:ext cx="8229600" cy="944893"/>
          </a:xfrm>
        </p:spPr>
        <p:txBody>
          <a:bodyPr/>
          <a:lstStyle/>
          <a:p>
            <a:r>
              <a:rPr lang="en-US" dirty="0"/>
              <a:t>The following table of homes for sale </a:t>
            </a:r>
            <a:br>
              <a:rPr lang="en-US" dirty="0"/>
            </a:br>
            <a:r>
              <a:rPr lang="en-US" dirty="0"/>
              <a:t>(obviously not in California):</a:t>
            </a:r>
          </a:p>
        </p:txBody>
      </p:sp>
      <p:sp>
        <p:nvSpPr>
          <p:cNvPr id="4" name="Slide Number Placeholder 3">
            <a:extLst>
              <a:ext uri="{FF2B5EF4-FFF2-40B4-BE49-F238E27FC236}">
                <a16:creationId xmlns:a16="http://schemas.microsoft.com/office/drawing/2014/main" id="{94AAFDB0-98E0-0841-A28F-14D6C77E1F27}"/>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graphicFrame>
        <p:nvGraphicFramePr>
          <p:cNvPr id="6" name="Table 5">
            <a:extLst>
              <a:ext uri="{FF2B5EF4-FFF2-40B4-BE49-F238E27FC236}">
                <a16:creationId xmlns:a16="http://schemas.microsoft.com/office/drawing/2014/main" id="{BF1C89D9-6B96-8340-BD16-BF2DA41572F9}"/>
              </a:ext>
            </a:extLst>
          </p:cNvPr>
          <p:cNvGraphicFramePr>
            <a:graphicFrameLocks noGrp="1"/>
          </p:cNvGraphicFramePr>
          <p:nvPr/>
        </p:nvGraphicFramePr>
        <p:xfrm>
          <a:off x="1056160" y="2444699"/>
          <a:ext cx="5228591" cy="3261360"/>
        </p:xfrm>
        <a:graphic>
          <a:graphicData uri="http://schemas.openxmlformats.org/drawingml/2006/table">
            <a:tbl>
              <a:tblPr firstRow="1" bandRow="1">
                <a:tableStyleId>{00A15C55-8517-42AA-B614-E9B94910E393}</a:tableStyleId>
              </a:tblPr>
              <a:tblGrid>
                <a:gridCol w="2149793">
                  <a:extLst>
                    <a:ext uri="{9D8B030D-6E8A-4147-A177-3AD203B41FA5}">
                      <a16:colId xmlns:a16="http://schemas.microsoft.com/office/drawing/2014/main" val="3112032967"/>
                    </a:ext>
                  </a:extLst>
                </a:gridCol>
                <a:gridCol w="2206943">
                  <a:extLst>
                    <a:ext uri="{9D8B030D-6E8A-4147-A177-3AD203B41FA5}">
                      <a16:colId xmlns:a16="http://schemas.microsoft.com/office/drawing/2014/main" val="1249213391"/>
                    </a:ext>
                  </a:extLst>
                </a:gridCol>
                <a:gridCol w="871855">
                  <a:extLst>
                    <a:ext uri="{9D8B030D-6E8A-4147-A177-3AD203B41FA5}">
                      <a16:colId xmlns:a16="http://schemas.microsoft.com/office/drawing/2014/main" val="1971335363"/>
                    </a:ext>
                  </a:extLst>
                </a:gridCol>
              </a:tblGrid>
              <a:tr h="433091">
                <a:tc>
                  <a:txBody>
                    <a:bodyPr/>
                    <a:lstStyle/>
                    <a:p>
                      <a:pPr algn="ctr"/>
                      <a:r>
                        <a:rPr lang="en-US" sz="1600" b="0" dirty="0"/>
                        <a:t>Number of bedrooms</a:t>
                      </a:r>
                    </a:p>
                    <a:p>
                      <a:pPr algn="ctr"/>
                      <a:r>
                        <a:rPr lang="en-US" sz="1600" b="0" i="1" dirty="0">
                          <a:latin typeface="Times New Roman" panose="02020603050405020304" pitchFamily="18" charset="0"/>
                          <a:cs typeface="Times New Roman" panose="02020603050405020304" pitchFamily="18" charset="0"/>
                        </a:rPr>
                        <a:t>x</a:t>
                      </a:r>
                      <a:r>
                        <a:rPr lang="en-US" sz="1600" b="0" i="0" baseline="-25000" dirty="0">
                          <a:latin typeface="Times New Roman" panose="02020603050405020304" pitchFamily="18" charset="0"/>
                          <a:cs typeface="Times New Roman" panose="02020603050405020304" pitchFamily="18" charset="0"/>
                        </a:rPr>
                        <a:t>1</a:t>
                      </a:r>
                    </a:p>
                  </a:txBody>
                  <a:tcPr/>
                </a:tc>
                <a:tc>
                  <a:txBody>
                    <a:bodyPr/>
                    <a:lstStyle/>
                    <a:p>
                      <a:pPr algn="ctr"/>
                      <a:r>
                        <a:rPr lang="en-US" sz="1600" b="0" dirty="0"/>
                        <a:t>Number of bathrooms</a:t>
                      </a:r>
                    </a:p>
                    <a:p>
                      <a:pPr marL="0" algn="ctr" defTabSz="914400" rtl="0" eaLnBrk="1" latinLnBrk="0" hangingPunct="1"/>
                      <a:r>
                        <a:rPr lang="en-US" sz="1600" b="0" i="1" kern="1200" dirty="0">
                          <a:solidFill>
                            <a:schemeClr val="lt1"/>
                          </a:solidFill>
                          <a:latin typeface="Times New Roman" panose="02020603050405020304" pitchFamily="18" charset="0"/>
                          <a:ea typeface="+mn-ea"/>
                          <a:cs typeface="Times New Roman" panose="02020603050405020304" pitchFamily="18" charset="0"/>
                        </a:rPr>
                        <a:t>x</a:t>
                      </a:r>
                      <a:r>
                        <a:rPr lang="en-US" sz="1600" b="0" i="0" kern="1200" baseline="-25000" dirty="0">
                          <a:solidFill>
                            <a:schemeClr val="lt1"/>
                          </a:solidFill>
                          <a:latin typeface="Times New Roman" panose="02020603050405020304" pitchFamily="18" charset="0"/>
                          <a:ea typeface="+mn-ea"/>
                          <a:cs typeface="Times New Roman" panose="02020603050405020304" pitchFamily="18" charset="0"/>
                        </a:rPr>
                        <a:t>2</a:t>
                      </a:r>
                    </a:p>
                  </a:txBody>
                  <a:tcPr/>
                </a:tc>
                <a:tc>
                  <a:txBody>
                    <a:bodyPr/>
                    <a:lstStyle/>
                    <a:p>
                      <a:pPr algn="ctr"/>
                      <a:r>
                        <a:rPr lang="en-US" sz="1600" b="0" dirty="0"/>
                        <a:t>$ Price</a:t>
                      </a:r>
                    </a:p>
                    <a:p>
                      <a:pPr marL="0" algn="ctr" defTabSz="914400" rtl="0" eaLnBrk="1" latinLnBrk="0" hangingPunct="1"/>
                      <a:r>
                        <a:rPr lang="en-US" sz="1600" b="0" i="1" kern="1200" dirty="0">
                          <a:solidFill>
                            <a:schemeClr val="lt1"/>
                          </a:solidFill>
                          <a:latin typeface="Times New Roman" panose="02020603050405020304" pitchFamily="18" charset="0"/>
                          <a:ea typeface="+mn-ea"/>
                          <a:cs typeface="Times New Roman" panose="02020603050405020304" pitchFamily="18" charset="0"/>
                        </a:rPr>
                        <a:t>y</a:t>
                      </a:r>
                    </a:p>
                  </a:txBody>
                  <a:tcPr/>
                </a:tc>
                <a:extLst>
                  <a:ext uri="{0D108BD9-81ED-4DB2-BD59-A6C34878D82A}">
                    <a16:rowId xmlns:a16="http://schemas.microsoft.com/office/drawing/2014/main" val="2335890070"/>
                  </a:ext>
                </a:extLst>
              </a:tr>
              <a:tr h="277330">
                <a:tc>
                  <a:txBody>
                    <a:bodyPr/>
                    <a:lstStyle/>
                    <a:p>
                      <a:pPr algn="ctr"/>
                      <a:r>
                        <a:rPr lang="en-US" sz="1600" dirty="0"/>
                        <a:t>3</a:t>
                      </a:r>
                    </a:p>
                  </a:txBody>
                  <a:tcPr/>
                </a:tc>
                <a:tc>
                  <a:txBody>
                    <a:bodyPr/>
                    <a:lstStyle/>
                    <a:p>
                      <a:pPr algn="ctr"/>
                      <a:r>
                        <a:rPr lang="en-US" sz="1600" dirty="0"/>
                        <a:t>2</a:t>
                      </a:r>
                    </a:p>
                  </a:txBody>
                  <a:tcPr/>
                </a:tc>
                <a:tc>
                  <a:txBody>
                    <a:bodyPr/>
                    <a:lstStyle/>
                    <a:p>
                      <a:r>
                        <a:rPr lang="en-US" sz="1600" dirty="0"/>
                        <a:t>48,800</a:t>
                      </a:r>
                    </a:p>
                  </a:txBody>
                  <a:tcPr/>
                </a:tc>
                <a:extLst>
                  <a:ext uri="{0D108BD9-81ED-4DB2-BD59-A6C34878D82A}">
                    <a16:rowId xmlns:a16="http://schemas.microsoft.com/office/drawing/2014/main" val="3806479638"/>
                  </a:ext>
                </a:extLst>
              </a:tr>
              <a:tr h="277330">
                <a:tc>
                  <a:txBody>
                    <a:bodyPr/>
                    <a:lstStyle/>
                    <a:p>
                      <a:pPr algn="ctr"/>
                      <a:r>
                        <a:rPr lang="en-US" sz="1600" dirty="0"/>
                        <a:t>2</a:t>
                      </a:r>
                    </a:p>
                  </a:txBody>
                  <a:tcPr/>
                </a:tc>
                <a:tc>
                  <a:txBody>
                    <a:bodyPr/>
                    <a:lstStyle/>
                    <a:p>
                      <a:pPr algn="ctr"/>
                      <a:r>
                        <a:rPr lang="en-US" sz="1600" dirty="0"/>
                        <a:t>1</a:t>
                      </a:r>
                    </a:p>
                  </a:txBody>
                  <a:tcPr/>
                </a:tc>
                <a:tc>
                  <a:txBody>
                    <a:bodyPr/>
                    <a:lstStyle/>
                    <a:p>
                      <a:r>
                        <a:rPr lang="en-US" sz="1600" dirty="0"/>
                        <a:t>44,300</a:t>
                      </a:r>
                    </a:p>
                  </a:txBody>
                  <a:tcPr/>
                </a:tc>
                <a:extLst>
                  <a:ext uri="{0D108BD9-81ED-4DB2-BD59-A6C34878D82A}">
                    <a16:rowId xmlns:a16="http://schemas.microsoft.com/office/drawing/2014/main" val="2496345700"/>
                  </a:ext>
                </a:extLst>
              </a:tr>
              <a:tr h="277330">
                <a:tc>
                  <a:txBody>
                    <a:bodyPr/>
                    <a:lstStyle/>
                    <a:p>
                      <a:pPr algn="ctr"/>
                      <a:r>
                        <a:rPr lang="en-US" sz="1600" dirty="0"/>
                        <a:t>4</a:t>
                      </a:r>
                    </a:p>
                  </a:txBody>
                  <a:tcPr/>
                </a:tc>
                <a:tc>
                  <a:txBody>
                    <a:bodyPr/>
                    <a:lstStyle/>
                    <a:p>
                      <a:pPr algn="ctr"/>
                      <a:r>
                        <a:rPr lang="en-US" sz="1600" dirty="0"/>
                        <a:t>3</a:t>
                      </a:r>
                    </a:p>
                  </a:txBody>
                  <a:tcPr/>
                </a:tc>
                <a:tc>
                  <a:txBody>
                    <a:bodyPr/>
                    <a:lstStyle/>
                    <a:p>
                      <a:r>
                        <a:rPr lang="en-US" sz="1600" dirty="0"/>
                        <a:t>53,800</a:t>
                      </a:r>
                    </a:p>
                  </a:txBody>
                  <a:tcPr/>
                </a:tc>
                <a:extLst>
                  <a:ext uri="{0D108BD9-81ED-4DB2-BD59-A6C34878D82A}">
                    <a16:rowId xmlns:a16="http://schemas.microsoft.com/office/drawing/2014/main" val="2561220239"/>
                  </a:ext>
                </a:extLst>
              </a:tr>
              <a:tr h="277330">
                <a:tc>
                  <a:txBody>
                    <a:bodyPr/>
                    <a:lstStyle/>
                    <a:p>
                      <a:pPr algn="ctr"/>
                      <a:r>
                        <a:rPr lang="en-US" sz="1600" dirty="0"/>
                        <a:t>2</a:t>
                      </a:r>
                    </a:p>
                  </a:txBody>
                  <a:tcPr/>
                </a:tc>
                <a:tc>
                  <a:txBody>
                    <a:bodyPr/>
                    <a:lstStyle/>
                    <a:p>
                      <a:pPr algn="ctr"/>
                      <a:r>
                        <a:rPr lang="en-US" sz="1600" dirty="0"/>
                        <a:t>1</a:t>
                      </a:r>
                    </a:p>
                  </a:txBody>
                  <a:tcPr/>
                </a:tc>
                <a:tc>
                  <a:txBody>
                    <a:bodyPr/>
                    <a:lstStyle/>
                    <a:p>
                      <a:r>
                        <a:rPr lang="en-US" sz="1600" dirty="0"/>
                        <a:t>44,200</a:t>
                      </a:r>
                    </a:p>
                  </a:txBody>
                  <a:tcPr/>
                </a:tc>
                <a:extLst>
                  <a:ext uri="{0D108BD9-81ED-4DB2-BD59-A6C34878D82A}">
                    <a16:rowId xmlns:a16="http://schemas.microsoft.com/office/drawing/2014/main" val="2822138563"/>
                  </a:ext>
                </a:extLst>
              </a:tr>
              <a:tr h="277330">
                <a:tc>
                  <a:txBody>
                    <a:bodyPr/>
                    <a:lstStyle/>
                    <a:p>
                      <a:pPr algn="ctr"/>
                      <a:r>
                        <a:rPr lang="en-US" sz="1600" dirty="0"/>
                        <a:t>3</a:t>
                      </a:r>
                    </a:p>
                  </a:txBody>
                  <a:tcPr/>
                </a:tc>
                <a:tc>
                  <a:txBody>
                    <a:bodyPr/>
                    <a:lstStyle/>
                    <a:p>
                      <a:pPr algn="ctr"/>
                      <a:r>
                        <a:rPr lang="en-US" sz="1600" dirty="0"/>
                        <a:t>2</a:t>
                      </a:r>
                    </a:p>
                  </a:txBody>
                  <a:tcPr/>
                </a:tc>
                <a:tc>
                  <a:txBody>
                    <a:bodyPr/>
                    <a:lstStyle/>
                    <a:p>
                      <a:r>
                        <a:rPr lang="en-US" sz="1600" dirty="0"/>
                        <a:t>49,700</a:t>
                      </a:r>
                    </a:p>
                  </a:txBody>
                  <a:tcPr/>
                </a:tc>
                <a:extLst>
                  <a:ext uri="{0D108BD9-81ED-4DB2-BD59-A6C34878D82A}">
                    <a16:rowId xmlns:a16="http://schemas.microsoft.com/office/drawing/2014/main" val="2212630287"/>
                  </a:ext>
                </a:extLst>
              </a:tr>
              <a:tr h="277330">
                <a:tc>
                  <a:txBody>
                    <a:bodyPr/>
                    <a:lstStyle/>
                    <a:p>
                      <a:pPr algn="ctr"/>
                      <a:r>
                        <a:rPr lang="en-US" sz="1600" dirty="0"/>
                        <a:t>2</a:t>
                      </a:r>
                    </a:p>
                  </a:txBody>
                  <a:tcPr/>
                </a:tc>
                <a:tc>
                  <a:txBody>
                    <a:bodyPr/>
                    <a:lstStyle/>
                    <a:p>
                      <a:pPr algn="ctr"/>
                      <a:r>
                        <a:rPr lang="en-US" sz="1600" dirty="0"/>
                        <a:t>2</a:t>
                      </a:r>
                    </a:p>
                  </a:txBody>
                  <a:tcPr/>
                </a:tc>
                <a:tc>
                  <a:txBody>
                    <a:bodyPr/>
                    <a:lstStyle/>
                    <a:p>
                      <a:r>
                        <a:rPr lang="en-US" sz="1600" dirty="0"/>
                        <a:t>44,900</a:t>
                      </a:r>
                    </a:p>
                  </a:txBody>
                  <a:tcPr/>
                </a:tc>
                <a:extLst>
                  <a:ext uri="{0D108BD9-81ED-4DB2-BD59-A6C34878D82A}">
                    <a16:rowId xmlns:a16="http://schemas.microsoft.com/office/drawing/2014/main" val="2102547845"/>
                  </a:ext>
                </a:extLst>
              </a:tr>
              <a:tr h="277330">
                <a:tc>
                  <a:txBody>
                    <a:bodyPr/>
                    <a:lstStyle/>
                    <a:p>
                      <a:pPr algn="ctr"/>
                      <a:r>
                        <a:rPr lang="en-US" sz="1600" dirty="0"/>
                        <a:t>5</a:t>
                      </a:r>
                    </a:p>
                  </a:txBody>
                  <a:tcPr/>
                </a:tc>
                <a:tc>
                  <a:txBody>
                    <a:bodyPr/>
                    <a:lstStyle/>
                    <a:p>
                      <a:pPr algn="ctr"/>
                      <a:r>
                        <a:rPr lang="en-US" sz="1600" dirty="0"/>
                        <a:t>3</a:t>
                      </a:r>
                    </a:p>
                  </a:txBody>
                  <a:tcPr/>
                </a:tc>
                <a:tc>
                  <a:txBody>
                    <a:bodyPr/>
                    <a:lstStyle/>
                    <a:p>
                      <a:r>
                        <a:rPr lang="en-US" sz="1600" dirty="0"/>
                        <a:t>58,400</a:t>
                      </a:r>
                    </a:p>
                  </a:txBody>
                  <a:tcPr/>
                </a:tc>
                <a:extLst>
                  <a:ext uri="{0D108BD9-81ED-4DB2-BD59-A6C34878D82A}">
                    <a16:rowId xmlns:a16="http://schemas.microsoft.com/office/drawing/2014/main" val="1562695932"/>
                  </a:ext>
                </a:extLst>
              </a:tr>
              <a:tr h="277330">
                <a:tc>
                  <a:txBody>
                    <a:bodyPr/>
                    <a:lstStyle/>
                    <a:p>
                      <a:pPr algn="ctr"/>
                      <a:r>
                        <a:rPr lang="en-US" sz="1600" dirty="0"/>
                        <a:t>4</a:t>
                      </a:r>
                    </a:p>
                  </a:txBody>
                  <a:tcPr/>
                </a:tc>
                <a:tc>
                  <a:txBody>
                    <a:bodyPr/>
                    <a:lstStyle/>
                    <a:p>
                      <a:pPr algn="ctr"/>
                      <a:r>
                        <a:rPr lang="en-US" sz="1600" dirty="0"/>
                        <a:t>2</a:t>
                      </a:r>
                    </a:p>
                  </a:txBody>
                  <a:tcPr/>
                </a:tc>
                <a:tc>
                  <a:txBody>
                    <a:bodyPr/>
                    <a:lstStyle/>
                    <a:p>
                      <a:r>
                        <a:rPr lang="en-US" sz="1600" dirty="0"/>
                        <a:t>52,900</a:t>
                      </a:r>
                    </a:p>
                  </a:txBody>
                  <a:tcPr/>
                </a:tc>
                <a:extLst>
                  <a:ext uri="{0D108BD9-81ED-4DB2-BD59-A6C34878D82A}">
                    <a16:rowId xmlns:a16="http://schemas.microsoft.com/office/drawing/2014/main" val="3641742535"/>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C542116-1570-6745-8D25-4714E4A4B43F}"/>
                  </a:ext>
                </a:extLst>
              </p:cNvPr>
              <p:cNvSpPr txBox="1"/>
              <p:nvPr/>
            </p:nvSpPr>
            <p:spPr>
              <a:xfrm>
                <a:off x="6542500" y="1965976"/>
                <a:ext cx="1778499" cy="3959545"/>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33CC"/>
                          </a:solidFill>
                          <a:latin typeface="Cambria Math" panose="02040503050406030204" pitchFamily="18" charset="0"/>
                        </a:rPr>
                        <m:t>𝑛</m:t>
                      </m:r>
                      <m:r>
                        <a:rPr lang="en-US" sz="1400" b="0" i="1" smtClean="0">
                          <a:solidFill>
                            <a:srgbClr val="0033CC"/>
                          </a:solidFill>
                          <a:latin typeface="Cambria Math" panose="02040503050406030204" pitchFamily="18" charset="0"/>
                        </a:rPr>
                        <m:t>=8</m:t>
                      </m:r>
                    </m:oMath>
                    <m:oMath xmlns:m="http://schemas.openxmlformats.org/officeDocument/2006/math">
                      <m:nary>
                        <m:naryPr>
                          <m:chr m:val="∑"/>
                          <m:subHide m:val="on"/>
                          <m:supHide m:val="on"/>
                          <m:ctrlPr>
                            <a:rPr lang="en-US" sz="1400" b="0" i="1" smtClean="0">
                              <a:solidFill>
                                <a:srgbClr val="0033CC"/>
                              </a:solidFill>
                              <a:latin typeface="Cambria Math" panose="02040503050406030204" pitchFamily="18" charset="0"/>
                            </a:rPr>
                          </m:ctrlPr>
                        </m:naryPr>
                        <m:sub/>
                        <m:sup/>
                        <m:e>
                          <m:sSub>
                            <m:sSubPr>
                              <m:ctrlPr>
                                <a:rPr lang="en-US" sz="1400" b="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r>
                            <a:rPr lang="en-US" sz="1400" b="0" i="1" smtClean="0">
                              <a:solidFill>
                                <a:srgbClr val="0033CC"/>
                              </a:solidFill>
                              <a:latin typeface="Cambria Math" panose="02040503050406030204" pitchFamily="18" charset="0"/>
                            </a:rPr>
                            <m:t>=25</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16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r>
                            <a:rPr lang="en-US" sz="1400" b="0" i="1" smtClean="0">
                              <a:solidFill>
                                <a:srgbClr val="0033CC"/>
                              </a:solidFill>
                              <a:latin typeface="Cambria Math" panose="02040503050406030204" pitchFamily="18" charset="0"/>
                            </a:rPr>
                            <m:t>𝑦</m:t>
                          </m:r>
                          <m:r>
                            <a:rPr lang="en-US" sz="1400" i="1">
                              <a:solidFill>
                                <a:srgbClr val="0033CC"/>
                              </a:solidFill>
                              <a:latin typeface="Cambria Math" panose="020405030504060302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397</m:t>
                          </m:r>
                          <m:r>
                            <m:rPr>
                              <m:nor/>
                            </m:rPr>
                            <a:rPr lang="en-US" sz="1400" b="0" i="0" smtClean="0">
                              <a:solidFill>
                                <a:srgbClr val="0033CC"/>
                              </a:solidFill>
                              <a:latin typeface="Times New Roman" panose="02020603050405020304" pitchFamily="18" charset="0"/>
                              <a:cs typeface="Times New Roman" panose="020206030504050203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000</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i="1">
                                  <a:solidFill>
                                    <a:srgbClr val="0033CC"/>
                                  </a:solidFill>
                                  <a:latin typeface="Cambria Math" panose="02040503050406030204" pitchFamily="18" charset="0"/>
                                </a:rPr>
                                <m:t>1</m:t>
                              </m:r>
                            </m:sub>
                          </m:sSub>
                          <m:r>
                            <a:rPr lang="en-US" sz="1400" i="1">
                              <a:solidFill>
                                <a:srgbClr val="0033CC"/>
                              </a:solidFill>
                              <a:latin typeface="Cambria Math" panose="02040503050406030204" pitchFamily="18" charset="0"/>
                            </a:rPr>
                            <m:t>𝑦</m:t>
                          </m:r>
                        </m:e>
                      </m:nary>
                      <m:r>
                        <a:rPr lang="en-US" sz="1400" b="0" i="1" smtClean="0">
                          <a:solidFill>
                            <a:srgbClr val="0033CC"/>
                          </a:solidFill>
                          <a:latin typeface="Cambria Math" panose="02040503050406030204" pitchFamily="18" charset="0"/>
                        </a:rPr>
                        <m:t>=1,281,100</m:t>
                      </m:r>
                    </m:oMath>
                  </m:oMathPara>
                </a14:m>
                <a:endParaRPr lang="en-US" sz="1400" b="0" dirty="0">
                  <a:solidFill>
                    <a:srgbClr val="0033CC"/>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𝑦</m:t>
                          </m:r>
                        </m:e>
                      </m:nary>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817,700</m:t>
                      </m:r>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Sup>
                            <m:sSubSupPr>
                              <m:ctrlPr>
                                <a:rPr lang="en-US" sz="1400" i="1" smtClean="0">
                                  <a:solidFill>
                                    <a:srgbClr val="0033CC"/>
                                  </a:solidFill>
                                  <a:latin typeface="Cambria Math" panose="02040503050406030204" pitchFamily="18" charset="0"/>
                                </a:rPr>
                              </m:ctrlPr>
                            </m:sSubSup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up>
                              <m:r>
                                <a:rPr lang="en-US" sz="1400" b="0" i="1" smtClean="0">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Times New Roman" panose="02020603050405020304" pitchFamily="18" charset="0"/>
                              <a:cs typeface="Times New Roman" panose="02020603050405020304" pitchFamily="18" charset="0"/>
                            </a:rPr>
                            <m:t>87</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Sup>
                            <m:sSubSupPr>
                              <m:ctrlPr>
                                <a:rPr lang="en-US" sz="1400" i="1">
                                  <a:solidFill>
                                    <a:srgbClr val="0033CC"/>
                                  </a:solidFill>
                                  <a:latin typeface="Cambria Math" panose="02040503050406030204" pitchFamily="18" charset="0"/>
                                </a:rPr>
                              </m:ctrlPr>
                            </m:sSubSup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up>
                              <m:r>
                                <a:rPr lang="en-US" sz="1400" i="1">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Times New Roman" panose="02020603050405020304" pitchFamily="18" charset="0"/>
                              <a:cs typeface="Times New Roman" panose="02020603050405020304" pitchFamily="18" charset="0"/>
                            </a:rPr>
                            <m:t>55</m:t>
                          </m:r>
                        </m:e>
                      </m:nary>
                    </m:oMath>
                  </m:oMathPara>
                </a14:m>
                <a:endParaRPr lang="en-US" sz="1400" dirty="0">
                  <a:solidFill>
                    <a:srgbClr val="0033CC"/>
                  </a:solidFill>
                  <a:latin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8C542116-1570-6745-8D25-4714E4A4B43F}"/>
                  </a:ext>
                </a:extLst>
              </p:cNvPr>
              <p:cNvSpPr txBox="1">
                <a:spLocks noRot="1" noChangeAspect="1" noMove="1" noResize="1" noEditPoints="1" noAdjustHandles="1" noChangeArrowheads="1" noChangeShapeType="1" noTextEdit="1"/>
              </p:cNvSpPr>
              <p:nvPr/>
            </p:nvSpPr>
            <p:spPr>
              <a:xfrm>
                <a:off x="6542500" y="1965976"/>
                <a:ext cx="1778499" cy="3959545"/>
              </a:xfrm>
              <a:prstGeom prst="rect">
                <a:avLst/>
              </a:prstGeom>
              <a:blipFill>
                <a:blip r:embed="rId2"/>
                <a:stretch>
                  <a:fillRect l="-30986" t="-12739" b="-25478"/>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6791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7730-3A14-8149-A13C-57BBA8009790}"/>
              </a:ext>
            </a:extLst>
          </p:cNvPr>
          <p:cNvSpPr>
            <a:spLocks noGrp="1"/>
          </p:cNvSpPr>
          <p:nvPr>
            <p:ph type="title"/>
          </p:nvPr>
        </p:nvSpPr>
        <p:spPr/>
        <p:txBody>
          <a:bodyPr/>
          <a:lstStyle/>
          <a:p>
            <a:r>
              <a:rPr lang="en-US" dirty="0"/>
              <a:t>Example: Home Prices</a:t>
            </a:r>
            <a:r>
              <a:rPr lang="en-US" i="1" dirty="0"/>
              <a:t>, cont’d</a:t>
            </a:r>
          </a:p>
        </p:txBody>
      </p:sp>
      <p:sp>
        <p:nvSpPr>
          <p:cNvPr id="4" name="Slide Number Placeholder 3">
            <a:extLst>
              <a:ext uri="{FF2B5EF4-FFF2-40B4-BE49-F238E27FC236}">
                <a16:creationId xmlns:a16="http://schemas.microsoft.com/office/drawing/2014/main" id="{4DC53F6E-BA13-B948-94D6-F91E37B989E9}"/>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A15F48-2A42-E64B-A418-F47082570D01}"/>
                  </a:ext>
                </a:extLst>
              </p:cNvPr>
              <p:cNvSpPr txBox="1"/>
              <p:nvPr/>
            </p:nvSpPr>
            <p:spPr>
              <a:xfrm>
                <a:off x="1056159" y="1316065"/>
                <a:ext cx="1778500" cy="4481227"/>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33CC"/>
                          </a:solidFill>
                          <a:latin typeface="Cambria Math" panose="02040503050406030204" pitchFamily="18" charset="0"/>
                        </a:rPr>
                        <m:t>𝑛</m:t>
                      </m:r>
                      <m:r>
                        <a:rPr lang="en-US" sz="1400" b="0" i="1" smtClean="0">
                          <a:solidFill>
                            <a:srgbClr val="0033CC"/>
                          </a:solidFill>
                          <a:latin typeface="Cambria Math" panose="02040503050406030204" pitchFamily="18" charset="0"/>
                        </a:rPr>
                        <m:t>=8</m:t>
                      </m:r>
                    </m:oMath>
                    <m:oMath xmlns:m="http://schemas.openxmlformats.org/officeDocument/2006/math">
                      <m:nary>
                        <m:naryPr>
                          <m:chr m:val="∑"/>
                          <m:subHide m:val="on"/>
                          <m:supHide m:val="on"/>
                          <m:ctrlPr>
                            <a:rPr lang="en-US" sz="1400" b="0" i="1" smtClean="0">
                              <a:solidFill>
                                <a:srgbClr val="0033CC"/>
                              </a:solidFill>
                              <a:latin typeface="Cambria Math" panose="02040503050406030204" pitchFamily="18" charset="0"/>
                            </a:rPr>
                          </m:ctrlPr>
                        </m:naryPr>
                        <m:sub/>
                        <m:sup/>
                        <m:e>
                          <m:sSub>
                            <m:sSubPr>
                              <m:ctrlPr>
                                <a:rPr lang="en-US" sz="1400" b="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r>
                            <a:rPr lang="en-US" sz="1400" b="0" i="1" smtClean="0">
                              <a:solidFill>
                                <a:srgbClr val="0033CC"/>
                              </a:solidFill>
                              <a:latin typeface="Cambria Math" panose="02040503050406030204" pitchFamily="18" charset="0"/>
                            </a:rPr>
                            <m:t>=25</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16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r>
                            <a:rPr lang="en-US" sz="1400" b="0" i="1" smtClean="0">
                              <a:solidFill>
                                <a:srgbClr val="0033CC"/>
                              </a:solidFill>
                              <a:latin typeface="Cambria Math" panose="02040503050406030204" pitchFamily="18" charset="0"/>
                            </a:rPr>
                            <m:t>𝑦</m:t>
                          </m:r>
                          <m:r>
                            <a:rPr lang="en-US" sz="1400" i="1">
                              <a:solidFill>
                                <a:srgbClr val="0033CC"/>
                              </a:solidFill>
                              <a:latin typeface="Cambria Math" panose="020405030504060302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397</m:t>
                          </m:r>
                          <m:r>
                            <m:rPr>
                              <m:nor/>
                            </m:rPr>
                            <a:rPr lang="en-US" sz="1400" b="0" i="0" smtClean="0">
                              <a:solidFill>
                                <a:srgbClr val="0033CC"/>
                              </a:solidFill>
                              <a:latin typeface="Times New Roman" panose="02020603050405020304" pitchFamily="18" charset="0"/>
                              <a:cs typeface="Times New Roman" panose="02020603050405020304" pitchFamily="18" charset="0"/>
                            </a:rPr>
                            <m:t>,</m:t>
                          </m:r>
                          <m:r>
                            <m:rPr>
                              <m:nor/>
                            </m:rPr>
                            <a:rPr lang="en-US" sz="1400">
                              <a:solidFill>
                                <a:srgbClr val="0033CC"/>
                              </a:solidFill>
                              <a:latin typeface="Times New Roman" panose="02020603050405020304" pitchFamily="18" charset="0"/>
                              <a:cs typeface="Times New Roman" panose="02020603050405020304" pitchFamily="18" charset="0"/>
                            </a:rPr>
                            <m:t>000</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i="1">
                                  <a:solidFill>
                                    <a:srgbClr val="0033CC"/>
                                  </a:solidFill>
                                  <a:latin typeface="Cambria Math" panose="02040503050406030204" pitchFamily="18" charset="0"/>
                                </a:rPr>
                                <m:t>1</m:t>
                              </m:r>
                            </m:sub>
                          </m:sSub>
                          <m:r>
                            <a:rPr lang="en-US" sz="1400" i="1">
                              <a:solidFill>
                                <a:srgbClr val="0033CC"/>
                              </a:solidFill>
                              <a:latin typeface="Cambria Math" panose="02040503050406030204" pitchFamily="18" charset="0"/>
                            </a:rPr>
                            <m:t>𝑦</m:t>
                          </m:r>
                        </m:e>
                      </m:nary>
                      <m:r>
                        <a:rPr lang="en-US" sz="1400" b="0" i="1" smtClean="0">
                          <a:solidFill>
                            <a:srgbClr val="0033CC"/>
                          </a:solidFill>
                          <a:latin typeface="Cambria Math" panose="02040503050406030204" pitchFamily="18" charset="0"/>
                        </a:rPr>
                        <m:t>=1,281,100</m:t>
                      </m:r>
                    </m:oMath>
                  </m:oMathPara>
                </a14:m>
                <a:endParaRPr lang="en-US" sz="1400" b="0" dirty="0">
                  <a:solidFill>
                    <a:srgbClr val="0033CC"/>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𝑦</m:t>
                          </m:r>
                        </m:e>
                      </m:nary>
                      <m:r>
                        <a:rPr lang="en-US" sz="1400" i="1">
                          <a:solidFill>
                            <a:srgbClr val="0033CC"/>
                          </a:solidFill>
                          <a:latin typeface="Cambria Math" panose="02040503050406030204" pitchFamily="18" charset="0"/>
                        </a:rPr>
                        <m:t>=</m:t>
                      </m:r>
                      <m:r>
                        <a:rPr lang="en-US" sz="1400" b="0" i="1" smtClean="0">
                          <a:solidFill>
                            <a:srgbClr val="0033CC"/>
                          </a:solidFill>
                          <a:latin typeface="Cambria Math" panose="02040503050406030204" pitchFamily="18" charset="0"/>
                        </a:rPr>
                        <m:t>817,700</m:t>
                      </m:r>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smtClean="0">
                                  <a:solidFill>
                                    <a:srgbClr val="0033CC"/>
                                  </a:solidFill>
                                  <a:latin typeface="Cambria Math" panose="02040503050406030204" pitchFamily="18" charset="0"/>
                                </a:rPr>
                              </m:ctrlPr>
                            </m:sSubSup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up>
                              <m:r>
                                <a:rPr lang="en-US" sz="1400" b="0" i="1" smtClean="0">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Times New Roman" panose="02020603050405020304" pitchFamily="18" charset="0"/>
                              <a:cs typeface="Times New Roman" panose="02020603050405020304" pitchFamily="18" charset="0"/>
                            </a:rPr>
                            <m:t>87</m:t>
                          </m:r>
                        </m:e>
                      </m:nary>
                    </m:oMath>
                    <m:oMath xmlns:m="http://schemas.openxmlformats.org/officeDocument/2006/math">
                      <m:nary>
                        <m:naryPr>
                          <m:chr m:val="∑"/>
                          <m:subHide m:val="on"/>
                          <m:supHide m:val="on"/>
                          <m:ctrlPr>
                            <a:rPr lang="en-US" sz="1400" i="1" smtClean="0">
                              <a:solidFill>
                                <a:srgbClr val="0033CC"/>
                              </a:solidFill>
                              <a:latin typeface="Cambria Math" panose="02040503050406030204" pitchFamily="18" charset="0"/>
                            </a:rPr>
                          </m:ctrlPr>
                        </m:naryPr>
                        <m:sub/>
                        <m:sup/>
                        <m:e>
                          <m:sSubSup>
                            <m:sSubSupPr>
                              <m:ctrlPr>
                                <a:rPr lang="en-US" sz="1400" i="1">
                                  <a:solidFill>
                                    <a:srgbClr val="0033CC"/>
                                  </a:solidFill>
                                  <a:latin typeface="Cambria Math" panose="02040503050406030204" pitchFamily="18" charset="0"/>
                                </a:rPr>
                              </m:ctrlPr>
                            </m:sSubSup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up>
                              <m:r>
                                <a:rPr lang="en-US" sz="1400" i="1">
                                  <a:solidFill>
                                    <a:srgbClr val="0033CC"/>
                                  </a:solidFill>
                                  <a:latin typeface="Cambria Math" panose="02040503050406030204" pitchFamily="18" charset="0"/>
                                </a:rPr>
                                <m:t>2</m:t>
                              </m:r>
                            </m:sup>
                          </m:sSubSup>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36</m:t>
                          </m:r>
                        </m:e>
                      </m:nary>
                    </m:oMath>
                    <m:oMath xmlns:m="http://schemas.openxmlformats.org/officeDocument/2006/math">
                      <m:nary>
                        <m:naryPr>
                          <m:chr m:val="∑"/>
                          <m:subHide m:val="on"/>
                          <m:supHide m:val="on"/>
                          <m:ctrlPr>
                            <a:rPr lang="en-US" sz="1400" i="1">
                              <a:solidFill>
                                <a:srgbClr val="0033CC"/>
                              </a:solidFill>
                              <a:latin typeface="Cambria Math" panose="02040503050406030204" pitchFamily="18" charset="0"/>
                            </a:rPr>
                          </m:ctrlPr>
                        </m:naryPr>
                        <m:sub/>
                        <m:sup/>
                        <m:e>
                          <m:sSub>
                            <m:sSubPr>
                              <m:ctrlPr>
                                <a:rPr lang="en-US" sz="1400" i="1" smtClean="0">
                                  <a:solidFill>
                                    <a:srgbClr val="0033CC"/>
                                  </a:solidFill>
                                  <a:latin typeface="Cambria Math" panose="02040503050406030204" pitchFamily="18" charset="0"/>
                                </a:rPr>
                              </m:ctrlPr>
                            </m:sSubPr>
                            <m:e>
                              <m:r>
                                <a:rPr lang="en-US" sz="1400" b="0" i="1" smtClean="0">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1</m:t>
                              </m:r>
                            </m:sub>
                          </m:sSub>
                          <m:sSub>
                            <m:sSubPr>
                              <m:ctrlPr>
                                <a:rPr lang="en-US" sz="1400" i="1">
                                  <a:solidFill>
                                    <a:srgbClr val="0033CC"/>
                                  </a:solidFill>
                                  <a:latin typeface="Cambria Math" panose="02040503050406030204" pitchFamily="18" charset="0"/>
                                </a:rPr>
                              </m:ctrlPr>
                            </m:sSubPr>
                            <m:e>
                              <m:r>
                                <a:rPr lang="en-US" sz="1400" i="1">
                                  <a:solidFill>
                                    <a:srgbClr val="0033CC"/>
                                  </a:solidFill>
                                  <a:latin typeface="Cambria Math" panose="02040503050406030204" pitchFamily="18" charset="0"/>
                                </a:rPr>
                                <m:t>𝑥</m:t>
                              </m:r>
                            </m:e>
                            <m:sub>
                              <m:r>
                                <a:rPr lang="en-US" sz="1400" b="0" i="1" smtClean="0">
                                  <a:solidFill>
                                    <a:srgbClr val="0033CC"/>
                                  </a:solidFill>
                                  <a:latin typeface="Cambria Math" panose="02040503050406030204" pitchFamily="18" charset="0"/>
                                </a:rPr>
                                <m:t>2</m:t>
                              </m:r>
                            </m:sub>
                          </m:sSub>
                          <m:r>
                            <a:rPr lang="en-US" sz="1400" i="1">
                              <a:solidFill>
                                <a:srgbClr val="0033CC"/>
                              </a:solidFill>
                              <a:latin typeface="Cambria Math" panose="02040503050406030204" pitchFamily="18" charset="0"/>
                            </a:rPr>
                            <m:t>=</m:t>
                          </m:r>
                          <m:r>
                            <m:rPr>
                              <m:nor/>
                            </m:rPr>
                            <a:rPr lang="en-US" sz="1400" b="0" i="0" smtClean="0">
                              <a:solidFill>
                                <a:srgbClr val="0033CC"/>
                              </a:solidFill>
                              <a:latin typeface="Cambria Math" panose="02040503050406030204" pitchFamily="18" charset="0"/>
                            </a:rPr>
                            <m:t>55</m:t>
                          </m:r>
                        </m:e>
                      </m:nary>
                    </m:oMath>
                  </m:oMathPara>
                </a14:m>
                <a:endParaRPr lang="en-US" sz="1400" dirty="0">
                  <a:solidFill>
                    <a:srgbClr val="0033CC"/>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1A15F48-2A42-E64B-A418-F47082570D01}"/>
                  </a:ext>
                </a:extLst>
              </p:cNvPr>
              <p:cNvSpPr txBox="1">
                <a:spLocks noRot="1" noChangeAspect="1" noMove="1" noResize="1" noEditPoints="1" noAdjustHandles="1" noChangeArrowheads="1" noChangeShapeType="1" noTextEdit="1"/>
              </p:cNvSpPr>
              <p:nvPr/>
            </p:nvSpPr>
            <p:spPr>
              <a:xfrm>
                <a:off x="1056159" y="1316065"/>
                <a:ext cx="1778500" cy="4481227"/>
              </a:xfrm>
              <a:prstGeom prst="rect">
                <a:avLst/>
              </a:prstGeom>
              <a:blipFill>
                <a:blip r:embed="rId2"/>
                <a:stretch>
                  <a:fillRect l="-30986" t="-11582" b="-22316"/>
                </a:stretch>
              </a:blipFill>
              <a:ln>
                <a:solidFill>
                  <a:srgbClr val="0432FF"/>
                </a:solid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BAD0067-F763-7A42-84A0-4329B8D4DC62}"/>
              </a:ext>
            </a:extLst>
          </p:cNvPr>
          <p:cNvGrpSpPr/>
          <p:nvPr/>
        </p:nvGrpSpPr>
        <p:grpSpPr>
          <a:xfrm>
            <a:off x="3291854" y="1316065"/>
            <a:ext cx="4808108" cy="2103097"/>
            <a:chOff x="2286025" y="1965976"/>
            <a:chExt cx="5212023" cy="2215950"/>
          </a:xfrm>
        </p:grpSpPr>
        <p:sp>
          <p:nvSpPr>
            <p:cNvPr id="7" name="Rectangle 6">
              <a:extLst>
                <a:ext uri="{FF2B5EF4-FFF2-40B4-BE49-F238E27FC236}">
                  <a16:creationId xmlns:a16="http://schemas.microsoft.com/office/drawing/2014/main" id="{2544BD6C-9CA3-7740-8FB8-B5120F522AB2}"/>
                </a:ext>
              </a:extLst>
            </p:cNvPr>
            <p:cNvSpPr/>
            <p:nvPr/>
          </p:nvSpPr>
          <p:spPr bwMode="auto">
            <a:xfrm>
              <a:off x="2286025" y="1965976"/>
              <a:ext cx="5212023" cy="2215950"/>
            </a:xfrm>
            <a:prstGeom prst="rect">
              <a:avLst/>
            </a:prstGeom>
            <a:solidFill>
              <a:schemeClr val="accent1">
                <a:lumMod val="20000"/>
                <a:lumOff val="80000"/>
              </a:scheme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61911B-BF10-9B4A-8E93-D2D8409BA275}"/>
                    </a:ext>
                  </a:extLst>
                </p:cNvPr>
                <p:cNvSpPr txBox="1"/>
                <p:nvPr/>
              </p:nvSpPr>
              <p:spPr>
                <a:xfrm>
                  <a:off x="2336491" y="2103850"/>
                  <a:ext cx="5015449" cy="703027"/>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33CC"/>
                            </a:solidFill>
                            <a:latin typeface="Cambria Math" panose="02040503050406030204" pitchFamily="18" charset="0"/>
                          </a:rPr>
                          <m:t>𝑛</m:t>
                        </m:r>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rPr>
                              <m:t>0</m:t>
                            </m:r>
                          </m:sub>
                        </m:sSub>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
                              <m:sSubPr>
                                <m:ctrlPr>
                                  <a:rPr lang="en-US"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Sub>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Sub>
                                <m:r>
                                  <a:rPr lang="en-US" b="0" i="1" smtClean="0">
                                    <a:solidFill>
                                      <a:srgbClr val="0033CC"/>
                                    </a:solidFill>
                                    <a:latin typeface="Cambria Math" panose="02040503050406030204" pitchFamily="18" charset="0"/>
                                  </a:rPr>
                                  <m:t>    =</m:t>
                                </m:r>
                                <m:nary>
                                  <m:naryPr>
                                    <m:chr m:val="∑"/>
                                    <m:subHide m:val="on"/>
                                    <m:supHide m:val="on"/>
                                    <m:ctrlPr>
                                      <a:rPr lang="en-US" i="1">
                                        <a:solidFill>
                                          <a:srgbClr val="0033CC"/>
                                        </a:solidFill>
                                        <a:latin typeface="Cambria Math" panose="02040503050406030204" pitchFamily="18" charset="0"/>
                                      </a:rPr>
                                    </m:ctrlPr>
                                  </m:naryPr>
                                  <m:sub/>
                                  <m:sup/>
                                  <m:e>
                                    <m:r>
                                      <a:rPr lang="en-US" i="1">
                                        <a:solidFill>
                                          <a:srgbClr val="0033CC"/>
                                        </a:solidFill>
                                        <a:latin typeface="Cambria Math" panose="02040503050406030204" pitchFamily="18" charset="0"/>
                                      </a:rPr>
                                      <m:t>𝑦</m:t>
                                    </m:r>
                                  </m:e>
                                </m:nary>
                              </m:e>
                            </m:nary>
                          </m:e>
                        </m:nary>
                      </m:oMath>
                    </m:oMathPara>
                  </a14:m>
                  <a:endParaRPr lang="en-US" dirty="0">
                    <a:solidFill>
                      <a:srgbClr val="0033CC"/>
                    </a:solidFill>
                  </a:endParaRPr>
                </a:p>
              </p:txBody>
            </p:sp>
          </mc:Choice>
          <mc:Fallback xmlns="">
            <p:sp>
              <p:nvSpPr>
                <p:cNvPr id="8" name="TextBox 7">
                  <a:extLst>
                    <a:ext uri="{FF2B5EF4-FFF2-40B4-BE49-F238E27FC236}">
                      <a16:creationId xmlns:a16="http://schemas.microsoft.com/office/drawing/2014/main" id="{6861911B-BF10-9B4A-8E93-D2D8409BA275}"/>
                    </a:ext>
                  </a:extLst>
                </p:cNvPr>
                <p:cNvSpPr txBox="1">
                  <a:spLocks noRot="1" noChangeAspect="1" noMove="1" noResize="1" noEditPoints="1" noAdjustHandles="1" noChangeArrowheads="1" noChangeShapeType="1" noTextEdit="1"/>
                </p:cNvSpPr>
                <p:nvPr/>
              </p:nvSpPr>
              <p:spPr>
                <a:xfrm>
                  <a:off x="2336491" y="2103850"/>
                  <a:ext cx="5015449" cy="703027"/>
                </a:xfrm>
                <a:prstGeom prst="rect">
                  <a:avLst/>
                </a:prstGeom>
                <a:blipFill>
                  <a:blip r:embed="rId3"/>
                  <a:stretch>
                    <a:fillRect t="-126415" r="-1370" b="-18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A309DA-CFEA-A64E-9950-ECF88C7F11EA}"/>
                    </a:ext>
                  </a:extLst>
                </p:cNvPr>
                <p:cNvSpPr txBox="1"/>
                <p:nvPr/>
              </p:nvSpPr>
              <p:spPr>
                <a:xfrm>
                  <a:off x="2732974" y="2679114"/>
                  <a:ext cx="4369400" cy="688522"/>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rPr>
                              <m:t>0</m:t>
                            </m:r>
                          </m:sub>
                        </m:sSub>
                        <m:nary>
                          <m:naryPr>
                            <m:chr m:val="∑"/>
                            <m:subHide m:val="on"/>
                            <m:supHide m:val="on"/>
                            <m:ctrlPr>
                              <a:rPr lang="en-US" b="0" i="1" smtClean="0">
                                <a:solidFill>
                                  <a:srgbClr val="0033CC"/>
                                </a:solidFill>
                                <a:latin typeface="Cambria Math" panose="02040503050406030204" pitchFamily="18" charset="0"/>
                              </a:rPr>
                            </m:ctrlPr>
                          </m:naryPr>
                          <m:sub/>
                          <m:sup/>
                          <m:e>
                            <m:sSub>
                              <m:sSubPr>
                                <m:ctrlPr>
                                  <a:rPr lang="en-US" b="0"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Sub>
                          </m:e>
                        </m:nary>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1"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Sup>
                              <m:sSubSupPr>
                                <m:ctrlPr>
                                  <a:rPr lang="en-US" i="1" smtClean="0">
                                    <a:solidFill>
                                      <a:srgbClr val="0033CC"/>
                                    </a:solidFill>
                                    <a:latin typeface="Cambria Math" panose="02040503050406030204" pitchFamily="18" charset="0"/>
                                  </a:rPr>
                                </m:ctrlPr>
                              </m:sSubSup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1</m:t>
                                </m:r>
                              </m:sub>
                              <m:sup>
                                <m:r>
                                  <a:rPr lang="en-US" b="0" i="1" smtClean="0">
                                    <a:solidFill>
                                      <a:srgbClr val="0033CC"/>
                                    </a:solidFill>
                                    <a:latin typeface="Cambria Math" panose="02040503050406030204" pitchFamily="18" charset="0"/>
                                  </a:rPr>
                                  <m:t>2</m:t>
                                </m:r>
                              </m:sup>
                            </m:sSubSup>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smtClean="0">
                                    <a:solidFill>
                                      <a:srgbClr val="0033CC"/>
                                    </a:solidFill>
                                    <a:latin typeface="Cambria Math" panose="02040503050406030204" pitchFamily="18" charset="0"/>
                                    <a:ea typeface="Cambria Math" panose="02040503050406030204" pitchFamily="18" charset="0"/>
                                  </a:rPr>
                                </m:ctrlPr>
                              </m:naryPr>
                              <m:sub/>
                              <m:sup/>
                              <m:e>
                                <m:sSub>
                                  <m:sSubPr>
                                    <m:ctrlPr>
                                      <a:rPr lang="en-US" i="1" smtClean="0">
                                        <a:solidFill>
                                          <a:srgbClr val="0033CC"/>
                                        </a:solidFill>
                                        <a:latin typeface="Cambria Math" panose="02040503050406030204" pitchFamily="18" charset="0"/>
                                        <a:ea typeface="Cambria Math" panose="02040503050406030204" pitchFamily="18" charset="0"/>
                                      </a:rPr>
                                    </m:ctrlPr>
                                  </m:sSubPr>
                                  <m:e>
                                    <m:r>
                                      <a:rPr lang="en-US" b="0" i="1" smtClean="0">
                                        <a:solidFill>
                                          <a:srgbClr val="0033CC"/>
                                        </a:solidFill>
                                        <a:latin typeface="Cambria Math" panose="02040503050406030204" pitchFamily="18" charset="0"/>
                                        <a:ea typeface="Cambria Math" panose="02040503050406030204" pitchFamily="18" charset="0"/>
                                      </a:rPr>
                                      <m:t>𝑥</m:t>
                                    </m:r>
                                  </m:e>
                                  <m:sub>
                                    <m:r>
                                      <a:rPr lang="en-US" b="0" i="1" smtClean="0">
                                        <a:solidFill>
                                          <a:srgbClr val="0033CC"/>
                                        </a:solidFill>
                                        <a:latin typeface="Cambria Math" panose="02040503050406030204" pitchFamily="18" charset="0"/>
                                        <a:ea typeface="Cambria Math" panose="02040503050406030204" pitchFamily="18" charset="0"/>
                                      </a:rPr>
                                      <m:t>1</m:t>
                                    </m:r>
                                  </m:sub>
                                </m:sSub>
                                <m:sSub>
                                  <m:sSubPr>
                                    <m:ctrlPr>
                                      <a:rPr lang="en-US" i="1" smtClean="0">
                                        <a:solidFill>
                                          <a:srgbClr val="0033CC"/>
                                        </a:solidFill>
                                        <a:latin typeface="Cambria Math" panose="02040503050406030204" pitchFamily="18" charset="0"/>
                                        <a:ea typeface="Cambria Math" panose="02040503050406030204" pitchFamily="18" charset="0"/>
                                      </a:rPr>
                                    </m:ctrlPr>
                                  </m:sSubPr>
                                  <m:e>
                                    <m:r>
                                      <a:rPr lang="en-US" b="0" i="1" smtClean="0">
                                        <a:solidFill>
                                          <a:srgbClr val="0033CC"/>
                                        </a:solidFill>
                                        <a:latin typeface="Cambria Math" panose="02040503050406030204" pitchFamily="18" charset="0"/>
                                        <a:ea typeface="Cambria Math" panose="02040503050406030204" pitchFamily="18" charset="0"/>
                                      </a:rPr>
                                      <m:t>𝑥</m:t>
                                    </m:r>
                                  </m:e>
                                  <m:sub>
                                    <m:r>
                                      <a:rPr lang="en-US" b="0" i="1" smtClean="0">
                                        <a:solidFill>
                                          <a:srgbClr val="0033CC"/>
                                        </a:solidFill>
                                        <a:latin typeface="Cambria Math" panose="02040503050406030204" pitchFamily="18" charset="0"/>
                                        <a:ea typeface="Cambria Math" panose="02040503050406030204" pitchFamily="18" charset="0"/>
                                      </a:rPr>
                                      <m:t>2</m:t>
                                    </m:r>
                                  </m:sub>
                                </m:sSub>
                                <m:r>
                                  <a:rPr lang="en-US" b="0" i="1" smtClean="0">
                                    <a:solidFill>
                                      <a:srgbClr val="0033CC"/>
                                    </a:solidFill>
                                    <a:latin typeface="Cambria Math" panose="02040503050406030204" pitchFamily="18" charset="0"/>
                                    <a:ea typeface="Cambria Math" panose="02040503050406030204" pitchFamily="18" charset="0"/>
                                  </a:rPr>
                                  <m:t>=</m:t>
                                </m:r>
                              </m:e>
                            </m:nary>
                          </m:e>
                        </m:nary>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i="1">
                                    <a:solidFill>
                                      <a:srgbClr val="0033CC"/>
                                    </a:solidFill>
                                    <a:latin typeface="Cambria Math" panose="02040503050406030204" pitchFamily="18" charset="0"/>
                                  </a:rPr>
                                  <m:t>1</m:t>
                                </m:r>
                              </m:sub>
                            </m:sSub>
                            <m:r>
                              <a:rPr lang="en-US" i="1">
                                <a:solidFill>
                                  <a:srgbClr val="0033CC"/>
                                </a:solidFill>
                                <a:latin typeface="Cambria Math" panose="02040503050406030204" pitchFamily="18" charset="0"/>
                              </a:rPr>
                              <m:t>𝑦</m:t>
                            </m:r>
                          </m:e>
                        </m:nary>
                      </m:oMath>
                    </m:oMathPara>
                  </a14:m>
                  <a:endParaRPr lang="en-US" dirty="0">
                    <a:solidFill>
                      <a:srgbClr val="0033CC"/>
                    </a:solidFill>
                  </a:endParaRPr>
                </a:p>
              </p:txBody>
            </p:sp>
          </mc:Choice>
          <mc:Fallback xmlns="">
            <p:sp>
              <p:nvSpPr>
                <p:cNvPr id="9" name="TextBox 8">
                  <a:extLst>
                    <a:ext uri="{FF2B5EF4-FFF2-40B4-BE49-F238E27FC236}">
                      <a16:creationId xmlns:a16="http://schemas.microsoft.com/office/drawing/2014/main" id="{6AA309DA-CFEA-A64E-9950-ECF88C7F11EA}"/>
                    </a:ext>
                  </a:extLst>
                </p:cNvPr>
                <p:cNvSpPr txBox="1">
                  <a:spLocks noRot="1" noChangeAspect="1" noMove="1" noResize="1" noEditPoints="1" noAdjustHandles="1" noChangeArrowheads="1" noChangeShapeType="1" noTextEdit="1"/>
                </p:cNvSpPr>
                <p:nvPr/>
              </p:nvSpPr>
              <p:spPr>
                <a:xfrm>
                  <a:off x="2732974" y="2679114"/>
                  <a:ext cx="4369400" cy="688522"/>
                </a:xfrm>
                <a:prstGeom prst="rect">
                  <a:avLst/>
                </a:prstGeom>
                <a:blipFill>
                  <a:blip r:embed="rId4"/>
                  <a:stretch>
                    <a:fillRect l="-11321" t="-128846" r="-7862" b="-18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EE852F-38FF-3B48-B380-BF17AEDBB0EC}"/>
                    </a:ext>
                  </a:extLst>
                </p:cNvPr>
                <p:cNvSpPr txBox="1"/>
                <p:nvPr/>
              </p:nvSpPr>
              <p:spPr>
                <a:xfrm>
                  <a:off x="2668799" y="3306643"/>
                  <a:ext cx="4771493" cy="725468"/>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33CC"/>
                                </a:solidFill>
                                <a:latin typeface="Cambria Math" panose="02040503050406030204" pitchFamily="18" charset="0"/>
                              </a:rPr>
                            </m:ctrlPr>
                          </m:sSubPr>
                          <m:e>
                            <m:r>
                              <m:rPr>
                                <m:sty m:val="p"/>
                              </m:rPr>
                              <a:rPr lang="en-US" b="0" i="0" smtClean="0">
                                <a:solidFill>
                                  <a:srgbClr val="0033CC"/>
                                </a:solidFill>
                                <a:latin typeface="Cambria Math" panose="02040503050406030204" pitchFamily="18" charset="0"/>
                                <a:ea typeface="Cambria Math" panose="02040503050406030204" pitchFamily="18" charset="0"/>
                              </a:rPr>
                              <m:t>β</m:t>
                            </m:r>
                          </m:e>
                          <m:sub>
                            <m:r>
                              <a:rPr lang="en-US" b="0" i="0" smtClean="0">
                                <a:solidFill>
                                  <a:srgbClr val="0033CC"/>
                                </a:solidFill>
                                <a:latin typeface="Cambria Math" panose="02040503050406030204" pitchFamily="18" charset="0"/>
                              </a:rPr>
                              <m:t>0</m:t>
                            </m:r>
                          </m:sub>
                        </m:sSub>
                        <m:nary>
                          <m:naryPr>
                            <m:chr m:val="∑"/>
                            <m:subHide m:val="on"/>
                            <m:supHide m:val="on"/>
                            <m:ctrlPr>
                              <a:rPr lang="en-US" b="0" i="1" smtClean="0">
                                <a:solidFill>
                                  <a:srgbClr val="0033CC"/>
                                </a:solidFill>
                                <a:latin typeface="Cambria Math" panose="02040503050406030204" pitchFamily="18" charset="0"/>
                              </a:rPr>
                            </m:ctrlPr>
                          </m:naryPr>
                          <m:sub/>
                          <m:sup/>
                          <m:e>
                            <m:sSub>
                              <m:sSubPr>
                                <m:ctrlPr>
                                  <a:rPr lang="en-US" b="0" i="1" smtClean="0">
                                    <a:solidFill>
                                      <a:srgbClr val="0033CC"/>
                                    </a:solidFill>
                                    <a:latin typeface="Cambria Math" panose="02040503050406030204" pitchFamily="18" charset="0"/>
                                  </a:rPr>
                                </m:ctrlPr>
                              </m:sSubPr>
                              <m:e>
                                <m:r>
                                  <a:rPr lang="en-US" b="0" i="1" smtClean="0">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Sub>
                          </m:e>
                        </m:nary>
                        <m:r>
                          <a:rPr lang="en-US" b="0" i="1" smtClean="0">
                            <a:solidFill>
                              <a:srgbClr val="0033CC"/>
                            </a:solidFill>
                            <a:latin typeface="Cambria Math" panose="02040503050406030204" pitchFamily="18" charset="0"/>
                          </a:rPr>
                          <m:t> +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b="0" i="0" smtClean="0">
                                <a:solidFill>
                                  <a:srgbClr val="0033CC"/>
                                </a:solidFill>
                                <a:latin typeface="Cambria Math" panose="02040503050406030204" pitchFamily="18" charset="0"/>
                                <a:ea typeface="Cambria Math" panose="02040503050406030204" pitchFamily="18" charset="0"/>
                              </a:rPr>
                              <m:t>1</m:t>
                            </m:r>
                          </m:sub>
                        </m:sSub>
                        <m:nary>
                          <m:naryPr>
                            <m:chr m:val="∑"/>
                            <m:subHide m:val="on"/>
                            <m:supHide m:val="on"/>
                            <m:ctrlPr>
                              <a:rPr lang="en-US" i="1" smtClean="0">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ea typeface="Cambria Math" panose="02040503050406030204" pitchFamily="18" charset="0"/>
                                  </a:rPr>
                                </m:ctrlPr>
                              </m:sSubPr>
                              <m:e>
                                <m:r>
                                  <a:rPr lang="en-US" i="1">
                                    <a:solidFill>
                                      <a:srgbClr val="0033CC"/>
                                    </a:solidFill>
                                    <a:latin typeface="Cambria Math" panose="02040503050406030204" pitchFamily="18" charset="0"/>
                                    <a:ea typeface="Cambria Math" panose="02040503050406030204" pitchFamily="18" charset="0"/>
                                  </a:rPr>
                                  <m:t>𝑥</m:t>
                                </m:r>
                              </m:e>
                              <m:sub>
                                <m:r>
                                  <a:rPr lang="en-US" i="1">
                                    <a:solidFill>
                                      <a:srgbClr val="0033CC"/>
                                    </a:solidFill>
                                    <a:latin typeface="Cambria Math" panose="02040503050406030204" pitchFamily="18" charset="0"/>
                                    <a:ea typeface="Cambria Math" panose="02040503050406030204" pitchFamily="18" charset="0"/>
                                  </a:rPr>
                                  <m:t>1</m:t>
                                </m:r>
                              </m:sub>
                            </m:sSub>
                            <m:sSub>
                              <m:sSubPr>
                                <m:ctrlPr>
                                  <a:rPr lang="en-US" i="1">
                                    <a:solidFill>
                                      <a:srgbClr val="0033CC"/>
                                    </a:solidFill>
                                    <a:latin typeface="Cambria Math" panose="02040503050406030204" pitchFamily="18" charset="0"/>
                                    <a:ea typeface="Cambria Math" panose="02040503050406030204" pitchFamily="18" charset="0"/>
                                  </a:rPr>
                                </m:ctrlPr>
                              </m:sSubPr>
                              <m:e>
                                <m:r>
                                  <a:rPr lang="en-US" i="1">
                                    <a:solidFill>
                                      <a:srgbClr val="0033CC"/>
                                    </a:solidFill>
                                    <a:latin typeface="Cambria Math" panose="02040503050406030204" pitchFamily="18" charset="0"/>
                                    <a:ea typeface="Cambria Math" panose="02040503050406030204" pitchFamily="18" charset="0"/>
                                  </a:rPr>
                                  <m:t>𝑥</m:t>
                                </m:r>
                              </m:e>
                              <m:sub>
                                <m:r>
                                  <a:rPr lang="en-US" i="1">
                                    <a:solidFill>
                                      <a:srgbClr val="0033CC"/>
                                    </a:solidFill>
                                    <a:latin typeface="Cambria Math" panose="02040503050406030204" pitchFamily="18" charset="0"/>
                                    <a:ea typeface="Cambria Math" panose="02040503050406030204" pitchFamily="18" charset="0"/>
                                  </a:rPr>
                                  <m:t>2</m:t>
                                </m:r>
                              </m:sub>
                            </m:sSub>
                            <m:r>
                              <a:rPr lang="en-US" b="0" i="1" smtClean="0">
                                <a:solidFill>
                                  <a:srgbClr val="0033CC"/>
                                </a:solidFill>
                                <a:latin typeface="Cambria Math" panose="02040503050406030204" pitchFamily="18" charset="0"/>
                                <a:ea typeface="Cambria Math" panose="02040503050406030204" pitchFamily="18" charset="0"/>
                              </a:rPr>
                              <m:t> </m:t>
                            </m:r>
                            <m:r>
                              <a:rPr lang="en-US" b="0" i="1" smtClean="0">
                                <a:solidFill>
                                  <a:srgbClr val="0033CC"/>
                                </a:solidFill>
                                <a:latin typeface="Cambria Math" panose="02040503050406030204" pitchFamily="18" charset="0"/>
                              </a:rPr>
                              <m:t>+ </m:t>
                            </m:r>
                            <m:sSub>
                              <m:sSubPr>
                                <m:ctrlPr>
                                  <a:rPr lang="en-US" i="1">
                                    <a:solidFill>
                                      <a:srgbClr val="0033CC"/>
                                    </a:solidFill>
                                    <a:latin typeface="Cambria Math" panose="02040503050406030204" pitchFamily="18" charset="0"/>
                                  </a:rPr>
                                </m:ctrlPr>
                              </m:sSubPr>
                              <m:e>
                                <m:r>
                                  <m:rPr>
                                    <m:sty m:val="p"/>
                                  </m:rPr>
                                  <a:rPr lang="en-US" i="0">
                                    <a:solidFill>
                                      <a:srgbClr val="0033CC"/>
                                    </a:solidFill>
                                    <a:latin typeface="Cambria Math" panose="02040503050406030204" pitchFamily="18" charset="0"/>
                                    <a:ea typeface="Cambria Math" panose="02040503050406030204" pitchFamily="18" charset="0"/>
                                  </a:rPr>
                                  <m:t>β</m:t>
                                </m:r>
                              </m:e>
                              <m:sub>
                                <m:r>
                                  <a:rPr lang="en-US" i="1">
                                    <a:solidFill>
                                      <a:srgbClr val="0033CC"/>
                                    </a:solidFill>
                                    <a:latin typeface="Cambria Math" panose="02040503050406030204" pitchFamily="18" charset="0"/>
                                    <a:ea typeface="Cambria Math" panose="02040503050406030204" pitchFamily="18" charset="0"/>
                                  </a:rPr>
                                  <m:t>2</m:t>
                                </m:r>
                              </m:sub>
                            </m:sSub>
                            <m:nary>
                              <m:naryPr>
                                <m:chr m:val="∑"/>
                                <m:subHide m:val="on"/>
                                <m:supHide m:val="on"/>
                                <m:ctrlPr>
                                  <a:rPr lang="en-US" i="1" smtClean="0">
                                    <a:solidFill>
                                      <a:srgbClr val="0033CC"/>
                                    </a:solidFill>
                                    <a:latin typeface="Cambria Math" panose="02040503050406030204" pitchFamily="18" charset="0"/>
                                    <a:ea typeface="Cambria Math" panose="02040503050406030204" pitchFamily="18" charset="0"/>
                                  </a:rPr>
                                </m:ctrlPr>
                              </m:naryPr>
                              <m:sub/>
                              <m:sup/>
                              <m:e>
                                <m:sSubSup>
                                  <m:sSubSupPr>
                                    <m:ctrlPr>
                                      <a:rPr lang="en-US" i="1">
                                        <a:solidFill>
                                          <a:srgbClr val="0033CC"/>
                                        </a:solidFill>
                                        <a:latin typeface="Cambria Math" panose="02040503050406030204" pitchFamily="18" charset="0"/>
                                      </a:rPr>
                                    </m:ctrlPr>
                                  </m:sSubSupPr>
                                  <m:e>
                                    <m:r>
                                      <a:rPr lang="en-US" i="1">
                                        <a:solidFill>
                                          <a:srgbClr val="0033CC"/>
                                        </a:solidFill>
                                        <a:latin typeface="Cambria Math" panose="02040503050406030204" pitchFamily="18" charset="0"/>
                                      </a:rPr>
                                      <m:t>𝑥</m:t>
                                    </m:r>
                                  </m:e>
                                  <m:sub>
                                    <m:r>
                                      <a:rPr lang="en-US" b="0" i="1" smtClean="0">
                                        <a:solidFill>
                                          <a:srgbClr val="0033CC"/>
                                        </a:solidFill>
                                        <a:latin typeface="Cambria Math" panose="02040503050406030204" pitchFamily="18" charset="0"/>
                                      </a:rPr>
                                      <m:t>2</m:t>
                                    </m:r>
                                  </m:sub>
                                  <m:sup>
                                    <m:r>
                                      <a:rPr lang="en-US" i="1">
                                        <a:solidFill>
                                          <a:srgbClr val="0033CC"/>
                                        </a:solidFill>
                                        <a:latin typeface="Cambria Math" panose="02040503050406030204" pitchFamily="18" charset="0"/>
                                      </a:rPr>
                                      <m:t>2</m:t>
                                    </m:r>
                                  </m:sup>
                                </m:sSubSup>
                                <m:r>
                                  <a:rPr lang="en-US" b="0" i="1" smtClean="0">
                                    <a:solidFill>
                                      <a:srgbClr val="0033CC"/>
                                    </a:solidFill>
                                    <a:latin typeface="Cambria Math" panose="02040503050406030204" pitchFamily="18" charset="0"/>
                                  </a:rPr>
                                  <m:t>   =</m:t>
                                </m:r>
                                <m:nary>
                                  <m:naryPr>
                                    <m:chr m:val="∑"/>
                                    <m:subHide m:val="on"/>
                                    <m:supHide m:val="on"/>
                                    <m:ctrlPr>
                                      <a:rPr lang="en-US" i="1">
                                        <a:solidFill>
                                          <a:srgbClr val="0033CC"/>
                                        </a:solidFill>
                                        <a:latin typeface="Cambria Math" panose="02040503050406030204" pitchFamily="18" charset="0"/>
                                      </a:rPr>
                                    </m:ctrlPr>
                                  </m:naryPr>
                                  <m:sub/>
                                  <m:sup/>
                                  <m:e>
                                    <m:sSub>
                                      <m:sSubPr>
                                        <m:ctrlPr>
                                          <a:rPr lang="en-US" i="1">
                                            <a:solidFill>
                                              <a:srgbClr val="0033CC"/>
                                            </a:solidFill>
                                            <a:latin typeface="Cambria Math" panose="02040503050406030204" pitchFamily="18" charset="0"/>
                                          </a:rPr>
                                        </m:ctrlPr>
                                      </m:sSubPr>
                                      <m:e>
                                        <m:r>
                                          <a:rPr lang="en-US" i="1">
                                            <a:solidFill>
                                              <a:srgbClr val="0033CC"/>
                                            </a:solidFill>
                                            <a:latin typeface="Cambria Math" panose="02040503050406030204" pitchFamily="18" charset="0"/>
                                          </a:rPr>
                                          <m:t>𝑥</m:t>
                                        </m:r>
                                      </m:e>
                                      <m:sub>
                                        <m:r>
                                          <a:rPr lang="en-US" i="1">
                                            <a:solidFill>
                                              <a:srgbClr val="0033CC"/>
                                            </a:solidFill>
                                            <a:latin typeface="Cambria Math" panose="02040503050406030204" pitchFamily="18" charset="0"/>
                                          </a:rPr>
                                          <m:t>2</m:t>
                                        </m:r>
                                      </m:sub>
                                    </m:sSub>
                                    <m:r>
                                      <a:rPr lang="en-US" i="1">
                                        <a:solidFill>
                                          <a:srgbClr val="0033CC"/>
                                        </a:solidFill>
                                        <a:latin typeface="Cambria Math" panose="02040503050406030204" pitchFamily="18" charset="0"/>
                                      </a:rPr>
                                      <m:t>𝑦</m:t>
                                    </m:r>
                                  </m:e>
                                </m:nary>
                              </m:e>
                            </m:nary>
                          </m:e>
                        </m:nary>
                      </m:oMath>
                    </m:oMathPara>
                  </a14:m>
                  <a:endParaRPr lang="en-US" dirty="0">
                    <a:solidFill>
                      <a:srgbClr val="0033CC"/>
                    </a:solidFill>
                  </a:endParaRPr>
                </a:p>
              </p:txBody>
            </p:sp>
          </mc:Choice>
          <mc:Fallback xmlns="">
            <p:sp>
              <p:nvSpPr>
                <p:cNvPr id="10" name="TextBox 9">
                  <a:extLst>
                    <a:ext uri="{FF2B5EF4-FFF2-40B4-BE49-F238E27FC236}">
                      <a16:creationId xmlns:a16="http://schemas.microsoft.com/office/drawing/2014/main" id="{B6EE852F-38FF-3B48-B380-BF17AEDBB0EC}"/>
                    </a:ext>
                  </a:extLst>
                </p:cNvPr>
                <p:cNvSpPr txBox="1">
                  <a:spLocks noRot="1" noChangeAspect="1" noMove="1" noResize="1" noEditPoints="1" noAdjustHandles="1" noChangeArrowheads="1" noChangeShapeType="1" noTextEdit="1"/>
                </p:cNvSpPr>
                <p:nvPr/>
              </p:nvSpPr>
              <p:spPr>
                <a:xfrm>
                  <a:off x="2668799" y="3306643"/>
                  <a:ext cx="4771493" cy="725468"/>
                </a:xfrm>
                <a:prstGeom prst="rect">
                  <a:avLst/>
                </a:prstGeom>
                <a:blipFill>
                  <a:blip r:embed="rId5"/>
                  <a:stretch>
                    <a:fillRect l="-9195" t="-125926" r="-575" b="-1759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E17581-320F-F44B-BAFC-E156BF33DEEE}"/>
                  </a:ext>
                </a:extLst>
              </p:cNvPr>
              <p:cNvSpPr txBox="1"/>
              <p:nvPr/>
            </p:nvSpPr>
            <p:spPr>
              <a:xfrm>
                <a:off x="3462875" y="3556678"/>
                <a:ext cx="4308615" cy="1692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8</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0" smtClean="0">
                          <a:solidFill>
                            <a:schemeClr val="tx1"/>
                          </a:solidFill>
                          <a:latin typeface="Cambria Math" panose="02040503050406030204" pitchFamily="18" charset="0"/>
                        </a:rPr>
                        <m:t> + 25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rPr>
                        <m:t>  + 16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rPr>
                        <m:t>=    397,000</m:t>
                      </m:r>
                    </m:oMath>
                    <m:oMath xmlns:m="http://schemas.openxmlformats.org/officeDocument/2006/math">
                      <m:r>
                        <a:rPr lang="en-US" sz="2000" b="0" i="1" smtClean="0">
                          <a:solidFill>
                            <a:schemeClr val="tx1"/>
                          </a:solidFill>
                          <a:latin typeface="Cambria Math" panose="02040503050406030204" pitchFamily="18" charset="0"/>
                        </a:rPr>
                        <m:t>25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87</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55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=1,281,100</m:t>
                      </m:r>
                    </m:oMath>
                    <m:oMath xmlns:m="http://schemas.openxmlformats.org/officeDocument/2006/math">
                      <m:r>
                        <a:rPr lang="en-US" sz="2000" b="0" i="1" smtClean="0">
                          <a:solidFill>
                            <a:schemeClr val="tx1"/>
                          </a:solidFill>
                          <a:latin typeface="Cambria Math" panose="02040503050406030204" pitchFamily="18" charset="0"/>
                        </a:rPr>
                        <m:t>16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5</m:t>
                      </m:r>
                      <m:r>
                        <a:rPr lang="en-US" sz="2000">
                          <a:solidFill>
                            <a:schemeClr val="tx1"/>
                          </a:solidFill>
                          <a:latin typeface="Cambria Math" panose="02040503050406030204" pitchFamily="18" charset="0"/>
                        </a:rPr>
                        <m:t>5</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1</m:t>
                          </m:r>
                        </m:sub>
                      </m:sSub>
                      <m:r>
                        <a:rPr lang="en-US" sz="2000" b="0" i="0" smtClean="0">
                          <a:solidFill>
                            <a:schemeClr val="tx1"/>
                          </a:solidFill>
                          <a:latin typeface="Cambria Math" panose="02040503050406030204" pitchFamily="18" charset="0"/>
                          <a:ea typeface="Cambria Math" panose="02040503050406030204" pitchFamily="18" charset="0"/>
                        </a:rPr>
                        <m:t> </m:t>
                      </m:r>
                      <m:r>
                        <a:rPr lang="en-US" sz="2000">
                          <a:solidFill>
                            <a:schemeClr val="tx1"/>
                          </a:solidFill>
                          <a:latin typeface="Cambria Math" panose="02040503050406030204" pitchFamily="18" charset="0"/>
                        </a:rPr>
                        <m:t>+</m:t>
                      </m:r>
                      <m:r>
                        <a:rPr lang="en-US" sz="2000" b="0" i="0" smtClean="0">
                          <a:solidFill>
                            <a:schemeClr val="tx1"/>
                          </a:solidFill>
                          <a:latin typeface="Cambria Math" panose="02040503050406030204" pitchFamily="18" charset="0"/>
                        </a:rPr>
                        <m:t> 3</m:t>
                      </m:r>
                      <m:r>
                        <a:rPr lang="en-US" sz="2000">
                          <a:solidFill>
                            <a:schemeClr val="tx1"/>
                          </a:solidFill>
                          <a:latin typeface="Cambria Math" panose="02040503050406030204" pitchFamily="18" charset="0"/>
                        </a:rPr>
                        <m:t>6</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2</m:t>
                          </m:r>
                        </m:sub>
                      </m:sSub>
                      <m:r>
                        <a:rPr lang="en-US" sz="2000" b="0" i="1" smtClean="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817,700</m:t>
                      </m:r>
                    </m:oMath>
                  </m:oMathPara>
                </a14:m>
                <a:endParaRPr lang="en-US" sz="2000" dirty="0">
                  <a:solidFill>
                    <a:schemeClr val="tx1"/>
                  </a:solidFill>
                </a:endParaRPr>
              </a:p>
              <a:p>
                <a:endParaRPr lang="en-US" sz="2000" dirty="0"/>
              </a:p>
              <a:p>
                <a:r>
                  <a:rPr lang="en-US" sz="2400" dirty="0">
                    <a:solidFill>
                      <a:schemeClr val="tx1"/>
                    </a:solidFill>
                  </a:rPr>
                  <a:t>Solution:</a:t>
                </a:r>
              </a:p>
            </p:txBody>
          </p:sp>
        </mc:Choice>
        <mc:Fallback xmlns="">
          <p:sp>
            <p:nvSpPr>
              <p:cNvPr id="11" name="TextBox 10">
                <a:extLst>
                  <a:ext uri="{FF2B5EF4-FFF2-40B4-BE49-F238E27FC236}">
                    <a16:creationId xmlns:a16="http://schemas.microsoft.com/office/drawing/2014/main" id="{62E17581-320F-F44B-BAFC-E156BF33DEEE}"/>
                  </a:ext>
                </a:extLst>
              </p:cNvPr>
              <p:cNvSpPr txBox="1">
                <a:spLocks noRot="1" noChangeAspect="1" noMove="1" noResize="1" noEditPoints="1" noAdjustHandles="1" noChangeArrowheads="1" noChangeShapeType="1" noTextEdit="1"/>
              </p:cNvSpPr>
              <p:nvPr/>
            </p:nvSpPr>
            <p:spPr>
              <a:xfrm>
                <a:off x="3462875" y="3556678"/>
                <a:ext cx="4308615" cy="1692771"/>
              </a:xfrm>
              <a:prstGeom prst="rect">
                <a:avLst/>
              </a:prstGeom>
              <a:blipFill>
                <a:blip r:embed="rId6"/>
                <a:stretch>
                  <a:fillRect l="-2353" b="-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B0202A-7ABF-C141-846E-149E7DADFDE8}"/>
                  </a:ext>
                </a:extLst>
              </p:cNvPr>
              <p:cNvSpPr txBox="1"/>
              <p:nvPr/>
            </p:nvSpPr>
            <p:spPr>
              <a:xfrm>
                <a:off x="4894663" y="4790751"/>
                <a:ext cx="1962076" cy="1015663"/>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0</m:t>
                          </m:r>
                        </m:sub>
                      </m:sSub>
                      <m:r>
                        <a:rPr lang="en-US" sz="2000" i="1">
                          <a:solidFill>
                            <a:schemeClr val="tx1"/>
                          </a:solidFill>
                          <a:latin typeface="Cambria Math" panose="02040503050406030204" pitchFamily="18" charset="0"/>
                        </a:rPr>
                        <m:t>=35,191.67</m:t>
                      </m:r>
                    </m:oMath>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4,133.33</m:t>
                      </m:r>
                    </m:oMath>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      758.33</m:t>
                      </m:r>
                    </m:oMath>
                  </m:oMathPara>
                </a14:m>
                <a:endParaRPr lang="en-US" sz="2000" dirty="0">
                  <a:solidFill>
                    <a:schemeClr val="tx1"/>
                  </a:solidFill>
                </a:endParaRPr>
              </a:p>
            </p:txBody>
          </p:sp>
        </mc:Choice>
        <mc:Fallback xmlns="">
          <p:sp>
            <p:nvSpPr>
              <p:cNvPr id="12" name="TextBox 11">
                <a:extLst>
                  <a:ext uri="{FF2B5EF4-FFF2-40B4-BE49-F238E27FC236}">
                    <a16:creationId xmlns:a16="http://schemas.microsoft.com/office/drawing/2014/main" id="{93B0202A-7ABF-C141-846E-149E7DADFDE8}"/>
                  </a:ext>
                </a:extLst>
              </p:cNvPr>
              <p:cNvSpPr txBox="1">
                <a:spLocks noRot="1" noChangeAspect="1" noMove="1" noResize="1" noEditPoints="1" noAdjustHandles="1" noChangeArrowheads="1" noChangeShapeType="1" noTextEdit="1"/>
              </p:cNvSpPr>
              <p:nvPr/>
            </p:nvSpPr>
            <p:spPr>
              <a:xfrm>
                <a:off x="4894663" y="4790751"/>
                <a:ext cx="1962076" cy="1015663"/>
              </a:xfrm>
              <a:prstGeom prst="rect">
                <a:avLst/>
              </a:prstGeom>
              <a:blipFill>
                <a:blip r:embed="rId7"/>
                <a:stretch>
                  <a:fillRect b="-4878"/>
                </a:stretch>
              </a:blipFill>
              <a:ln>
                <a:solidFill>
                  <a:schemeClr val="tx1"/>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CF169B61-C069-9440-A1F7-4CBCEBE1606E}"/>
              </a:ext>
            </a:extLst>
          </p:cNvPr>
          <p:cNvSpPr txBox="1"/>
          <p:nvPr/>
        </p:nvSpPr>
        <p:spPr>
          <a:xfrm>
            <a:off x="6839819" y="5905656"/>
            <a:ext cx="1846980" cy="338554"/>
          </a:xfrm>
          <a:prstGeom prst="rect">
            <a:avLst/>
          </a:prstGeom>
          <a:solidFill>
            <a:srgbClr val="0033CC"/>
          </a:solidFill>
        </p:spPr>
        <p:txBody>
          <a:bodyPr wrap="none" rtlCol="0">
            <a:spAutoFit/>
          </a:bodyPr>
          <a:lstStyle/>
          <a:p>
            <a:r>
              <a:rPr lang="en-US" dirty="0" err="1">
                <a:solidFill>
                  <a:srgbClr val="FFFF00"/>
                </a:solidFill>
              </a:rPr>
              <a:t>HomePrices.ipynb</a:t>
            </a:r>
            <a:endParaRPr lang="en-US" dirty="0">
              <a:solidFill>
                <a:srgbClr val="FFFF00"/>
              </a:solidFill>
            </a:endParaRPr>
          </a:p>
        </p:txBody>
      </p:sp>
    </p:spTree>
    <p:extLst>
      <p:ext uri="{BB962C8B-B14F-4D97-AF65-F5344CB8AC3E}">
        <p14:creationId xmlns:p14="http://schemas.microsoft.com/office/powerpoint/2010/main" val="19699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17A-FD6A-E54C-B5AA-AE234F5C5F97}"/>
              </a:ext>
            </a:extLst>
          </p:cNvPr>
          <p:cNvSpPr>
            <a:spLocks noGrp="1"/>
          </p:cNvSpPr>
          <p:nvPr>
            <p:ph type="title"/>
          </p:nvPr>
        </p:nvSpPr>
        <p:spPr/>
        <p:txBody>
          <a:bodyPr/>
          <a:lstStyle/>
          <a:p>
            <a:r>
              <a:rPr lang="en-US" dirty="0"/>
              <a:t>Example: Home Prices</a:t>
            </a:r>
            <a:r>
              <a:rPr lang="en-US" i="1" dirty="0"/>
              <a:t>, cont’d</a:t>
            </a:r>
            <a:endParaRPr lang="en-US" dirty="0"/>
          </a:p>
        </p:txBody>
      </p:sp>
      <p:sp>
        <p:nvSpPr>
          <p:cNvPr id="3" name="Content Placeholder 2">
            <a:extLst>
              <a:ext uri="{FF2B5EF4-FFF2-40B4-BE49-F238E27FC236}">
                <a16:creationId xmlns:a16="http://schemas.microsoft.com/office/drawing/2014/main" id="{59B17395-4E94-0B4E-BA91-E3B78AFAAF68}"/>
              </a:ext>
            </a:extLst>
          </p:cNvPr>
          <p:cNvSpPr>
            <a:spLocks noGrp="1"/>
          </p:cNvSpPr>
          <p:nvPr>
            <p:ph idx="1"/>
          </p:nvPr>
        </p:nvSpPr>
        <p:spPr>
          <a:xfrm>
            <a:off x="457200" y="2788927"/>
            <a:ext cx="8229600" cy="2560292"/>
          </a:xfrm>
        </p:spPr>
        <p:txBody>
          <a:bodyPr/>
          <a:lstStyle/>
          <a:p>
            <a:r>
              <a:rPr lang="en-US" dirty="0"/>
              <a:t>Estimated house price for </a:t>
            </a:r>
            <a:br>
              <a:rPr lang="en-US" dirty="0"/>
            </a:br>
            <a:r>
              <a:rPr lang="en-US" i="1" dirty="0">
                <a:solidFill>
                  <a:srgbClr val="C00000"/>
                </a:solidFill>
                <a:latin typeface="Times New Roman" panose="02020603050405020304" pitchFamily="18" charset="0"/>
                <a:cs typeface="Times New Roman" panose="02020603050405020304" pitchFamily="18" charset="0"/>
              </a:rPr>
              <a:t>x</a:t>
            </a:r>
            <a:r>
              <a:rPr lang="en-US" baseline="-25000" dirty="0">
                <a:solidFill>
                  <a:srgbClr val="C00000"/>
                </a:solidFill>
                <a:latin typeface="Times New Roman" panose="02020603050405020304" pitchFamily="18" charset="0"/>
                <a:cs typeface="Times New Roman" panose="02020603050405020304" pitchFamily="18" charset="0"/>
              </a:rPr>
              <a:t>1</a:t>
            </a:r>
            <a:r>
              <a:rPr lang="en-US" dirty="0">
                <a:solidFill>
                  <a:srgbClr val="C00000"/>
                </a:solidFill>
                <a:latin typeface="Times New Roman" panose="02020603050405020304" pitchFamily="18" charset="0"/>
                <a:cs typeface="Times New Roman" panose="02020603050405020304" pitchFamily="18" charset="0"/>
              </a:rPr>
              <a:t> = 2 </a:t>
            </a:r>
            <a:r>
              <a:rPr lang="en-US" dirty="0"/>
              <a:t>bedrooms and </a:t>
            </a:r>
            <a:r>
              <a:rPr lang="en-US" i="1" dirty="0">
                <a:solidFill>
                  <a:srgbClr val="C00000"/>
                </a:solidFill>
                <a:latin typeface="Times New Roman" panose="02020603050405020304" pitchFamily="18" charset="0"/>
                <a:cs typeface="Times New Roman" panose="02020603050405020304" pitchFamily="18" charset="0"/>
              </a:rPr>
              <a:t>x</a:t>
            </a:r>
            <a:r>
              <a:rPr lang="en-US" baseline="-25000" dirty="0">
                <a:solidFill>
                  <a:srgbClr val="C00000"/>
                </a:solidFill>
                <a:latin typeface="Times New Roman" panose="02020603050405020304" pitchFamily="18" charset="0"/>
                <a:cs typeface="Times New Roman" panose="02020603050405020304" pitchFamily="18" charset="0"/>
              </a:rPr>
              <a:t>2</a:t>
            </a:r>
            <a:r>
              <a:rPr lang="en-US" dirty="0">
                <a:solidFill>
                  <a:srgbClr val="C00000"/>
                </a:solidFill>
                <a:latin typeface="Times New Roman" panose="02020603050405020304" pitchFamily="18" charset="0"/>
                <a:cs typeface="Times New Roman" panose="02020603050405020304" pitchFamily="18" charset="0"/>
              </a:rPr>
              <a:t> = 1 </a:t>
            </a:r>
            <a:r>
              <a:rPr lang="en-US" dirty="0"/>
              <a:t>bathrooms:</a:t>
            </a:r>
          </a:p>
          <a:p>
            <a:endParaRPr lang="en-US" dirty="0"/>
          </a:p>
          <a:p>
            <a:pPr lvl="4"/>
            <a:endParaRPr lang="en-US" dirty="0"/>
          </a:p>
          <a:p>
            <a:r>
              <a:rPr lang="en-US" dirty="0"/>
              <a:t>Estimated house price for </a:t>
            </a:r>
            <a:br>
              <a:rPr lang="en-US" dirty="0"/>
            </a:br>
            <a:r>
              <a:rPr lang="en-US" i="1" dirty="0">
                <a:solidFill>
                  <a:srgbClr val="008000"/>
                </a:solidFill>
                <a:latin typeface="Times New Roman" panose="02020603050405020304" pitchFamily="18" charset="0"/>
                <a:cs typeface="Times New Roman" panose="02020603050405020304" pitchFamily="18" charset="0"/>
              </a:rPr>
              <a:t>x</a:t>
            </a:r>
            <a:r>
              <a:rPr lang="en-US" baseline="-25000" dirty="0">
                <a:solidFill>
                  <a:srgbClr val="008000"/>
                </a:solidFill>
                <a:latin typeface="Times New Roman" panose="02020603050405020304" pitchFamily="18" charset="0"/>
                <a:cs typeface="Times New Roman" panose="02020603050405020304" pitchFamily="18" charset="0"/>
              </a:rPr>
              <a:t>1</a:t>
            </a:r>
            <a:r>
              <a:rPr lang="en-US" dirty="0">
                <a:solidFill>
                  <a:srgbClr val="008000"/>
                </a:solidFill>
                <a:latin typeface="Times New Roman" panose="02020603050405020304" pitchFamily="18" charset="0"/>
                <a:cs typeface="Times New Roman" panose="02020603050405020304" pitchFamily="18" charset="0"/>
              </a:rPr>
              <a:t> = 5 </a:t>
            </a:r>
            <a:r>
              <a:rPr lang="en-US" dirty="0"/>
              <a:t>bedrooms and </a:t>
            </a:r>
            <a:r>
              <a:rPr lang="en-US" i="1" dirty="0">
                <a:solidFill>
                  <a:srgbClr val="008000"/>
                </a:solidFill>
                <a:latin typeface="Times New Roman" panose="02020603050405020304" pitchFamily="18" charset="0"/>
                <a:cs typeface="Times New Roman" panose="02020603050405020304" pitchFamily="18" charset="0"/>
              </a:rPr>
              <a:t>x</a:t>
            </a:r>
            <a:r>
              <a:rPr lang="en-US" baseline="-25000" dirty="0">
                <a:solidFill>
                  <a:srgbClr val="008000"/>
                </a:solidFill>
                <a:latin typeface="Times New Roman" panose="02020603050405020304" pitchFamily="18" charset="0"/>
                <a:cs typeface="Times New Roman" panose="02020603050405020304" pitchFamily="18" charset="0"/>
              </a:rPr>
              <a:t>2</a:t>
            </a:r>
            <a:r>
              <a:rPr lang="en-US" dirty="0">
                <a:solidFill>
                  <a:srgbClr val="008000"/>
                </a:solidFill>
                <a:latin typeface="Times New Roman" panose="02020603050405020304" pitchFamily="18" charset="0"/>
                <a:cs typeface="Times New Roman" panose="02020603050405020304" pitchFamily="18" charset="0"/>
              </a:rPr>
              <a:t> = 3 </a:t>
            </a:r>
            <a:r>
              <a:rPr lang="en-US" dirty="0"/>
              <a:t>bathrooms:</a:t>
            </a:r>
          </a:p>
        </p:txBody>
      </p:sp>
      <p:sp>
        <p:nvSpPr>
          <p:cNvPr id="4" name="Slide Number Placeholder 3">
            <a:extLst>
              <a:ext uri="{FF2B5EF4-FFF2-40B4-BE49-F238E27FC236}">
                <a16:creationId xmlns:a16="http://schemas.microsoft.com/office/drawing/2014/main" id="{A8FACA6C-78DF-FD40-8B4D-A5C5F6DF8316}"/>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2A344B-8614-DA4F-9D9B-68C46DE47455}"/>
                  </a:ext>
                </a:extLst>
              </p:cNvPr>
              <p:cNvSpPr txBox="1"/>
              <p:nvPr/>
            </p:nvSpPr>
            <p:spPr>
              <a:xfrm>
                <a:off x="1055461" y="1417342"/>
                <a:ext cx="1962076" cy="1015663"/>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i="1">
                          <a:latin typeface="Cambria Math" panose="02040503050406030204" pitchFamily="18" charset="0"/>
                        </a:rPr>
                        <m:t>=35,191.67</m:t>
                      </m:r>
                    </m:oMath>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1</m:t>
                          </m:r>
                        </m:sub>
                      </m:sSub>
                      <m:r>
                        <a:rPr lang="en-US" sz="2000" i="1">
                          <a:latin typeface="Cambria Math" panose="02040503050406030204" pitchFamily="18" charset="0"/>
                        </a:rPr>
                        <m:t>=   4,133.33</m:t>
                      </m:r>
                    </m:oMath>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2</m:t>
                          </m:r>
                        </m:sub>
                      </m:sSub>
                      <m:r>
                        <a:rPr lang="en-US" sz="2000" i="1">
                          <a:latin typeface="Cambria Math" panose="02040503050406030204" pitchFamily="18" charset="0"/>
                        </a:rPr>
                        <m:t>=      758.33</m:t>
                      </m:r>
                    </m:oMath>
                  </m:oMathPara>
                </a14:m>
                <a:endParaRPr lang="en-US" sz="2000" dirty="0"/>
              </a:p>
            </p:txBody>
          </p:sp>
        </mc:Choice>
        <mc:Fallback xmlns="">
          <p:sp>
            <p:nvSpPr>
              <p:cNvPr id="5" name="TextBox 4">
                <a:extLst>
                  <a:ext uri="{FF2B5EF4-FFF2-40B4-BE49-F238E27FC236}">
                    <a16:creationId xmlns:a16="http://schemas.microsoft.com/office/drawing/2014/main" id="{342A344B-8614-DA4F-9D9B-68C46DE47455}"/>
                  </a:ext>
                </a:extLst>
              </p:cNvPr>
              <p:cNvSpPr txBox="1">
                <a:spLocks noRot="1" noChangeAspect="1" noMove="1" noResize="1" noEditPoints="1" noAdjustHandles="1" noChangeArrowheads="1" noChangeShapeType="1" noTextEdit="1"/>
              </p:cNvSpPr>
              <p:nvPr/>
            </p:nvSpPr>
            <p:spPr>
              <a:xfrm>
                <a:off x="1055461" y="1417342"/>
                <a:ext cx="1962076" cy="1015663"/>
              </a:xfrm>
              <a:prstGeom prst="rect">
                <a:avLst/>
              </a:prstGeom>
              <a:blipFill>
                <a:blip r:embed="rId2"/>
                <a:stretch>
                  <a:fillRect b="-3659"/>
                </a:stretch>
              </a:blipFill>
              <a:ln>
                <a:solidFill>
                  <a:schemeClr val="tx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6C2EA79-4BB3-6D42-970D-9748349F52DC}"/>
              </a:ext>
            </a:extLst>
          </p:cNvPr>
          <p:cNvGrpSpPr/>
          <p:nvPr/>
        </p:nvGrpSpPr>
        <p:grpSpPr>
          <a:xfrm>
            <a:off x="3383293" y="1417342"/>
            <a:ext cx="4754828" cy="800284"/>
            <a:chOff x="3566171" y="1600220"/>
            <a:chExt cx="4754828" cy="800284"/>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E710F7-C257-7145-809B-AEB0E0007287}"/>
                    </a:ext>
                  </a:extLst>
                </p:cNvPr>
                <p:cNvSpPr txBox="1"/>
                <p:nvPr/>
              </p:nvSpPr>
              <p:spPr>
                <a:xfrm>
                  <a:off x="3566171" y="1600220"/>
                  <a:ext cx="2834608" cy="400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rPr>
                              <m:t>0</m:t>
                            </m:r>
                          </m:sub>
                        </m:sSub>
                        <m:r>
                          <a:rPr lang="en-US" sz="2000">
                            <a:latin typeface="Cambria Math" panose="02040503050406030204" pitchFamily="18" charset="0"/>
                          </a:rPr>
                          <m:t> +</m:t>
                        </m:r>
                        <m:r>
                          <a:rPr lang="en-US" sz="2000" b="0" i="0" smtClean="0">
                            <a:latin typeface="Cambria Math" panose="02040503050406030204" pitchFamily="18" charset="0"/>
                          </a:rPr>
                          <m:t> </m:t>
                        </m:r>
                        <m:sSub>
                          <m:sSubPr>
                            <m:ctrlPr>
                              <a:rPr lang="en-US" sz="2000" i="1" smtClean="0">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rPr>
                          <m:t> + </m:t>
                        </m:r>
                        <m:sSub>
                          <m:sSubPr>
                            <m:ctrlPr>
                              <a:rPr lang="en-US" sz="2000" i="1">
                                <a:latin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2</m:t>
                            </m:r>
                          </m:sub>
                        </m:sSub>
                      </m:oMath>
                    </m:oMathPara>
                  </a14:m>
                  <a:br>
                    <a:rPr lang="en-US" sz="2000" dirty="0">
                      <a:ea typeface="Cambria Math" panose="02040503050406030204" pitchFamily="18" charset="0"/>
                    </a:rPr>
                  </a:br>
                  <a:endParaRPr lang="en-US" sz="2000" dirty="0"/>
                </a:p>
              </p:txBody>
            </p:sp>
          </mc:Choice>
          <mc:Fallback xmlns="">
            <p:sp>
              <p:nvSpPr>
                <p:cNvPr id="6" name="TextBox 5">
                  <a:extLst>
                    <a:ext uri="{FF2B5EF4-FFF2-40B4-BE49-F238E27FC236}">
                      <a16:creationId xmlns:a16="http://schemas.microsoft.com/office/drawing/2014/main" id="{A8E710F7-C257-7145-809B-AEB0E0007287}"/>
                    </a:ext>
                  </a:extLst>
                </p:cNvPr>
                <p:cNvSpPr txBox="1">
                  <a:spLocks noRot="1" noChangeAspect="1" noMove="1" noResize="1" noEditPoints="1" noAdjustHandles="1" noChangeArrowheads="1" noChangeShapeType="1" noTextEdit="1"/>
                </p:cNvSpPr>
                <p:nvPr/>
              </p:nvSpPr>
              <p:spPr>
                <a:xfrm>
                  <a:off x="3566171" y="1600220"/>
                  <a:ext cx="2834608" cy="400174"/>
                </a:xfrm>
                <a:prstGeom prst="rect">
                  <a:avLst/>
                </a:prstGeom>
                <a:blipFill>
                  <a:blip r:embed="rId3"/>
                  <a:stretch>
                    <a:fillRect t="-3030"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D2D4FB-9152-2548-9FA8-DA77A95A6DE9}"/>
                    </a:ext>
                  </a:extLst>
                </p:cNvPr>
                <p:cNvSpPr txBox="1"/>
                <p:nvPr/>
              </p:nvSpPr>
              <p:spPr>
                <a:xfrm>
                  <a:off x="3840488" y="2000394"/>
                  <a:ext cx="4480511" cy="400110"/>
                </a:xfrm>
                <a:prstGeom prst="rect">
                  <a:avLst/>
                </a:prstGeom>
                <a:noFill/>
              </p:spPr>
              <p:txBody>
                <a:bodyPr wrap="square" rtlCol="0">
                  <a:spAutoFit/>
                </a:bodyPr>
                <a:lstStyle/>
                <a:p>
                  <a14:m>
                    <m:oMath xmlns:m="http://schemas.openxmlformats.org/officeDocument/2006/math">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rPr>
                        <m:t>35,191.67</m:t>
                      </m:r>
                    </m:oMath>
                  </a14:m>
                  <a:r>
                    <a:rPr lang="en-US" sz="2000" dirty="0"/>
                    <a:t> +</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4,133.33</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a:latin typeface="Cambria Math" panose="02040503050406030204" pitchFamily="18" charset="0"/>
                        </a:rPr>
                        <m:t> +</m:t>
                      </m:r>
                      <m:r>
                        <a:rPr lang="en-US" sz="2000" i="1">
                          <a:latin typeface="Cambria Math" panose="02040503050406030204" pitchFamily="18" charset="0"/>
                        </a:rPr>
                        <m:t>758.33</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2</m:t>
                          </m:r>
                        </m:sub>
                      </m:sSub>
                    </m:oMath>
                  </a14:m>
                  <a:endParaRPr lang="en-US" sz="2000" dirty="0"/>
                </a:p>
              </p:txBody>
            </p:sp>
          </mc:Choice>
          <mc:Fallback xmlns="">
            <p:sp>
              <p:nvSpPr>
                <p:cNvPr id="7" name="TextBox 6">
                  <a:extLst>
                    <a:ext uri="{FF2B5EF4-FFF2-40B4-BE49-F238E27FC236}">
                      <a16:creationId xmlns:a16="http://schemas.microsoft.com/office/drawing/2014/main" id="{13D2D4FB-9152-2548-9FA8-DA77A95A6DE9}"/>
                    </a:ext>
                  </a:extLst>
                </p:cNvPr>
                <p:cNvSpPr txBox="1">
                  <a:spLocks noRot="1" noChangeAspect="1" noMove="1" noResize="1" noEditPoints="1" noAdjustHandles="1" noChangeArrowheads="1" noChangeShapeType="1" noTextEdit="1"/>
                </p:cNvSpPr>
                <p:nvPr/>
              </p:nvSpPr>
              <p:spPr>
                <a:xfrm>
                  <a:off x="3840488" y="2000394"/>
                  <a:ext cx="4480511" cy="400110"/>
                </a:xfrm>
                <a:prstGeom prst="rect">
                  <a:avLst/>
                </a:prstGeom>
                <a:blipFill>
                  <a:blip r:embed="rId4"/>
                  <a:stretch>
                    <a:fillRect t="-6250"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3B33F4-4228-EF4A-B048-87F4D846339B}"/>
                  </a:ext>
                </a:extLst>
              </p:cNvPr>
              <p:cNvSpPr txBox="1"/>
              <p:nvPr/>
            </p:nvSpPr>
            <p:spPr>
              <a:xfrm>
                <a:off x="1181955" y="3611878"/>
                <a:ext cx="7139044"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35,191.67</m:t>
                    </m:r>
                  </m:oMath>
                </a14:m>
                <a:r>
                  <a:rPr lang="en-US" sz="2400" dirty="0"/>
                  <a:t> +</a:t>
                </a:r>
                <a14:m>
                  <m:oMath xmlns:m="http://schemas.openxmlformats.org/officeDocument/2006/math">
                    <m:r>
                      <a:rPr lang="en-US" sz="2400">
                        <a:latin typeface="Cambria Math" panose="02040503050406030204" pitchFamily="18" charset="0"/>
                      </a:rPr>
                      <m:t> </m:t>
                    </m:r>
                    <m:r>
                      <a:rPr lang="en-US" sz="2400" i="1">
                        <a:latin typeface="Cambria Math" panose="02040503050406030204" pitchFamily="18" charset="0"/>
                      </a:rPr>
                      <m:t>4,133.33</m:t>
                    </m:r>
                    <m:d>
                      <m:dPr>
                        <m:ctrlPr>
                          <a:rPr lang="en-US" sz="2400" b="0" i="1" smtClean="0">
                            <a:latin typeface="Cambria Math" panose="02040503050406030204" pitchFamily="18" charset="0"/>
                            <a:ea typeface="Cambria Math" panose="02040503050406030204" pitchFamily="18" charset="0"/>
                          </a:rPr>
                        </m:ctrlPr>
                      </m:dPr>
                      <m:e>
                        <m:r>
                          <a:rPr lang="en-US" sz="2400" b="0" i="1" smtClean="0">
                            <a:solidFill>
                              <a:srgbClr val="C00000"/>
                            </a:solidFill>
                            <a:latin typeface="Cambria Math" panose="02040503050406030204" pitchFamily="18" charset="0"/>
                            <a:ea typeface="Cambria Math" panose="02040503050406030204" pitchFamily="18" charset="0"/>
                          </a:rPr>
                          <m:t>2</m:t>
                        </m:r>
                      </m:e>
                    </m:d>
                    <m:r>
                      <a:rPr lang="en-US" sz="2400">
                        <a:latin typeface="Cambria Math" panose="02040503050406030204" pitchFamily="18" charset="0"/>
                      </a:rPr>
                      <m:t>+</m:t>
                    </m:r>
                    <m:r>
                      <a:rPr lang="en-US" sz="2400" i="1">
                        <a:latin typeface="Cambria Math" panose="02040503050406030204" pitchFamily="18" charset="0"/>
                      </a:rPr>
                      <m:t>758.33</m:t>
                    </m:r>
                    <m:d>
                      <m:dPr>
                        <m:ctrlPr>
                          <a:rPr lang="en-US" sz="2400" b="0" i="1" smtClean="0">
                            <a:latin typeface="Cambria Math" panose="02040503050406030204" pitchFamily="18" charset="0"/>
                            <a:ea typeface="Cambria Math" panose="02040503050406030204" pitchFamily="18" charset="0"/>
                          </a:rPr>
                        </m:ctrlPr>
                      </m:dPr>
                      <m:e>
                        <m:r>
                          <a:rPr lang="en-US" sz="2400" b="0" i="1" smtClean="0">
                            <a:solidFill>
                              <a:srgbClr val="C00000"/>
                            </a:solidFill>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=$44,216.67</m:t>
                    </m:r>
                  </m:oMath>
                </a14:m>
                <a:endParaRPr lang="en-US" sz="2400" dirty="0"/>
              </a:p>
            </p:txBody>
          </p:sp>
        </mc:Choice>
        <mc:Fallback xmlns="">
          <p:sp>
            <p:nvSpPr>
              <p:cNvPr id="8" name="TextBox 7">
                <a:extLst>
                  <a:ext uri="{FF2B5EF4-FFF2-40B4-BE49-F238E27FC236}">
                    <a16:creationId xmlns:a16="http://schemas.microsoft.com/office/drawing/2014/main" id="{273B33F4-4228-EF4A-B048-87F4D846339B}"/>
                  </a:ext>
                </a:extLst>
              </p:cNvPr>
              <p:cNvSpPr txBox="1">
                <a:spLocks noRot="1" noChangeAspect="1" noMove="1" noResize="1" noEditPoints="1" noAdjustHandles="1" noChangeArrowheads="1" noChangeShapeType="1" noTextEdit="1"/>
              </p:cNvSpPr>
              <p:nvPr/>
            </p:nvSpPr>
            <p:spPr>
              <a:xfrm>
                <a:off x="1181955" y="3611878"/>
                <a:ext cx="7139044" cy="461665"/>
              </a:xfrm>
              <a:prstGeom prst="rect">
                <a:avLst/>
              </a:prstGeom>
              <a:blipFill>
                <a:blip r:embed="rId5"/>
                <a:stretch>
                  <a:fillRect l="-178" t="-7895"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BDA277-1831-BC42-A54B-BD8A3D2592CC}"/>
                  </a:ext>
                </a:extLst>
              </p:cNvPr>
              <p:cNvSpPr txBox="1"/>
              <p:nvPr/>
            </p:nvSpPr>
            <p:spPr>
              <a:xfrm>
                <a:off x="1181955" y="5406303"/>
                <a:ext cx="7047605"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35,191.67</m:t>
                    </m:r>
                  </m:oMath>
                </a14:m>
                <a:r>
                  <a:rPr lang="en-US" sz="2400" dirty="0"/>
                  <a:t> +</a:t>
                </a:r>
                <a14:m>
                  <m:oMath xmlns:m="http://schemas.openxmlformats.org/officeDocument/2006/math">
                    <m:r>
                      <a:rPr lang="en-US" sz="2400">
                        <a:latin typeface="Cambria Math" panose="02040503050406030204" pitchFamily="18" charset="0"/>
                      </a:rPr>
                      <m:t> </m:t>
                    </m:r>
                    <m:r>
                      <a:rPr lang="en-US" sz="2400" i="1">
                        <a:latin typeface="Cambria Math" panose="02040503050406030204" pitchFamily="18" charset="0"/>
                      </a:rPr>
                      <m:t>4,133.33</m:t>
                    </m:r>
                    <m:d>
                      <m:dPr>
                        <m:ctrlPr>
                          <a:rPr lang="en-US" sz="2400" b="0" i="1" smtClean="0">
                            <a:latin typeface="Cambria Math" panose="02040503050406030204" pitchFamily="18" charset="0"/>
                            <a:ea typeface="Cambria Math" panose="02040503050406030204" pitchFamily="18" charset="0"/>
                          </a:rPr>
                        </m:ctrlPr>
                      </m:dPr>
                      <m:e>
                        <m:r>
                          <a:rPr lang="en-US" sz="2400" b="0" i="1" smtClean="0">
                            <a:solidFill>
                              <a:srgbClr val="008000"/>
                            </a:solidFill>
                            <a:latin typeface="Cambria Math" panose="02040503050406030204" pitchFamily="18" charset="0"/>
                            <a:ea typeface="Cambria Math" panose="02040503050406030204" pitchFamily="18" charset="0"/>
                          </a:rPr>
                          <m:t>5</m:t>
                        </m:r>
                      </m:e>
                    </m:d>
                    <m:r>
                      <a:rPr lang="en-US" sz="2400">
                        <a:latin typeface="Cambria Math" panose="02040503050406030204" pitchFamily="18" charset="0"/>
                      </a:rPr>
                      <m:t>+</m:t>
                    </m:r>
                    <m:r>
                      <a:rPr lang="en-US" sz="2400" i="1">
                        <a:latin typeface="Cambria Math" panose="02040503050406030204" pitchFamily="18" charset="0"/>
                      </a:rPr>
                      <m:t>758.33</m:t>
                    </m:r>
                    <m:d>
                      <m:dPr>
                        <m:ctrlPr>
                          <a:rPr lang="en-US" sz="2400" b="0" i="1" smtClean="0">
                            <a:latin typeface="Cambria Math" panose="02040503050406030204" pitchFamily="18" charset="0"/>
                            <a:ea typeface="Cambria Math" panose="02040503050406030204" pitchFamily="18" charset="0"/>
                          </a:rPr>
                        </m:ctrlPr>
                      </m:dPr>
                      <m:e>
                        <m:r>
                          <a:rPr lang="en-US" sz="2400" b="0" i="1" smtClean="0">
                            <a:solidFill>
                              <a:srgbClr val="008000"/>
                            </a:solidFill>
                            <a:latin typeface="Cambria Math" panose="02040503050406030204" pitchFamily="18" charset="0"/>
                            <a:ea typeface="Cambria Math" panose="02040503050406030204" pitchFamily="18" charset="0"/>
                          </a:rPr>
                          <m:t>3</m:t>
                        </m:r>
                      </m:e>
                    </m:d>
                    <m:r>
                      <a:rPr lang="en-US" sz="2400" b="0" i="1" smtClean="0">
                        <a:latin typeface="Cambria Math" panose="02040503050406030204" pitchFamily="18" charset="0"/>
                        <a:ea typeface="Cambria Math" panose="02040503050406030204" pitchFamily="18" charset="0"/>
                      </a:rPr>
                      <m:t>=$58,133.33</m:t>
                    </m:r>
                  </m:oMath>
                </a14:m>
                <a:endParaRPr lang="en-US" sz="2400" dirty="0"/>
              </a:p>
            </p:txBody>
          </p:sp>
        </mc:Choice>
        <mc:Fallback xmlns="">
          <p:sp>
            <p:nvSpPr>
              <p:cNvPr id="9" name="TextBox 8">
                <a:extLst>
                  <a:ext uri="{FF2B5EF4-FFF2-40B4-BE49-F238E27FC236}">
                    <a16:creationId xmlns:a16="http://schemas.microsoft.com/office/drawing/2014/main" id="{C6BDA277-1831-BC42-A54B-BD8A3D2592CC}"/>
                  </a:ext>
                </a:extLst>
              </p:cNvPr>
              <p:cNvSpPr txBox="1">
                <a:spLocks noRot="1" noChangeAspect="1" noMove="1" noResize="1" noEditPoints="1" noAdjustHandles="1" noChangeArrowheads="1" noChangeShapeType="1" noTextEdit="1"/>
              </p:cNvSpPr>
              <p:nvPr/>
            </p:nvSpPr>
            <p:spPr>
              <a:xfrm>
                <a:off x="1181955" y="5406303"/>
                <a:ext cx="7047605" cy="461665"/>
              </a:xfrm>
              <a:prstGeom prst="rect">
                <a:avLst/>
              </a:prstGeom>
              <a:blipFill>
                <a:blip r:embed="rId6"/>
                <a:stretch>
                  <a:fillRect l="-180" t="-10811"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EC4E6E-BCB2-4641-A573-05B8C2BA4C66}"/>
                  </a:ext>
                </a:extLst>
              </p:cNvPr>
              <p:cNvSpPr txBox="1"/>
              <p:nvPr/>
            </p:nvSpPr>
            <p:spPr>
              <a:xfrm>
                <a:off x="3685713" y="2274710"/>
                <a:ext cx="3920560"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It’s </a:t>
                </a:r>
                <a14:m>
                  <m:oMath xmlns:m="http://schemas.openxmlformats.org/officeDocument/2006/math">
                    <m:acc>
                      <m:accPr>
                        <m:chr m:val="̂"/>
                        <m:ctrlPr>
                          <a:rPr lang="en-US" i="1">
                            <a:solidFill>
                              <a:srgbClr val="0432FF"/>
                            </a:solidFill>
                            <a:latin typeface="Cambria Math" panose="02040503050406030204" pitchFamily="18" charset="0"/>
                          </a:rPr>
                        </m:ctrlPr>
                      </m:accPr>
                      <m:e>
                        <m:r>
                          <a:rPr lang="en-US" i="1">
                            <a:solidFill>
                              <a:srgbClr val="0432FF"/>
                            </a:solidFill>
                            <a:latin typeface="Cambria Math" panose="02040503050406030204" pitchFamily="18" charset="0"/>
                          </a:rPr>
                          <m:t>𝑦</m:t>
                        </m:r>
                      </m:e>
                    </m:acc>
                  </m:oMath>
                </a14:m>
                <a:r>
                  <a:rPr lang="en-US" dirty="0">
                    <a:solidFill>
                      <a:srgbClr val="0432FF"/>
                    </a:solidFill>
                  </a:rPr>
                  <a:t> because we left off the </a:t>
                </a:r>
                <a:r>
                  <a:rPr lang="en-US" i="1" dirty="0">
                    <a:solidFill>
                      <a:srgbClr val="0432FF"/>
                    </a:solidFill>
                    <a:latin typeface="Times New Roman" panose="02020603050405020304" pitchFamily="18" charset="0"/>
                    <a:cs typeface="Times New Roman" panose="02020603050405020304" pitchFamily="18" charset="0"/>
                  </a:rPr>
                  <a:t>e</a:t>
                </a:r>
                <a:r>
                  <a:rPr lang="en-US" dirty="0">
                    <a:solidFill>
                      <a:srgbClr val="0432FF"/>
                    </a:solidFill>
                  </a:rPr>
                  <a:t> error term.</a:t>
                </a:r>
              </a:p>
            </p:txBody>
          </p:sp>
        </mc:Choice>
        <mc:Fallback xmlns="">
          <p:sp>
            <p:nvSpPr>
              <p:cNvPr id="11" name="TextBox 10">
                <a:extLst>
                  <a:ext uri="{FF2B5EF4-FFF2-40B4-BE49-F238E27FC236}">
                    <a16:creationId xmlns:a16="http://schemas.microsoft.com/office/drawing/2014/main" id="{3BEC4E6E-BCB2-4641-A573-05B8C2BA4C66}"/>
                  </a:ext>
                </a:extLst>
              </p:cNvPr>
              <p:cNvSpPr txBox="1">
                <a:spLocks noRot="1" noChangeAspect="1" noMove="1" noResize="1" noEditPoints="1" noAdjustHandles="1" noChangeArrowheads="1" noChangeShapeType="1" noTextEdit="1"/>
              </p:cNvSpPr>
              <p:nvPr/>
            </p:nvSpPr>
            <p:spPr>
              <a:xfrm>
                <a:off x="3685713" y="2274710"/>
                <a:ext cx="3920560" cy="338554"/>
              </a:xfrm>
              <a:prstGeom prst="rect">
                <a:avLst/>
              </a:prstGeom>
              <a:blipFill>
                <a:blip r:embed="rId7"/>
                <a:stretch>
                  <a:fillRect l="-643" t="-6897" b="-13793"/>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209924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B665-99A6-D246-BD7F-2A3EEAB75DD9}"/>
              </a:ext>
            </a:extLst>
          </p:cNvPr>
          <p:cNvSpPr>
            <a:spLocks noGrp="1"/>
          </p:cNvSpPr>
          <p:nvPr>
            <p:ph type="title"/>
          </p:nvPr>
        </p:nvSpPr>
        <p:spPr/>
        <p:txBody>
          <a:bodyPr/>
          <a:lstStyle/>
          <a:p>
            <a:r>
              <a:rPr lang="en-US" dirty="0"/>
              <a:t>Example: Home Prices</a:t>
            </a:r>
            <a:r>
              <a:rPr lang="en-US" i="1" dirty="0"/>
              <a:t>, cont’d</a:t>
            </a:r>
            <a:endParaRPr lang="en-US" dirty="0"/>
          </a:p>
        </p:txBody>
      </p:sp>
      <p:sp>
        <p:nvSpPr>
          <p:cNvPr id="4" name="Slide Number Placeholder 3">
            <a:extLst>
              <a:ext uri="{FF2B5EF4-FFF2-40B4-BE49-F238E27FC236}">
                <a16:creationId xmlns:a16="http://schemas.microsoft.com/office/drawing/2014/main" id="{EE3A6033-938A-1B4C-BC4C-3D10C15142C0}"/>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pic>
        <p:nvPicPr>
          <p:cNvPr id="6" name="Picture 5" descr="A close up of a map&#10;&#10;Description automatically generated">
            <a:extLst>
              <a:ext uri="{FF2B5EF4-FFF2-40B4-BE49-F238E27FC236}">
                <a16:creationId xmlns:a16="http://schemas.microsoft.com/office/drawing/2014/main" id="{80764266-E3DE-4C45-869C-888AFC823F87}"/>
              </a:ext>
            </a:extLst>
          </p:cNvPr>
          <p:cNvPicPr>
            <a:picLocks noChangeAspect="1"/>
          </p:cNvPicPr>
          <p:nvPr/>
        </p:nvPicPr>
        <p:blipFill>
          <a:blip r:embed="rId2"/>
          <a:stretch>
            <a:fillRect/>
          </a:stretch>
        </p:blipFill>
        <p:spPr>
          <a:xfrm>
            <a:off x="457200" y="1417342"/>
            <a:ext cx="4206239" cy="2681113"/>
          </a:xfrm>
          <a:prstGeom prst="rect">
            <a:avLst/>
          </a:prstGeom>
        </p:spPr>
      </p:pic>
      <p:sp>
        <p:nvSpPr>
          <p:cNvPr id="9" name="TextBox 8">
            <a:extLst>
              <a:ext uri="{FF2B5EF4-FFF2-40B4-BE49-F238E27FC236}">
                <a16:creationId xmlns:a16="http://schemas.microsoft.com/office/drawing/2014/main" id="{7F97B180-F470-BC42-AF3C-843EB0BCC96A}"/>
              </a:ext>
            </a:extLst>
          </p:cNvPr>
          <p:cNvSpPr txBox="1"/>
          <p:nvPr/>
        </p:nvSpPr>
        <p:spPr>
          <a:xfrm>
            <a:off x="713339" y="5532097"/>
            <a:ext cx="1846980" cy="338554"/>
          </a:xfrm>
          <a:prstGeom prst="rect">
            <a:avLst/>
          </a:prstGeom>
          <a:solidFill>
            <a:srgbClr val="0033CC"/>
          </a:solidFill>
        </p:spPr>
        <p:txBody>
          <a:bodyPr wrap="none" rtlCol="0">
            <a:spAutoFit/>
          </a:bodyPr>
          <a:lstStyle/>
          <a:p>
            <a:r>
              <a:rPr lang="en-US" dirty="0" err="1">
                <a:solidFill>
                  <a:srgbClr val="FFFF00"/>
                </a:solidFill>
              </a:rPr>
              <a:t>HomePrices.ipynb</a:t>
            </a:r>
            <a:endParaRPr lang="en-US" dirty="0">
              <a:solidFill>
                <a:srgbClr val="FFFF00"/>
              </a:solidFill>
            </a:endParaRPr>
          </a:p>
        </p:txBody>
      </p:sp>
      <p:pic>
        <p:nvPicPr>
          <p:cNvPr id="5" name="Picture 4" descr="Chart, scatter chart&#10;&#10;Description automatically generated">
            <a:extLst>
              <a:ext uri="{FF2B5EF4-FFF2-40B4-BE49-F238E27FC236}">
                <a16:creationId xmlns:a16="http://schemas.microsoft.com/office/drawing/2014/main" id="{81E1E7CF-ADFE-4246-95E5-3E54B4E759E8}"/>
              </a:ext>
            </a:extLst>
          </p:cNvPr>
          <p:cNvPicPr>
            <a:picLocks noChangeAspect="1"/>
          </p:cNvPicPr>
          <p:nvPr/>
        </p:nvPicPr>
        <p:blipFill>
          <a:blip r:embed="rId3"/>
          <a:stretch>
            <a:fillRect/>
          </a:stretch>
        </p:blipFill>
        <p:spPr>
          <a:xfrm>
            <a:off x="4572000" y="3337561"/>
            <a:ext cx="4206239" cy="2653263"/>
          </a:xfrm>
          <a:prstGeom prst="rect">
            <a:avLst/>
          </a:prstGeom>
        </p:spPr>
      </p:pic>
    </p:spTree>
    <p:extLst>
      <p:ext uri="{BB962C8B-B14F-4D97-AF65-F5344CB8AC3E}">
        <p14:creationId xmlns:p14="http://schemas.microsoft.com/office/powerpoint/2010/main" val="119693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39A6-9290-AA45-BB2A-34A77B76CDD6}"/>
              </a:ext>
            </a:extLst>
          </p:cNvPr>
          <p:cNvSpPr>
            <a:spLocks noGrp="1"/>
          </p:cNvSpPr>
          <p:nvPr>
            <p:ph type="title"/>
          </p:nvPr>
        </p:nvSpPr>
        <p:spPr/>
        <p:txBody>
          <a:bodyPr/>
          <a:lstStyle/>
          <a:p>
            <a:r>
              <a:rPr lang="en-US" dirty="0"/>
              <a:t>Derivation of the Normal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B3398A-E2AD-0543-AF27-F00C270D5822}"/>
                  </a:ext>
                </a:extLst>
              </p:cNvPr>
              <p:cNvSpPr>
                <a:spLocks noGrp="1"/>
              </p:cNvSpPr>
              <p:nvPr>
                <p:ph idx="1"/>
              </p:nvPr>
            </p:nvSpPr>
            <p:spPr>
              <a:xfrm>
                <a:off x="457200" y="1325903"/>
                <a:ext cx="8229600" cy="4805022"/>
              </a:xfrm>
            </p:spPr>
            <p:txBody>
              <a:bodyPr/>
              <a:lstStyle/>
              <a:p>
                <a:r>
                  <a:rPr lang="en-US" dirty="0"/>
                  <a:t>For math nerds!</a:t>
                </a:r>
              </a:p>
              <a:p>
                <a:pPr lvl="4"/>
                <a:endParaRPr lang="en-US" dirty="0"/>
              </a:p>
              <a:p>
                <a:r>
                  <a:rPr lang="en-US" dirty="0"/>
                  <a:t>Take the partial derivative of the least-squares error function</a:t>
                </a:r>
                <a:br>
                  <a:rPr lang="en-US" dirty="0"/>
                </a:br>
                <a:br>
                  <a:rPr lang="en-US" dirty="0"/>
                </a:br>
                <a:br>
                  <a:rPr lang="en-US" dirty="0"/>
                </a:br>
                <a:r>
                  <a:rPr lang="en-US" dirty="0"/>
                  <a:t>with respect to each of the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β</m:t>
                        </m:r>
                      </m:e>
                      <m:sub>
                        <m:r>
                          <a:rPr lang="en-US" b="0" i="1" smtClean="0">
                            <a:latin typeface="Cambria Math" panose="02040503050406030204" pitchFamily="18" charset="0"/>
                            <a:ea typeface="Cambria Math" panose="02040503050406030204" pitchFamily="18" charset="0"/>
                          </a:rPr>
                          <m:t>𝑖</m:t>
                        </m:r>
                      </m:sub>
                    </m:sSub>
                  </m:oMath>
                </a14:m>
                <a:r>
                  <a:rPr lang="en-US" dirty="0"/>
                  <a:t> and set each to 0:</a:t>
                </a:r>
              </a:p>
              <a:p>
                <a:endParaRPr lang="en-US" dirty="0"/>
              </a:p>
              <a:p>
                <a:endParaRPr lang="en-US" dirty="0"/>
              </a:p>
              <a:p>
                <a:r>
                  <a:rPr lang="en-US" dirty="0"/>
                  <a:t>The result will be the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dirty="0"/>
                  <a:t> normal equations.</a:t>
                </a:r>
              </a:p>
            </p:txBody>
          </p:sp>
        </mc:Choice>
        <mc:Fallback xmlns="">
          <p:sp>
            <p:nvSpPr>
              <p:cNvPr id="3" name="Content Placeholder 2">
                <a:extLst>
                  <a:ext uri="{FF2B5EF4-FFF2-40B4-BE49-F238E27FC236}">
                    <a16:creationId xmlns:a16="http://schemas.microsoft.com/office/drawing/2014/main" id="{C4B3398A-E2AD-0543-AF27-F00C270D5822}"/>
                  </a:ext>
                </a:extLst>
              </p:cNvPr>
              <p:cNvSpPr>
                <a:spLocks noGrp="1" noRot="1" noChangeAspect="1" noMove="1" noResize="1" noEditPoints="1" noAdjustHandles="1" noChangeArrowheads="1" noChangeShapeType="1" noTextEdit="1"/>
              </p:cNvSpPr>
              <p:nvPr>
                <p:ph idx="1"/>
              </p:nvPr>
            </p:nvSpPr>
            <p:spPr>
              <a:xfrm>
                <a:off x="457200" y="1325903"/>
                <a:ext cx="8229600" cy="4805022"/>
              </a:xfrm>
              <a:blipFill>
                <a:blip r:embed="rId2"/>
                <a:stretch>
                  <a:fillRect l="-617" t="-1053" r="-4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94FB113-185F-C04A-86B0-D5D3EA8F016C}"/>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0DC805-843C-6A4F-9C55-2B865BF90B8C}"/>
                  </a:ext>
                </a:extLst>
              </p:cNvPr>
              <p:cNvSpPr txBox="1"/>
              <p:nvPr/>
            </p:nvSpPr>
            <p:spPr>
              <a:xfrm>
                <a:off x="1240383" y="2958099"/>
                <a:ext cx="6663234" cy="8376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m:t>
                      </m:r>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ea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i="1">
                                  <a:solidFill>
                                    <a:schemeClr val="tx1"/>
                                  </a:solidFill>
                                  <a:latin typeface="Cambria Math" panose="02040503050406030204" pitchFamily="18" charset="0"/>
                                  <a:ea typeface="Cambria Math" panose="02040503050406030204" pitchFamily="18" charset="0"/>
                                </a:rPr>
                                <m:t>0</m:t>
                              </m:r>
                            </m:sub>
                          </m:sSub>
                          <m:r>
                            <a:rPr lang="en-US" sz="2000" b="0" i="1" smtClean="0">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1</m:t>
                              </m:r>
                            </m:sub>
                          </m:sSub>
                          <m:r>
                            <a:rPr lang="en-US" sz="2000" b="0" i="1" smtClean="0">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m:rPr>
                                  <m:sty m:val="p"/>
                                </m:rPr>
                                <a:rPr lang="en-US" sz="2000">
                                  <a:solidFill>
                                    <a:schemeClr val="tx1"/>
                                  </a:solidFill>
                                  <a:latin typeface="Cambria Math" panose="02040503050406030204" pitchFamily="18" charset="0"/>
                                  <a:ea typeface="Cambria Math" panose="02040503050406030204" pitchFamily="18" charset="0"/>
                                </a:rPr>
                                <m:t>β</m:t>
                              </m:r>
                            </m:e>
                            <m:sub>
                              <m:r>
                                <a:rPr lang="en-US" sz="2000" b="0" i="1" smtClean="0">
                                  <a:solidFill>
                                    <a:schemeClr val="tx1"/>
                                  </a:solidFill>
                                  <a:latin typeface="Cambria Math" panose="02040503050406030204" pitchFamily="18" charset="0"/>
                                  <a:ea typeface="Cambria Math" panose="02040503050406030204" pitchFamily="18" charset="0"/>
                                </a:rPr>
                                <m:t>𝑘</m:t>
                              </m:r>
                            </m:sub>
                          </m:sSub>
                        </m:e>
                      </m:d>
                      <m:r>
                        <a:rPr lang="en-US" sz="2000" b="0" i="1" smtClean="0">
                          <a:solidFill>
                            <a:schemeClr val="tx1"/>
                          </a:solidFill>
                          <a:latin typeface="Cambria Math" panose="02040503050406030204" pitchFamily="18" charset="0"/>
                        </a:rPr>
                        <m:t>=</m:t>
                      </m:r>
                      <m:nary>
                        <m:naryPr>
                          <m:chr m:val="∑"/>
                          <m:subHide m:val="on"/>
                          <m:supHide m:val="on"/>
                          <m:ctrlPr>
                            <a:rPr lang="en-US" sz="2000" b="0" i="1" smtClean="0">
                              <a:solidFill>
                                <a:schemeClr val="tx1"/>
                              </a:solidFill>
                              <a:latin typeface="Cambria Math" panose="02040503050406030204" pitchFamily="18" charset="0"/>
                            </a:rPr>
                          </m:ctrlPr>
                        </m:naryPr>
                        <m:sub/>
                        <m:sup/>
                        <m:e>
                          <m:sSup>
                            <m:sSupPr>
                              <m:ctrlPr>
                                <a:rPr lang="en-US" sz="2000" b="0" i="1" smtClean="0">
                                  <a:solidFill>
                                    <a:schemeClr val="tx1"/>
                                  </a:solidFill>
                                  <a:latin typeface="Cambria Math" panose="02040503050406030204" pitchFamily="18" charset="0"/>
                                </a:rPr>
                              </m:ctrlPr>
                            </m:sSupPr>
                            <m:e>
                              <m:d>
                                <m:dPr>
                                  <m:ctrlPr>
                                    <a:rPr lang="en-US" sz="2000" b="0" i="1" smtClean="0">
                                      <a:solidFill>
                                        <a:schemeClr val="tx1"/>
                                      </a:solidFill>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1</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2</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2</m:t>
                                      </m:r>
                                    </m:sub>
                                  </m:sSub>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𝑘</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𝑘</m:t>
                                      </m:r>
                                    </m:sub>
                                  </m:sSub>
                                </m:e>
                              </m:d>
                            </m:e>
                            <m:sup>
                              <m:r>
                                <a:rPr lang="en-US" sz="2000" b="0" i="1" smtClean="0">
                                  <a:solidFill>
                                    <a:schemeClr val="tx1"/>
                                  </a:solidFill>
                                  <a:latin typeface="Cambria Math" panose="02040503050406030204" pitchFamily="18" charset="0"/>
                                </a:rPr>
                                <m:t>2</m:t>
                              </m:r>
                            </m:sup>
                          </m:sSup>
                        </m:e>
                      </m:nary>
                    </m:oMath>
                  </m:oMathPara>
                </a14:m>
                <a:endParaRPr lang="en-US" sz="2000" dirty="0">
                  <a:solidFill>
                    <a:schemeClr val="tx1"/>
                  </a:solidFill>
                </a:endParaRPr>
              </a:p>
            </p:txBody>
          </p:sp>
        </mc:Choice>
        <mc:Fallback xmlns="">
          <p:sp>
            <p:nvSpPr>
              <p:cNvPr id="5" name="TextBox 4">
                <a:extLst>
                  <a:ext uri="{FF2B5EF4-FFF2-40B4-BE49-F238E27FC236}">
                    <a16:creationId xmlns:a16="http://schemas.microsoft.com/office/drawing/2014/main" id="{290DC805-843C-6A4F-9C55-2B865BF90B8C}"/>
                  </a:ext>
                </a:extLst>
              </p:cNvPr>
              <p:cNvSpPr txBox="1">
                <a:spLocks noRot="1" noChangeAspect="1" noMove="1" noResize="1" noEditPoints="1" noAdjustHandles="1" noChangeArrowheads="1" noChangeShapeType="1" noTextEdit="1"/>
              </p:cNvSpPr>
              <p:nvPr/>
            </p:nvSpPr>
            <p:spPr>
              <a:xfrm>
                <a:off x="1240383" y="2958099"/>
                <a:ext cx="6663234" cy="837602"/>
              </a:xfrm>
              <a:prstGeom prst="rect">
                <a:avLst/>
              </a:prstGeom>
              <a:blipFill>
                <a:blip r:embed="rId3"/>
                <a:stretch>
                  <a:fillRect t="-123881" b="-17313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1FEB085-EE79-3C40-852A-EFADED7B8D3C}"/>
              </a:ext>
            </a:extLst>
          </p:cNvPr>
          <p:cNvGrpSpPr/>
          <p:nvPr/>
        </p:nvGrpSpPr>
        <p:grpSpPr>
          <a:xfrm>
            <a:off x="3056444" y="4345279"/>
            <a:ext cx="3031112" cy="729623"/>
            <a:chOff x="4018323" y="3627473"/>
            <a:chExt cx="3031112" cy="729623"/>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7985FC-872E-0745-A4EC-88C16240DFBF}"/>
                    </a:ext>
                  </a:extLst>
                </p:cNvPr>
                <p:cNvSpPr txBox="1"/>
                <p:nvPr/>
              </p:nvSpPr>
              <p:spPr>
                <a:xfrm>
                  <a:off x="4018323" y="3627473"/>
                  <a:ext cx="1107354" cy="729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num>
                          <m:den>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m:rPr>
                                    <m:sty m:val="p"/>
                                  </m:rPr>
                                  <a:rPr lang="en-US" sz="2000">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𝑖</m:t>
                                </m:r>
                              </m:sub>
                            </m:sSub>
                          </m:den>
                        </m:f>
                        <m:r>
                          <a:rPr lang="en-US" sz="2000" b="0" i="1" smtClean="0">
                            <a:latin typeface="Cambria Math" panose="02040503050406030204" pitchFamily="18" charset="0"/>
                          </a:rPr>
                          <m:t>=0</m:t>
                        </m:r>
                      </m:oMath>
                    </m:oMathPara>
                  </a14:m>
                  <a:endParaRPr lang="en-US" sz="2000" dirty="0"/>
                </a:p>
              </p:txBody>
            </p:sp>
          </mc:Choice>
          <mc:Fallback xmlns="">
            <p:sp>
              <p:nvSpPr>
                <p:cNvPr id="6" name="TextBox 5">
                  <a:extLst>
                    <a:ext uri="{FF2B5EF4-FFF2-40B4-BE49-F238E27FC236}">
                      <a16:creationId xmlns:a16="http://schemas.microsoft.com/office/drawing/2014/main" id="{D87985FC-872E-0745-A4EC-88C16240DFBF}"/>
                    </a:ext>
                  </a:extLst>
                </p:cNvPr>
                <p:cNvSpPr txBox="1">
                  <a:spLocks noRot="1" noChangeAspect="1" noMove="1" noResize="1" noEditPoints="1" noAdjustHandles="1" noChangeArrowheads="1" noChangeShapeType="1" noTextEdit="1"/>
                </p:cNvSpPr>
                <p:nvPr/>
              </p:nvSpPr>
              <p:spPr>
                <a:xfrm>
                  <a:off x="4018323" y="3627473"/>
                  <a:ext cx="1107354" cy="729623"/>
                </a:xfrm>
                <a:prstGeom prst="rect">
                  <a:avLst/>
                </a:prstGeom>
                <a:blipFill>
                  <a:blip r:embed="rId4"/>
                  <a:stretch>
                    <a:fillRect b="-67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1C0E06B-0970-6B42-A9B8-25B8896840B8}"/>
                </a:ext>
              </a:extLst>
            </p:cNvPr>
            <p:cNvSpPr txBox="1"/>
            <p:nvPr/>
          </p:nvSpPr>
          <p:spPr>
            <a:xfrm>
              <a:off x="5212073" y="3792229"/>
              <a:ext cx="183736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for </a:t>
              </a:r>
              <a:r>
                <a:rPr lang="en-US" sz="2000" i="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0, 1, ..., </a:t>
              </a:r>
              <a:r>
                <a:rPr lang="en-US" sz="2000" i="1" dirty="0">
                  <a:latin typeface="Times New Roman" panose="02020603050405020304" pitchFamily="18" charset="0"/>
                  <a:cs typeface="Times New Roman" panose="02020603050405020304" pitchFamily="18" charset="0"/>
                </a:rPr>
                <a:t>k</a:t>
              </a:r>
            </a:p>
          </p:txBody>
        </p:sp>
      </p:grpSp>
    </p:spTree>
    <p:extLst>
      <p:ext uri="{BB962C8B-B14F-4D97-AF65-F5344CB8AC3E}">
        <p14:creationId xmlns:p14="http://schemas.microsoft.com/office/powerpoint/2010/main" val="125053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0E7AF-44D7-8745-9256-124C56AABFB9}"/>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49BC86B-3AD2-9E46-902E-66EDFB046F6B}"/>
              </a:ext>
            </a:extLst>
          </p:cNvPr>
          <p:cNvSpPr>
            <a:spLocks noGrp="1"/>
          </p:cNvSpPr>
          <p:nvPr>
            <p:ph idx="1"/>
          </p:nvPr>
        </p:nvSpPr>
        <p:spPr/>
        <p:txBody>
          <a:bodyPr/>
          <a:lstStyle/>
          <a:p>
            <a:r>
              <a:rPr lang="en-US" dirty="0"/>
              <a:t>15 minutes</a:t>
            </a:r>
          </a:p>
        </p:txBody>
      </p:sp>
      <p:sp>
        <p:nvSpPr>
          <p:cNvPr id="4" name="Slide Number Placeholder 3">
            <a:extLst>
              <a:ext uri="{FF2B5EF4-FFF2-40B4-BE49-F238E27FC236}">
                <a16:creationId xmlns:a16="http://schemas.microsoft.com/office/drawing/2014/main" id="{294E18BE-D5A0-4E43-BF36-AF019BBD313A}"/>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55506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4C11-215C-8446-A288-49F992F88A89}"/>
              </a:ext>
            </a:extLst>
          </p:cNvPr>
          <p:cNvSpPr>
            <a:spLocks noGrp="1"/>
          </p:cNvSpPr>
          <p:nvPr>
            <p:ph type="title"/>
          </p:nvPr>
        </p:nvSpPr>
        <p:spPr/>
        <p:txBody>
          <a:bodyPr/>
          <a:lstStyle/>
          <a:p>
            <a:r>
              <a:rPr lang="en-US" dirty="0"/>
              <a:t>Introduction to Machine Learning</a:t>
            </a:r>
          </a:p>
        </p:txBody>
      </p:sp>
      <p:sp>
        <p:nvSpPr>
          <p:cNvPr id="3" name="Content Placeholder 2">
            <a:extLst>
              <a:ext uri="{FF2B5EF4-FFF2-40B4-BE49-F238E27FC236}">
                <a16:creationId xmlns:a16="http://schemas.microsoft.com/office/drawing/2014/main" id="{F544A276-403D-0141-85A7-A1BE4EC26A9D}"/>
              </a:ext>
            </a:extLst>
          </p:cNvPr>
          <p:cNvSpPr>
            <a:spLocks noGrp="1"/>
          </p:cNvSpPr>
          <p:nvPr>
            <p:ph idx="1"/>
          </p:nvPr>
        </p:nvSpPr>
        <p:spPr>
          <a:xfrm>
            <a:off x="457200" y="1234464"/>
            <a:ext cx="8229600" cy="4896461"/>
          </a:xfrm>
        </p:spPr>
        <p:txBody>
          <a:bodyPr/>
          <a:lstStyle/>
          <a:p>
            <a:r>
              <a:rPr lang="en-US" dirty="0"/>
              <a:t>An exciting and promising subfield of </a:t>
            </a:r>
            <a:br>
              <a:rPr lang="en-US" dirty="0"/>
            </a:br>
            <a:r>
              <a:rPr lang="en-US" dirty="0"/>
              <a:t>artificial intelligence (AI).</a:t>
            </a:r>
          </a:p>
          <a:p>
            <a:pPr lvl="1"/>
            <a:r>
              <a:rPr lang="en-US" dirty="0"/>
              <a:t>Use </a:t>
            </a:r>
            <a:r>
              <a:rPr lang="en-US" u="sng" dirty="0"/>
              <a:t>large datasets</a:t>
            </a:r>
            <a:r>
              <a:rPr lang="en-US" dirty="0"/>
              <a:t>.</a:t>
            </a:r>
          </a:p>
          <a:p>
            <a:pPr lvl="1"/>
            <a:r>
              <a:rPr lang="en-US" dirty="0"/>
              <a:t>Rather than program expertise into applications, instead program applications to </a:t>
            </a:r>
            <a:r>
              <a:rPr lang="en-US" u="sng" dirty="0"/>
              <a:t>learn from data</a:t>
            </a:r>
            <a:r>
              <a:rPr lang="en-US" dirty="0"/>
              <a:t>.</a:t>
            </a:r>
          </a:p>
          <a:p>
            <a:pPr lvl="1"/>
            <a:r>
              <a:rPr lang="en-US" dirty="0"/>
              <a:t>Create </a:t>
            </a:r>
            <a:r>
              <a:rPr lang="en-US" u="sng" dirty="0"/>
              <a:t>powerful models</a:t>
            </a:r>
            <a:r>
              <a:rPr lang="en-US" dirty="0"/>
              <a:t> to quickly analyze data, extract insights, and make predictions.</a:t>
            </a:r>
          </a:p>
          <a:p>
            <a:pPr lvl="4"/>
            <a:endParaRPr lang="en-US" dirty="0"/>
          </a:p>
          <a:p>
            <a:r>
              <a:rPr lang="en-US" dirty="0"/>
              <a:t>Use Python’s popular </a:t>
            </a:r>
            <a:r>
              <a:rPr lang="en-US" dirty="0">
                <a:solidFill>
                  <a:srgbClr val="B23C00"/>
                </a:solidFill>
              </a:rPr>
              <a:t>Scikit-Learn</a:t>
            </a:r>
            <a:r>
              <a:rPr lang="en-US" dirty="0"/>
              <a:t> library to develop machine learning models.</a:t>
            </a:r>
          </a:p>
          <a:p>
            <a:pPr lvl="1"/>
            <a:r>
              <a:rPr lang="en-US" dirty="0"/>
              <a:t>Use Scikit-Learn to </a:t>
            </a:r>
            <a:r>
              <a:rPr lang="en-US" u="sng" dirty="0"/>
              <a:t>train</a:t>
            </a:r>
            <a:r>
              <a:rPr lang="en-US" dirty="0"/>
              <a:t> a model on a subset of the data and then </a:t>
            </a:r>
            <a:r>
              <a:rPr lang="en-US" u="sng" dirty="0"/>
              <a:t>test</a:t>
            </a:r>
            <a:r>
              <a:rPr lang="en-US" dirty="0"/>
              <a:t> the model on the rest of the data.</a:t>
            </a:r>
          </a:p>
        </p:txBody>
      </p:sp>
      <p:sp>
        <p:nvSpPr>
          <p:cNvPr id="4" name="Slide Number Placeholder 3">
            <a:extLst>
              <a:ext uri="{FF2B5EF4-FFF2-40B4-BE49-F238E27FC236}">
                <a16:creationId xmlns:a16="http://schemas.microsoft.com/office/drawing/2014/main" id="{8A69A405-BA7B-0240-850C-0859B3506F8E}"/>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25454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CA37-5361-3C44-8405-DE2F1B5CCDDF}"/>
              </a:ext>
            </a:extLst>
          </p:cNvPr>
          <p:cNvSpPr>
            <a:spLocks noGrp="1"/>
          </p:cNvSpPr>
          <p:nvPr>
            <p:ph type="title"/>
          </p:nvPr>
        </p:nvSpPr>
        <p:spPr/>
        <p:txBody>
          <a:bodyPr/>
          <a:lstStyle/>
          <a:p>
            <a:r>
              <a:rPr lang="en-US" dirty="0"/>
              <a:t>Supervised Machine Learning</a:t>
            </a:r>
          </a:p>
        </p:txBody>
      </p:sp>
      <p:sp>
        <p:nvSpPr>
          <p:cNvPr id="3" name="Content Placeholder 2">
            <a:extLst>
              <a:ext uri="{FF2B5EF4-FFF2-40B4-BE49-F238E27FC236}">
                <a16:creationId xmlns:a16="http://schemas.microsoft.com/office/drawing/2014/main" id="{C2492718-8B59-A34A-AA5F-FEEF68150D1B}"/>
              </a:ext>
            </a:extLst>
          </p:cNvPr>
          <p:cNvSpPr>
            <a:spLocks noGrp="1"/>
          </p:cNvSpPr>
          <p:nvPr>
            <p:ph idx="1"/>
          </p:nvPr>
        </p:nvSpPr>
        <p:spPr/>
        <p:txBody>
          <a:bodyPr/>
          <a:lstStyle/>
          <a:p>
            <a:r>
              <a:rPr lang="en-US" dirty="0"/>
              <a:t>Work with </a:t>
            </a:r>
            <a:r>
              <a:rPr lang="en-US" u="sng" dirty="0"/>
              <a:t>labeled data</a:t>
            </a:r>
            <a:r>
              <a:rPr lang="en-US" dirty="0"/>
              <a:t>.</a:t>
            </a:r>
          </a:p>
          <a:p>
            <a:pPr lvl="4"/>
            <a:endParaRPr lang="en-US" dirty="0"/>
          </a:p>
          <a:p>
            <a:pPr lvl="1"/>
            <a:r>
              <a:rPr lang="en-US" dirty="0"/>
              <a:t>Example: Train a computer vision application to recognize photos of dogs and cats by showing it many photos </a:t>
            </a:r>
            <a:r>
              <a:rPr lang="en-US" u="sng" dirty="0"/>
              <a:t>correctly labeled</a:t>
            </a:r>
            <a:r>
              <a:rPr lang="en-US" dirty="0"/>
              <a:t> “dog” or “cat”. If the resulting model is successful, the application will be able to recognize </a:t>
            </a:r>
            <a:r>
              <a:rPr lang="en-US" u="sng" dirty="0"/>
              <a:t>unlabeled</a:t>
            </a:r>
            <a:r>
              <a:rPr lang="en-US" dirty="0"/>
              <a:t> photos of dogs and cats that it had not seen before.</a:t>
            </a:r>
          </a:p>
          <a:p>
            <a:pPr lvl="4"/>
            <a:endParaRPr lang="en-US" dirty="0"/>
          </a:p>
          <a:p>
            <a:r>
              <a:rPr lang="en-US" dirty="0"/>
              <a:t>Two types of </a:t>
            </a:r>
            <a:r>
              <a:rPr lang="en-US" u="sng" dirty="0"/>
              <a:t>supervised</a:t>
            </a:r>
            <a:r>
              <a:rPr lang="en-US" dirty="0"/>
              <a:t> machine learning.</a:t>
            </a:r>
          </a:p>
          <a:p>
            <a:pPr lvl="1"/>
            <a:r>
              <a:rPr lang="en-US" dirty="0"/>
              <a:t>classification</a:t>
            </a:r>
          </a:p>
          <a:p>
            <a:pPr lvl="1"/>
            <a:r>
              <a:rPr lang="en-US" dirty="0"/>
              <a:t>regression</a:t>
            </a:r>
          </a:p>
        </p:txBody>
      </p:sp>
      <p:sp>
        <p:nvSpPr>
          <p:cNvPr id="4" name="Slide Number Placeholder 3">
            <a:extLst>
              <a:ext uri="{FF2B5EF4-FFF2-40B4-BE49-F238E27FC236}">
                <a16:creationId xmlns:a16="http://schemas.microsoft.com/office/drawing/2014/main" id="{7A8F8D76-A8DD-344C-AB2F-C43269DE67A2}"/>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43885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50B5-4290-614D-AD6A-A521DA77B583}"/>
              </a:ext>
            </a:extLst>
          </p:cNvPr>
          <p:cNvSpPr>
            <a:spLocks noGrp="1"/>
          </p:cNvSpPr>
          <p:nvPr>
            <p:ph type="title"/>
          </p:nvPr>
        </p:nvSpPr>
        <p:spPr/>
        <p:txBody>
          <a:bodyPr/>
          <a:lstStyle/>
          <a:p>
            <a:r>
              <a:rPr lang="en-US" dirty="0"/>
              <a:t>Example: New York City Temperatures</a:t>
            </a:r>
          </a:p>
        </p:txBody>
      </p:sp>
      <p:sp>
        <p:nvSpPr>
          <p:cNvPr id="3" name="Content Placeholder 2">
            <a:extLst>
              <a:ext uri="{FF2B5EF4-FFF2-40B4-BE49-F238E27FC236}">
                <a16:creationId xmlns:a16="http://schemas.microsoft.com/office/drawing/2014/main" id="{DC5FC809-3FDD-0A4B-A931-7FFD8D031A87}"/>
              </a:ext>
            </a:extLst>
          </p:cNvPr>
          <p:cNvSpPr>
            <a:spLocks noGrp="1"/>
          </p:cNvSpPr>
          <p:nvPr>
            <p:ph idx="1"/>
          </p:nvPr>
        </p:nvSpPr>
        <p:spPr>
          <a:xfrm>
            <a:off x="457200" y="1295400"/>
            <a:ext cx="8229600" cy="4876770"/>
          </a:xfrm>
        </p:spPr>
        <p:txBody>
          <a:bodyPr/>
          <a:lstStyle/>
          <a:p>
            <a:r>
              <a:rPr lang="en-US" dirty="0"/>
              <a:t>Visit the website of the National Oceanic and Atmospheric Administration (NOAA) to obtain the average January temperatures for New York City from 1895 through 2021.</a:t>
            </a:r>
          </a:p>
          <a:p>
            <a:pPr lvl="1"/>
            <a:r>
              <a:rPr lang="en-US" dirty="0">
                <a:hlinkClick r:id="rId2"/>
              </a:rPr>
              <a:t>https://www.ncdc.noaa.gov/cag/</a:t>
            </a:r>
            <a:r>
              <a:rPr lang="en-US" dirty="0"/>
              <a:t> </a:t>
            </a:r>
          </a:p>
          <a:p>
            <a:pPr lvl="4"/>
            <a:endParaRPr lang="en-US" dirty="0"/>
          </a:p>
          <a:p>
            <a:r>
              <a:rPr lang="en-US" dirty="0"/>
              <a:t>Clean and transform the data.</a:t>
            </a:r>
          </a:p>
          <a:p>
            <a:r>
              <a:rPr lang="en-US" dirty="0"/>
              <a:t>Create a scatter plot of the temperatures.</a:t>
            </a:r>
          </a:p>
          <a:p>
            <a:r>
              <a:rPr lang="en-US" dirty="0"/>
              <a:t>Generate a regression line with a </a:t>
            </a:r>
            <a:br>
              <a:rPr lang="en-US" dirty="0"/>
            </a:br>
            <a:r>
              <a:rPr lang="en-US" dirty="0"/>
              <a:t>95% confidence interval.</a:t>
            </a:r>
          </a:p>
          <a:p>
            <a:r>
              <a:rPr lang="en-US" dirty="0"/>
              <a:t>Predict the average January 2022 temperature.</a:t>
            </a:r>
          </a:p>
        </p:txBody>
      </p:sp>
      <p:sp>
        <p:nvSpPr>
          <p:cNvPr id="4" name="Slide Number Placeholder 3">
            <a:extLst>
              <a:ext uri="{FF2B5EF4-FFF2-40B4-BE49-F238E27FC236}">
                <a16:creationId xmlns:a16="http://schemas.microsoft.com/office/drawing/2014/main" id="{315E4EE4-9CC2-5A47-A12E-D893B6C68EF3}"/>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2694990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8028-3BD2-3647-891B-CD472F7EEF2F}"/>
              </a:ext>
            </a:extLst>
          </p:cNvPr>
          <p:cNvSpPr>
            <a:spLocks noGrp="1"/>
          </p:cNvSpPr>
          <p:nvPr>
            <p:ph type="title"/>
          </p:nvPr>
        </p:nvSpPr>
        <p:spPr/>
        <p:txBody>
          <a:bodyPr/>
          <a:lstStyle/>
          <a:p>
            <a:r>
              <a:rPr lang="en-US" dirty="0"/>
              <a:t>Unsupervised Machine Learning</a:t>
            </a:r>
          </a:p>
        </p:txBody>
      </p:sp>
      <p:sp>
        <p:nvSpPr>
          <p:cNvPr id="3" name="Content Placeholder 2">
            <a:extLst>
              <a:ext uri="{FF2B5EF4-FFF2-40B4-BE49-F238E27FC236}">
                <a16:creationId xmlns:a16="http://schemas.microsoft.com/office/drawing/2014/main" id="{FE745EB7-C90F-2544-92F3-919626E41160}"/>
              </a:ext>
            </a:extLst>
          </p:cNvPr>
          <p:cNvSpPr>
            <a:spLocks noGrp="1"/>
          </p:cNvSpPr>
          <p:nvPr>
            <p:ph idx="1"/>
          </p:nvPr>
        </p:nvSpPr>
        <p:spPr/>
        <p:txBody>
          <a:bodyPr/>
          <a:lstStyle/>
          <a:p>
            <a:r>
              <a:rPr lang="en-US" dirty="0"/>
              <a:t>Work with </a:t>
            </a:r>
            <a:r>
              <a:rPr lang="en-US" u="sng" dirty="0"/>
              <a:t>unlabeled data</a:t>
            </a:r>
            <a:r>
              <a:rPr lang="en-US" dirty="0"/>
              <a:t>.</a:t>
            </a:r>
          </a:p>
          <a:p>
            <a:pPr lvl="1"/>
            <a:r>
              <a:rPr lang="en-US" dirty="0"/>
              <a:t>Example: An online bookseller records large amounts of unlabeled book purchase data and notice that people who buy certain books often buy other books on the same or similar topics. Unsupervised machine learning supports the development of a </a:t>
            </a:r>
            <a:r>
              <a:rPr lang="en-US" dirty="0">
                <a:solidFill>
                  <a:srgbClr val="B23C00"/>
                </a:solidFill>
              </a:rPr>
              <a:t>recommendation system</a:t>
            </a:r>
            <a:r>
              <a:rPr lang="en-US" dirty="0"/>
              <a:t>.</a:t>
            </a:r>
          </a:p>
          <a:p>
            <a:r>
              <a:rPr lang="en-US" dirty="0"/>
              <a:t>Clustering algorithms</a:t>
            </a:r>
          </a:p>
          <a:p>
            <a:pPr lvl="1"/>
            <a:r>
              <a:rPr lang="en-US" dirty="0"/>
              <a:t>Example: </a:t>
            </a:r>
            <a:r>
              <a:rPr lang="en-US" dirty="0">
                <a:solidFill>
                  <a:srgbClr val="B23C00"/>
                </a:solidFill>
              </a:rPr>
              <a:t>k-means clustering</a:t>
            </a:r>
            <a:r>
              <a:rPr lang="en-US" dirty="0"/>
              <a:t> to </a:t>
            </a:r>
            <a:r>
              <a:rPr lang="en-US" u="sng" dirty="0"/>
              <a:t>find similarities</a:t>
            </a:r>
            <a:r>
              <a:rPr lang="en-US" dirty="0"/>
              <a:t> in unlabeled data.</a:t>
            </a:r>
          </a:p>
          <a:p>
            <a:pPr lvl="1"/>
            <a:r>
              <a:rPr lang="en-US" dirty="0"/>
              <a:t>Use </a:t>
            </a:r>
            <a:r>
              <a:rPr lang="en-US" dirty="0">
                <a:solidFill>
                  <a:srgbClr val="B23C00"/>
                </a:solidFill>
              </a:rPr>
              <a:t>dimensionality reduction</a:t>
            </a:r>
            <a:r>
              <a:rPr lang="en-US" dirty="0"/>
              <a:t> to </a:t>
            </a:r>
            <a:r>
              <a:rPr lang="en-US" u="sng" dirty="0"/>
              <a:t>compress</a:t>
            </a:r>
            <a:r>
              <a:rPr lang="en-US" dirty="0"/>
              <a:t> a large feature set.</a:t>
            </a:r>
          </a:p>
        </p:txBody>
      </p:sp>
      <p:sp>
        <p:nvSpPr>
          <p:cNvPr id="4" name="Slide Number Placeholder 3">
            <a:extLst>
              <a:ext uri="{FF2B5EF4-FFF2-40B4-BE49-F238E27FC236}">
                <a16:creationId xmlns:a16="http://schemas.microsoft.com/office/drawing/2014/main" id="{3C5B4E7A-F801-A441-8D6F-BC08E11A4D26}"/>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318787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2AF4-457D-894C-AF9C-81BEC8490F08}"/>
              </a:ext>
            </a:extLst>
          </p:cNvPr>
          <p:cNvSpPr>
            <a:spLocks noGrp="1"/>
          </p:cNvSpPr>
          <p:nvPr>
            <p:ph type="title"/>
          </p:nvPr>
        </p:nvSpPr>
        <p:spPr/>
        <p:txBody>
          <a:bodyPr/>
          <a:lstStyle/>
          <a:p>
            <a:r>
              <a:rPr lang="en-US" dirty="0"/>
              <a:t>Datasets for Machine Learning</a:t>
            </a:r>
          </a:p>
        </p:txBody>
      </p:sp>
      <p:sp>
        <p:nvSpPr>
          <p:cNvPr id="3" name="Content Placeholder 2">
            <a:extLst>
              <a:ext uri="{FF2B5EF4-FFF2-40B4-BE49-F238E27FC236}">
                <a16:creationId xmlns:a16="http://schemas.microsoft.com/office/drawing/2014/main" id="{F0AEEBFB-9DFA-2845-950E-C4F4F079A3AF}"/>
              </a:ext>
            </a:extLst>
          </p:cNvPr>
          <p:cNvSpPr>
            <a:spLocks noGrp="1"/>
          </p:cNvSpPr>
          <p:nvPr>
            <p:ph idx="1"/>
          </p:nvPr>
        </p:nvSpPr>
        <p:spPr/>
        <p:txBody>
          <a:bodyPr/>
          <a:lstStyle/>
          <a:p>
            <a:r>
              <a:rPr lang="en-US" dirty="0"/>
              <a:t>Scikit-learn comes with bundled datasets.</a:t>
            </a:r>
          </a:p>
          <a:p>
            <a:pPr lvl="1"/>
            <a:r>
              <a:rPr lang="en-US" dirty="0"/>
              <a:t>See </a:t>
            </a:r>
            <a:r>
              <a:rPr lang="en-US" dirty="0">
                <a:hlinkClick r:id="rId2"/>
              </a:rPr>
              <a:t>https://scikit-learn.org/stable/datasets/</a:t>
            </a:r>
            <a:r>
              <a:rPr lang="en-US" dirty="0"/>
              <a:t> </a:t>
            </a:r>
          </a:p>
          <a:p>
            <a:pPr lvl="1"/>
            <a:endParaRPr lang="en-US" dirty="0"/>
          </a:p>
          <a:p>
            <a:r>
              <a:rPr lang="en-US" dirty="0"/>
              <a:t>More datasets are available at </a:t>
            </a:r>
            <a:r>
              <a:rPr lang="en-US" dirty="0" err="1"/>
              <a:t>OpenML</a:t>
            </a:r>
            <a:r>
              <a:rPr lang="en-US" dirty="0"/>
              <a:t>.</a:t>
            </a:r>
          </a:p>
          <a:p>
            <a:pPr lvl="1"/>
            <a:r>
              <a:rPr lang="en-US" dirty="0"/>
              <a:t>See </a:t>
            </a:r>
            <a:r>
              <a:rPr lang="en-US" dirty="0">
                <a:hlinkClick r:id="rId3"/>
              </a:rPr>
              <a:t>https://www.openml.org</a:t>
            </a:r>
            <a:r>
              <a:rPr lang="en-US" dirty="0"/>
              <a:t> </a:t>
            </a:r>
          </a:p>
        </p:txBody>
      </p:sp>
      <p:sp>
        <p:nvSpPr>
          <p:cNvPr id="4" name="Slide Number Placeholder 3">
            <a:extLst>
              <a:ext uri="{FF2B5EF4-FFF2-40B4-BE49-F238E27FC236}">
                <a16:creationId xmlns:a16="http://schemas.microsoft.com/office/drawing/2014/main" id="{9FAA85E6-A8C4-D347-BF06-167B9D702BC0}"/>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1739857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C263-290B-304D-A70E-357E88085058}"/>
              </a:ext>
            </a:extLst>
          </p:cNvPr>
          <p:cNvSpPr>
            <a:spLocks noGrp="1"/>
          </p:cNvSpPr>
          <p:nvPr>
            <p:ph type="title"/>
          </p:nvPr>
        </p:nvSpPr>
        <p:spPr/>
        <p:txBody>
          <a:bodyPr/>
          <a:lstStyle/>
          <a:p>
            <a:r>
              <a:rPr lang="en-US" dirty="0"/>
              <a:t>Steps for Doing Machine Learning</a:t>
            </a:r>
          </a:p>
        </p:txBody>
      </p:sp>
      <p:sp>
        <p:nvSpPr>
          <p:cNvPr id="3" name="Content Placeholder 2">
            <a:extLst>
              <a:ext uri="{FF2B5EF4-FFF2-40B4-BE49-F238E27FC236}">
                <a16:creationId xmlns:a16="http://schemas.microsoft.com/office/drawing/2014/main" id="{B634E722-4CC6-7146-A7AB-41BA03B81819}"/>
              </a:ext>
            </a:extLst>
          </p:cNvPr>
          <p:cNvSpPr>
            <a:spLocks noGrp="1"/>
          </p:cNvSpPr>
          <p:nvPr>
            <p:ph idx="1"/>
          </p:nvPr>
        </p:nvSpPr>
        <p:spPr>
          <a:xfrm>
            <a:off x="457200" y="1234464"/>
            <a:ext cx="8229600" cy="4896461"/>
          </a:xfrm>
        </p:spPr>
        <p:txBody>
          <a:bodyPr/>
          <a:lstStyle/>
          <a:p>
            <a:pPr marL="514350" indent="-514350">
              <a:buFont typeface="+mj-lt"/>
              <a:buAutoNum type="arabicPeriod"/>
            </a:pPr>
            <a:r>
              <a:rPr lang="en-US" dirty="0"/>
              <a:t>Acquire and load the data.</a:t>
            </a:r>
          </a:p>
          <a:p>
            <a:pPr marL="514350" indent="-514350">
              <a:buFont typeface="+mj-lt"/>
              <a:buAutoNum type="arabicPeriod"/>
            </a:pPr>
            <a:r>
              <a:rPr lang="en-US" dirty="0"/>
              <a:t>Explore the data with Pandas and visualization.</a:t>
            </a:r>
          </a:p>
          <a:p>
            <a:pPr marL="514350" indent="-514350">
              <a:buFont typeface="+mj-lt"/>
              <a:buAutoNum type="arabicPeriod"/>
            </a:pPr>
            <a:r>
              <a:rPr lang="en-US" dirty="0"/>
              <a:t>Clean and transform the data as necessary.</a:t>
            </a:r>
          </a:p>
          <a:p>
            <a:pPr lvl="1"/>
            <a:r>
              <a:rPr lang="en-US" dirty="0"/>
              <a:t>Scikit-Learn requires numeric data.</a:t>
            </a:r>
          </a:p>
          <a:p>
            <a:pPr marL="514350" indent="-514350">
              <a:buFont typeface="+mj-lt"/>
              <a:buAutoNum type="arabicPeriod"/>
            </a:pPr>
            <a:r>
              <a:rPr lang="en-US" u="sng" dirty="0"/>
              <a:t>Split the data</a:t>
            </a:r>
            <a:r>
              <a:rPr lang="en-US" dirty="0"/>
              <a:t> for training and testing.</a:t>
            </a:r>
          </a:p>
          <a:p>
            <a:pPr marL="514350" indent="-514350">
              <a:buFont typeface="+mj-lt"/>
              <a:buAutoNum type="arabicPeriod"/>
            </a:pPr>
            <a:r>
              <a:rPr lang="en-US" dirty="0"/>
              <a:t>Create the machine learning model.</a:t>
            </a:r>
          </a:p>
          <a:p>
            <a:pPr marL="514350" indent="-514350">
              <a:buFont typeface="+mj-lt"/>
              <a:buAutoNum type="arabicPeriod"/>
            </a:pPr>
            <a:r>
              <a:rPr lang="en-US" u="sng" dirty="0"/>
              <a:t>Train and test</a:t>
            </a:r>
            <a:r>
              <a:rPr lang="en-US" dirty="0"/>
              <a:t> the model.</a:t>
            </a:r>
          </a:p>
          <a:p>
            <a:pPr marL="514350" indent="-514350">
              <a:buFont typeface="+mj-lt"/>
              <a:buAutoNum type="arabicPeriod"/>
            </a:pPr>
            <a:r>
              <a:rPr lang="en-US" dirty="0"/>
              <a:t>Tune the model and evaluate its accuracy.</a:t>
            </a:r>
          </a:p>
          <a:p>
            <a:pPr marL="514350" indent="-514350">
              <a:buFont typeface="+mj-lt"/>
              <a:buAutoNum type="arabicPeriod"/>
            </a:pPr>
            <a:r>
              <a:rPr lang="en-US" dirty="0"/>
              <a:t>Use the model to </a:t>
            </a:r>
            <a:r>
              <a:rPr lang="en-US" u="sng" dirty="0"/>
              <a:t>make predictions</a:t>
            </a:r>
            <a:r>
              <a:rPr lang="en-US" dirty="0"/>
              <a:t> on live data that the model hasn’t seen before.</a:t>
            </a:r>
          </a:p>
        </p:txBody>
      </p:sp>
      <p:sp>
        <p:nvSpPr>
          <p:cNvPr id="4" name="Slide Number Placeholder 3">
            <a:extLst>
              <a:ext uri="{FF2B5EF4-FFF2-40B4-BE49-F238E27FC236}">
                <a16:creationId xmlns:a16="http://schemas.microsoft.com/office/drawing/2014/main" id="{AD0EF57D-F79C-6D42-B72D-BA0DAA243B81}"/>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311892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7AE5-F555-F74C-A4D7-B2E64C208D82}"/>
              </a:ext>
            </a:extLst>
          </p:cNvPr>
          <p:cNvSpPr>
            <a:spLocks noGrp="1"/>
          </p:cNvSpPr>
          <p:nvPr>
            <p:ph type="title"/>
          </p:nvPr>
        </p:nvSpPr>
        <p:spPr/>
        <p:txBody>
          <a:bodyPr/>
          <a:lstStyle/>
          <a:p>
            <a:r>
              <a:rPr lang="en-US" dirty="0"/>
              <a:t>Example: Time Series Analysis via ML</a:t>
            </a:r>
          </a:p>
        </p:txBody>
      </p:sp>
      <p:sp>
        <p:nvSpPr>
          <p:cNvPr id="3" name="Content Placeholder 2">
            <a:extLst>
              <a:ext uri="{FF2B5EF4-FFF2-40B4-BE49-F238E27FC236}">
                <a16:creationId xmlns:a16="http://schemas.microsoft.com/office/drawing/2014/main" id="{BE8AF7A0-77AF-294C-B685-22E2F95CF126}"/>
              </a:ext>
            </a:extLst>
          </p:cNvPr>
          <p:cNvSpPr>
            <a:spLocks noGrp="1"/>
          </p:cNvSpPr>
          <p:nvPr>
            <p:ph idx="1"/>
          </p:nvPr>
        </p:nvSpPr>
        <p:spPr/>
        <p:txBody>
          <a:bodyPr/>
          <a:lstStyle/>
          <a:p>
            <a:r>
              <a:rPr lang="en-US" dirty="0"/>
              <a:t>We’ll use the same NY City January temperatures dataset as before.</a:t>
            </a:r>
          </a:p>
          <a:p>
            <a:pPr lvl="1"/>
            <a:r>
              <a:rPr lang="en-US" dirty="0"/>
              <a:t>We’ll use a </a:t>
            </a:r>
            <a:r>
              <a:rPr lang="en-US" u="sng" dirty="0"/>
              <a:t>machine learning approach</a:t>
            </a:r>
            <a:r>
              <a:rPr lang="en-US" dirty="0"/>
              <a:t> </a:t>
            </a:r>
            <a:br>
              <a:rPr lang="en-US" dirty="0"/>
            </a:br>
            <a:r>
              <a:rPr lang="en-US" dirty="0"/>
              <a:t>to linear regression.</a:t>
            </a:r>
          </a:p>
          <a:p>
            <a:pPr lvl="4"/>
            <a:endParaRPr lang="en-US" dirty="0"/>
          </a:p>
          <a:p>
            <a:r>
              <a:rPr lang="en-US" dirty="0"/>
              <a:t>We’ll use the </a:t>
            </a:r>
            <a:br>
              <a:rPr lang="en-US" dirty="0"/>
            </a:br>
            <a:r>
              <a:rPr lang="en-US" sz="2400" b="1" dirty="0" err="1">
                <a:solidFill>
                  <a:srgbClr val="0033CC"/>
                </a:solidFill>
                <a:latin typeface="Courier New" panose="02070309020205020404" pitchFamily="49" charset="0"/>
                <a:cs typeface="Courier New" panose="02070309020205020404" pitchFamily="49" charset="0"/>
              </a:rPr>
              <a:t>sklearn.model_selection.train_test_split</a:t>
            </a:r>
            <a:r>
              <a:rPr lang="en-US" dirty="0"/>
              <a:t> function to </a:t>
            </a:r>
            <a:r>
              <a:rPr lang="en-US" u="sng" dirty="0"/>
              <a:t>split the data</a:t>
            </a:r>
            <a:r>
              <a:rPr lang="en-US" dirty="0"/>
              <a:t> for training and testing.</a:t>
            </a:r>
          </a:p>
          <a:p>
            <a:pPr lvl="4"/>
            <a:endParaRPr lang="en-US" dirty="0"/>
          </a:p>
          <a:p>
            <a:r>
              <a:rPr lang="en-US" dirty="0"/>
              <a:t>We’ll use the </a:t>
            </a:r>
            <a:br>
              <a:rPr lang="en-US" dirty="0"/>
            </a:br>
            <a:r>
              <a:rPr lang="en-US" sz="2400" b="1" dirty="0" err="1">
                <a:solidFill>
                  <a:srgbClr val="0033CC"/>
                </a:solidFill>
                <a:latin typeface="Courier New" panose="02070309020205020404" pitchFamily="49" charset="0"/>
                <a:cs typeface="Courier New" panose="02070309020205020404" pitchFamily="49" charset="0"/>
              </a:rPr>
              <a:t>sklearn.linear_model.LinearRegression</a:t>
            </a:r>
            <a:r>
              <a:rPr lang="en-US" sz="2400" dirty="0">
                <a:solidFill>
                  <a:srgbClr val="0033CC"/>
                </a:solidFill>
              </a:rPr>
              <a:t> </a:t>
            </a:r>
            <a:br>
              <a:rPr lang="en-US" dirty="0"/>
            </a:br>
            <a:r>
              <a:rPr lang="en-US" dirty="0"/>
              <a:t>class to perform </a:t>
            </a:r>
            <a:r>
              <a:rPr lang="en-US" u="sng" dirty="0"/>
              <a:t>regression analysis</a:t>
            </a:r>
            <a:r>
              <a:rPr lang="en-US" dirty="0"/>
              <a:t>.</a:t>
            </a:r>
          </a:p>
        </p:txBody>
      </p:sp>
      <p:sp>
        <p:nvSpPr>
          <p:cNvPr id="4" name="Slide Number Placeholder 3">
            <a:extLst>
              <a:ext uri="{FF2B5EF4-FFF2-40B4-BE49-F238E27FC236}">
                <a16:creationId xmlns:a16="http://schemas.microsoft.com/office/drawing/2014/main" id="{357A47A8-8E4F-BF4B-A0C4-986253C6D309}"/>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360528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1102-B195-1C46-ACCB-3D2D4F104635}"/>
              </a:ext>
            </a:extLst>
          </p:cNvPr>
          <p:cNvSpPr>
            <a:spLocks noGrp="1"/>
          </p:cNvSpPr>
          <p:nvPr>
            <p:ph type="title"/>
          </p:nvPr>
        </p:nvSpPr>
        <p:spPr>
          <a:xfrm>
            <a:off x="365761" y="411163"/>
            <a:ext cx="8412433" cy="655637"/>
          </a:xfrm>
        </p:spPr>
        <p:txBody>
          <a:bodyPr/>
          <a:lstStyle/>
          <a:p>
            <a:r>
              <a:rPr lang="en-US" dirty="0"/>
              <a:t>Example: Time Series Analysis via ML</a:t>
            </a:r>
            <a:r>
              <a:rPr lang="en-US" i="1" dirty="0"/>
              <a:t>, cont’d</a:t>
            </a:r>
          </a:p>
        </p:txBody>
      </p:sp>
      <p:sp>
        <p:nvSpPr>
          <p:cNvPr id="3" name="Content Placeholder 2">
            <a:extLst>
              <a:ext uri="{FF2B5EF4-FFF2-40B4-BE49-F238E27FC236}">
                <a16:creationId xmlns:a16="http://schemas.microsoft.com/office/drawing/2014/main" id="{899F6389-FAAB-5843-9C7D-3B772FBDB817}"/>
              </a:ext>
            </a:extLst>
          </p:cNvPr>
          <p:cNvSpPr>
            <a:spLocks noGrp="1"/>
          </p:cNvSpPr>
          <p:nvPr>
            <p:ph idx="1"/>
          </p:nvPr>
        </p:nvSpPr>
        <p:spPr/>
        <p:txBody>
          <a:bodyPr/>
          <a:lstStyle/>
          <a:p>
            <a:r>
              <a:rPr lang="en-US" dirty="0"/>
              <a:t>Clean, transform, and load the data into a Pandas dataframe, as before.</a:t>
            </a:r>
          </a:p>
          <a:p>
            <a:pPr lvl="4"/>
            <a:endParaRPr lang="en-US" dirty="0"/>
          </a:p>
          <a:p>
            <a:r>
              <a:rPr lang="en-US" dirty="0"/>
              <a:t>Train the ML model using a </a:t>
            </a:r>
            <a:r>
              <a:rPr lang="en-US" u="sng" dirty="0"/>
              <a:t>training set </a:t>
            </a:r>
            <a:br>
              <a:rPr lang="en-US" dirty="0"/>
            </a:br>
            <a:r>
              <a:rPr lang="en-US" dirty="0"/>
              <a:t>from the data and then test the model </a:t>
            </a:r>
            <a:br>
              <a:rPr lang="en-US" dirty="0"/>
            </a:br>
            <a:r>
              <a:rPr lang="en-US" dirty="0"/>
              <a:t>using the (remaining) </a:t>
            </a:r>
            <a:r>
              <a:rPr lang="en-US" u="sng" dirty="0"/>
              <a:t>testing set</a:t>
            </a:r>
            <a:r>
              <a:rPr lang="en-US" dirty="0"/>
              <a:t>.</a:t>
            </a:r>
          </a:p>
          <a:p>
            <a:pPr lvl="4"/>
            <a:endParaRPr lang="en-US" dirty="0"/>
          </a:p>
          <a:p>
            <a:pPr lvl="1"/>
            <a:r>
              <a:rPr lang="en-US" dirty="0"/>
              <a:t>Use the </a:t>
            </a:r>
            <a:r>
              <a:rPr lang="en-US" b="1" dirty="0" err="1">
                <a:solidFill>
                  <a:srgbClr val="0033CC"/>
                </a:solidFill>
                <a:latin typeface="Courier New" panose="02070309020205020404" pitchFamily="49" charset="0"/>
                <a:cs typeface="Courier New" panose="02070309020205020404" pitchFamily="49" charset="0"/>
              </a:rPr>
              <a:t>train_test_split</a:t>
            </a:r>
            <a:r>
              <a:rPr lang="en-US" dirty="0"/>
              <a:t> function from the </a:t>
            </a:r>
            <a:r>
              <a:rPr lang="en-US" b="1" dirty="0" err="1">
                <a:solidFill>
                  <a:srgbClr val="0033CC"/>
                </a:solidFill>
                <a:latin typeface="Courier New" panose="02070309020205020404" pitchFamily="49" charset="0"/>
                <a:cs typeface="Courier New" panose="02070309020205020404" pitchFamily="49" charset="0"/>
              </a:rPr>
              <a:t>sklearn.model_selection</a:t>
            </a:r>
            <a:r>
              <a:rPr lang="en-US" dirty="0"/>
              <a:t> module.</a:t>
            </a:r>
          </a:p>
          <a:p>
            <a:pPr lvl="4"/>
            <a:endParaRPr lang="en-US" dirty="0"/>
          </a:p>
          <a:p>
            <a:r>
              <a:rPr lang="en-US" dirty="0"/>
              <a:t>Use scikit-learn </a:t>
            </a:r>
            <a:r>
              <a:rPr lang="en-US" dirty="0">
                <a:solidFill>
                  <a:srgbClr val="B23C00"/>
                </a:solidFill>
              </a:rPr>
              <a:t>estimators</a:t>
            </a:r>
            <a:r>
              <a:rPr lang="en-US" dirty="0"/>
              <a:t> (ML algorithms).</a:t>
            </a:r>
          </a:p>
          <a:p>
            <a:pPr lvl="1"/>
            <a:r>
              <a:rPr lang="en-US" dirty="0"/>
              <a:t>We’ll use the </a:t>
            </a:r>
            <a:r>
              <a:rPr lang="en-US" b="1" dirty="0" err="1">
                <a:solidFill>
                  <a:srgbClr val="0033CC"/>
                </a:solidFill>
                <a:latin typeface="Courier New" panose="02070309020205020404" pitchFamily="49" charset="0"/>
                <a:cs typeface="Courier New" panose="02070309020205020404" pitchFamily="49" charset="0"/>
              </a:rPr>
              <a:t>LinearRegression</a:t>
            </a:r>
            <a:r>
              <a:rPr lang="en-US" dirty="0"/>
              <a:t> estimator.</a:t>
            </a:r>
          </a:p>
        </p:txBody>
      </p:sp>
      <p:sp>
        <p:nvSpPr>
          <p:cNvPr id="4" name="Slide Number Placeholder 3">
            <a:extLst>
              <a:ext uri="{FF2B5EF4-FFF2-40B4-BE49-F238E27FC236}">
                <a16:creationId xmlns:a16="http://schemas.microsoft.com/office/drawing/2014/main" id="{68456BB2-AED1-F344-BC0E-658519117C6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349992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4859-9CD3-1347-85C4-5F653C3DEC98}"/>
              </a:ext>
            </a:extLst>
          </p:cNvPr>
          <p:cNvSpPr>
            <a:spLocks noGrp="1"/>
          </p:cNvSpPr>
          <p:nvPr>
            <p:ph type="title"/>
          </p:nvPr>
        </p:nvSpPr>
        <p:spPr/>
        <p:txBody>
          <a:bodyPr/>
          <a:lstStyle/>
          <a:p>
            <a:r>
              <a:rPr lang="en-US" dirty="0"/>
              <a:t>Split Data for Training and Testing</a:t>
            </a:r>
          </a:p>
        </p:txBody>
      </p:sp>
      <p:sp>
        <p:nvSpPr>
          <p:cNvPr id="3" name="Content Placeholder 2">
            <a:extLst>
              <a:ext uri="{FF2B5EF4-FFF2-40B4-BE49-F238E27FC236}">
                <a16:creationId xmlns:a16="http://schemas.microsoft.com/office/drawing/2014/main" id="{A50FF9B5-D04C-DD48-8140-8A4F3C0D20D6}"/>
              </a:ext>
            </a:extLst>
          </p:cNvPr>
          <p:cNvSpPr>
            <a:spLocks noGrp="1"/>
          </p:cNvSpPr>
          <p:nvPr>
            <p:ph idx="1"/>
          </p:nvPr>
        </p:nvSpPr>
        <p:spPr>
          <a:xfrm>
            <a:off x="457200" y="3113442"/>
            <a:ext cx="8229600" cy="1412826"/>
          </a:xfrm>
        </p:spPr>
        <p:txBody>
          <a:bodyPr/>
          <a:lstStyle/>
          <a:p>
            <a:r>
              <a:rPr lang="en-US" dirty="0"/>
              <a:t>The function </a:t>
            </a:r>
            <a:r>
              <a:rPr lang="en-US" u="sng" dirty="0"/>
              <a:t>shuffles</a:t>
            </a:r>
            <a:r>
              <a:rPr lang="en-US" dirty="0"/>
              <a:t> the data and then </a:t>
            </a:r>
            <a:r>
              <a:rPr lang="en-US" u="sng" dirty="0"/>
              <a:t>splits</a:t>
            </a:r>
            <a:r>
              <a:rPr lang="en-US" dirty="0"/>
              <a:t> it:</a:t>
            </a:r>
          </a:p>
          <a:p>
            <a:pPr lvl="1"/>
            <a:r>
              <a:rPr lang="en-US" b="1" dirty="0" err="1">
                <a:solidFill>
                  <a:srgbClr val="0033CC"/>
                </a:solidFill>
                <a:latin typeface="Courier New" panose="02070309020205020404" pitchFamily="49" charset="0"/>
                <a:cs typeface="Courier New" panose="02070309020205020404" pitchFamily="49" charset="0"/>
              </a:rPr>
              <a:t>X_train</a:t>
            </a:r>
            <a:r>
              <a:rPr lang="en-US" dirty="0"/>
              <a:t>, </a:t>
            </a:r>
            <a:r>
              <a:rPr lang="en-US" b="1" dirty="0" err="1">
                <a:solidFill>
                  <a:srgbClr val="0033CC"/>
                </a:solidFill>
                <a:latin typeface="Courier New" panose="02070309020205020404" pitchFamily="49" charset="0"/>
                <a:cs typeface="Courier New" panose="02070309020205020404" pitchFamily="49" charset="0"/>
              </a:rPr>
              <a:t>X_test</a:t>
            </a:r>
            <a:r>
              <a:rPr lang="en-US" dirty="0"/>
              <a:t>: sample values split into two sets</a:t>
            </a:r>
          </a:p>
          <a:p>
            <a:pPr lvl="1"/>
            <a:r>
              <a:rPr lang="en-US" b="1" dirty="0" err="1">
                <a:solidFill>
                  <a:srgbClr val="0033CC"/>
                </a:solidFill>
                <a:latin typeface="Courier New" panose="02070309020205020404" pitchFamily="49" charset="0"/>
                <a:cs typeface="Courier New" panose="02070309020205020404" pitchFamily="49" charset="0"/>
              </a:rPr>
              <a:t>y_train</a:t>
            </a:r>
            <a:r>
              <a:rPr lang="en-US" dirty="0"/>
              <a:t>, </a:t>
            </a:r>
            <a:r>
              <a:rPr lang="en-US" b="1" dirty="0" err="1">
                <a:solidFill>
                  <a:srgbClr val="0033CC"/>
                </a:solidFill>
                <a:latin typeface="Courier New" panose="02070309020205020404" pitchFamily="49" charset="0"/>
                <a:cs typeface="Courier New" panose="02070309020205020404" pitchFamily="49" charset="0"/>
              </a:rPr>
              <a:t>y_test</a:t>
            </a:r>
            <a:r>
              <a:rPr lang="en-US" dirty="0"/>
              <a:t>: target values split into two sets</a:t>
            </a:r>
          </a:p>
        </p:txBody>
      </p:sp>
      <p:sp>
        <p:nvSpPr>
          <p:cNvPr id="4" name="Slide Number Placeholder 3">
            <a:extLst>
              <a:ext uri="{FF2B5EF4-FFF2-40B4-BE49-F238E27FC236}">
                <a16:creationId xmlns:a16="http://schemas.microsoft.com/office/drawing/2014/main" id="{6562D9A8-35B3-1340-871D-5FE3E3720C4A}"/>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6" name="TextBox 5">
            <a:extLst>
              <a:ext uri="{FF2B5EF4-FFF2-40B4-BE49-F238E27FC236}">
                <a16:creationId xmlns:a16="http://schemas.microsoft.com/office/drawing/2014/main" id="{3F6AF8E1-8175-CD41-8907-0424DB5631A6}"/>
              </a:ext>
            </a:extLst>
          </p:cNvPr>
          <p:cNvSpPr txBox="1"/>
          <p:nvPr/>
        </p:nvSpPr>
        <p:spPr>
          <a:xfrm>
            <a:off x="1208739" y="1376107"/>
            <a:ext cx="6726521"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sklearn.model_selection</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train_test_split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X_train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y_test</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a:t>
            </a:r>
            <a:r>
              <a:rPr lang="en-US" b="1" dirty="0" err="1">
                <a:solidFill>
                  <a:srgbClr val="B23C00"/>
                </a:solidFill>
                <a:latin typeface="Courier New" panose="02070309020205020404" pitchFamily="49" charset="0"/>
                <a:cs typeface="Courier New" panose="02070309020205020404" pitchFamily="49" charset="0"/>
              </a:rPr>
              <a:t>train_test_split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nyc.Year.values.reshape</a:t>
            </a:r>
            <a:r>
              <a:rPr lang="en-US" b="1" dirty="0">
                <a:latin typeface="Courier New" panose="02070309020205020404" pitchFamily="49" charset="0"/>
                <a:cs typeface="Courier New" panose="02070309020205020404" pitchFamily="49" charset="0"/>
              </a:rPr>
              <a:t>(-1, 1),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nyc.Temperature.values</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a:t>
            </a:r>
          </a:p>
        </p:txBody>
      </p:sp>
      <p:sp>
        <p:nvSpPr>
          <p:cNvPr id="5" name="TextBox 4">
            <a:extLst>
              <a:ext uri="{FF2B5EF4-FFF2-40B4-BE49-F238E27FC236}">
                <a16:creationId xmlns:a16="http://schemas.microsoft.com/office/drawing/2014/main" id="{E1E8CDCD-429F-5B4B-9B0D-A0E8E2F2D00F}"/>
              </a:ext>
            </a:extLst>
          </p:cNvPr>
          <p:cNvSpPr txBox="1"/>
          <p:nvPr/>
        </p:nvSpPr>
        <p:spPr>
          <a:xfrm>
            <a:off x="1455602" y="4668528"/>
            <a:ext cx="6232796" cy="58477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f'Shape</a:t>
            </a:r>
            <a:r>
              <a:rPr lang="en-US" b="1" dirty="0">
                <a:latin typeface="Courier New" panose="02070309020205020404" pitchFamily="49" charset="0"/>
                <a:cs typeface="Courier New" panose="02070309020205020404" pitchFamily="49" charset="0"/>
              </a:rPr>
              <a:t> of training set = {</a:t>
            </a:r>
            <a:r>
              <a:rPr lang="en-US" b="1" dirty="0" err="1">
                <a:latin typeface="Courier New" panose="02070309020205020404" pitchFamily="49" charset="0"/>
                <a:cs typeface="Courier New" panose="02070309020205020404" pitchFamily="49" charset="0"/>
              </a:rPr>
              <a:t>X_train.shape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f'Shape</a:t>
            </a:r>
            <a:r>
              <a:rPr lang="en-US" b="1" dirty="0">
                <a:latin typeface="Courier New" panose="02070309020205020404" pitchFamily="49" charset="0"/>
                <a:cs typeface="Courier New" panose="02070309020205020404" pitchFamily="49" charset="0"/>
              </a:rPr>
              <a:t> of testing  set = {</a:t>
            </a:r>
            <a:r>
              <a:rPr lang="en-US" b="1" dirty="0" err="1">
                <a:latin typeface="Courier New" panose="02070309020205020404" pitchFamily="49" charset="0"/>
                <a:cs typeface="Courier New" panose="02070309020205020404" pitchFamily="49" charset="0"/>
              </a:rPr>
              <a:t>X_test.shape</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F7DB7D36-ACFF-654C-95EB-CC660BF49B44}"/>
              </a:ext>
            </a:extLst>
          </p:cNvPr>
          <p:cNvSpPr txBox="1"/>
          <p:nvPr/>
        </p:nvSpPr>
        <p:spPr>
          <a:xfrm>
            <a:off x="2286025" y="5395563"/>
            <a:ext cx="4011034" cy="584775"/>
          </a:xfrm>
          <a:prstGeom prst="rect">
            <a:avLst/>
          </a:prstGeom>
          <a:solidFill>
            <a:srgbClr val="DDFDFF"/>
          </a:solidFill>
          <a:ln>
            <a:solidFill>
              <a:srgbClr val="0432FF"/>
            </a:solidFill>
          </a:ln>
        </p:spPr>
        <p:txBody>
          <a:bodyPr wrap="none" rtlCol="0">
            <a:spAutoFit/>
          </a:bodyPr>
          <a:lstStyle/>
          <a:p>
            <a:r>
              <a:rPr lang="en-US" b="1" dirty="0">
                <a:latin typeface="Courier New" panose="02070309020205020404" pitchFamily="49" charset="0"/>
                <a:cs typeface="Courier New" panose="02070309020205020404" pitchFamily="49" charset="0"/>
              </a:rPr>
              <a:t>Size of training set = (95, 1) </a:t>
            </a:r>
          </a:p>
          <a:p>
            <a:r>
              <a:rPr lang="en-US" b="1" dirty="0">
                <a:latin typeface="Courier New" panose="02070309020205020404" pitchFamily="49" charset="0"/>
                <a:cs typeface="Courier New" panose="02070309020205020404" pitchFamily="49" charset="0"/>
              </a:rPr>
              <a:t>Size of testing  set = (32, 1)</a:t>
            </a:r>
          </a:p>
        </p:txBody>
      </p:sp>
      <p:sp>
        <p:nvSpPr>
          <p:cNvPr id="8" name="Right Arrow 7">
            <a:extLst>
              <a:ext uri="{FF2B5EF4-FFF2-40B4-BE49-F238E27FC236}">
                <a16:creationId xmlns:a16="http://schemas.microsoft.com/office/drawing/2014/main" id="{06DDF5C9-F125-8C48-B851-1E9C3EC254E2}"/>
              </a:ext>
            </a:extLst>
          </p:cNvPr>
          <p:cNvSpPr/>
          <p:nvPr/>
        </p:nvSpPr>
        <p:spPr bwMode="auto">
          <a:xfrm>
            <a:off x="1737391" y="5550791"/>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80339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4859-9CD3-1347-85C4-5F653C3DEC98}"/>
              </a:ext>
            </a:extLst>
          </p:cNvPr>
          <p:cNvSpPr>
            <a:spLocks noGrp="1"/>
          </p:cNvSpPr>
          <p:nvPr>
            <p:ph type="title"/>
          </p:nvPr>
        </p:nvSpPr>
        <p:spPr/>
        <p:txBody>
          <a:bodyPr/>
          <a:lstStyle/>
          <a:p>
            <a:r>
              <a:rPr lang="en-US" dirty="0"/>
              <a:t>Split Data for Training and Testing</a:t>
            </a:r>
            <a:r>
              <a:rPr lang="en-US" i="1" dirty="0"/>
              <a:t>, cont’d</a:t>
            </a:r>
          </a:p>
        </p:txBody>
      </p:sp>
      <p:sp>
        <p:nvSpPr>
          <p:cNvPr id="3" name="Content Placeholder 2">
            <a:extLst>
              <a:ext uri="{FF2B5EF4-FFF2-40B4-BE49-F238E27FC236}">
                <a16:creationId xmlns:a16="http://schemas.microsoft.com/office/drawing/2014/main" id="{A50FF9B5-D04C-DD48-8140-8A4F3C0D20D6}"/>
              </a:ext>
            </a:extLst>
          </p:cNvPr>
          <p:cNvSpPr>
            <a:spLocks noGrp="1"/>
          </p:cNvSpPr>
          <p:nvPr>
            <p:ph idx="1"/>
          </p:nvPr>
        </p:nvSpPr>
        <p:spPr>
          <a:xfrm>
            <a:off x="457200" y="3063243"/>
            <a:ext cx="8229600" cy="3067681"/>
          </a:xfrm>
        </p:spPr>
        <p:txBody>
          <a:bodyPr/>
          <a:lstStyle/>
          <a:p>
            <a:r>
              <a:rPr lang="en-US" dirty="0"/>
              <a:t>Scikit-learn estimators require their training and testing data to be two-dimensional arrays.</a:t>
            </a:r>
          </a:p>
          <a:p>
            <a:pPr lvl="1"/>
            <a:r>
              <a:rPr lang="en-US" dirty="0"/>
              <a:t>The </a:t>
            </a:r>
            <a:r>
              <a:rPr lang="en-US" b="1" dirty="0">
                <a:solidFill>
                  <a:srgbClr val="B23C00"/>
                </a:solidFill>
                <a:latin typeface="Courier New" panose="02070309020205020404" pitchFamily="49" charset="0"/>
                <a:cs typeface="Courier New" panose="02070309020205020404" pitchFamily="49" charset="0"/>
              </a:rPr>
              <a:t>reshape</a:t>
            </a:r>
            <a:r>
              <a:rPr lang="en-US" dirty="0"/>
              <a:t> function converts the one-dimensional array of </a:t>
            </a:r>
            <a:r>
              <a:rPr lang="en-US" b="1" dirty="0" err="1">
                <a:solidFill>
                  <a:srgbClr val="0432FF"/>
                </a:solidFill>
                <a:latin typeface="Courier New" panose="02070309020205020404" pitchFamily="49" charset="0"/>
                <a:cs typeface="Courier New" panose="02070309020205020404" pitchFamily="49" charset="0"/>
              </a:rPr>
              <a:t>nyc.Year.values</a:t>
            </a:r>
            <a:r>
              <a:rPr lang="en-US" b="1" dirty="0">
                <a:solidFill>
                  <a:srgbClr val="0432FF"/>
                </a:solidFill>
                <a:latin typeface="+mj-lt"/>
                <a:cs typeface="Courier New" panose="02070309020205020404" pitchFamily="49" charset="0"/>
              </a:rPr>
              <a:t> </a:t>
            </a:r>
            <a:r>
              <a:rPr lang="en-US" dirty="0"/>
              <a:t>into a two-dimensional array where each row consists of one column.</a:t>
            </a:r>
          </a:p>
          <a:p>
            <a:pPr lvl="1"/>
            <a:r>
              <a:rPr lang="en-US" dirty="0"/>
              <a:t>The </a:t>
            </a:r>
            <a:r>
              <a:rPr lang="en-US" b="1" dirty="0">
                <a:solidFill>
                  <a:srgbClr val="0432FF"/>
                </a:solidFill>
                <a:latin typeface="Courier New" panose="02070309020205020404" pitchFamily="49" charset="0"/>
                <a:cs typeface="Courier New" panose="02070309020205020404" pitchFamily="49" charset="0"/>
              </a:rPr>
              <a:t>-1</a:t>
            </a:r>
            <a:r>
              <a:rPr lang="en-US" dirty="0"/>
              <a:t> tells </a:t>
            </a:r>
            <a:r>
              <a:rPr lang="en-US" b="1" dirty="0">
                <a:solidFill>
                  <a:srgbClr val="B23C00"/>
                </a:solidFill>
                <a:latin typeface="Courier New" panose="02070309020205020404" pitchFamily="49" charset="0"/>
                <a:cs typeface="Courier New" panose="02070309020205020404" pitchFamily="49" charset="0"/>
              </a:rPr>
              <a:t>reshape</a:t>
            </a:r>
            <a:r>
              <a:rPr lang="en-US" dirty="0"/>
              <a:t> to infer the number of rows from the length of the data.</a:t>
            </a:r>
          </a:p>
        </p:txBody>
      </p:sp>
      <p:sp>
        <p:nvSpPr>
          <p:cNvPr id="4" name="Slide Number Placeholder 3">
            <a:extLst>
              <a:ext uri="{FF2B5EF4-FFF2-40B4-BE49-F238E27FC236}">
                <a16:creationId xmlns:a16="http://schemas.microsoft.com/office/drawing/2014/main" id="{6562D9A8-35B3-1340-871D-5FE3E3720C4A}"/>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
        <p:nvSpPr>
          <p:cNvPr id="6" name="TextBox 5">
            <a:extLst>
              <a:ext uri="{FF2B5EF4-FFF2-40B4-BE49-F238E27FC236}">
                <a16:creationId xmlns:a16="http://schemas.microsoft.com/office/drawing/2014/main" id="{3F6AF8E1-8175-CD41-8907-0424DB5631A6}"/>
              </a:ext>
            </a:extLst>
          </p:cNvPr>
          <p:cNvSpPr txBox="1"/>
          <p:nvPr/>
        </p:nvSpPr>
        <p:spPr>
          <a:xfrm>
            <a:off x="1208739" y="1376107"/>
            <a:ext cx="6726521"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sklearn.model_selection</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train_test_split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X_train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y_test</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train_test_split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nyc.Year.values.</a:t>
            </a:r>
            <a:r>
              <a:rPr lang="en-US" b="1" dirty="0" err="1">
                <a:solidFill>
                  <a:srgbClr val="B23C00"/>
                </a:solidFill>
                <a:latin typeface="Courier New" panose="02070309020205020404" pitchFamily="49" charset="0"/>
                <a:cs typeface="Courier New" panose="02070309020205020404" pitchFamily="49" charset="0"/>
              </a:rPr>
              <a:t>reshape</a:t>
            </a:r>
            <a:r>
              <a:rPr lang="en-US" b="1" dirty="0">
                <a:solidFill>
                  <a:srgbClr val="B23C00"/>
                </a:solidFill>
                <a:latin typeface="Courier New" panose="02070309020205020404" pitchFamily="49" charset="0"/>
                <a:cs typeface="Courier New" panose="02070309020205020404" pitchFamily="49" charset="0"/>
              </a:rPr>
              <a:t>(-1, 1)</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nyc.Temperature.values</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a:t>
            </a:r>
          </a:p>
        </p:txBody>
      </p:sp>
    </p:spTree>
    <p:extLst>
      <p:ext uri="{BB962C8B-B14F-4D97-AF65-F5344CB8AC3E}">
        <p14:creationId xmlns:p14="http://schemas.microsoft.com/office/powerpoint/2010/main" val="1602314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1D-1C44-1746-B328-83AFB694E70A}"/>
              </a:ext>
            </a:extLst>
          </p:cNvPr>
          <p:cNvSpPr>
            <a:spLocks noGrp="1"/>
          </p:cNvSpPr>
          <p:nvPr>
            <p:ph type="title"/>
          </p:nvPr>
        </p:nvSpPr>
        <p:spPr/>
        <p:txBody>
          <a:bodyPr/>
          <a:lstStyle/>
          <a:p>
            <a:r>
              <a:rPr lang="en-US" dirty="0"/>
              <a:t>Train the Estimator</a:t>
            </a:r>
          </a:p>
        </p:txBody>
      </p:sp>
      <p:sp>
        <p:nvSpPr>
          <p:cNvPr id="3" name="Content Placeholder 2">
            <a:extLst>
              <a:ext uri="{FF2B5EF4-FFF2-40B4-BE49-F238E27FC236}">
                <a16:creationId xmlns:a16="http://schemas.microsoft.com/office/drawing/2014/main" id="{F041488E-2CD0-6B47-80C9-BA630D029C74}"/>
              </a:ext>
            </a:extLst>
          </p:cNvPr>
          <p:cNvSpPr>
            <a:spLocks noGrp="1"/>
          </p:cNvSpPr>
          <p:nvPr>
            <p:ph idx="1"/>
          </p:nvPr>
        </p:nvSpPr>
        <p:spPr>
          <a:xfrm>
            <a:off x="457200" y="1325903"/>
            <a:ext cx="8229600" cy="4785330"/>
          </a:xfrm>
        </p:spPr>
        <p:txBody>
          <a:bodyPr/>
          <a:lstStyle/>
          <a:p>
            <a:r>
              <a:rPr lang="en-US" dirty="0"/>
              <a:t>Train the </a:t>
            </a:r>
            <a:r>
              <a:rPr lang="en-US" b="1" dirty="0" err="1">
                <a:solidFill>
                  <a:srgbClr val="B23C00"/>
                </a:solidFill>
                <a:latin typeface="Courier New" panose="02070309020205020404" pitchFamily="49" charset="0"/>
                <a:cs typeface="Courier New" panose="02070309020205020404" pitchFamily="49" charset="0"/>
              </a:rPr>
              <a:t>LinearRegression</a:t>
            </a:r>
            <a:r>
              <a:rPr lang="en-US" dirty="0"/>
              <a:t> estimator:</a:t>
            </a:r>
          </a:p>
          <a:p>
            <a:endParaRPr lang="en-US" dirty="0"/>
          </a:p>
          <a:p>
            <a:endParaRPr lang="en-US" dirty="0"/>
          </a:p>
          <a:p>
            <a:endParaRPr lang="en-US" dirty="0"/>
          </a:p>
          <a:p>
            <a:endParaRPr lang="en-US" dirty="0"/>
          </a:p>
          <a:p>
            <a:endParaRPr lang="en-US" dirty="0"/>
          </a:p>
          <a:p>
            <a:pPr lvl="3"/>
            <a:endParaRPr lang="en-US" dirty="0"/>
          </a:p>
          <a:p>
            <a:pPr lvl="1"/>
            <a:r>
              <a:rPr lang="en-US" dirty="0"/>
              <a:t>The slope is an array for the general case of multivariate regression.</a:t>
            </a:r>
          </a:p>
        </p:txBody>
      </p:sp>
      <p:sp>
        <p:nvSpPr>
          <p:cNvPr id="4" name="Slide Number Placeholder 3">
            <a:extLst>
              <a:ext uri="{FF2B5EF4-FFF2-40B4-BE49-F238E27FC236}">
                <a16:creationId xmlns:a16="http://schemas.microsoft.com/office/drawing/2014/main" id="{D1ED5972-E640-044A-9584-44A0846E8651}"/>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dirty="0"/>
          </a:p>
        </p:txBody>
      </p:sp>
      <p:sp>
        <p:nvSpPr>
          <p:cNvPr id="5" name="TextBox 4">
            <a:extLst>
              <a:ext uri="{FF2B5EF4-FFF2-40B4-BE49-F238E27FC236}">
                <a16:creationId xmlns:a16="http://schemas.microsoft.com/office/drawing/2014/main" id="{567425DF-6487-CC46-861C-EF5A0F2A0786}"/>
              </a:ext>
            </a:extLst>
          </p:cNvPr>
          <p:cNvSpPr txBox="1"/>
          <p:nvPr/>
        </p:nvSpPr>
        <p:spPr>
          <a:xfrm>
            <a:off x="266975" y="2057415"/>
            <a:ext cx="8610049" cy="1708160"/>
          </a:xfrm>
          <a:prstGeom prst="rect">
            <a:avLst/>
          </a:prstGeom>
          <a:solidFill>
            <a:schemeClr val="bg1">
              <a:lumMod val="95000"/>
            </a:schemeClr>
          </a:solidFill>
          <a:ln>
            <a:solidFill>
              <a:schemeClr val="bg1">
                <a:lumMod val="75000"/>
              </a:schemeClr>
            </a:solidFill>
          </a:ln>
        </p:spPr>
        <p:txBody>
          <a:bodyPr wrap="none" rtlCol="0">
            <a:spAutoFit/>
          </a:bodyPr>
          <a:lstStyle/>
          <a:p>
            <a:r>
              <a:rPr lang="en-US" sz="1500" b="1" dirty="0">
                <a:latin typeface="Courier New" panose="02070309020205020404" pitchFamily="49" charset="0"/>
                <a:cs typeface="Courier New" panose="02070309020205020404" pitchFamily="49" charset="0"/>
              </a:rPr>
              <a:t>from </a:t>
            </a:r>
            <a:r>
              <a:rPr lang="en-US" sz="1500" b="1" dirty="0" err="1">
                <a:latin typeface="Courier New" panose="02070309020205020404" pitchFamily="49" charset="0"/>
                <a:cs typeface="Courier New" panose="02070309020205020404" pitchFamily="49" charset="0"/>
              </a:rPr>
              <a:t>sklearn.linear_model</a:t>
            </a:r>
            <a:r>
              <a:rPr lang="en-US" sz="1500" b="1" dirty="0">
                <a:latin typeface="Courier New" panose="02070309020205020404" pitchFamily="49" charset="0"/>
                <a:cs typeface="Courier New" panose="02070309020205020404" pitchFamily="49" charset="0"/>
              </a:rPr>
              <a:t> import </a:t>
            </a:r>
            <a:r>
              <a:rPr lang="en-US" sz="1500" b="1" dirty="0" err="1">
                <a:solidFill>
                  <a:srgbClr val="B23C00"/>
                </a:solidFill>
                <a:latin typeface="Courier New" panose="02070309020205020404" pitchFamily="49" charset="0"/>
                <a:cs typeface="Courier New" panose="02070309020205020404" pitchFamily="49" charset="0"/>
              </a:rPr>
              <a:t>LinearRegression</a:t>
            </a:r>
            <a:endParaRPr lang="en-US" sz="1500" b="1" dirty="0">
              <a:solidFill>
                <a:srgbClr val="B23C00"/>
              </a:solidFill>
              <a:latin typeface="Courier New" panose="02070309020205020404" pitchFamily="49" charset="0"/>
              <a:cs typeface="Courier New" panose="02070309020205020404" pitchFamily="49" charset="0"/>
            </a:endParaRPr>
          </a:p>
          <a:p>
            <a:endParaRPr lang="en-US" sz="1500" b="1" dirty="0">
              <a:latin typeface="Courier New" panose="02070309020205020404" pitchFamily="49" charset="0"/>
              <a:cs typeface="Courier New" panose="02070309020205020404" pitchFamily="49" charset="0"/>
            </a:endParaRPr>
          </a:p>
          <a:p>
            <a:r>
              <a:rPr lang="en-US" sz="1500" b="1" dirty="0" err="1">
                <a:latin typeface="Courier New" panose="02070309020205020404" pitchFamily="49" charset="0"/>
                <a:cs typeface="Courier New" panose="02070309020205020404" pitchFamily="49" charset="0"/>
              </a:rPr>
              <a:t>linear_regression</a:t>
            </a:r>
            <a:r>
              <a:rPr lang="en-US" sz="1500" b="1" dirty="0">
                <a:latin typeface="Courier New" panose="02070309020205020404" pitchFamily="49" charset="0"/>
                <a:cs typeface="Courier New" panose="02070309020205020404" pitchFamily="49" charset="0"/>
              </a:rPr>
              <a:t> = </a:t>
            </a:r>
            <a:r>
              <a:rPr lang="en-US" sz="1500" b="1" dirty="0" err="1">
                <a:solidFill>
                  <a:srgbClr val="C00000"/>
                </a:solidFill>
                <a:latin typeface="Courier New" panose="02070309020205020404" pitchFamily="49" charset="0"/>
                <a:cs typeface="Courier New" panose="02070309020205020404" pitchFamily="49" charset="0"/>
              </a:rPr>
              <a:t>LinearRegression</a:t>
            </a:r>
            <a:r>
              <a:rPr lang="en-US" sz="1500" b="1" dirty="0">
                <a:latin typeface="Courier New" panose="02070309020205020404" pitchFamily="49" charset="0"/>
                <a:cs typeface="Courier New" panose="02070309020205020404" pitchFamily="49" charset="0"/>
              </a:rPr>
              <a:t>()</a:t>
            </a:r>
          </a:p>
          <a:p>
            <a:r>
              <a:rPr lang="en-US" sz="1500" b="1" dirty="0" err="1">
                <a:latin typeface="Courier New" panose="02070309020205020404" pitchFamily="49" charset="0"/>
                <a:cs typeface="Courier New" panose="02070309020205020404" pitchFamily="49" charset="0"/>
              </a:rPr>
              <a:t>linear_regression.</a:t>
            </a:r>
            <a:r>
              <a:rPr lang="en-US" sz="1500" b="1" dirty="0" err="1">
                <a:solidFill>
                  <a:srgbClr val="B23C00"/>
                </a:solidFill>
                <a:latin typeface="Courier New" panose="02070309020205020404" pitchFamily="49" charset="0"/>
                <a:cs typeface="Courier New" panose="02070309020205020404" pitchFamily="49" charset="0"/>
              </a:rPr>
              <a:t>fit</a:t>
            </a:r>
            <a:r>
              <a:rPr lang="en-US" sz="1500" b="1" dirty="0">
                <a:latin typeface="Courier New" panose="02070309020205020404" pitchFamily="49" charset="0"/>
                <a:cs typeface="Courier New" panose="02070309020205020404" pitchFamily="49" charset="0"/>
              </a:rPr>
              <a:t>(X=</a:t>
            </a:r>
            <a:r>
              <a:rPr lang="en-US" sz="1500" b="1" dirty="0" err="1">
                <a:latin typeface="Courier New" panose="02070309020205020404" pitchFamily="49" charset="0"/>
                <a:cs typeface="Courier New" panose="02070309020205020404" pitchFamily="49" charset="0"/>
              </a:rPr>
              <a:t>X_train</a:t>
            </a:r>
            <a:r>
              <a:rPr lang="en-US" sz="1500" b="1" dirty="0">
                <a:latin typeface="Courier New" panose="02070309020205020404" pitchFamily="49" charset="0"/>
                <a:cs typeface="Courier New" panose="02070309020205020404" pitchFamily="49" charset="0"/>
              </a:rPr>
              <a:t>, y=</a:t>
            </a:r>
            <a:r>
              <a:rPr lang="en-US" sz="1500" b="1" dirty="0" err="1">
                <a:latin typeface="Courier New" panose="02070309020205020404" pitchFamily="49" charset="0"/>
                <a:cs typeface="Courier New" panose="02070309020205020404" pitchFamily="49" charset="0"/>
              </a:rPr>
              <a:t>y_train</a:t>
            </a:r>
            <a:r>
              <a:rPr lang="en-US" sz="1500" b="1" dirty="0">
                <a:latin typeface="Courier New" panose="02070309020205020404" pitchFamily="49" charset="0"/>
                <a:cs typeface="Courier New" panose="02070309020205020404" pitchFamily="49" charset="0"/>
              </a:rPr>
              <a:t>)</a:t>
            </a: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print(</a:t>
            </a:r>
            <a:r>
              <a:rPr lang="en-US" sz="1500" b="1" dirty="0" err="1">
                <a:latin typeface="Courier New" panose="02070309020205020404" pitchFamily="49" charset="0"/>
                <a:cs typeface="Courier New" panose="02070309020205020404" pitchFamily="49" charset="0"/>
              </a:rPr>
              <a:t>f'regression</a:t>
            </a:r>
            <a:r>
              <a:rPr lang="en-US" sz="1500" b="1" dirty="0">
                <a:latin typeface="Courier New" panose="02070309020205020404" pitchFamily="49" charset="0"/>
                <a:cs typeface="Courier New" panose="02070309020205020404" pitchFamily="49" charset="0"/>
              </a:rPr>
              <a:t> coefficient (slope) = {</a:t>
            </a:r>
            <a:r>
              <a:rPr lang="en-US" sz="1500" b="1" dirty="0" err="1">
                <a:latin typeface="Courier New" panose="02070309020205020404" pitchFamily="49" charset="0"/>
                <a:cs typeface="Courier New" panose="02070309020205020404" pitchFamily="49" charset="0"/>
              </a:rPr>
              <a:t>linear_regression.coef</a:t>
            </a:r>
            <a:r>
              <a:rPr lang="en-US" sz="1500" b="1" dirty="0">
                <a:latin typeface="Courier New" panose="02070309020205020404" pitchFamily="49" charset="0"/>
                <a:cs typeface="Courier New" panose="02070309020205020404" pitchFamily="49" charset="0"/>
              </a:rPr>
              <a:t>_}')</a:t>
            </a:r>
          </a:p>
          <a:p>
            <a:r>
              <a:rPr lang="en-US" sz="1500" b="1" dirty="0">
                <a:latin typeface="Courier New" panose="02070309020205020404" pitchFamily="49" charset="0"/>
                <a:cs typeface="Courier New" panose="02070309020205020404" pitchFamily="49" charset="0"/>
              </a:rPr>
              <a:t>print(f'                     intercept = {</a:t>
            </a:r>
            <a:r>
              <a:rPr lang="en-US" sz="1500" b="1" dirty="0" err="1">
                <a:latin typeface="Courier New" panose="02070309020205020404" pitchFamily="49" charset="0"/>
                <a:cs typeface="Courier New" panose="02070309020205020404" pitchFamily="49" charset="0"/>
              </a:rPr>
              <a:t>linear_regression.intercept</a:t>
            </a:r>
            <a:r>
              <a:rPr lang="en-US" sz="1500" b="1" dirty="0">
                <a:latin typeface="Courier New" panose="02070309020205020404" pitchFamily="49" charset="0"/>
                <a:cs typeface="Courier New" panose="02070309020205020404" pitchFamily="49" charset="0"/>
              </a:rPr>
              <a:t>_}')</a:t>
            </a:r>
          </a:p>
        </p:txBody>
      </p:sp>
      <p:sp>
        <p:nvSpPr>
          <p:cNvPr id="6" name="TextBox 5">
            <a:extLst>
              <a:ext uri="{FF2B5EF4-FFF2-40B4-BE49-F238E27FC236}">
                <a16:creationId xmlns:a16="http://schemas.microsoft.com/office/drawing/2014/main" id="{E7405A79-E6FE-784D-A5C1-6363C4173AA4}"/>
              </a:ext>
            </a:extLst>
          </p:cNvPr>
          <p:cNvSpPr txBox="1"/>
          <p:nvPr/>
        </p:nvSpPr>
        <p:spPr>
          <a:xfrm>
            <a:off x="1192138" y="3941493"/>
            <a:ext cx="6479659" cy="584775"/>
          </a:xfrm>
          <a:prstGeom prst="rect">
            <a:avLst/>
          </a:prstGeom>
          <a:solidFill>
            <a:srgbClr val="DDFDFF"/>
          </a:solidFill>
          <a:ln>
            <a:solidFill>
              <a:srgbClr val="0432FF"/>
            </a:solidFill>
          </a:ln>
        </p:spPr>
        <p:txBody>
          <a:bodyPr wrap="none" rtlCol="0">
            <a:spAutoFit/>
          </a:bodyPr>
          <a:lstStyle/>
          <a:p>
            <a:r>
              <a:rPr lang="en-US" b="1" dirty="0">
                <a:latin typeface="Courier New" panose="02070309020205020404" pitchFamily="49" charset="0"/>
                <a:cs typeface="Courier New" panose="02070309020205020404" pitchFamily="49" charset="0"/>
              </a:rPr>
              <a:t>regression coefficient (slope) = [0.03061817] </a:t>
            </a:r>
          </a:p>
          <a:p>
            <a:r>
              <a:rPr lang="en-US" b="1" dirty="0">
                <a:latin typeface="Courier New" panose="02070309020205020404" pitchFamily="49" charset="0"/>
                <a:cs typeface="Courier New" panose="02070309020205020404" pitchFamily="49" charset="0"/>
              </a:rPr>
              <a:t>                     intercept = -23.15950296932693</a:t>
            </a:r>
          </a:p>
        </p:txBody>
      </p:sp>
      <p:sp>
        <p:nvSpPr>
          <p:cNvPr id="7" name="Right Arrow 6">
            <a:extLst>
              <a:ext uri="{FF2B5EF4-FFF2-40B4-BE49-F238E27FC236}">
                <a16:creationId xmlns:a16="http://schemas.microsoft.com/office/drawing/2014/main" id="{AA043271-E91A-D64C-A92B-40824F28F982}"/>
              </a:ext>
            </a:extLst>
          </p:cNvPr>
          <p:cNvSpPr/>
          <p:nvPr/>
        </p:nvSpPr>
        <p:spPr bwMode="auto">
          <a:xfrm>
            <a:off x="643459" y="4096722"/>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534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C811-A1DE-8E4B-AB83-CA5613373BC5}"/>
              </a:ext>
            </a:extLst>
          </p:cNvPr>
          <p:cNvSpPr>
            <a:spLocks noGrp="1"/>
          </p:cNvSpPr>
          <p:nvPr>
            <p:ph type="title"/>
          </p:nvPr>
        </p:nvSpPr>
        <p:spPr/>
        <p:txBody>
          <a:bodyPr/>
          <a:lstStyle/>
          <a:p>
            <a:r>
              <a:rPr lang="en-US" dirty="0"/>
              <a:t>Test the Model</a:t>
            </a:r>
          </a:p>
        </p:txBody>
      </p:sp>
      <p:sp>
        <p:nvSpPr>
          <p:cNvPr id="3" name="Content Placeholder 2">
            <a:extLst>
              <a:ext uri="{FF2B5EF4-FFF2-40B4-BE49-F238E27FC236}">
                <a16:creationId xmlns:a16="http://schemas.microsoft.com/office/drawing/2014/main" id="{675AB403-FE80-F449-9AB2-892B1B045AB7}"/>
              </a:ext>
            </a:extLst>
          </p:cNvPr>
          <p:cNvSpPr>
            <a:spLocks noGrp="1"/>
          </p:cNvSpPr>
          <p:nvPr>
            <p:ph idx="1"/>
          </p:nvPr>
        </p:nvSpPr>
        <p:spPr>
          <a:xfrm>
            <a:off x="457200" y="1295400"/>
            <a:ext cx="8229600" cy="579137"/>
          </a:xfrm>
        </p:spPr>
        <p:txBody>
          <a:bodyPr/>
          <a:lstStyle/>
          <a:p>
            <a:r>
              <a:rPr lang="en-US" dirty="0"/>
              <a:t>Test the model using the set of test data:</a:t>
            </a:r>
          </a:p>
        </p:txBody>
      </p:sp>
      <p:sp>
        <p:nvSpPr>
          <p:cNvPr id="4" name="Slide Number Placeholder 3">
            <a:extLst>
              <a:ext uri="{FF2B5EF4-FFF2-40B4-BE49-F238E27FC236}">
                <a16:creationId xmlns:a16="http://schemas.microsoft.com/office/drawing/2014/main" id="{52A78039-5186-5448-A0C9-F387FF0214E7}"/>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78F9FF2B-BBE0-814C-8751-92FA2FDE6DA9}"/>
              </a:ext>
            </a:extLst>
          </p:cNvPr>
          <p:cNvSpPr txBox="1"/>
          <p:nvPr/>
        </p:nvSpPr>
        <p:spPr>
          <a:xfrm>
            <a:off x="93851" y="1874537"/>
            <a:ext cx="8956298" cy="1246495"/>
          </a:xfrm>
          <a:prstGeom prst="rect">
            <a:avLst/>
          </a:prstGeom>
          <a:solidFill>
            <a:schemeClr val="bg1">
              <a:lumMod val="95000"/>
            </a:schemeClr>
          </a:solidFill>
          <a:ln>
            <a:solidFill>
              <a:schemeClr val="bg1">
                <a:lumMod val="75000"/>
              </a:schemeClr>
            </a:solidFill>
          </a:ln>
        </p:spPr>
        <p:txBody>
          <a:bodyPr wrap="none" rtlCol="0">
            <a:spAutoFit/>
          </a:bodyPr>
          <a:lstStyle/>
          <a:p>
            <a:r>
              <a:rPr lang="en-US" sz="1500" b="1" dirty="0">
                <a:latin typeface="Courier New" panose="02070309020205020404" pitchFamily="49" charset="0"/>
                <a:cs typeface="Courier New" panose="02070309020205020404" pitchFamily="49" charset="0"/>
              </a:rPr>
              <a:t>predicted = </a:t>
            </a:r>
            <a:r>
              <a:rPr lang="en-US" sz="1500" b="1" dirty="0" err="1">
                <a:latin typeface="Courier New" panose="02070309020205020404" pitchFamily="49" charset="0"/>
                <a:cs typeface="Courier New" panose="02070309020205020404" pitchFamily="49" charset="0"/>
              </a:rPr>
              <a:t>linear_regression.predict</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X_test</a:t>
            </a:r>
            <a:r>
              <a:rPr lang="en-US" sz="1500" b="1" dirty="0">
                <a:latin typeface="Courier New" panose="02070309020205020404" pitchFamily="49" charset="0"/>
                <a:cs typeface="Courier New" panose="02070309020205020404" pitchFamily="49" charset="0"/>
              </a:rPr>
              <a:t>)</a:t>
            </a:r>
          </a:p>
          <a:p>
            <a:r>
              <a:rPr lang="en-US" sz="1500" b="1" dirty="0">
                <a:latin typeface="Courier New" panose="02070309020205020404" pitchFamily="49" charset="0"/>
                <a:cs typeface="Courier New" panose="02070309020205020404" pitchFamily="49" charset="0"/>
              </a:rPr>
              <a:t>expected  = </a:t>
            </a:r>
            <a:r>
              <a:rPr lang="en-US" sz="1500" b="1" dirty="0" err="1">
                <a:latin typeface="Courier New" panose="02070309020205020404" pitchFamily="49" charset="0"/>
                <a:cs typeface="Courier New" panose="02070309020205020404" pitchFamily="49" charset="0"/>
              </a:rPr>
              <a:t>y_test</a:t>
            </a:r>
            <a:endParaRPr lang="en-US" sz="1500" b="1" dirty="0">
              <a:latin typeface="Courier New" panose="02070309020205020404" pitchFamily="49" charset="0"/>
              <a:cs typeface="Courier New" panose="02070309020205020404" pitchFamily="49" charset="0"/>
            </a:endParaRP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for p, e in zip(predicted[::5], expected[::5]):</a:t>
            </a:r>
          </a:p>
          <a:p>
            <a:r>
              <a:rPr lang="en-US" sz="1500" b="1" dirty="0">
                <a:latin typeface="Courier New" panose="02070309020205020404" pitchFamily="49" charset="0"/>
                <a:cs typeface="Courier New" panose="02070309020205020404" pitchFamily="49" charset="0"/>
              </a:rPr>
              <a:t>    print(</a:t>
            </a:r>
            <a:r>
              <a:rPr lang="en-US" sz="1500" b="1" dirty="0" err="1">
                <a:latin typeface="Courier New" panose="02070309020205020404" pitchFamily="49" charset="0"/>
                <a:cs typeface="Courier New" panose="02070309020205020404" pitchFamily="49" charset="0"/>
              </a:rPr>
              <a:t>f'predicted</a:t>
            </a:r>
            <a:r>
              <a:rPr lang="en-US" sz="1500" b="1" dirty="0">
                <a:latin typeface="Courier New" panose="02070309020205020404" pitchFamily="49" charset="0"/>
                <a:cs typeface="Courier New" panose="02070309020205020404" pitchFamily="49" charset="0"/>
              </a:rPr>
              <a:t>: {p:.2f}, expected: {e:.2f}, difference: {p - e:.2f}')</a:t>
            </a:r>
          </a:p>
        </p:txBody>
      </p:sp>
      <p:sp>
        <p:nvSpPr>
          <p:cNvPr id="6" name="TextBox 5">
            <a:extLst>
              <a:ext uri="{FF2B5EF4-FFF2-40B4-BE49-F238E27FC236}">
                <a16:creationId xmlns:a16="http://schemas.microsoft.com/office/drawing/2014/main" id="{7860DAF1-5CAC-0242-996A-9FCFDEA87044}"/>
              </a:ext>
            </a:extLst>
          </p:cNvPr>
          <p:cNvSpPr txBox="1"/>
          <p:nvPr/>
        </p:nvSpPr>
        <p:spPr>
          <a:xfrm>
            <a:off x="1270455" y="3284332"/>
            <a:ext cx="6603090" cy="2800767"/>
          </a:xfrm>
          <a:prstGeom prst="rect">
            <a:avLst/>
          </a:prstGeom>
          <a:solidFill>
            <a:srgbClr val="DDFDFF"/>
          </a:solidFill>
          <a:ln>
            <a:solidFill>
              <a:srgbClr val="0432FF"/>
            </a:solidFill>
          </a:ln>
        </p:spPr>
        <p:txBody>
          <a:bodyPr wrap="none" rtlCol="0">
            <a:spAutoFit/>
          </a:bodyPr>
          <a:lstStyle/>
          <a:p>
            <a:r>
              <a:rPr lang="en-US" b="1" dirty="0">
                <a:latin typeface="Courier New" panose="02070309020205020404" pitchFamily="49" charset="0"/>
                <a:cs typeface="Courier New" panose="02070309020205020404" pitchFamily="49" charset="0"/>
              </a:rPr>
              <a:t>predicted: 36.42, expected: 39.30, difference: -2.88</a:t>
            </a:r>
          </a:p>
          <a:p>
            <a:r>
              <a:rPr lang="en-US" b="1" dirty="0">
                <a:latin typeface="Courier New" panose="02070309020205020404" pitchFamily="49" charset="0"/>
                <a:cs typeface="Courier New" panose="02070309020205020404" pitchFamily="49" charset="0"/>
              </a:rPr>
              <a:t>predicted: 34.92, expected: 34.30, difference:  0.62</a:t>
            </a:r>
          </a:p>
          <a:p>
            <a:r>
              <a:rPr lang="en-US" b="1" dirty="0">
                <a:latin typeface="Courier New" panose="02070309020205020404" pitchFamily="49" charset="0"/>
                <a:cs typeface="Courier New" panose="02070309020205020404" pitchFamily="49" charset="0"/>
              </a:rPr>
              <a:t>predicted: 37.25, expected: 39.60, difference: -2.35</a:t>
            </a:r>
          </a:p>
          <a:p>
            <a:r>
              <a:rPr lang="en-US" b="1" dirty="0">
                <a:latin typeface="Courier New" panose="02070309020205020404" pitchFamily="49" charset="0"/>
                <a:cs typeface="Courier New" panose="02070309020205020404" pitchFamily="49" charset="0"/>
              </a:rPr>
              <a:t>predicted: 35.14, expected: 28.10, difference:  7.04</a:t>
            </a:r>
          </a:p>
          <a:p>
            <a:r>
              <a:rPr lang="en-US" b="1" dirty="0">
                <a:latin typeface="Courier New" panose="02070309020205020404" pitchFamily="49" charset="0"/>
                <a:cs typeface="Courier New" panose="02070309020205020404" pitchFamily="49" charset="0"/>
              </a:rPr>
              <a:t>predicted: 35.35, expected: 40.00, difference: -4.65</a:t>
            </a:r>
          </a:p>
          <a:p>
            <a:r>
              <a:rPr lang="en-US" b="1" dirty="0">
                <a:latin typeface="Courier New" panose="02070309020205020404" pitchFamily="49" charset="0"/>
                <a:cs typeface="Courier New" panose="02070309020205020404" pitchFamily="49" charset="0"/>
              </a:rPr>
              <a:t>predicted: 37.22, expected: 39.50, difference: -2.28</a:t>
            </a:r>
          </a:p>
          <a:p>
            <a:r>
              <a:rPr lang="en-US" b="1" dirty="0">
                <a:latin typeface="Courier New" panose="02070309020205020404" pitchFamily="49" charset="0"/>
                <a:cs typeface="Courier New" panose="02070309020205020404" pitchFamily="49" charset="0"/>
              </a:rPr>
              <a:t>predicted: 34.86, expected: 33.20, difference:  1.66</a:t>
            </a:r>
          </a:p>
          <a:p>
            <a:r>
              <a:rPr lang="en-US" b="1" dirty="0">
                <a:latin typeface="Courier New" panose="02070309020205020404" pitchFamily="49" charset="0"/>
                <a:cs typeface="Courier New" panose="02070309020205020404" pitchFamily="49" charset="0"/>
              </a:rPr>
              <a:t>predicted: 38.02, expected: 45.80, difference: -7.78</a:t>
            </a:r>
          </a:p>
          <a:p>
            <a:r>
              <a:rPr lang="en-US" b="1" dirty="0">
                <a:latin typeface="Courier New" panose="02070309020205020404" pitchFamily="49" charset="0"/>
                <a:cs typeface="Courier New" panose="02070309020205020404" pitchFamily="49" charset="0"/>
              </a:rPr>
              <a:t>predicted: 38.41, expected: 34.80, difference:  3.61</a:t>
            </a:r>
          </a:p>
          <a:p>
            <a:r>
              <a:rPr lang="en-US" b="1" dirty="0">
                <a:latin typeface="Courier New" panose="02070309020205020404" pitchFamily="49" charset="0"/>
                <a:cs typeface="Courier New" panose="02070309020205020404" pitchFamily="49" charset="0"/>
              </a:rPr>
              <a:t>predicted: 36.64, expected: 41.20, difference: -4.56</a:t>
            </a:r>
          </a:p>
          <a:p>
            <a:r>
              <a:rPr lang="en-US" b="1" dirty="0">
                <a:latin typeface="Courier New" panose="02070309020205020404" pitchFamily="49" charset="0"/>
                <a:cs typeface="Courier New" panose="02070309020205020404" pitchFamily="49" charset="0"/>
              </a:rPr>
              <a:t>. . .</a:t>
            </a:r>
          </a:p>
        </p:txBody>
      </p:sp>
      <p:sp>
        <p:nvSpPr>
          <p:cNvPr id="7" name="Right Arrow 6">
            <a:extLst>
              <a:ext uri="{FF2B5EF4-FFF2-40B4-BE49-F238E27FC236}">
                <a16:creationId xmlns:a16="http://schemas.microsoft.com/office/drawing/2014/main" id="{917D36A5-4964-D845-A20F-F9CDB8240738}"/>
              </a:ext>
            </a:extLst>
          </p:cNvPr>
          <p:cNvSpPr/>
          <p:nvPr/>
        </p:nvSpPr>
        <p:spPr bwMode="auto">
          <a:xfrm>
            <a:off x="643459" y="4096722"/>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20709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E49F-EF96-6048-94B5-44F2B478EAEF}"/>
              </a:ext>
            </a:extLst>
          </p:cNvPr>
          <p:cNvSpPr>
            <a:spLocks noGrp="1"/>
          </p:cNvSpPr>
          <p:nvPr>
            <p:ph type="title"/>
          </p:nvPr>
        </p:nvSpPr>
        <p:spPr/>
        <p:txBody>
          <a:bodyPr/>
          <a:lstStyle/>
          <a:p>
            <a:r>
              <a:rPr lang="en-US" dirty="0"/>
              <a:t>Make Predictions</a:t>
            </a:r>
          </a:p>
        </p:txBody>
      </p:sp>
      <p:sp>
        <p:nvSpPr>
          <p:cNvPr id="3" name="Content Placeholder 2">
            <a:extLst>
              <a:ext uri="{FF2B5EF4-FFF2-40B4-BE49-F238E27FC236}">
                <a16:creationId xmlns:a16="http://schemas.microsoft.com/office/drawing/2014/main" id="{BF6FEA1A-9034-F749-957A-55240C04A0AF}"/>
              </a:ext>
            </a:extLst>
          </p:cNvPr>
          <p:cNvSpPr>
            <a:spLocks noGrp="1"/>
          </p:cNvSpPr>
          <p:nvPr>
            <p:ph idx="1"/>
          </p:nvPr>
        </p:nvSpPr>
        <p:spPr>
          <a:xfrm>
            <a:off x="457200" y="1295400"/>
            <a:ext cx="8229600" cy="579137"/>
          </a:xfrm>
        </p:spPr>
        <p:txBody>
          <a:bodyPr/>
          <a:lstStyle/>
          <a:p>
            <a:r>
              <a:rPr lang="en-US" dirty="0"/>
              <a:t>“Deploy” the model by using it to predict:</a:t>
            </a:r>
          </a:p>
        </p:txBody>
      </p:sp>
      <p:sp>
        <p:nvSpPr>
          <p:cNvPr id="4" name="Slide Number Placeholder 3">
            <a:extLst>
              <a:ext uri="{FF2B5EF4-FFF2-40B4-BE49-F238E27FC236}">
                <a16:creationId xmlns:a16="http://schemas.microsoft.com/office/drawing/2014/main" id="{554F95B2-3004-0E4A-BE37-557B98CEE391}"/>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
        <p:nvSpPr>
          <p:cNvPr id="5" name="TextBox 4">
            <a:extLst>
              <a:ext uri="{FF2B5EF4-FFF2-40B4-BE49-F238E27FC236}">
                <a16:creationId xmlns:a16="http://schemas.microsoft.com/office/drawing/2014/main" id="{8DCA0ABC-56A6-AD41-9A90-76A5ABD4FAFC}"/>
              </a:ext>
            </a:extLst>
          </p:cNvPr>
          <p:cNvSpPr txBox="1"/>
          <p:nvPr/>
        </p:nvSpPr>
        <p:spPr>
          <a:xfrm>
            <a:off x="1455602" y="1955223"/>
            <a:ext cx="6232796" cy="206210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predict_temperature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linear_regression</a:t>
            </a:r>
            <a:r>
              <a:rPr lang="en-US" b="1" dirty="0">
                <a:latin typeface="Courier New" panose="02070309020205020404" pitchFamily="49" charset="0"/>
                <a:cs typeface="Courier New" panose="02070309020205020404" pitchFamily="49" charset="0"/>
              </a:rPr>
              <a:t>, year):</a:t>
            </a:r>
          </a:p>
          <a:p>
            <a:r>
              <a:rPr lang="en-US" b="1" dirty="0">
                <a:latin typeface="Courier New" panose="02070309020205020404" pitchFamily="49" charset="0"/>
                <a:cs typeface="Courier New" panose="02070309020205020404" pitchFamily="49" charset="0"/>
              </a:rPr>
              <a:t>    m = </a:t>
            </a:r>
            <a:r>
              <a:rPr lang="en-US" b="1" dirty="0" err="1">
                <a:latin typeface="Courier New" panose="02070309020205020404" pitchFamily="49" charset="0"/>
                <a:cs typeface="Courier New" panose="02070309020205020404" pitchFamily="49" charset="0"/>
              </a:rPr>
              <a:t>linear_regression.coef</a:t>
            </a:r>
            <a:r>
              <a:rPr lang="en-US" b="1" dirty="0">
                <a:latin typeface="Courier New" panose="02070309020205020404" pitchFamily="49" charset="0"/>
                <a:cs typeface="Courier New" panose="02070309020205020404" pitchFamily="49" charset="0"/>
              </a:rPr>
              <a:t>_</a:t>
            </a:r>
          </a:p>
          <a:p>
            <a:r>
              <a:rPr lang="en-US" b="1" dirty="0">
                <a:latin typeface="Courier New" panose="02070309020205020404" pitchFamily="49" charset="0"/>
                <a:cs typeface="Courier New" panose="02070309020205020404" pitchFamily="49" charset="0"/>
              </a:rPr>
              <a:t>    b = </a:t>
            </a:r>
            <a:r>
              <a:rPr lang="en-US" b="1" dirty="0" err="1">
                <a:latin typeface="Courier New" panose="02070309020205020404" pitchFamily="49" charset="0"/>
                <a:cs typeface="Courier New" panose="02070309020205020404" pitchFamily="49" charset="0"/>
              </a:rPr>
              <a:t>linear_regression.intercept</a:t>
            </a:r>
            <a:r>
              <a:rPr lang="en-US" b="1" dirty="0">
                <a:latin typeface="Courier New" panose="02070309020205020404" pitchFamily="49" charset="0"/>
                <a:cs typeface="Courier New" panose="02070309020205020404" pitchFamily="49" charset="0"/>
              </a:rPr>
              <a:t>_</a:t>
            </a:r>
          </a:p>
          <a:p>
            <a:r>
              <a:rPr lang="en-US" b="1" dirty="0">
                <a:latin typeface="Courier New" panose="02070309020205020404" pitchFamily="49" charset="0"/>
                <a:cs typeface="Courier New" panose="02070309020205020404" pitchFamily="49" charset="0"/>
              </a:rPr>
              <a:t>    x = year</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y_hat</a:t>
            </a:r>
            <a:r>
              <a:rPr lang="en-US" b="1" dirty="0">
                <a:latin typeface="Courier New" panose="02070309020205020404" pitchFamily="49" charset="0"/>
                <a:cs typeface="Courier New" panose="02070309020205020404" pitchFamily="49" charset="0"/>
              </a:rPr>
              <a:t> = m*x + b</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y_hat</a:t>
            </a:r>
            <a:r>
              <a:rPr lang="en-US" b="1" dirty="0">
                <a:latin typeface="Courier New" panose="02070309020205020404" pitchFamily="49" charset="0"/>
                <a:cs typeface="Courier New" panose="02070309020205020404" pitchFamily="49" charset="0"/>
              </a:rPr>
              <a:t>[0]</a:t>
            </a:r>
          </a:p>
        </p:txBody>
      </p:sp>
      <p:sp>
        <p:nvSpPr>
          <p:cNvPr id="6" name="TextBox 5">
            <a:extLst>
              <a:ext uri="{FF2B5EF4-FFF2-40B4-BE49-F238E27FC236}">
                <a16:creationId xmlns:a16="http://schemas.microsoft.com/office/drawing/2014/main" id="{6CE0E161-92D4-1F42-8CDB-F328BD0AF5E1}"/>
              </a:ext>
            </a:extLst>
          </p:cNvPr>
          <p:cNvSpPr txBox="1"/>
          <p:nvPr/>
        </p:nvSpPr>
        <p:spPr>
          <a:xfrm>
            <a:off x="529868" y="4336603"/>
            <a:ext cx="8084264"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year = 2020</a:t>
            </a:r>
          </a:p>
          <a:p>
            <a:r>
              <a:rPr lang="en-US" b="1" dirty="0">
                <a:latin typeface="Courier New" panose="02070309020205020404" pitchFamily="49" charset="0"/>
                <a:cs typeface="Courier New" panose="02070309020205020404" pitchFamily="49" charset="0"/>
              </a:rPr>
              <a:t>temp = </a:t>
            </a:r>
            <a:r>
              <a:rPr lang="en-US" b="1" dirty="0" err="1">
                <a:latin typeface="Courier New" panose="02070309020205020404" pitchFamily="49" charset="0"/>
                <a:cs typeface="Courier New" panose="02070309020205020404" pitchFamily="49" charset="0"/>
              </a:rPr>
              <a:t>predict_temperature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linear_regression</a:t>
            </a:r>
            <a:r>
              <a:rPr lang="en-US" b="1" dirty="0">
                <a:latin typeface="Courier New" panose="02070309020205020404" pitchFamily="49" charset="0"/>
                <a:cs typeface="Courier New" panose="02070309020205020404" pitchFamily="49" charset="0"/>
              </a:rPr>
              <a:t>, year)</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f'The</a:t>
            </a:r>
            <a:r>
              <a:rPr lang="en-US" b="1" dirty="0">
                <a:latin typeface="Courier New" panose="02070309020205020404" pitchFamily="49" charset="0"/>
                <a:cs typeface="Courier New" panose="02070309020205020404" pitchFamily="49" charset="0"/>
              </a:rPr>
              <a:t> predicted temperature in year {year} is {temp:.2f}')</a:t>
            </a:r>
          </a:p>
        </p:txBody>
      </p:sp>
      <p:sp>
        <p:nvSpPr>
          <p:cNvPr id="7" name="TextBox 6">
            <a:extLst>
              <a:ext uri="{FF2B5EF4-FFF2-40B4-BE49-F238E27FC236}">
                <a16:creationId xmlns:a16="http://schemas.microsoft.com/office/drawing/2014/main" id="{55F71BA3-E92D-8D43-828C-D3C31AC2E8B8}"/>
              </a:ext>
            </a:extLst>
          </p:cNvPr>
          <p:cNvSpPr txBox="1"/>
          <p:nvPr/>
        </p:nvSpPr>
        <p:spPr>
          <a:xfrm>
            <a:off x="1371635" y="5562600"/>
            <a:ext cx="5985934" cy="338554"/>
          </a:xfrm>
          <a:prstGeom prst="rect">
            <a:avLst/>
          </a:prstGeom>
          <a:solidFill>
            <a:srgbClr val="DDFDFF"/>
          </a:solidFill>
          <a:ln>
            <a:solidFill>
              <a:srgbClr val="0432FF"/>
            </a:solidFill>
          </a:ln>
        </p:spPr>
        <p:txBody>
          <a:bodyPr wrap="none" rtlCol="0">
            <a:spAutoFit/>
          </a:bodyPr>
          <a:lstStyle/>
          <a:p>
            <a:r>
              <a:rPr lang="en-US" b="1" dirty="0">
                <a:latin typeface="Courier New" panose="02070309020205020404" pitchFamily="49" charset="0"/>
                <a:cs typeface="Courier New" panose="02070309020205020404" pitchFamily="49" charset="0"/>
              </a:rPr>
              <a:t>The predicted temperature in year 2021 is 38.75</a:t>
            </a:r>
          </a:p>
        </p:txBody>
      </p:sp>
      <p:sp>
        <p:nvSpPr>
          <p:cNvPr id="8" name="Right Arrow 7">
            <a:extLst>
              <a:ext uri="{FF2B5EF4-FFF2-40B4-BE49-F238E27FC236}">
                <a16:creationId xmlns:a16="http://schemas.microsoft.com/office/drawing/2014/main" id="{1D128C3C-6487-394F-BC66-F18E27A69C7C}"/>
              </a:ext>
            </a:extLst>
          </p:cNvPr>
          <p:cNvSpPr/>
          <p:nvPr/>
        </p:nvSpPr>
        <p:spPr bwMode="auto">
          <a:xfrm>
            <a:off x="823001" y="5594719"/>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374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B61-7D16-5844-8B99-78D65C647304}"/>
              </a:ext>
            </a:extLst>
          </p:cNvPr>
          <p:cNvSpPr>
            <a:spLocks noGrp="1"/>
          </p:cNvSpPr>
          <p:nvPr>
            <p:ph type="title"/>
          </p:nvPr>
        </p:nvSpPr>
        <p:spPr>
          <a:xfrm>
            <a:off x="365761" y="411163"/>
            <a:ext cx="8412433" cy="655637"/>
          </a:xfrm>
        </p:spPr>
        <p:txBody>
          <a:bodyPr/>
          <a:lstStyle/>
          <a:p>
            <a:r>
              <a:rPr lang="en-US" dirty="0"/>
              <a:t>Example: New York City Temperatures</a:t>
            </a:r>
            <a:r>
              <a:rPr lang="en-US" i="1" dirty="0"/>
              <a:t>, cont’d</a:t>
            </a:r>
          </a:p>
        </p:txBody>
      </p:sp>
      <p:sp>
        <p:nvSpPr>
          <p:cNvPr id="4" name="Slide Number Placeholder 3">
            <a:extLst>
              <a:ext uri="{FF2B5EF4-FFF2-40B4-BE49-F238E27FC236}">
                <a16:creationId xmlns:a16="http://schemas.microsoft.com/office/drawing/2014/main" id="{B9A83911-B23F-2A40-886F-66A125AE5C1C}"/>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pic>
        <p:nvPicPr>
          <p:cNvPr id="5" name="Picture 4">
            <a:extLst>
              <a:ext uri="{FF2B5EF4-FFF2-40B4-BE49-F238E27FC236}">
                <a16:creationId xmlns:a16="http://schemas.microsoft.com/office/drawing/2014/main" id="{24C262B2-9F36-DB4C-88B4-306F394490C9}"/>
              </a:ext>
            </a:extLst>
          </p:cNvPr>
          <p:cNvPicPr>
            <a:picLocks noChangeAspect="1"/>
          </p:cNvPicPr>
          <p:nvPr/>
        </p:nvPicPr>
        <p:blipFill>
          <a:blip r:embed="rId2"/>
          <a:stretch>
            <a:fillRect/>
          </a:stretch>
        </p:blipFill>
        <p:spPr>
          <a:xfrm>
            <a:off x="2536822" y="1290996"/>
            <a:ext cx="4070310" cy="3963197"/>
          </a:xfrm>
          <a:prstGeom prst="rect">
            <a:avLst/>
          </a:prstGeom>
        </p:spPr>
      </p:pic>
      <p:sp>
        <p:nvSpPr>
          <p:cNvPr id="3" name="TextBox 2">
            <a:extLst>
              <a:ext uri="{FF2B5EF4-FFF2-40B4-BE49-F238E27FC236}">
                <a16:creationId xmlns:a16="http://schemas.microsoft.com/office/drawing/2014/main" id="{7541C103-C86E-4545-A6A1-ABC76F79FCD5}"/>
              </a:ext>
            </a:extLst>
          </p:cNvPr>
          <p:cNvSpPr txBox="1"/>
          <p:nvPr/>
        </p:nvSpPr>
        <p:spPr>
          <a:xfrm>
            <a:off x="2536822" y="5339889"/>
            <a:ext cx="3345788" cy="276999"/>
          </a:xfrm>
          <a:prstGeom prst="rect">
            <a:avLst/>
          </a:prstGeom>
          <a:solidFill>
            <a:srgbClr val="DDFDFF"/>
          </a:solidFill>
          <a:ln>
            <a:solidFill>
              <a:srgbClr val="0432FF"/>
            </a:solidFill>
          </a:ln>
        </p:spPr>
        <p:txBody>
          <a:bodyPr wrap="none" rtlCol="0">
            <a:spAutoFit/>
          </a:bodyPr>
          <a:lstStyle/>
          <a:p>
            <a:r>
              <a:rPr lang="en-US" sz="1200" b="1" dirty="0">
                <a:latin typeface="Courier New" panose="02070309020205020404" pitchFamily="49" charset="0"/>
                <a:cs typeface="Courier New" panose="02070309020205020404" pitchFamily="49" charset="0"/>
              </a:rPr>
              <a:t>slope = 0.0148, intercept = 8.6950</a:t>
            </a:r>
          </a:p>
        </p:txBody>
      </p:sp>
      <p:sp>
        <p:nvSpPr>
          <p:cNvPr id="6" name="TextBox 5">
            <a:extLst>
              <a:ext uri="{FF2B5EF4-FFF2-40B4-BE49-F238E27FC236}">
                <a16:creationId xmlns:a16="http://schemas.microsoft.com/office/drawing/2014/main" id="{28CBF0D5-B487-624A-8581-723322742C38}"/>
              </a:ext>
            </a:extLst>
          </p:cNvPr>
          <p:cNvSpPr txBox="1"/>
          <p:nvPr/>
        </p:nvSpPr>
        <p:spPr>
          <a:xfrm>
            <a:off x="2536822" y="5714975"/>
            <a:ext cx="4554452" cy="276999"/>
          </a:xfrm>
          <a:prstGeom prst="rect">
            <a:avLst/>
          </a:prstGeom>
          <a:solidFill>
            <a:srgbClr val="DDFDFF"/>
          </a:solidFill>
          <a:ln>
            <a:solidFill>
              <a:srgbClr val="0432FF"/>
            </a:solidFill>
          </a:ln>
        </p:spPr>
        <p:txBody>
          <a:bodyPr wrap="none" rtlCol="0">
            <a:spAutoFit/>
          </a:bodyPr>
          <a:lstStyle/>
          <a:p>
            <a:r>
              <a:rPr lang="en-US" sz="1200" b="1" dirty="0">
                <a:latin typeface="Courier New" panose="02070309020205020404" pitchFamily="49" charset="0"/>
                <a:cs typeface="Courier New" panose="02070309020205020404" pitchFamily="49" charset="0"/>
              </a:rPr>
              <a:t>The predicted temperature in year 2022 is 38.89</a:t>
            </a:r>
          </a:p>
        </p:txBody>
      </p:sp>
      <p:sp>
        <p:nvSpPr>
          <p:cNvPr id="7" name="TextBox 6">
            <a:extLst>
              <a:ext uri="{FF2B5EF4-FFF2-40B4-BE49-F238E27FC236}">
                <a16:creationId xmlns:a16="http://schemas.microsoft.com/office/drawing/2014/main" id="{ED6052DB-4F2A-D341-8585-D9395693343B}"/>
              </a:ext>
            </a:extLst>
          </p:cNvPr>
          <p:cNvSpPr txBox="1"/>
          <p:nvPr/>
        </p:nvSpPr>
        <p:spPr>
          <a:xfrm>
            <a:off x="6766536" y="1358305"/>
            <a:ext cx="1766509" cy="338554"/>
          </a:xfrm>
          <a:prstGeom prst="rect">
            <a:avLst/>
          </a:prstGeom>
          <a:solidFill>
            <a:srgbClr val="0033CC"/>
          </a:solidFill>
        </p:spPr>
        <p:txBody>
          <a:bodyPr wrap="none" rtlCol="0">
            <a:spAutoFit/>
          </a:bodyPr>
          <a:lstStyle/>
          <a:p>
            <a:r>
              <a:rPr lang="en-US" dirty="0" err="1">
                <a:solidFill>
                  <a:srgbClr val="FFFF00"/>
                </a:solidFill>
              </a:rPr>
              <a:t>NYCTemps.ipynb</a:t>
            </a:r>
            <a:endParaRPr lang="en-US" dirty="0">
              <a:solidFill>
                <a:srgbClr val="FFFF00"/>
              </a:solidFill>
            </a:endParaRPr>
          </a:p>
        </p:txBody>
      </p:sp>
    </p:spTree>
    <p:extLst>
      <p:ext uri="{BB962C8B-B14F-4D97-AF65-F5344CB8AC3E}">
        <p14:creationId xmlns:p14="http://schemas.microsoft.com/office/powerpoint/2010/main" val="186086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994F-D8AE-F44D-95DA-6EE6EF1830AD}"/>
              </a:ext>
            </a:extLst>
          </p:cNvPr>
          <p:cNvSpPr>
            <a:spLocks noGrp="1"/>
          </p:cNvSpPr>
          <p:nvPr>
            <p:ph type="title"/>
          </p:nvPr>
        </p:nvSpPr>
        <p:spPr/>
        <p:txBody>
          <a:bodyPr/>
          <a:lstStyle/>
          <a:p>
            <a:r>
              <a:rPr lang="en-US" dirty="0"/>
              <a:t>Seaborn Scatter Plot</a:t>
            </a:r>
          </a:p>
        </p:txBody>
      </p:sp>
      <p:sp>
        <p:nvSpPr>
          <p:cNvPr id="3" name="Content Placeholder 2">
            <a:extLst>
              <a:ext uri="{FF2B5EF4-FFF2-40B4-BE49-F238E27FC236}">
                <a16:creationId xmlns:a16="http://schemas.microsoft.com/office/drawing/2014/main" id="{8E374A7A-DAF7-484C-AB2B-E6AB39E5A555}"/>
              </a:ext>
            </a:extLst>
          </p:cNvPr>
          <p:cNvSpPr>
            <a:spLocks noGrp="1"/>
          </p:cNvSpPr>
          <p:nvPr>
            <p:ph idx="1"/>
          </p:nvPr>
        </p:nvSpPr>
        <p:spPr>
          <a:xfrm>
            <a:off x="457200" y="1295400"/>
            <a:ext cx="8229600" cy="944893"/>
          </a:xfrm>
        </p:spPr>
        <p:txBody>
          <a:bodyPr/>
          <a:lstStyle/>
          <a:p>
            <a:r>
              <a:rPr lang="en-US" dirty="0"/>
              <a:t>Use Seaborn to create a scatter plot.</a:t>
            </a:r>
            <a:br>
              <a:rPr lang="en-US" dirty="0"/>
            </a:br>
            <a:r>
              <a:rPr lang="en-US" dirty="0"/>
              <a:t>Add a regression line.</a:t>
            </a:r>
          </a:p>
        </p:txBody>
      </p:sp>
      <p:sp>
        <p:nvSpPr>
          <p:cNvPr id="4" name="Slide Number Placeholder 3">
            <a:extLst>
              <a:ext uri="{FF2B5EF4-FFF2-40B4-BE49-F238E27FC236}">
                <a16:creationId xmlns:a16="http://schemas.microsoft.com/office/drawing/2014/main" id="{8CC76F87-EFC7-B940-91D6-3833DB5980F1}"/>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
        <p:nvSpPr>
          <p:cNvPr id="5" name="TextBox 4">
            <a:extLst>
              <a:ext uri="{FF2B5EF4-FFF2-40B4-BE49-F238E27FC236}">
                <a16:creationId xmlns:a16="http://schemas.microsoft.com/office/drawing/2014/main" id="{B38BA0B0-BA52-0841-8057-EF974EDFC232}"/>
              </a:ext>
            </a:extLst>
          </p:cNvPr>
          <p:cNvSpPr txBox="1"/>
          <p:nvPr/>
        </p:nvSpPr>
        <p:spPr>
          <a:xfrm>
            <a:off x="913338" y="2240293"/>
            <a:ext cx="7590539"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numpy as np</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matplotlib.pyplot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plt</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import seaborn as </a:t>
            </a:r>
            <a:r>
              <a:rPr lang="en-US" b="1" dirty="0" err="1">
                <a:latin typeface="Courier New" panose="02070309020205020404" pitchFamily="49" charset="0"/>
                <a:cs typeface="Courier New" panose="02070309020205020404" pitchFamily="49" charset="0"/>
              </a:rPr>
              <a:t>sns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sns.set_style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whitegrid</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plt.figure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figsize</a:t>
            </a:r>
            <a:r>
              <a:rPr lang="en-US" b="1" dirty="0">
                <a:latin typeface="Courier New" panose="02070309020205020404" pitchFamily="49" charset="0"/>
                <a:cs typeface="Courier New" panose="02070309020205020404" pitchFamily="49" charset="0"/>
              </a:rPr>
              <a:t>=(10, 10))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axes = </a:t>
            </a:r>
            <a:r>
              <a:rPr lang="en-US" b="1" dirty="0" err="1">
                <a:solidFill>
                  <a:srgbClr val="B23C00"/>
                </a:solidFill>
                <a:latin typeface="Courier New" panose="02070309020205020404" pitchFamily="49" charset="0"/>
                <a:cs typeface="Courier New" panose="02070309020205020404" pitchFamily="49" charset="0"/>
              </a:rPr>
              <a:t>sns.scatterplot</a:t>
            </a:r>
            <a:r>
              <a:rPr lang="en-US" b="1" dirty="0">
                <a:latin typeface="Courier New" panose="02070309020205020404" pitchFamily="49" charset="0"/>
                <a:cs typeface="Courier New" panose="02070309020205020404" pitchFamily="49" charset="0"/>
              </a:rPr>
              <a:t>(data=</a:t>
            </a:r>
            <a:r>
              <a:rPr lang="en-US" b="1" dirty="0" err="1">
                <a:latin typeface="Courier New" panose="02070309020205020404" pitchFamily="49" charset="0"/>
                <a:cs typeface="Courier New" panose="02070309020205020404" pitchFamily="49" charset="0"/>
              </a:rPr>
              <a:t>nyc</a:t>
            </a:r>
            <a:r>
              <a:rPr lang="en-US" b="1" dirty="0">
                <a:latin typeface="Courier New" panose="02070309020205020404" pitchFamily="49" charset="0"/>
                <a:cs typeface="Courier New" panose="02070309020205020404" pitchFamily="49" charset="0"/>
              </a:rPr>
              <a:t>, x='Year', y='Temperature',</a:t>
            </a:r>
          </a:p>
          <a:p>
            <a:r>
              <a:rPr lang="en-US" b="1" dirty="0">
                <a:latin typeface="Courier New" panose="02070309020205020404" pitchFamily="49" charset="0"/>
                <a:cs typeface="Courier New" panose="02070309020205020404" pitchFamily="49" charset="0"/>
              </a:rPr>
              <a:t>                       </a:t>
            </a:r>
            <a:r>
              <a:rPr lang="en-US" b="1" dirty="0">
                <a:solidFill>
                  <a:srgbClr val="008000"/>
                </a:solidFill>
                <a:latin typeface="Courier New" panose="02070309020205020404" pitchFamily="49" charset="0"/>
                <a:cs typeface="Courier New" panose="02070309020205020404" pitchFamily="49" charset="0"/>
              </a:rPr>
              <a:t>hue='Temperature'</a:t>
            </a:r>
            <a:r>
              <a:rPr lang="en-US" b="1" dirty="0">
                <a:latin typeface="Courier New" panose="02070309020205020404" pitchFamily="49" charset="0"/>
                <a:cs typeface="Courier New" panose="02070309020205020404" pitchFamily="49" charset="0"/>
              </a:rPr>
              <a:t>, palette='winter', </a:t>
            </a:r>
          </a:p>
          <a:p>
            <a:r>
              <a:rPr lang="en-US" b="1" dirty="0">
                <a:latin typeface="Courier New" panose="02070309020205020404" pitchFamily="49" charset="0"/>
                <a:cs typeface="Courier New" panose="02070309020205020404" pitchFamily="49" charset="0"/>
              </a:rPr>
              <a:t>                       legend=False)</a:t>
            </a:r>
          </a:p>
          <a:p>
            <a:r>
              <a:rPr lang="en-US" b="1" dirty="0" err="1">
                <a:latin typeface="Courier New" panose="02070309020205020404" pitchFamily="49" charset="0"/>
                <a:cs typeface="Courier New" panose="02070309020205020404" pitchFamily="49" charset="0"/>
              </a:rPr>
              <a:t>axes.set_ylim</a:t>
            </a:r>
            <a:r>
              <a:rPr lang="en-US" b="1" dirty="0">
                <a:latin typeface="Courier New" panose="02070309020205020404" pitchFamily="49" charset="0"/>
                <a:cs typeface="Courier New" panose="02070309020205020404" pitchFamily="49" charset="0"/>
              </a:rPr>
              <a:t>(25, 50)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np.array</a:t>
            </a:r>
            <a:r>
              <a:rPr lang="en-US" b="1" dirty="0">
                <a:latin typeface="Courier New" panose="02070309020205020404" pitchFamily="49" charset="0"/>
                <a:cs typeface="Courier New" panose="02070309020205020404" pitchFamily="49" charset="0"/>
              </a:rPr>
              <a:t>([min(</a:t>
            </a:r>
            <a:r>
              <a:rPr lang="en-US" b="1" dirty="0" err="1">
                <a:latin typeface="Courier New" panose="02070309020205020404" pitchFamily="49" charset="0"/>
                <a:cs typeface="Courier New" panose="02070309020205020404" pitchFamily="49" charset="0"/>
              </a:rPr>
              <a:t>nyc.Year.values</a:t>
            </a:r>
            <a:r>
              <a:rPr lang="en-US" b="1" dirty="0">
                <a:latin typeface="Courier New" panose="02070309020205020404" pitchFamily="49" charset="0"/>
                <a:cs typeface="Courier New" panose="02070309020205020404" pitchFamily="49" charset="0"/>
              </a:rPr>
              <a:t>), max(</a:t>
            </a:r>
            <a:r>
              <a:rPr lang="en-US" b="1" dirty="0" err="1">
                <a:latin typeface="Courier New" panose="02070309020205020404" pitchFamily="49" charset="0"/>
                <a:cs typeface="Courier New" panose="02070309020205020404" pitchFamily="49" charset="0"/>
              </a:rPr>
              <a:t>nyc.Year.values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y = x*</a:t>
            </a:r>
            <a:r>
              <a:rPr lang="en-US" b="1" dirty="0" err="1">
                <a:latin typeface="Courier New" panose="02070309020205020404" pitchFamily="49" charset="0"/>
                <a:cs typeface="Courier New" panose="02070309020205020404" pitchFamily="49" charset="0"/>
              </a:rPr>
              <a:t>linear_regression.coef</a:t>
            </a:r>
            <a:r>
              <a:rPr lang="en-US" b="1" dirty="0">
                <a:latin typeface="Courier New" panose="02070309020205020404" pitchFamily="49" charset="0"/>
                <a:cs typeface="Courier New" panose="02070309020205020404" pitchFamily="49" charset="0"/>
              </a:rPr>
              <a:t>_ + </a:t>
            </a:r>
            <a:r>
              <a:rPr lang="en-US" b="1" dirty="0" err="1">
                <a:latin typeface="Courier New" panose="02070309020205020404" pitchFamily="49" charset="0"/>
                <a:cs typeface="Courier New" panose="02070309020205020404" pitchFamily="49" charset="0"/>
              </a:rPr>
              <a:t>linear_regression.intercept</a:t>
            </a:r>
            <a:r>
              <a:rPr lang="en-US" b="1" dirty="0">
                <a:latin typeface="Courier New" panose="02070309020205020404" pitchFamily="49" charset="0"/>
                <a:cs typeface="Courier New" panose="02070309020205020404" pitchFamily="49" charset="0"/>
              </a:rPr>
              <a:t>_</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line = </a:t>
            </a:r>
            <a:r>
              <a:rPr lang="en-US" b="1" dirty="0" err="1">
                <a:solidFill>
                  <a:srgbClr val="B23C00"/>
                </a:solidFill>
                <a:latin typeface="Courier New" panose="02070309020205020404" pitchFamily="49" charset="0"/>
                <a:cs typeface="Courier New" panose="02070309020205020404" pitchFamily="49" charset="0"/>
              </a:rPr>
              <a:t>plt.plot</a:t>
            </a:r>
            <a:r>
              <a:rPr lang="en-US" b="1" dirty="0">
                <a:latin typeface="Courier New" panose="02070309020205020404" pitchFamily="49" charset="0"/>
                <a:cs typeface="Courier New" panose="02070309020205020404" pitchFamily="49" charset="0"/>
              </a:rPr>
              <a:t>(x, y)</a:t>
            </a:r>
          </a:p>
        </p:txBody>
      </p:sp>
    </p:spTree>
    <p:extLst>
      <p:ext uri="{BB962C8B-B14F-4D97-AF65-F5344CB8AC3E}">
        <p14:creationId xmlns:p14="http://schemas.microsoft.com/office/powerpoint/2010/main" val="294806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26F-614D-E741-B70C-3C75F4F49E76}"/>
              </a:ext>
            </a:extLst>
          </p:cNvPr>
          <p:cNvSpPr>
            <a:spLocks noGrp="1"/>
          </p:cNvSpPr>
          <p:nvPr>
            <p:ph type="title"/>
          </p:nvPr>
        </p:nvSpPr>
        <p:spPr/>
        <p:txBody>
          <a:bodyPr/>
          <a:lstStyle/>
          <a:p>
            <a:r>
              <a:rPr lang="en-US" dirty="0"/>
              <a:t>Seaborn Scatter Plot</a:t>
            </a:r>
            <a:r>
              <a:rPr lang="en-US" i="1" dirty="0"/>
              <a:t>, cont’d</a:t>
            </a:r>
          </a:p>
        </p:txBody>
      </p:sp>
      <p:sp>
        <p:nvSpPr>
          <p:cNvPr id="4" name="Slide Number Placeholder 3">
            <a:extLst>
              <a:ext uri="{FF2B5EF4-FFF2-40B4-BE49-F238E27FC236}">
                <a16:creationId xmlns:a16="http://schemas.microsoft.com/office/drawing/2014/main" id="{97B9C4F8-4F3C-4740-A2E0-8C9E5E576E52}"/>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pic>
        <p:nvPicPr>
          <p:cNvPr id="5" name="Picture 4" descr="Chart, scatter chart&#10;&#10;Description automatically generated">
            <a:extLst>
              <a:ext uri="{FF2B5EF4-FFF2-40B4-BE49-F238E27FC236}">
                <a16:creationId xmlns:a16="http://schemas.microsoft.com/office/drawing/2014/main" id="{19AD4313-A1C6-4B4F-9852-0EB13208C996}"/>
              </a:ext>
            </a:extLst>
          </p:cNvPr>
          <p:cNvPicPr>
            <a:picLocks noChangeAspect="1"/>
          </p:cNvPicPr>
          <p:nvPr/>
        </p:nvPicPr>
        <p:blipFill>
          <a:blip r:embed="rId2"/>
          <a:stretch>
            <a:fillRect/>
          </a:stretch>
        </p:blipFill>
        <p:spPr>
          <a:xfrm>
            <a:off x="1965988" y="1190575"/>
            <a:ext cx="5212023" cy="4934049"/>
          </a:xfrm>
          <a:prstGeom prst="rect">
            <a:avLst/>
          </a:prstGeom>
        </p:spPr>
      </p:pic>
      <p:sp>
        <p:nvSpPr>
          <p:cNvPr id="8" name="TextBox 7">
            <a:extLst>
              <a:ext uri="{FF2B5EF4-FFF2-40B4-BE49-F238E27FC236}">
                <a16:creationId xmlns:a16="http://schemas.microsoft.com/office/drawing/2014/main" id="{536F3E2A-46C4-A541-BF16-5503369A6E4E}"/>
              </a:ext>
            </a:extLst>
          </p:cNvPr>
          <p:cNvSpPr txBox="1"/>
          <p:nvPr/>
        </p:nvSpPr>
        <p:spPr>
          <a:xfrm>
            <a:off x="6662298" y="4892024"/>
            <a:ext cx="1702710" cy="830997"/>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033CC"/>
                </a:solidFill>
              </a:rPr>
              <a:t>The temperature</a:t>
            </a:r>
          </a:p>
          <a:p>
            <a:r>
              <a:rPr lang="en-US" dirty="0">
                <a:solidFill>
                  <a:srgbClr val="0033CC"/>
                </a:solidFill>
              </a:rPr>
              <a:t>determines the </a:t>
            </a:r>
          </a:p>
          <a:p>
            <a:r>
              <a:rPr lang="en-US" dirty="0">
                <a:solidFill>
                  <a:srgbClr val="0033CC"/>
                </a:solidFill>
              </a:rPr>
              <a:t>hues of the dots.</a:t>
            </a:r>
          </a:p>
        </p:txBody>
      </p:sp>
    </p:spTree>
    <p:extLst>
      <p:ext uri="{BB962C8B-B14F-4D97-AF65-F5344CB8AC3E}">
        <p14:creationId xmlns:p14="http://schemas.microsoft.com/office/powerpoint/2010/main" val="176204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AFE-34EB-9747-B41A-0BD7BA9E3424}"/>
              </a:ext>
            </a:extLst>
          </p:cNvPr>
          <p:cNvSpPr>
            <a:spLocks noGrp="1"/>
          </p:cNvSpPr>
          <p:nvPr>
            <p:ph type="title"/>
          </p:nvPr>
        </p:nvSpPr>
        <p:spPr/>
        <p:txBody>
          <a:bodyPr/>
          <a:lstStyle/>
          <a:p>
            <a:r>
              <a:rPr lang="en-US" dirty="0"/>
              <a:t>Example: Multiple Regression via ML</a:t>
            </a:r>
          </a:p>
        </p:txBody>
      </p:sp>
      <p:sp>
        <p:nvSpPr>
          <p:cNvPr id="3" name="Content Placeholder 2">
            <a:extLst>
              <a:ext uri="{FF2B5EF4-FFF2-40B4-BE49-F238E27FC236}">
                <a16:creationId xmlns:a16="http://schemas.microsoft.com/office/drawing/2014/main" id="{E04901C3-90DA-FE42-A936-289F09D02E8A}"/>
              </a:ext>
            </a:extLst>
          </p:cNvPr>
          <p:cNvSpPr>
            <a:spLocks noGrp="1"/>
          </p:cNvSpPr>
          <p:nvPr>
            <p:ph idx="1"/>
          </p:nvPr>
        </p:nvSpPr>
        <p:spPr>
          <a:xfrm>
            <a:off x="457200" y="1325904"/>
            <a:ext cx="8229600" cy="4754828"/>
          </a:xfrm>
        </p:spPr>
        <p:txBody>
          <a:bodyPr/>
          <a:lstStyle/>
          <a:p>
            <a:r>
              <a:rPr lang="en-US" sz="2000" dirty="0"/>
              <a:t>Use the California Housing dataset.</a:t>
            </a:r>
          </a:p>
          <a:p>
            <a:pPr lvl="1"/>
            <a:r>
              <a:rPr lang="en-US" sz="1800" dirty="0"/>
              <a:t>Derived from the 1990 U.S. census.</a:t>
            </a:r>
          </a:p>
          <a:p>
            <a:pPr lvl="1"/>
            <a:r>
              <a:rPr lang="en-US" sz="1800" dirty="0"/>
              <a:t>20,640 samples, one per block</a:t>
            </a:r>
          </a:p>
          <a:p>
            <a:pPr lvl="4"/>
            <a:endParaRPr lang="en-US" sz="900" dirty="0"/>
          </a:p>
          <a:p>
            <a:r>
              <a:rPr lang="en-US" sz="2000" dirty="0"/>
              <a:t>Attributes (</a:t>
            </a:r>
            <a:r>
              <a:rPr lang="en-US" sz="2000" i="1" dirty="0">
                <a:latin typeface="Times New Roman" panose="02020603050405020304" pitchFamily="18" charset="0"/>
                <a:cs typeface="Times New Roman" panose="02020603050405020304" pitchFamily="18" charset="0"/>
              </a:rPr>
              <a:t>x</a:t>
            </a:r>
            <a:r>
              <a:rPr lang="en-US" sz="2000" i="1" baseline="-25000" dirty="0">
                <a:latin typeface="Times New Roman" panose="02020603050405020304" pitchFamily="18" charset="0"/>
                <a:cs typeface="Times New Roman" panose="02020603050405020304" pitchFamily="18" charset="0"/>
              </a:rPr>
              <a:t>i</a:t>
            </a:r>
            <a:r>
              <a:rPr lang="en-US" sz="2000" dirty="0"/>
              <a:t> values for each block):</a:t>
            </a:r>
          </a:p>
          <a:p>
            <a:pPr lvl="1"/>
            <a:r>
              <a:rPr lang="en-US" sz="1800" dirty="0"/>
              <a:t>median income in $10,000s (max value 5)</a:t>
            </a:r>
          </a:p>
          <a:p>
            <a:pPr lvl="1"/>
            <a:r>
              <a:rPr lang="en-US" sz="1800" dirty="0"/>
              <a:t>median house age in years (max value 52)</a:t>
            </a:r>
          </a:p>
          <a:p>
            <a:pPr lvl="1"/>
            <a:r>
              <a:rPr lang="en-US" sz="1800" dirty="0"/>
              <a:t>average number of rooms</a:t>
            </a:r>
          </a:p>
          <a:p>
            <a:pPr lvl="1"/>
            <a:r>
              <a:rPr lang="en-US" sz="1800" dirty="0"/>
              <a:t>average number of bedrooms</a:t>
            </a:r>
          </a:p>
          <a:p>
            <a:pPr lvl="1"/>
            <a:r>
              <a:rPr lang="en-US" sz="1800" dirty="0"/>
              <a:t>block population</a:t>
            </a:r>
          </a:p>
          <a:p>
            <a:pPr lvl="1"/>
            <a:r>
              <a:rPr lang="en-US" sz="1800" dirty="0"/>
              <a:t>average house occupancy</a:t>
            </a:r>
          </a:p>
          <a:p>
            <a:pPr lvl="1"/>
            <a:r>
              <a:rPr lang="en-US" sz="1800" dirty="0"/>
              <a:t>block house latitude</a:t>
            </a:r>
          </a:p>
          <a:p>
            <a:pPr lvl="1"/>
            <a:r>
              <a:rPr lang="en-US" sz="1800" dirty="0"/>
              <a:t>block house longitude</a:t>
            </a:r>
          </a:p>
          <a:p>
            <a:pPr lvl="4"/>
            <a:endParaRPr lang="en-US" sz="450" dirty="0"/>
          </a:p>
          <a:p>
            <a:r>
              <a:rPr lang="en-US" sz="2000" dirty="0"/>
              <a:t>Target (</a:t>
            </a:r>
            <a:r>
              <a:rPr lang="en-US" sz="2000" i="1" dirty="0">
                <a:latin typeface="Times New Roman" panose="02020603050405020304" pitchFamily="18" charset="0"/>
                <a:cs typeface="Times New Roman" panose="02020603050405020304" pitchFamily="18" charset="0"/>
              </a:rPr>
              <a:t>y</a:t>
            </a:r>
            <a:r>
              <a:rPr lang="en-US" sz="2000" dirty="0"/>
              <a:t> values): median house value per sample, in $10,000s</a:t>
            </a:r>
          </a:p>
        </p:txBody>
      </p:sp>
      <p:sp>
        <p:nvSpPr>
          <p:cNvPr id="4" name="Slide Number Placeholder 3">
            <a:extLst>
              <a:ext uri="{FF2B5EF4-FFF2-40B4-BE49-F238E27FC236}">
                <a16:creationId xmlns:a16="http://schemas.microsoft.com/office/drawing/2014/main" id="{A129D8AB-6605-1F47-A55C-D679A2291308}"/>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Tree>
    <p:extLst>
      <p:ext uri="{BB962C8B-B14F-4D97-AF65-F5344CB8AC3E}">
        <p14:creationId xmlns:p14="http://schemas.microsoft.com/office/powerpoint/2010/main" val="482655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7789-14BC-0A42-8DCB-79E15E900036}"/>
              </a:ext>
            </a:extLst>
          </p:cNvPr>
          <p:cNvSpPr>
            <a:spLocks noGrp="1"/>
          </p:cNvSpPr>
          <p:nvPr>
            <p:ph type="title"/>
          </p:nvPr>
        </p:nvSpPr>
        <p:spPr/>
        <p:txBody>
          <a:bodyPr/>
          <a:lstStyle/>
          <a:p>
            <a:r>
              <a:rPr lang="en-US" dirty="0"/>
              <a:t>Example: Multiple Regression via ML</a:t>
            </a:r>
            <a:r>
              <a:rPr lang="en-US" i="1" dirty="0"/>
              <a:t>, cont’d</a:t>
            </a:r>
          </a:p>
        </p:txBody>
      </p:sp>
      <p:sp>
        <p:nvSpPr>
          <p:cNvPr id="3" name="Content Placeholder 2">
            <a:extLst>
              <a:ext uri="{FF2B5EF4-FFF2-40B4-BE49-F238E27FC236}">
                <a16:creationId xmlns:a16="http://schemas.microsoft.com/office/drawing/2014/main" id="{77477C30-0F0D-C441-89F1-98044454BFF2}"/>
              </a:ext>
            </a:extLst>
          </p:cNvPr>
          <p:cNvSpPr>
            <a:spLocks noGrp="1"/>
          </p:cNvSpPr>
          <p:nvPr>
            <p:ph idx="1"/>
          </p:nvPr>
        </p:nvSpPr>
        <p:spPr>
          <a:xfrm>
            <a:off x="457200" y="1295400"/>
            <a:ext cx="8229600" cy="579137"/>
          </a:xfrm>
        </p:spPr>
        <p:txBody>
          <a:bodyPr/>
          <a:lstStyle/>
          <a:p>
            <a:r>
              <a:rPr lang="en-US" dirty="0"/>
              <a:t>Split the data for training and testing:</a:t>
            </a:r>
          </a:p>
        </p:txBody>
      </p:sp>
      <p:sp>
        <p:nvSpPr>
          <p:cNvPr id="4" name="Slide Number Placeholder 3">
            <a:extLst>
              <a:ext uri="{FF2B5EF4-FFF2-40B4-BE49-F238E27FC236}">
                <a16:creationId xmlns:a16="http://schemas.microsoft.com/office/drawing/2014/main" id="{0876B954-6A52-DC40-8249-D8C586783B3E}"/>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8024AA1A-D01C-F34C-95C6-853010D4AAD6}"/>
              </a:ext>
            </a:extLst>
          </p:cNvPr>
          <p:cNvSpPr txBox="1"/>
          <p:nvPr/>
        </p:nvSpPr>
        <p:spPr>
          <a:xfrm>
            <a:off x="266975" y="2153947"/>
            <a:ext cx="8610049" cy="1708160"/>
          </a:xfrm>
          <a:prstGeom prst="rect">
            <a:avLst/>
          </a:prstGeom>
          <a:solidFill>
            <a:schemeClr val="bg1">
              <a:lumMod val="95000"/>
            </a:schemeClr>
          </a:solidFill>
          <a:ln>
            <a:solidFill>
              <a:schemeClr val="bg1">
                <a:lumMod val="75000"/>
              </a:schemeClr>
            </a:solidFill>
          </a:ln>
        </p:spPr>
        <p:txBody>
          <a:bodyPr wrap="none" rtlCol="0">
            <a:spAutoFit/>
          </a:bodyPr>
          <a:lstStyle/>
          <a:p>
            <a:r>
              <a:rPr lang="en-US" sz="1500" b="1" dirty="0">
                <a:latin typeface="Courier New" panose="02070309020205020404" pitchFamily="49" charset="0"/>
                <a:cs typeface="Courier New" panose="02070309020205020404" pitchFamily="49" charset="0"/>
              </a:rPr>
              <a:t>from </a:t>
            </a:r>
            <a:r>
              <a:rPr lang="en-US" sz="1500" b="1" dirty="0" err="1">
                <a:latin typeface="Courier New" panose="02070309020205020404" pitchFamily="49" charset="0"/>
                <a:cs typeface="Courier New" panose="02070309020205020404" pitchFamily="49" charset="0"/>
              </a:rPr>
              <a:t>sklearn.model_selection</a:t>
            </a:r>
            <a:r>
              <a:rPr lang="en-US" sz="1500" b="1" dirty="0">
                <a:latin typeface="Courier New" panose="02070309020205020404" pitchFamily="49" charset="0"/>
                <a:cs typeface="Courier New" panose="02070309020205020404" pitchFamily="49" charset="0"/>
              </a:rPr>
              <a:t> import </a:t>
            </a:r>
            <a:r>
              <a:rPr lang="en-US" sz="1500" b="1" dirty="0" err="1">
                <a:latin typeface="Courier New" panose="02070309020205020404" pitchFamily="49" charset="0"/>
                <a:cs typeface="Courier New" panose="02070309020205020404" pitchFamily="49" charset="0"/>
              </a:rPr>
              <a:t>train_test_split</a:t>
            </a:r>
            <a:endParaRPr lang="en-US" sz="1500" b="1" dirty="0">
              <a:latin typeface="Courier New" panose="02070309020205020404" pitchFamily="49" charset="0"/>
              <a:cs typeface="Courier New" panose="02070309020205020404" pitchFamily="49" charset="0"/>
            </a:endParaRPr>
          </a:p>
          <a:p>
            <a:endParaRPr lang="en-US" sz="1500" b="1" dirty="0">
              <a:latin typeface="Courier New" panose="02070309020205020404" pitchFamily="49" charset="0"/>
              <a:cs typeface="Courier New" panose="02070309020205020404" pitchFamily="49" charset="0"/>
            </a:endParaRPr>
          </a:p>
          <a:p>
            <a:r>
              <a:rPr lang="en-US" sz="1500" b="1" dirty="0" err="1">
                <a:latin typeface="Courier New" panose="02070309020205020404" pitchFamily="49" charset="0"/>
                <a:cs typeface="Courier New" panose="02070309020205020404" pitchFamily="49" charset="0"/>
              </a:rPr>
              <a:t>X_train</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X_test</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y_train</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y_test</a:t>
            </a:r>
            <a:r>
              <a:rPr lang="en-US" sz="1500" b="1" dirty="0">
                <a:latin typeface="Courier New" panose="02070309020205020404" pitchFamily="49" charset="0"/>
                <a:cs typeface="Courier New" panose="02070309020205020404" pitchFamily="49" charset="0"/>
              </a:rPr>
              <a:t> = \</a:t>
            </a:r>
          </a:p>
          <a:p>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train_test_split</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california.data</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california.target</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random_state</a:t>
            </a:r>
            <a:r>
              <a:rPr lang="en-US" sz="1500" b="1" dirty="0">
                <a:latin typeface="Courier New" panose="02070309020205020404" pitchFamily="49" charset="0"/>
                <a:cs typeface="Courier New" panose="02070309020205020404" pitchFamily="49" charset="0"/>
              </a:rPr>
              <a:t>=11)</a:t>
            </a: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print(</a:t>
            </a:r>
            <a:r>
              <a:rPr lang="en-US" sz="1500" b="1" dirty="0" err="1">
                <a:latin typeface="Courier New" panose="02070309020205020404" pitchFamily="49" charset="0"/>
                <a:cs typeface="Courier New" panose="02070309020205020404" pitchFamily="49" charset="0"/>
              </a:rPr>
              <a:t>f'Shape</a:t>
            </a:r>
            <a:r>
              <a:rPr lang="en-US" sz="1500" b="1" dirty="0">
                <a:latin typeface="Courier New" panose="02070309020205020404" pitchFamily="49" charset="0"/>
                <a:cs typeface="Courier New" panose="02070309020205020404" pitchFamily="49" charset="0"/>
              </a:rPr>
              <a:t> of training set = {</a:t>
            </a:r>
            <a:r>
              <a:rPr lang="en-US" sz="1500" b="1" dirty="0" err="1">
                <a:latin typeface="Courier New" panose="02070309020205020404" pitchFamily="49" charset="0"/>
                <a:cs typeface="Courier New" panose="02070309020205020404" pitchFamily="49" charset="0"/>
              </a:rPr>
              <a:t>X_train.shape</a:t>
            </a:r>
            <a:r>
              <a:rPr lang="en-US" sz="1500" b="1" dirty="0">
                <a:latin typeface="Courier New" panose="02070309020205020404" pitchFamily="49" charset="0"/>
                <a:cs typeface="Courier New" panose="02070309020205020404" pitchFamily="49" charset="0"/>
              </a:rPr>
              <a:t>}')</a:t>
            </a:r>
          </a:p>
          <a:p>
            <a:r>
              <a:rPr lang="en-US" sz="1500" b="1" dirty="0">
                <a:latin typeface="Courier New" panose="02070309020205020404" pitchFamily="49" charset="0"/>
                <a:cs typeface="Courier New" panose="02070309020205020404" pitchFamily="49" charset="0"/>
              </a:rPr>
              <a:t>print(</a:t>
            </a:r>
            <a:r>
              <a:rPr lang="en-US" sz="1500" b="1" dirty="0" err="1">
                <a:latin typeface="Courier New" panose="02070309020205020404" pitchFamily="49" charset="0"/>
                <a:cs typeface="Courier New" panose="02070309020205020404" pitchFamily="49" charset="0"/>
              </a:rPr>
              <a:t>f'Shape</a:t>
            </a:r>
            <a:r>
              <a:rPr lang="en-US" sz="1500" b="1" dirty="0">
                <a:latin typeface="Courier New" panose="02070309020205020404" pitchFamily="49" charset="0"/>
                <a:cs typeface="Courier New" panose="02070309020205020404" pitchFamily="49" charset="0"/>
              </a:rPr>
              <a:t> of testing  set = {</a:t>
            </a:r>
            <a:r>
              <a:rPr lang="en-US" sz="1500" b="1" dirty="0" err="1">
                <a:latin typeface="Courier New" panose="02070309020205020404" pitchFamily="49" charset="0"/>
                <a:cs typeface="Courier New" panose="02070309020205020404" pitchFamily="49" charset="0"/>
              </a:rPr>
              <a:t>X_test.shape</a:t>
            </a:r>
            <a:r>
              <a:rPr lang="en-US" sz="15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6B7268CC-17F0-6343-8519-1092ACF9AD8E}"/>
              </a:ext>
            </a:extLst>
          </p:cNvPr>
          <p:cNvSpPr txBox="1"/>
          <p:nvPr/>
        </p:nvSpPr>
        <p:spPr>
          <a:xfrm>
            <a:off x="1275906" y="4032932"/>
            <a:ext cx="4393362" cy="584775"/>
          </a:xfrm>
          <a:prstGeom prst="rect">
            <a:avLst/>
          </a:prstGeom>
          <a:solidFill>
            <a:srgbClr val="DDFDFF"/>
          </a:solidFill>
          <a:ln>
            <a:solidFill>
              <a:srgbClr val="0033CC"/>
            </a:solidFill>
          </a:ln>
        </p:spPr>
        <p:txBody>
          <a:bodyPr wrap="square" rtlCol="0">
            <a:spAutoFit/>
          </a:bodyPr>
          <a:lstStyle/>
          <a:p>
            <a:r>
              <a:rPr lang="en-US" b="1" dirty="0">
                <a:latin typeface="Courier New" panose="02070309020205020404" pitchFamily="49" charset="0"/>
                <a:cs typeface="Courier New" panose="02070309020205020404" pitchFamily="49" charset="0"/>
              </a:rPr>
              <a:t>Shape of training set = (15480, 8) </a:t>
            </a:r>
          </a:p>
          <a:p>
            <a:r>
              <a:rPr lang="en-US" b="1" dirty="0">
                <a:latin typeface="Courier New" panose="02070309020205020404" pitchFamily="49" charset="0"/>
                <a:cs typeface="Courier New" panose="02070309020205020404" pitchFamily="49" charset="0"/>
              </a:rPr>
              <a:t>Shape of testing  set = (5160, 8)</a:t>
            </a:r>
          </a:p>
        </p:txBody>
      </p:sp>
      <p:sp>
        <p:nvSpPr>
          <p:cNvPr id="7" name="Right Arrow 6">
            <a:extLst>
              <a:ext uri="{FF2B5EF4-FFF2-40B4-BE49-F238E27FC236}">
                <a16:creationId xmlns:a16="http://schemas.microsoft.com/office/drawing/2014/main" id="{B198F2F4-2740-CE41-AAAD-0EA103A6C6FF}"/>
              </a:ext>
            </a:extLst>
          </p:cNvPr>
          <p:cNvSpPr/>
          <p:nvPr/>
        </p:nvSpPr>
        <p:spPr bwMode="auto">
          <a:xfrm>
            <a:off x="656147" y="4188160"/>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751A136-202B-6740-9014-C1D43B74E7AC}"/>
              </a:ext>
            </a:extLst>
          </p:cNvPr>
          <p:cNvSpPr txBox="1"/>
          <p:nvPr/>
        </p:nvSpPr>
        <p:spPr>
          <a:xfrm>
            <a:off x="6400780" y="1997201"/>
            <a:ext cx="2345514" cy="338554"/>
          </a:xfrm>
          <a:prstGeom prst="rect">
            <a:avLst/>
          </a:prstGeom>
          <a:solidFill>
            <a:srgbClr val="0033CC"/>
          </a:solidFill>
        </p:spPr>
        <p:txBody>
          <a:bodyPr wrap="none" rtlCol="0">
            <a:spAutoFit/>
          </a:bodyPr>
          <a:lstStyle/>
          <a:p>
            <a:r>
              <a:rPr lang="en-US" dirty="0" err="1">
                <a:solidFill>
                  <a:srgbClr val="FFFF00"/>
                </a:solidFill>
              </a:rPr>
              <a:t>CaliforniaHousing.ipynb</a:t>
            </a:r>
            <a:endParaRPr lang="en-US" dirty="0">
              <a:solidFill>
                <a:srgbClr val="FFFF00"/>
              </a:solidFill>
            </a:endParaRPr>
          </a:p>
        </p:txBody>
      </p:sp>
    </p:spTree>
    <p:extLst>
      <p:ext uri="{BB962C8B-B14F-4D97-AF65-F5344CB8AC3E}">
        <p14:creationId xmlns:p14="http://schemas.microsoft.com/office/powerpoint/2010/main" val="3721511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C582-6BF3-0E46-AD93-CEA5B5F9149D}"/>
              </a:ext>
            </a:extLst>
          </p:cNvPr>
          <p:cNvSpPr>
            <a:spLocks noGrp="1"/>
          </p:cNvSpPr>
          <p:nvPr>
            <p:ph type="title"/>
          </p:nvPr>
        </p:nvSpPr>
        <p:spPr/>
        <p:txBody>
          <a:bodyPr/>
          <a:lstStyle/>
          <a:p>
            <a:r>
              <a:rPr lang="en-US" dirty="0"/>
              <a:t>Example: Multiple Regression via ML</a:t>
            </a:r>
            <a:r>
              <a:rPr lang="en-US" i="1" dirty="0"/>
              <a:t>, cont’d</a:t>
            </a:r>
            <a:endParaRPr lang="en-US" dirty="0"/>
          </a:p>
        </p:txBody>
      </p:sp>
      <p:sp>
        <p:nvSpPr>
          <p:cNvPr id="3" name="Content Placeholder 2">
            <a:extLst>
              <a:ext uri="{FF2B5EF4-FFF2-40B4-BE49-F238E27FC236}">
                <a16:creationId xmlns:a16="http://schemas.microsoft.com/office/drawing/2014/main" id="{2153FEEC-34DE-8143-9954-119C6603F47C}"/>
              </a:ext>
            </a:extLst>
          </p:cNvPr>
          <p:cNvSpPr>
            <a:spLocks noGrp="1"/>
          </p:cNvSpPr>
          <p:nvPr>
            <p:ph idx="1"/>
          </p:nvPr>
        </p:nvSpPr>
        <p:spPr>
          <a:xfrm>
            <a:off x="457200" y="1234464"/>
            <a:ext cx="8229600" cy="579137"/>
          </a:xfrm>
        </p:spPr>
        <p:txBody>
          <a:bodyPr/>
          <a:lstStyle/>
          <a:p>
            <a:r>
              <a:rPr lang="en-US" dirty="0"/>
              <a:t>Train the model:</a:t>
            </a:r>
          </a:p>
        </p:txBody>
      </p:sp>
      <p:sp>
        <p:nvSpPr>
          <p:cNvPr id="4" name="Slide Number Placeholder 3">
            <a:extLst>
              <a:ext uri="{FF2B5EF4-FFF2-40B4-BE49-F238E27FC236}">
                <a16:creationId xmlns:a16="http://schemas.microsoft.com/office/drawing/2014/main" id="{082C6138-1D09-694A-AA5C-24A65B1B7132}"/>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5" name="TextBox 4">
            <a:extLst>
              <a:ext uri="{FF2B5EF4-FFF2-40B4-BE49-F238E27FC236}">
                <a16:creationId xmlns:a16="http://schemas.microsoft.com/office/drawing/2014/main" id="{937100ED-26FF-0F48-B42E-2ABEB48EBEDA}"/>
              </a:ext>
            </a:extLst>
          </p:cNvPr>
          <p:cNvSpPr txBox="1"/>
          <p:nvPr/>
        </p:nvSpPr>
        <p:spPr>
          <a:xfrm>
            <a:off x="1099429" y="1783098"/>
            <a:ext cx="6247223" cy="2092881"/>
          </a:xfrm>
          <a:prstGeom prst="rect">
            <a:avLst/>
          </a:prstGeom>
          <a:solidFill>
            <a:schemeClr val="bg1">
              <a:lumMod val="95000"/>
            </a:schemeClr>
          </a:solidFill>
          <a:ln>
            <a:solidFill>
              <a:schemeClr val="bg1">
                <a:lumMod val="75000"/>
              </a:schemeClr>
            </a:solidFill>
          </a:ln>
        </p:spPr>
        <p:txBody>
          <a:bodyPr wrap="none" rtlCol="0">
            <a:spAutoFit/>
          </a:bodyPr>
          <a:lstStyle/>
          <a:p>
            <a:r>
              <a:rPr lang="en-US" sz="1300" b="1" dirty="0">
                <a:latin typeface="Courier New" panose="02070309020205020404" pitchFamily="49" charset="0"/>
                <a:cs typeface="Courier New" panose="02070309020205020404" pitchFamily="49" charset="0"/>
              </a:rPr>
              <a:t>from </a:t>
            </a:r>
            <a:r>
              <a:rPr lang="en-US" sz="1300" b="1" dirty="0" err="1">
                <a:latin typeface="Courier New" panose="02070309020205020404" pitchFamily="49" charset="0"/>
                <a:cs typeface="Courier New" panose="02070309020205020404" pitchFamily="49" charset="0"/>
              </a:rPr>
              <a:t>sklearn.linear_model</a:t>
            </a:r>
            <a:r>
              <a:rPr lang="en-US" sz="1300" b="1" dirty="0">
                <a:latin typeface="Courier New" panose="02070309020205020404" pitchFamily="49" charset="0"/>
                <a:cs typeface="Courier New" panose="02070309020205020404" pitchFamily="49" charset="0"/>
              </a:rPr>
              <a:t> import </a:t>
            </a:r>
            <a:r>
              <a:rPr lang="en-US" sz="1300" b="1" dirty="0" err="1">
                <a:latin typeface="Courier New" panose="02070309020205020404" pitchFamily="49" charset="0"/>
                <a:cs typeface="Courier New" panose="02070309020205020404" pitchFamily="49" charset="0"/>
              </a:rPr>
              <a:t>LinearRegression</a:t>
            </a:r>
            <a:endParaRPr lang="en-US" sz="1300" b="1" dirty="0">
              <a:latin typeface="Courier New" panose="02070309020205020404" pitchFamily="49" charset="0"/>
              <a:cs typeface="Courier New" panose="02070309020205020404" pitchFamily="49" charset="0"/>
            </a:endParaRPr>
          </a:p>
          <a:p>
            <a:endParaRPr lang="en-US" sz="1300" b="1" dirty="0">
              <a:latin typeface="Courier New" panose="02070309020205020404" pitchFamily="49" charset="0"/>
              <a:cs typeface="Courier New" panose="02070309020205020404" pitchFamily="49" charset="0"/>
            </a:endParaRPr>
          </a:p>
          <a:p>
            <a:r>
              <a:rPr lang="en-US" sz="1300" b="1" dirty="0" err="1">
                <a:latin typeface="Courier New" panose="02070309020205020404" pitchFamily="49" charset="0"/>
                <a:cs typeface="Courier New" panose="02070309020205020404" pitchFamily="49" charset="0"/>
              </a:rPr>
              <a:t>linear_regression</a:t>
            </a:r>
            <a:r>
              <a:rPr lang="en-US" sz="1300" b="1" dirty="0">
                <a:latin typeface="Courier New" panose="02070309020205020404" pitchFamily="49" charset="0"/>
                <a:cs typeface="Courier New" panose="02070309020205020404" pitchFamily="49" charset="0"/>
              </a:rPr>
              <a:t> = </a:t>
            </a:r>
            <a:r>
              <a:rPr lang="en-US" sz="1300" b="1" dirty="0" err="1">
                <a:latin typeface="Courier New" panose="02070309020205020404" pitchFamily="49" charset="0"/>
                <a:cs typeface="Courier New" panose="02070309020205020404" pitchFamily="49" charset="0"/>
              </a:rPr>
              <a:t>LinearRegression</a:t>
            </a:r>
            <a:r>
              <a:rPr lang="en-US" sz="1300" b="1" dirty="0">
                <a:latin typeface="Courier New" panose="02070309020205020404" pitchFamily="49" charset="0"/>
                <a:cs typeface="Courier New" panose="02070309020205020404" pitchFamily="49" charset="0"/>
              </a:rPr>
              <a:t>()</a:t>
            </a:r>
          </a:p>
          <a:p>
            <a:r>
              <a:rPr lang="en-US" sz="1300" b="1" dirty="0" err="1">
                <a:latin typeface="Courier New" panose="02070309020205020404" pitchFamily="49" charset="0"/>
                <a:cs typeface="Courier New" panose="02070309020205020404" pitchFamily="49" charset="0"/>
              </a:rPr>
              <a:t>linear_regression.fit</a:t>
            </a:r>
            <a:r>
              <a:rPr lang="en-US" sz="1300" b="1" dirty="0">
                <a:latin typeface="Courier New" panose="02070309020205020404" pitchFamily="49" charset="0"/>
                <a:cs typeface="Courier New" panose="02070309020205020404" pitchFamily="49" charset="0"/>
              </a:rPr>
              <a:t>(X=</a:t>
            </a:r>
            <a:r>
              <a:rPr lang="en-US" sz="1300" b="1" dirty="0" err="1">
                <a:latin typeface="Courier New" panose="02070309020205020404" pitchFamily="49" charset="0"/>
                <a:cs typeface="Courier New" panose="02070309020205020404" pitchFamily="49" charset="0"/>
              </a:rPr>
              <a:t>X_train</a:t>
            </a:r>
            <a:r>
              <a:rPr lang="en-US" sz="1300" b="1" dirty="0">
                <a:latin typeface="Courier New" panose="02070309020205020404" pitchFamily="49" charset="0"/>
                <a:cs typeface="Courier New" panose="02070309020205020404" pitchFamily="49" charset="0"/>
              </a:rPr>
              <a:t>, y=</a:t>
            </a:r>
            <a:r>
              <a:rPr lang="en-US" sz="1300" b="1" dirty="0" err="1">
                <a:latin typeface="Courier New" panose="02070309020205020404" pitchFamily="49" charset="0"/>
                <a:cs typeface="Courier New" panose="02070309020205020404" pitchFamily="49" charset="0"/>
              </a:rPr>
              <a:t>y_train</a:t>
            </a:r>
            <a:r>
              <a:rPr lang="en-US" sz="1300" b="1" dirty="0">
                <a:latin typeface="Courier New" panose="02070309020205020404" pitchFamily="49" charset="0"/>
                <a:cs typeface="Courier New" panose="02070309020205020404" pitchFamily="49" charset="0"/>
              </a:rPr>
              <a:t>)</a:t>
            </a:r>
          </a:p>
          <a:p>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for </a:t>
            </a:r>
            <a:r>
              <a:rPr lang="en-US" sz="1300" b="1" dirty="0" err="1">
                <a:latin typeface="Courier New" panose="02070309020205020404" pitchFamily="49" charset="0"/>
                <a:cs typeface="Courier New" panose="02070309020205020404" pitchFamily="49" charset="0"/>
              </a:rPr>
              <a:t>i</a:t>
            </a:r>
            <a:r>
              <a:rPr lang="en-US" sz="1300" b="1" dirty="0">
                <a:latin typeface="Courier New" panose="02070309020205020404" pitchFamily="49" charset="0"/>
                <a:cs typeface="Courier New" panose="02070309020205020404" pitchFamily="49" charset="0"/>
              </a:rPr>
              <a:t>, name in enumerate(</a:t>
            </a:r>
            <a:r>
              <a:rPr lang="en-US" sz="1300" b="1" dirty="0" err="1">
                <a:latin typeface="Courier New" panose="02070309020205020404" pitchFamily="49" charset="0"/>
                <a:cs typeface="Courier New" panose="02070309020205020404" pitchFamily="49" charset="0"/>
              </a:rPr>
              <a:t>california.feature_names</a:t>
            </a:r>
            <a:r>
              <a:rPr lang="en-US" sz="1300" b="1" dirty="0">
                <a:latin typeface="Courier New" panose="02070309020205020404" pitchFamily="49" charset="0"/>
                <a:cs typeface="Courier New" panose="02070309020205020404" pitchFamily="49" charset="0"/>
              </a:rPr>
              <a:t>):</a:t>
            </a:r>
          </a:p>
          <a:p>
            <a:r>
              <a:rPr lang="en-US" sz="1300" b="1" dirty="0">
                <a:latin typeface="Courier New" panose="02070309020205020404" pitchFamily="49" charset="0"/>
                <a:cs typeface="Courier New" panose="02070309020205020404" pitchFamily="49" charset="0"/>
              </a:rPr>
              <a:t>    print(f'{name:&gt;11}: {</a:t>
            </a:r>
            <a:r>
              <a:rPr lang="en-US" sz="1300" b="1" dirty="0" err="1">
                <a:latin typeface="Courier New" panose="02070309020205020404" pitchFamily="49" charset="0"/>
                <a:cs typeface="Courier New" panose="02070309020205020404" pitchFamily="49" charset="0"/>
              </a:rPr>
              <a:t>linear_regression.coef</a:t>
            </a:r>
            <a:r>
              <a:rPr lang="en-US" sz="1300" b="1" dirty="0">
                <a:latin typeface="Courier New" panose="02070309020205020404" pitchFamily="49" charset="0"/>
                <a:cs typeface="Courier New" panose="02070309020205020404" pitchFamily="49" charset="0"/>
              </a:rPr>
              <a:t>_[</a:t>
            </a:r>
            <a:r>
              <a:rPr lang="en-US" sz="1300" b="1" dirty="0" err="1">
                <a:latin typeface="Courier New" panose="02070309020205020404" pitchFamily="49" charset="0"/>
                <a:cs typeface="Courier New" panose="02070309020205020404" pitchFamily="49" charset="0"/>
              </a:rPr>
              <a:t>i</a:t>
            </a:r>
            <a:r>
              <a:rPr lang="en-US" sz="1300" b="1" dirty="0">
                <a:latin typeface="Courier New" panose="02070309020205020404" pitchFamily="49" charset="0"/>
                <a:cs typeface="Courier New" panose="02070309020205020404" pitchFamily="49" charset="0"/>
              </a:rPr>
              <a:t>]:24.20f}')</a:t>
            </a:r>
          </a:p>
          <a:p>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print()</a:t>
            </a:r>
          </a:p>
          <a:p>
            <a:r>
              <a:rPr lang="en-US" sz="1300" b="1" dirty="0">
                <a:latin typeface="Courier New" panose="02070309020205020404" pitchFamily="49" charset="0"/>
                <a:cs typeface="Courier New" panose="02070309020205020404" pitchFamily="49" charset="0"/>
              </a:rPr>
              <a:t>print(</a:t>
            </a:r>
            <a:r>
              <a:rPr lang="en-US" sz="1300" b="1" dirty="0" err="1">
                <a:latin typeface="Courier New" panose="02070309020205020404" pitchFamily="49" charset="0"/>
                <a:cs typeface="Courier New" panose="02070309020205020404" pitchFamily="49" charset="0"/>
              </a:rPr>
              <a:t>f'y</a:t>
            </a:r>
            <a:r>
              <a:rPr lang="en-US" sz="1300" b="1" dirty="0">
                <a:latin typeface="Courier New" panose="02070309020205020404" pitchFamily="49" charset="0"/>
                <a:cs typeface="Courier New" panose="02070309020205020404" pitchFamily="49" charset="0"/>
              </a:rPr>
              <a:t>-intercept: {linear_regression.intercept_:23.20f}')</a:t>
            </a:r>
          </a:p>
        </p:txBody>
      </p:sp>
      <p:sp>
        <p:nvSpPr>
          <p:cNvPr id="6" name="TextBox 5">
            <a:extLst>
              <a:ext uri="{FF2B5EF4-FFF2-40B4-BE49-F238E27FC236}">
                <a16:creationId xmlns:a16="http://schemas.microsoft.com/office/drawing/2014/main" id="{5F50A4F2-3771-8A4B-A52E-CB01A0F54D48}"/>
              </a:ext>
            </a:extLst>
          </p:cNvPr>
          <p:cNvSpPr txBox="1"/>
          <p:nvPr/>
        </p:nvSpPr>
        <p:spPr>
          <a:xfrm>
            <a:off x="1953864" y="4016840"/>
            <a:ext cx="4538355" cy="2246769"/>
          </a:xfrm>
          <a:prstGeom prst="rect">
            <a:avLst/>
          </a:prstGeom>
          <a:solidFill>
            <a:srgbClr val="DDFDFF"/>
          </a:solidFill>
          <a:ln>
            <a:solidFill>
              <a:srgbClr val="0033CC"/>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MedInc</a:t>
            </a:r>
            <a:r>
              <a:rPr lang="en-US" sz="1400" b="1" dirty="0">
                <a:latin typeface="Courier New" panose="02070309020205020404" pitchFamily="49" charset="0"/>
                <a:cs typeface="Courier New" panose="02070309020205020404" pitchFamily="49" charset="0"/>
              </a:rPr>
              <a:t>:   0.43770302153822177038</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HouseAge</a:t>
            </a:r>
            <a:r>
              <a:rPr lang="en-US" sz="1400" b="1" dirty="0">
                <a:latin typeface="Courier New" panose="02070309020205020404" pitchFamily="49" charset="0"/>
                <a:cs typeface="Courier New" panose="02070309020205020404" pitchFamily="49" charset="0"/>
              </a:rPr>
              <a:t>:   0.00921683456579792774</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AveRooms</a:t>
            </a:r>
            <a:r>
              <a:rPr lang="en-US" sz="1400" b="1" dirty="0">
                <a:latin typeface="Courier New" panose="02070309020205020404" pitchFamily="49" charset="0"/>
                <a:cs typeface="Courier New" panose="02070309020205020404" pitchFamily="49" charset="0"/>
              </a:rPr>
              <a:t>:  -0.10732526637361011757</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AveBedrms</a:t>
            </a:r>
            <a:r>
              <a:rPr lang="en-US" sz="1400" b="1" dirty="0">
                <a:latin typeface="Courier New" panose="02070309020205020404" pitchFamily="49" charset="0"/>
                <a:cs typeface="Courier New" panose="02070309020205020404" pitchFamily="49" charset="0"/>
              </a:rPr>
              <a:t>:   0.61171330739181228875</a:t>
            </a:r>
          </a:p>
          <a:p>
            <a:r>
              <a:rPr lang="en-US" sz="1400" b="1" dirty="0">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Population:  -0.00000575682200929482</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AveOccup</a:t>
            </a:r>
            <a:r>
              <a:rPr lang="en-US" sz="1400" b="1" dirty="0">
                <a:latin typeface="Courier New" panose="02070309020205020404" pitchFamily="49" charset="0"/>
                <a:cs typeface="Courier New" panose="02070309020205020404" pitchFamily="49" charset="0"/>
              </a:rPr>
              <a:t>:  -0.00338456646571639458</a:t>
            </a:r>
          </a:p>
          <a:p>
            <a:r>
              <a:rPr lang="en-US" sz="1400" b="1" dirty="0">
                <a:latin typeface="Courier New" panose="02070309020205020404" pitchFamily="49" charset="0"/>
                <a:cs typeface="Courier New" panose="02070309020205020404" pitchFamily="49" charset="0"/>
              </a:rPr>
              <a:t>   Latitude:  -0.41948186096490608366</a:t>
            </a:r>
          </a:p>
          <a:p>
            <a:r>
              <a:rPr lang="en-US" sz="1400" b="1" dirty="0">
                <a:latin typeface="Courier New" panose="02070309020205020404" pitchFamily="49" charset="0"/>
                <a:cs typeface="Courier New" panose="02070309020205020404" pitchFamily="49" charset="0"/>
              </a:rPr>
              <a:t>  Longitude:  -0.43377133498740105821</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y-intercept: -36.88295065605546341203</a:t>
            </a:r>
          </a:p>
        </p:txBody>
      </p:sp>
      <p:sp>
        <p:nvSpPr>
          <p:cNvPr id="7" name="Right Arrow 6">
            <a:extLst>
              <a:ext uri="{FF2B5EF4-FFF2-40B4-BE49-F238E27FC236}">
                <a16:creationId xmlns:a16="http://schemas.microsoft.com/office/drawing/2014/main" id="{6CD8E607-54DD-0941-832D-1B50C959883C}"/>
              </a:ext>
            </a:extLst>
          </p:cNvPr>
          <p:cNvSpPr/>
          <p:nvPr/>
        </p:nvSpPr>
        <p:spPr bwMode="auto">
          <a:xfrm>
            <a:off x="1280196" y="4251951"/>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B69A9B07-B752-2144-9623-90703967FCA2}"/>
              </a:ext>
            </a:extLst>
          </p:cNvPr>
          <p:cNvSpPr txBox="1"/>
          <p:nvPr/>
        </p:nvSpPr>
        <p:spPr>
          <a:xfrm>
            <a:off x="6675097" y="4243905"/>
            <a:ext cx="1508746" cy="830997"/>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033CC"/>
                </a:solidFill>
              </a:rPr>
              <a:t>Why are some</a:t>
            </a:r>
            <a:br>
              <a:rPr lang="en-US" dirty="0">
                <a:solidFill>
                  <a:srgbClr val="0033CC"/>
                </a:solidFill>
              </a:rPr>
            </a:br>
            <a:r>
              <a:rPr lang="en-US" dirty="0">
                <a:solidFill>
                  <a:srgbClr val="0033CC"/>
                </a:solidFill>
              </a:rPr>
              <a:t>coefficients </a:t>
            </a:r>
          </a:p>
          <a:p>
            <a:r>
              <a:rPr lang="en-US" dirty="0">
                <a:solidFill>
                  <a:srgbClr val="0033CC"/>
                </a:solidFill>
              </a:rPr>
              <a:t>negative?</a:t>
            </a:r>
          </a:p>
        </p:txBody>
      </p:sp>
      <p:sp>
        <p:nvSpPr>
          <p:cNvPr id="9" name="TextBox 8">
            <a:extLst>
              <a:ext uri="{FF2B5EF4-FFF2-40B4-BE49-F238E27FC236}">
                <a16:creationId xmlns:a16="http://schemas.microsoft.com/office/drawing/2014/main" id="{E1F1C75E-D2EE-A647-AA4F-B79CEB2DC5C5}"/>
              </a:ext>
            </a:extLst>
          </p:cNvPr>
          <p:cNvSpPr txBox="1"/>
          <p:nvPr/>
        </p:nvSpPr>
        <p:spPr>
          <a:xfrm>
            <a:off x="6675097" y="5249734"/>
            <a:ext cx="1508746"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033CC"/>
                </a:solidFill>
              </a:rPr>
              <a:t>What can you</a:t>
            </a:r>
          </a:p>
          <a:p>
            <a:r>
              <a:rPr lang="en-US" dirty="0">
                <a:solidFill>
                  <a:srgbClr val="0033CC"/>
                </a:solidFill>
              </a:rPr>
              <a:t>say about the</a:t>
            </a:r>
          </a:p>
          <a:p>
            <a:r>
              <a:rPr lang="en-US" u="sng" dirty="0">
                <a:solidFill>
                  <a:srgbClr val="0033CC"/>
                </a:solidFill>
              </a:rPr>
              <a:t>population</a:t>
            </a:r>
            <a:r>
              <a:rPr lang="en-US" dirty="0">
                <a:solidFill>
                  <a:srgbClr val="0033CC"/>
                </a:solidFill>
              </a:rPr>
              <a:t>?</a:t>
            </a:r>
          </a:p>
        </p:txBody>
      </p:sp>
    </p:spTree>
    <p:extLst>
      <p:ext uri="{BB962C8B-B14F-4D97-AF65-F5344CB8AC3E}">
        <p14:creationId xmlns:p14="http://schemas.microsoft.com/office/powerpoint/2010/main" val="413036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B945-6BF8-F749-A4C0-9F3AD4C0A817}"/>
              </a:ext>
            </a:extLst>
          </p:cNvPr>
          <p:cNvSpPr>
            <a:spLocks noGrp="1"/>
          </p:cNvSpPr>
          <p:nvPr>
            <p:ph type="title"/>
          </p:nvPr>
        </p:nvSpPr>
        <p:spPr/>
        <p:txBody>
          <a:bodyPr/>
          <a:lstStyle/>
          <a:p>
            <a:r>
              <a:rPr lang="en-US" dirty="0"/>
              <a:t>Example: Multiple Regression via ML</a:t>
            </a:r>
            <a:r>
              <a:rPr lang="en-US" i="1" dirty="0"/>
              <a:t>, cont’d</a:t>
            </a:r>
            <a:endParaRPr lang="en-US" dirty="0"/>
          </a:p>
        </p:txBody>
      </p:sp>
      <p:sp>
        <p:nvSpPr>
          <p:cNvPr id="3" name="Content Placeholder 2">
            <a:extLst>
              <a:ext uri="{FF2B5EF4-FFF2-40B4-BE49-F238E27FC236}">
                <a16:creationId xmlns:a16="http://schemas.microsoft.com/office/drawing/2014/main" id="{ADD95E1C-11DD-9847-BFA6-A01305E3CF17}"/>
              </a:ext>
            </a:extLst>
          </p:cNvPr>
          <p:cNvSpPr>
            <a:spLocks noGrp="1"/>
          </p:cNvSpPr>
          <p:nvPr>
            <p:ph idx="1"/>
          </p:nvPr>
        </p:nvSpPr>
        <p:spPr>
          <a:xfrm>
            <a:off x="457200" y="1295401"/>
            <a:ext cx="8229600" cy="457200"/>
          </a:xfrm>
        </p:spPr>
        <p:txBody>
          <a:bodyPr/>
          <a:lstStyle/>
          <a:p>
            <a:r>
              <a:rPr lang="en-US" dirty="0"/>
              <a:t>Test the model:</a:t>
            </a:r>
          </a:p>
        </p:txBody>
      </p:sp>
      <p:sp>
        <p:nvSpPr>
          <p:cNvPr id="4" name="Slide Number Placeholder 3">
            <a:extLst>
              <a:ext uri="{FF2B5EF4-FFF2-40B4-BE49-F238E27FC236}">
                <a16:creationId xmlns:a16="http://schemas.microsoft.com/office/drawing/2014/main" id="{38065358-C7F2-6543-87D6-C7BFA9552C80}"/>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C86C8D0A-BB55-154D-BAB9-32B562058AE5}"/>
              </a:ext>
            </a:extLst>
          </p:cNvPr>
          <p:cNvSpPr txBox="1"/>
          <p:nvPr/>
        </p:nvSpPr>
        <p:spPr>
          <a:xfrm>
            <a:off x="1702464" y="1874537"/>
            <a:ext cx="6232796" cy="2800767"/>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math</a:t>
            </a:r>
          </a:p>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a:t>
            </a:r>
            <a:r>
              <a:rPr lang="en-US" b="1" dirty="0">
                <a:latin typeface="Courier New" panose="02070309020205020404" pitchFamily="49" charset="0"/>
                <a:cs typeface="Courier New" panose="02070309020205020404" pitchFamily="49" charset="0"/>
              </a:rPr>
              <a:t> import metrics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predicted = </a:t>
            </a:r>
            <a:r>
              <a:rPr lang="en-US" b="1" dirty="0" err="1">
                <a:solidFill>
                  <a:srgbClr val="B23C00"/>
                </a:solidFill>
                <a:latin typeface="Courier New" panose="02070309020205020404" pitchFamily="49" charset="0"/>
                <a:cs typeface="Courier New" panose="02070309020205020404" pitchFamily="49" charset="0"/>
              </a:rPr>
              <a:t>linear_regression.predict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expected  = </a:t>
            </a:r>
            <a:r>
              <a:rPr lang="en-US" b="1" dirty="0" err="1">
                <a:latin typeface="Courier New" panose="02070309020205020404" pitchFamily="49" charset="0"/>
                <a:cs typeface="Courier New" panose="02070309020205020404" pitchFamily="49" charset="0"/>
              </a:rPr>
              <a:t>y_test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r2 = </a:t>
            </a:r>
            <a:r>
              <a:rPr lang="en-US" b="1" dirty="0">
                <a:solidFill>
                  <a:srgbClr val="B23C00"/>
                </a:solidFill>
                <a:latin typeface="Courier New" panose="02070309020205020404" pitchFamily="49" charset="0"/>
                <a:cs typeface="Courier New" panose="02070309020205020404" pitchFamily="49" charset="0"/>
              </a:rPr>
              <a:t>metrics.r2_score</a:t>
            </a:r>
            <a:r>
              <a:rPr lang="en-US" b="1" dirty="0">
                <a:latin typeface="Courier New" panose="02070309020205020404" pitchFamily="49" charset="0"/>
                <a:cs typeface="Courier New" panose="02070309020205020404" pitchFamily="49" charset="0"/>
              </a:rPr>
              <a:t>(expected, predicted)</a:t>
            </a:r>
          </a:p>
          <a:p>
            <a:r>
              <a:rPr lang="en-US" b="1" dirty="0">
                <a:latin typeface="Courier New" panose="02070309020205020404" pitchFamily="49" charset="0"/>
                <a:cs typeface="Courier New" panose="02070309020205020404" pitchFamily="49" charset="0"/>
              </a:rPr>
              <a:t>r  = </a:t>
            </a:r>
            <a:r>
              <a:rPr lang="en-US" b="1" dirty="0" err="1">
                <a:latin typeface="Courier New" panose="02070309020205020404" pitchFamily="49" charset="0"/>
                <a:cs typeface="Courier New" panose="02070309020205020404" pitchFamily="49" charset="0"/>
              </a:rPr>
              <a:t>math.sqrt</a:t>
            </a:r>
            <a:r>
              <a:rPr lang="en-US" b="1" dirty="0">
                <a:latin typeface="Courier New" panose="02070309020205020404" pitchFamily="49" charset="0"/>
                <a:cs typeface="Courier New" panose="02070309020205020404" pitchFamily="49" charset="0"/>
              </a:rPr>
              <a:t>(r2)</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f'coefficient</a:t>
            </a:r>
            <a:r>
              <a:rPr lang="en-US" b="1" dirty="0">
                <a:latin typeface="Courier New" panose="02070309020205020404" pitchFamily="49" charset="0"/>
                <a:cs typeface="Courier New" panose="02070309020205020404" pitchFamily="49" charset="0"/>
              </a:rPr>
              <a:t> of determination = {r2:.1f}')</a:t>
            </a:r>
          </a:p>
          <a:p>
            <a:r>
              <a:rPr lang="en-US" b="1" dirty="0">
                <a:latin typeface="Courier New" panose="02070309020205020404" pitchFamily="49" charset="0"/>
                <a:cs typeface="Courier New" panose="02070309020205020404" pitchFamily="49" charset="0"/>
              </a:rPr>
              <a:t>print(f'     correlation coefficient = {r:.1f}')</a:t>
            </a:r>
          </a:p>
        </p:txBody>
      </p:sp>
      <p:sp>
        <p:nvSpPr>
          <p:cNvPr id="6" name="TextBox 5">
            <a:extLst>
              <a:ext uri="{FF2B5EF4-FFF2-40B4-BE49-F238E27FC236}">
                <a16:creationId xmlns:a16="http://schemas.microsoft.com/office/drawing/2014/main" id="{9BB909BA-5934-8244-9336-3D27E76B92E7}"/>
              </a:ext>
            </a:extLst>
          </p:cNvPr>
          <p:cNvSpPr txBox="1"/>
          <p:nvPr/>
        </p:nvSpPr>
        <p:spPr>
          <a:xfrm>
            <a:off x="2637016" y="4797240"/>
            <a:ext cx="4363692" cy="584775"/>
          </a:xfrm>
          <a:prstGeom prst="rect">
            <a:avLst/>
          </a:prstGeom>
          <a:solidFill>
            <a:srgbClr val="DDFDFF"/>
          </a:solidFill>
          <a:ln>
            <a:solidFill>
              <a:srgbClr val="0033CC"/>
            </a:solidFill>
          </a:ln>
        </p:spPr>
        <p:txBody>
          <a:bodyPr wrap="square" rtlCol="0">
            <a:spAutoFit/>
          </a:bodyPr>
          <a:lstStyle/>
          <a:p>
            <a:r>
              <a:rPr lang="en-US" b="1" dirty="0">
                <a:latin typeface="Courier New" panose="02070309020205020404" pitchFamily="49" charset="0"/>
                <a:cs typeface="Courier New" panose="02070309020205020404" pitchFamily="49" charset="0"/>
              </a:rPr>
              <a:t>coefficient of determination = 0.6 </a:t>
            </a:r>
          </a:p>
          <a:p>
            <a:r>
              <a:rPr lang="en-US" b="1" dirty="0">
                <a:latin typeface="Courier New" panose="02070309020205020404" pitchFamily="49" charset="0"/>
                <a:cs typeface="Courier New" panose="02070309020205020404" pitchFamily="49" charset="0"/>
              </a:rPr>
              <a:t>     correlation coefficient = 0.8</a:t>
            </a:r>
          </a:p>
        </p:txBody>
      </p:sp>
      <p:sp>
        <p:nvSpPr>
          <p:cNvPr id="7" name="Right Arrow 6">
            <a:extLst>
              <a:ext uri="{FF2B5EF4-FFF2-40B4-BE49-F238E27FC236}">
                <a16:creationId xmlns:a16="http://schemas.microsoft.com/office/drawing/2014/main" id="{AD9E37FD-4068-2A41-A5C3-3A825303E248}"/>
              </a:ext>
            </a:extLst>
          </p:cNvPr>
          <p:cNvSpPr/>
          <p:nvPr/>
        </p:nvSpPr>
        <p:spPr bwMode="auto">
          <a:xfrm>
            <a:off x="2011708" y="4952468"/>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BC6E6469-8873-D04E-959A-614621024F8B}"/>
              </a:ext>
            </a:extLst>
          </p:cNvPr>
          <p:cNvSpPr txBox="1"/>
          <p:nvPr/>
        </p:nvSpPr>
        <p:spPr>
          <a:xfrm>
            <a:off x="3638090" y="5503951"/>
            <a:ext cx="2361544"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Strong linear correlation</a:t>
            </a:r>
          </a:p>
        </p:txBody>
      </p:sp>
    </p:spTree>
    <p:extLst>
      <p:ext uri="{BB962C8B-B14F-4D97-AF65-F5344CB8AC3E}">
        <p14:creationId xmlns:p14="http://schemas.microsoft.com/office/powerpoint/2010/main" val="1050550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CA08-404C-594D-86EB-6887C3992BC2}"/>
              </a:ext>
            </a:extLst>
          </p:cNvPr>
          <p:cNvSpPr>
            <a:spLocks noGrp="1"/>
          </p:cNvSpPr>
          <p:nvPr>
            <p:ph type="title"/>
          </p:nvPr>
        </p:nvSpPr>
        <p:spPr/>
        <p:txBody>
          <a:bodyPr/>
          <a:lstStyle/>
          <a:p>
            <a:r>
              <a:rPr lang="en-US" dirty="0"/>
              <a:t>Example: Multiple Regression via ML</a:t>
            </a:r>
            <a:r>
              <a:rPr lang="en-US" i="1" dirty="0"/>
              <a:t>, cont’d</a:t>
            </a:r>
            <a:endParaRPr lang="en-US" dirty="0"/>
          </a:p>
        </p:txBody>
      </p:sp>
      <p:sp>
        <p:nvSpPr>
          <p:cNvPr id="3" name="Content Placeholder 2">
            <a:extLst>
              <a:ext uri="{FF2B5EF4-FFF2-40B4-BE49-F238E27FC236}">
                <a16:creationId xmlns:a16="http://schemas.microsoft.com/office/drawing/2014/main" id="{4EE395C7-D741-6344-AEAC-C28185D9CD44}"/>
              </a:ext>
            </a:extLst>
          </p:cNvPr>
          <p:cNvSpPr>
            <a:spLocks noGrp="1"/>
          </p:cNvSpPr>
          <p:nvPr>
            <p:ph idx="1"/>
          </p:nvPr>
        </p:nvSpPr>
        <p:spPr>
          <a:xfrm>
            <a:off x="457200" y="1234464"/>
            <a:ext cx="8229600" cy="487698"/>
          </a:xfrm>
        </p:spPr>
        <p:txBody>
          <a:bodyPr/>
          <a:lstStyle/>
          <a:p>
            <a:r>
              <a:rPr lang="en-US" dirty="0"/>
              <a:t>Visualize the expected vs. predicted prices:</a:t>
            </a:r>
          </a:p>
        </p:txBody>
      </p:sp>
      <p:sp>
        <p:nvSpPr>
          <p:cNvPr id="4" name="Slide Number Placeholder 3">
            <a:extLst>
              <a:ext uri="{FF2B5EF4-FFF2-40B4-BE49-F238E27FC236}">
                <a16:creationId xmlns:a16="http://schemas.microsoft.com/office/drawing/2014/main" id="{673FC135-6939-B94D-9D89-4CDA94CC1F30}"/>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5" name="TextBox 4">
            <a:extLst>
              <a:ext uri="{FF2B5EF4-FFF2-40B4-BE49-F238E27FC236}">
                <a16:creationId xmlns:a16="http://schemas.microsoft.com/office/drawing/2014/main" id="{29BDE34D-C6E4-8443-9256-6D21E873BCD2}"/>
              </a:ext>
            </a:extLst>
          </p:cNvPr>
          <p:cNvSpPr txBox="1"/>
          <p:nvPr/>
        </p:nvSpPr>
        <p:spPr>
          <a:xfrm>
            <a:off x="972828" y="1783099"/>
            <a:ext cx="7713971" cy="452431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df = </a:t>
            </a:r>
            <a:r>
              <a:rPr lang="en-US" b="1" dirty="0" err="1">
                <a:latin typeface="Courier New" panose="02070309020205020404" pitchFamily="49" charset="0"/>
                <a:cs typeface="Courier New" panose="02070309020205020404" pitchFamily="49" charset="0"/>
              </a:rPr>
              <a:t>pd.DataFrame</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df['Expected']  = </a:t>
            </a:r>
            <a:r>
              <a:rPr lang="en-US" b="1" dirty="0" err="1">
                <a:latin typeface="Courier New" panose="02070309020205020404" pitchFamily="49" charset="0"/>
                <a:cs typeface="Courier New" panose="02070309020205020404" pitchFamily="49" charset="0"/>
              </a:rPr>
              <a:t>pd.Series</a:t>
            </a:r>
            <a:r>
              <a:rPr lang="en-US" b="1" dirty="0">
                <a:latin typeface="Courier New" panose="02070309020205020404" pitchFamily="49" charset="0"/>
                <a:cs typeface="Courier New" panose="02070309020205020404" pitchFamily="49" charset="0"/>
              </a:rPr>
              <a:t>(expected)</a:t>
            </a:r>
          </a:p>
          <a:p>
            <a:r>
              <a:rPr lang="en-US" b="1" dirty="0">
                <a:latin typeface="Courier New" panose="02070309020205020404" pitchFamily="49" charset="0"/>
                <a:cs typeface="Courier New" panose="02070309020205020404" pitchFamily="49" charset="0"/>
              </a:rPr>
              <a:t>df['Predicted'] = </a:t>
            </a:r>
            <a:r>
              <a:rPr lang="en-US" b="1" dirty="0" err="1">
                <a:latin typeface="Courier New" panose="02070309020205020404" pitchFamily="49" charset="0"/>
                <a:cs typeface="Courier New" panose="02070309020205020404" pitchFamily="49" charset="0"/>
              </a:rPr>
              <a:t>pd.Series</a:t>
            </a:r>
            <a:r>
              <a:rPr lang="en-US" b="1" dirty="0">
                <a:latin typeface="Courier New" panose="02070309020205020404" pitchFamily="49" charset="0"/>
                <a:cs typeface="Courier New" panose="02070309020205020404" pitchFamily="49" charset="0"/>
              </a:rPr>
              <a:t>(predicted)</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figure = </a:t>
            </a:r>
            <a:r>
              <a:rPr lang="en-US" b="1" dirty="0" err="1">
                <a:latin typeface="Courier New" panose="02070309020205020404" pitchFamily="49" charset="0"/>
                <a:cs typeface="Courier New" panose="02070309020205020404" pitchFamily="49" charset="0"/>
              </a:rPr>
              <a:t>plt.figure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figsize</a:t>
            </a:r>
            <a:r>
              <a:rPr lang="en-US" b="1" dirty="0">
                <a:latin typeface="Courier New" panose="02070309020205020404" pitchFamily="49" charset="0"/>
                <a:cs typeface="Courier New" panose="02070309020205020404" pitchFamily="49" charset="0"/>
              </a:rPr>
              <a:t>=(15, 10))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axes = </a:t>
            </a:r>
            <a:r>
              <a:rPr lang="en-US" b="1" dirty="0" err="1">
                <a:solidFill>
                  <a:srgbClr val="B23C00"/>
                </a:solidFill>
                <a:latin typeface="Courier New" panose="02070309020205020404" pitchFamily="49" charset="0"/>
                <a:cs typeface="Courier New" panose="02070309020205020404" pitchFamily="49" charset="0"/>
              </a:rPr>
              <a:t>sns.scatterplot</a:t>
            </a:r>
            <a:r>
              <a:rPr lang="en-US" b="1" dirty="0">
                <a:latin typeface="Courier New" panose="02070309020205020404" pitchFamily="49" charset="0"/>
                <a:cs typeface="Courier New" panose="02070309020205020404" pitchFamily="49" charset="0"/>
              </a:rPr>
              <a:t>(data=df, x='Expected', y='Predicted', </a:t>
            </a:r>
          </a:p>
          <a:p>
            <a:r>
              <a:rPr lang="en-US" b="1" dirty="0">
                <a:latin typeface="Courier New" panose="02070309020205020404" pitchFamily="49" charset="0"/>
                <a:cs typeface="Courier New" panose="02070309020205020404" pitchFamily="49" charset="0"/>
              </a:rPr>
              <a:t>                       hue='Predicted', palette='cool', </a:t>
            </a:r>
          </a:p>
          <a:p>
            <a:r>
              <a:rPr lang="en-US" b="1" dirty="0">
                <a:latin typeface="Courier New" panose="02070309020205020404" pitchFamily="49" charset="0"/>
                <a:cs typeface="Courier New" panose="02070309020205020404" pitchFamily="49" charset="0"/>
              </a:rPr>
              <a:t>                       legend=False)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start = min(</a:t>
            </a:r>
            <a:r>
              <a:rPr lang="en-US" b="1" dirty="0" err="1">
                <a:latin typeface="Courier New" panose="02070309020205020404" pitchFamily="49" charset="0"/>
                <a:cs typeface="Courier New" panose="02070309020205020404" pitchFamily="49" charset="0"/>
              </a:rPr>
              <a:t>expected.min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predicted.min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end   = max(</a:t>
            </a:r>
            <a:r>
              <a:rPr lang="en-US" b="1" dirty="0" err="1">
                <a:latin typeface="Courier New" panose="02070309020205020404" pitchFamily="49" charset="0"/>
                <a:cs typeface="Courier New" panose="02070309020205020404" pitchFamily="49" charset="0"/>
              </a:rPr>
              <a:t>expected.max</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predicted.max</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axes.set_xlim</a:t>
            </a:r>
            <a:r>
              <a:rPr lang="en-US" b="1" dirty="0">
                <a:latin typeface="Courier New" panose="02070309020205020404" pitchFamily="49" charset="0"/>
                <a:cs typeface="Courier New" panose="02070309020205020404" pitchFamily="49" charset="0"/>
              </a:rPr>
              <a:t>(start, end)</a:t>
            </a:r>
          </a:p>
          <a:p>
            <a:r>
              <a:rPr lang="en-US" b="1" dirty="0" err="1">
                <a:latin typeface="Courier New" panose="02070309020205020404" pitchFamily="49" charset="0"/>
                <a:cs typeface="Courier New" panose="02070309020205020404" pitchFamily="49" charset="0"/>
              </a:rPr>
              <a:t>axes.set_ylim</a:t>
            </a:r>
            <a:r>
              <a:rPr lang="en-US" b="1" dirty="0">
                <a:latin typeface="Courier New" panose="02070309020205020404" pitchFamily="49" charset="0"/>
                <a:cs typeface="Courier New" panose="02070309020205020404" pitchFamily="49" charset="0"/>
              </a:rPr>
              <a:t>(start, end)</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line = </a:t>
            </a:r>
            <a:r>
              <a:rPr lang="en-US" b="1" dirty="0" err="1">
                <a:latin typeface="Courier New" panose="02070309020205020404" pitchFamily="49" charset="0"/>
                <a:cs typeface="Courier New" panose="02070309020205020404" pitchFamily="49" charset="0"/>
              </a:rPr>
              <a:t>plt.plot</a:t>
            </a:r>
            <a:r>
              <a:rPr lang="en-US" b="1" dirty="0">
                <a:latin typeface="Courier New" panose="02070309020205020404" pitchFamily="49" charset="0"/>
                <a:cs typeface="Courier New" panose="02070309020205020404" pitchFamily="49" charset="0"/>
              </a:rPr>
              <a:t>([start, end], [start, end], 'k--')</a:t>
            </a:r>
          </a:p>
        </p:txBody>
      </p:sp>
    </p:spTree>
    <p:extLst>
      <p:ext uri="{BB962C8B-B14F-4D97-AF65-F5344CB8AC3E}">
        <p14:creationId xmlns:p14="http://schemas.microsoft.com/office/powerpoint/2010/main" val="682384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E411-F501-E942-BFEE-E47972513CAA}"/>
              </a:ext>
            </a:extLst>
          </p:cNvPr>
          <p:cNvSpPr>
            <a:spLocks noGrp="1"/>
          </p:cNvSpPr>
          <p:nvPr>
            <p:ph type="title"/>
          </p:nvPr>
        </p:nvSpPr>
        <p:spPr/>
        <p:txBody>
          <a:bodyPr/>
          <a:lstStyle/>
          <a:p>
            <a:r>
              <a:rPr lang="en-US" dirty="0"/>
              <a:t>Example: Multiple Regression via ML</a:t>
            </a:r>
            <a:r>
              <a:rPr lang="en-US" i="1" dirty="0"/>
              <a:t>, cont’d</a:t>
            </a:r>
            <a:endParaRPr lang="en-US" dirty="0"/>
          </a:p>
        </p:txBody>
      </p:sp>
      <p:sp>
        <p:nvSpPr>
          <p:cNvPr id="4" name="Slide Number Placeholder 3">
            <a:extLst>
              <a:ext uri="{FF2B5EF4-FFF2-40B4-BE49-F238E27FC236}">
                <a16:creationId xmlns:a16="http://schemas.microsoft.com/office/drawing/2014/main" id="{34B61E5B-9814-5C42-ADE0-0BA538DE9728}"/>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pic>
        <p:nvPicPr>
          <p:cNvPr id="5" name="Picture 4">
            <a:extLst>
              <a:ext uri="{FF2B5EF4-FFF2-40B4-BE49-F238E27FC236}">
                <a16:creationId xmlns:a16="http://schemas.microsoft.com/office/drawing/2014/main" id="{5F6BF286-A65C-534A-B1CD-B32FCF762791}"/>
              </a:ext>
            </a:extLst>
          </p:cNvPr>
          <p:cNvPicPr>
            <a:picLocks noChangeAspect="1"/>
          </p:cNvPicPr>
          <p:nvPr/>
        </p:nvPicPr>
        <p:blipFill>
          <a:blip r:embed="rId2"/>
          <a:stretch>
            <a:fillRect/>
          </a:stretch>
        </p:blipFill>
        <p:spPr>
          <a:xfrm>
            <a:off x="1012621" y="1305389"/>
            <a:ext cx="7118757" cy="4924383"/>
          </a:xfrm>
          <a:prstGeom prst="rect">
            <a:avLst/>
          </a:prstGeom>
        </p:spPr>
      </p:pic>
    </p:spTree>
    <p:extLst>
      <p:ext uri="{BB962C8B-B14F-4D97-AF65-F5344CB8AC3E}">
        <p14:creationId xmlns:p14="http://schemas.microsoft.com/office/powerpoint/2010/main" val="358717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063C-857A-F044-8D81-5DE499E7C9D9}"/>
              </a:ext>
            </a:extLst>
          </p:cNvPr>
          <p:cNvSpPr>
            <a:spLocks noGrp="1"/>
          </p:cNvSpPr>
          <p:nvPr>
            <p:ph type="title"/>
          </p:nvPr>
        </p:nvSpPr>
        <p:spPr/>
        <p:txBody>
          <a:bodyPr/>
          <a:lstStyle/>
          <a:p>
            <a:r>
              <a:rPr lang="en-US" dirty="0"/>
              <a:t>Underfitting and Overfitting</a:t>
            </a:r>
          </a:p>
        </p:txBody>
      </p:sp>
      <p:sp>
        <p:nvSpPr>
          <p:cNvPr id="3" name="Content Placeholder 2">
            <a:extLst>
              <a:ext uri="{FF2B5EF4-FFF2-40B4-BE49-F238E27FC236}">
                <a16:creationId xmlns:a16="http://schemas.microsoft.com/office/drawing/2014/main" id="{62B65917-67E5-844A-811F-843446DE7A1A}"/>
              </a:ext>
            </a:extLst>
          </p:cNvPr>
          <p:cNvSpPr>
            <a:spLocks noGrp="1"/>
          </p:cNvSpPr>
          <p:nvPr>
            <p:ph idx="1"/>
          </p:nvPr>
        </p:nvSpPr>
        <p:spPr/>
        <p:txBody>
          <a:bodyPr/>
          <a:lstStyle/>
          <a:p>
            <a:r>
              <a:rPr lang="en-US" dirty="0"/>
              <a:t>Two common problems that can prevent </a:t>
            </a:r>
            <a:br>
              <a:rPr lang="en-US" dirty="0"/>
            </a:br>
            <a:r>
              <a:rPr lang="en-US" dirty="0"/>
              <a:t>a machine learning model from making accurate predictions.</a:t>
            </a:r>
          </a:p>
          <a:p>
            <a:pPr lvl="4"/>
            <a:endParaRPr lang="en-US" dirty="0"/>
          </a:p>
          <a:p>
            <a:r>
              <a:rPr lang="en-US" dirty="0">
                <a:solidFill>
                  <a:srgbClr val="B23C00"/>
                </a:solidFill>
              </a:rPr>
              <a:t>Underfitting</a:t>
            </a:r>
          </a:p>
          <a:p>
            <a:pPr lvl="4"/>
            <a:endParaRPr lang="en-US" dirty="0"/>
          </a:p>
          <a:p>
            <a:pPr lvl="1"/>
            <a:r>
              <a:rPr lang="en-US" dirty="0"/>
              <a:t>The model is too simple to make predictions, </a:t>
            </a:r>
            <a:br>
              <a:rPr lang="en-US" dirty="0"/>
            </a:br>
            <a:r>
              <a:rPr lang="en-US" dirty="0"/>
              <a:t>based on its training data.</a:t>
            </a:r>
          </a:p>
          <a:p>
            <a:pPr lvl="1"/>
            <a:r>
              <a:rPr lang="en-US" dirty="0"/>
              <a:t>Attempt to use a linear model when the data </a:t>
            </a:r>
            <a:br>
              <a:rPr lang="en-US" dirty="0"/>
            </a:br>
            <a:r>
              <a:rPr lang="en-US" dirty="0"/>
              <a:t>is in fact non-linear.</a:t>
            </a:r>
          </a:p>
        </p:txBody>
      </p:sp>
      <p:sp>
        <p:nvSpPr>
          <p:cNvPr id="4" name="Slide Number Placeholder 3">
            <a:extLst>
              <a:ext uri="{FF2B5EF4-FFF2-40B4-BE49-F238E27FC236}">
                <a16:creationId xmlns:a16="http://schemas.microsoft.com/office/drawing/2014/main" id="{D6601FF2-E762-1640-A420-B5790351ADCA}"/>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584145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063C-857A-F044-8D81-5DE499E7C9D9}"/>
              </a:ext>
            </a:extLst>
          </p:cNvPr>
          <p:cNvSpPr>
            <a:spLocks noGrp="1"/>
          </p:cNvSpPr>
          <p:nvPr>
            <p:ph type="title"/>
          </p:nvPr>
        </p:nvSpPr>
        <p:spPr/>
        <p:txBody>
          <a:bodyPr/>
          <a:lstStyle/>
          <a:p>
            <a:r>
              <a:rPr lang="en-US" dirty="0"/>
              <a:t>Underfitting and Overfitting</a:t>
            </a:r>
            <a:r>
              <a:rPr lang="en-US" i="1" dirty="0"/>
              <a:t>, cont’d</a:t>
            </a:r>
          </a:p>
        </p:txBody>
      </p:sp>
      <p:sp>
        <p:nvSpPr>
          <p:cNvPr id="3" name="Content Placeholder 2">
            <a:extLst>
              <a:ext uri="{FF2B5EF4-FFF2-40B4-BE49-F238E27FC236}">
                <a16:creationId xmlns:a16="http://schemas.microsoft.com/office/drawing/2014/main" id="{62B65917-67E5-844A-811F-843446DE7A1A}"/>
              </a:ext>
            </a:extLst>
          </p:cNvPr>
          <p:cNvSpPr>
            <a:spLocks noGrp="1"/>
          </p:cNvSpPr>
          <p:nvPr>
            <p:ph idx="1"/>
          </p:nvPr>
        </p:nvSpPr>
        <p:spPr/>
        <p:txBody>
          <a:bodyPr/>
          <a:lstStyle/>
          <a:p>
            <a:r>
              <a:rPr lang="en-US" dirty="0">
                <a:solidFill>
                  <a:srgbClr val="B23C00"/>
                </a:solidFill>
              </a:rPr>
              <a:t>Overfitting</a:t>
            </a:r>
          </a:p>
          <a:p>
            <a:pPr lvl="4"/>
            <a:endParaRPr lang="en-US" dirty="0"/>
          </a:p>
          <a:p>
            <a:pPr lvl="1"/>
            <a:r>
              <a:rPr lang="en-US" dirty="0"/>
              <a:t>The model is too complex.</a:t>
            </a:r>
          </a:p>
          <a:p>
            <a:pPr lvl="1"/>
            <a:r>
              <a:rPr lang="en-US" dirty="0"/>
              <a:t>The model has too many independent variables.</a:t>
            </a:r>
          </a:p>
          <a:p>
            <a:pPr lvl="1"/>
            <a:r>
              <a:rPr lang="en-US" dirty="0"/>
              <a:t>The model memorizes its training data.</a:t>
            </a:r>
          </a:p>
          <a:p>
            <a:pPr lvl="1"/>
            <a:r>
              <a:rPr lang="en-US" dirty="0"/>
              <a:t>The model works only if the new data </a:t>
            </a:r>
            <a:br>
              <a:rPr lang="en-US" dirty="0"/>
            </a:br>
            <a:r>
              <a:rPr lang="en-US" dirty="0"/>
              <a:t>looks exactly like its training data.</a:t>
            </a:r>
          </a:p>
          <a:p>
            <a:pPr lvl="1"/>
            <a:r>
              <a:rPr lang="en-US" dirty="0"/>
              <a:t>The model doesn’t work with new data </a:t>
            </a:r>
            <a:br>
              <a:rPr lang="en-US" dirty="0"/>
            </a:br>
            <a:r>
              <a:rPr lang="en-US" dirty="0"/>
              <a:t>that is unlike the training data.</a:t>
            </a:r>
          </a:p>
        </p:txBody>
      </p:sp>
      <p:sp>
        <p:nvSpPr>
          <p:cNvPr id="4" name="Slide Number Placeholder 3">
            <a:extLst>
              <a:ext uri="{FF2B5EF4-FFF2-40B4-BE49-F238E27FC236}">
                <a16:creationId xmlns:a16="http://schemas.microsoft.com/office/drawing/2014/main" id="{D6601FF2-E762-1640-A420-B5790351ADCA}"/>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Tree>
    <p:extLst>
      <p:ext uri="{BB962C8B-B14F-4D97-AF65-F5344CB8AC3E}">
        <p14:creationId xmlns:p14="http://schemas.microsoft.com/office/powerpoint/2010/main" val="249492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0A7E-099D-8141-AD55-5439E2326C9B}"/>
              </a:ext>
            </a:extLst>
          </p:cNvPr>
          <p:cNvSpPr>
            <a:spLocks noGrp="1"/>
          </p:cNvSpPr>
          <p:nvPr>
            <p:ph type="title"/>
          </p:nvPr>
        </p:nvSpPr>
        <p:spPr/>
        <p:txBody>
          <a:bodyPr/>
          <a:lstStyle/>
          <a:p>
            <a:r>
              <a:rPr lang="en-US" dirty="0"/>
              <a:t>Statistical Applications in Data Analytics</a:t>
            </a:r>
          </a:p>
        </p:txBody>
      </p:sp>
      <p:sp>
        <p:nvSpPr>
          <p:cNvPr id="3" name="Content Placeholder 2">
            <a:extLst>
              <a:ext uri="{FF2B5EF4-FFF2-40B4-BE49-F238E27FC236}">
                <a16:creationId xmlns:a16="http://schemas.microsoft.com/office/drawing/2014/main" id="{3A9F4A61-C867-F74F-9E17-8B4548F08C05}"/>
              </a:ext>
            </a:extLst>
          </p:cNvPr>
          <p:cNvSpPr>
            <a:spLocks noGrp="1"/>
          </p:cNvSpPr>
          <p:nvPr>
            <p:ph idx="1"/>
          </p:nvPr>
        </p:nvSpPr>
        <p:spPr/>
        <p:txBody>
          <a:bodyPr/>
          <a:lstStyle/>
          <a:p>
            <a:r>
              <a:rPr lang="en-US" dirty="0"/>
              <a:t>A very brief </a:t>
            </a:r>
            <a:r>
              <a:rPr lang="en-US" u="sng" dirty="0"/>
              <a:t>introduction</a:t>
            </a:r>
            <a:r>
              <a:rPr lang="en-US" dirty="0"/>
              <a:t> only!</a:t>
            </a:r>
          </a:p>
          <a:p>
            <a:pPr lvl="1"/>
            <a:r>
              <a:rPr lang="en-US" dirty="0"/>
              <a:t>using Python libraries</a:t>
            </a:r>
          </a:p>
          <a:p>
            <a:pPr lvl="4"/>
            <a:endParaRPr lang="en-US" dirty="0"/>
          </a:p>
          <a:p>
            <a:r>
              <a:rPr lang="en-US" dirty="0"/>
              <a:t>Time series analysis</a:t>
            </a:r>
          </a:p>
          <a:p>
            <a:r>
              <a:rPr lang="en-US" dirty="0"/>
              <a:t>Multiple linear regression</a:t>
            </a:r>
          </a:p>
        </p:txBody>
      </p:sp>
      <p:sp>
        <p:nvSpPr>
          <p:cNvPr id="4" name="Slide Number Placeholder 3">
            <a:extLst>
              <a:ext uri="{FF2B5EF4-FFF2-40B4-BE49-F238E27FC236}">
                <a16:creationId xmlns:a16="http://schemas.microsoft.com/office/drawing/2014/main" id="{6A7EED3E-9C36-5C4B-9B30-93C7A780A8BF}"/>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1304070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983E-AC9E-6543-9489-A1BFF288A4B5}"/>
              </a:ext>
            </a:extLst>
          </p:cNvPr>
          <p:cNvSpPr>
            <a:spLocks noGrp="1"/>
          </p:cNvSpPr>
          <p:nvPr>
            <p:ph type="title"/>
          </p:nvPr>
        </p:nvSpPr>
        <p:spPr/>
        <p:txBody>
          <a:bodyPr/>
          <a:lstStyle/>
          <a:p>
            <a:r>
              <a:rPr lang="en-US" dirty="0"/>
              <a:t>Lab Assignment #8: Multiple Regression</a:t>
            </a:r>
          </a:p>
        </p:txBody>
      </p:sp>
      <p:sp>
        <p:nvSpPr>
          <p:cNvPr id="3" name="Content Placeholder 2">
            <a:extLst>
              <a:ext uri="{FF2B5EF4-FFF2-40B4-BE49-F238E27FC236}">
                <a16:creationId xmlns:a16="http://schemas.microsoft.com/office/drawing/2014/main" id="{CF32031C-790F-7547-86E7-367D00D1E70C}"/>
              </a:ext>
            </a:extLst>
          </p:cNvPr>
          <p:cNvSpPr>
            <a:spLocks noGrp="1"/>
          </p:cNvSpPr>
          <p:nvPr>
            <p:ph idx="1"/>
          </p:nvPr>
        </p:nvSpPr>
        <p:spPr/>
        <p:txBody>
          <a:bodyPr/>
          <a:lstStyle/>
          <a:p>
            <a:r>
              <a:rPr lang="en-US" dirty="0"/>
              <a:t>Identify a suitable dataset for </a:t>
            </a:r>
            <a:br>
              <a:rPr lang="en-US" dirty="0"/>
            </a:br>
            <a:r>
              <a:rPr lang="en-US" u="sng" dirty="0"/>
              <a:t>multiple regression analysis</a:t>
            </a:r>
            <a:r>
              <a:rPr lang="en-US" dirty="0"/>
              <a:t>.</a:t>
            </a:r>
          </a:p>
          <a:p>
            <a:pPr lvl="1"/>
            <a:r>
              <a:rPr lang="en-US" dirty="0"/>
              <a:t>Clean, transform, and load.</a:t>
            </a:r>
          </a:p>
          <a:p>
            <a:pPr lvl="4"/>
            <a:endParaRPr lang="en-US" dirty="0"/>
          </a:p>
          <a:p>
            <a:r>
              <a:rPr lang="en-US" dirty="0"/>
              <a:t>Analysis</a:t>
            </a:r>
          </a:p>
          <a:p>
            <a:pPr lvl="1"/>
            <a:r>
              <a:rPr lang="en-US" dirty="0"/>
              <a:t>Verify that the dependent variable is linearly related to the independent variables.</a:t>
            </a:r>
          </a:p>
          <a:p>
            <a:pPr lvl="1"/>
            <a:r>
              <a:rPr lang="en-US" dirty="0"/>
              <a:t>Use NumPy, Pandas, SciPy, Scikit-Learn, etc. to perform the analysis.</a:t>
            </a:r>
          </a:p>
          <a:p>
            <a:pPr lvl="4"/>
            <a:endParaRPr lang="en-US" dirty="0"/>
          </a:p>
          <a:p>
            <a:r>
              <a:rPr lang="en-US" dirty="0"/>
              <a:t>Use Matplotlib, Seaborn, etc. to create graphs.</a:t>
            </a:r>
          </a:p>
        </p:txBody>
      </p:sp>
      <p:sp>
        <p:nvSpPr>
          <p:cNvPr id="4" name="Slide Number Placeholder 3">
            <a:extLst>
              <a:ext uri="{FF2B5EF4-FFF2-40B4-BE49-F238E27FC236}">
                <a16:creationId xmlns:a16="http://schemas.microsoft.com/office/drawing/2014/main" id="{C1404100-B0EC-2E4F-B10B-7FF3CFF2CB83}"/>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Tree>
    <p:extLst>
      <p:ext uri="{BB962C8B-B14F-4D97-AF65-F5344CB8AC3E}">
        <p14:creationId xmlns:p14="http://schemas.microsoft.com/office/powerpoint/2010/main" val="4155166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A904-A39E-6E4D-95C4-87B16421FFDE}"/>
              </a:ext>
            </a:extLst>
          </p:cNvPr>
          <p:cNvSpPr>
            <a:spLocks noGrp="1"/>
          </p:cNvSpPr>
          <p:nvPr>
            <p:ph type="title"/>
          </p:nvPr>
        </p:nvSpPr>
        <p:spPr/>
        <p:txBody>
          <a:bodyPr/>
          <a:lstStyle/>
          <a:p>
            <a:r>
              <a:rPr lang="en-US" dirty="0"/>
              <a:t>Lab Assignment #8</a:t>
            </a:r>
            <a:r>
              <a:rPr lang="en-US" i="1" dirty="0"/>
              <a:t>, cont’d</a:t>
            </a:r>
          </a:p>
        </p:txBody>
      </p:sp>
      <p:sp>
        <p:nvSpPr>
          <p:cNvPr id="3" name="Content Placeholder 2">
            <a:extLst>
              <a:ext uri="{FF2B5EF4-FFF2-40B4-BE49-F238E27FC236}">
                <a16:creationId xmlns:a16="http://schemas.microsoft.com/office/drawing/2014/main" id="{CEBA7641-79E9-CB46-8C1B-DC9631909A87}"/>
              </a:ext>
            </a:extLst>
          </p:cNvPr>
          <p:cNvSpPr>
            <a:spLocks noGrp="1"/>
          </p:cNvSpPr>
          <p:nvPr>
            <p:ph idx="1"/>
          </p:nvPr>
        </p:nvSpPr>
        <p:spPr/>
        <p:txBody>
          <a:bodyPr/>
          <a:lstStyle/>
          <a:p>
            <a:r>
              <a:rPr lang="en-US" dirty="0"/>
              <a:t>You should perform at least the analyses and generate similar graphs as the California Housing example given in class.</a:t>
            </a:r>
          </a:p>
          <a:p>
            <a:pPr lvl="1"/>
            <a:r>
              <a:rPr lang="en-US" b="1" dirty="0" err="1">
                <a:solidFill>
                  <a:srgbClr val="0033CC"/>
                </a:solidFill>
                <a:latin typeface="Courier New" panose="02070309020205020404" pitchFamily="49" charset="0"/>
                <a:cs typeface="Courier New" panose="02070309020205020404" pitchFamily="49" charset="0"/>
              </a:rPr>
              <a:t>CaliforniaHousing.ipynb</a:t>
            </a:r>
            <a:endParaRPr lang="en-US" b="1" dirty="0">
              <a:solidFill>
                <a:srgbClr val="0033CC"/>
              </a:solidFill>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78A312CF-D014-0A46-819D-CC1944082C4D}"/>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2525611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522F-615B-F340-BFCD-1A2FF5068BF2}"/>
              </a:ext>
            </a:extLst>
          </p:cNvPr>
          <p:cNvSpPr>
            <a:spLocks noGrp="1"/>
          </p:cNvSpPr>
          <p:nvPr>
            <p:ph type="title"/>
          </p:nvPr>
        </p:nvSpPr>
        <p:spPr/>
        <p:txBody>
          <a:bodyPr/>
          <a:lstStyle/>
          <a:p>
            <a:r>
              <a:rPr lang="en-US" dirty="0"/>
              <a:t>Datasets Bundled with Scikit-Learn</a:t>
            </a:r>
            <a:endParaRPr lang="en-US" i="1" dirty="0"/>
          </a:p>
        </p:txBody>
      </p:sp>
      <p:sp>
        <p:nvSpPr>
          <p:cNvPr id="4" name="Slide Number Placeholder 3">
            <a:extLst>
              <a:ext uri="{FF2B5EF4-FFF2-40B4-BE49-F238E27FC236}">
                <a16:creationId xmlns:a16="http://schemas.microsoft.com/office/drawing/2014/main" id="{0891E610-4575-1D4F-BF84-7F4D35423870}"/>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graphicFrame>
        <p:nvGraphicFramePr>
          <p:cNvPr id="6" name="Table 5">
            <a:extLst>
              <a:ext uri="{FF2B5EF4-FFF2-40B4-BE49-F238E27FC236}">
                <a16:creationId xmlns:a16="http://schemas.microsoft.com/office/drawing/2014/main" id="{6B56ADD4-8B0D-494F-A35B-174644971A26}"/>
              </a:ext>
            </a:extLst>
          </p:cNvPr>
          <p:cNvGraphicFramePr>
            <a:graphicFrameLocks noGrp="1"/>
          </p:cNvGraphicFramePr>
          <p:nvPr/>
        </p:nvGraphicFramePr>
        <p:xfrm>
          <a:off x="628650" y="1412254"/>
          <a:ext cx="7886700" cy="3607095"/>
        </p:xfrm>
        <a:graphic>
          <a:graphicData uri="http://schemas.openxmlformats.org/drawingml/2006/table">
            <a:tbl>
              <a:tblPr/>
              <a:tblGrid>
                <a:gridCol w="3943350">
                  <a:extLst>
                    <a:ext uri="{9D8B030D-6E8A-4147-A177-3AD203B41FA5}">
                      <a16:colId xmlns:a16="http://schemas.microsoft.com/office/drawing/2014/main" val="2344741724"/>
                    </a:ext>
                  </a:extLst>
                </a:gridCol>
                <a:gridCol w="3943350">
                  <a:extLst>
                    <a:ext uri="{9D8B030D-6E8A-4147-A177-3AD203B41FA5}">
                      <a16:colId xmlns:a16="http://schemas.microsoft.com/office/drawing/2014/main" val="2410879239"/>
                    </a:ext>
                  </a:extLst>
                </a:gridCol>
              </a:tblGrid>
              <a:tr h="447524">
                <a:tc gridSpan="2">
                  <a:txBody>
                    <a:bodyPr/>
                    <a:lstStyle/>
                    <a:p>
                      <a:pPr algn="l">
                        <a:spcBef>
                          <a:spcPts val="400"/>
                        </a:spcBef>
                        <a:spcAft>
                          <a:spcPts val="300"/>
                        </a:spcAft>
                      </a:pPr>
                      <a:r>
                        <a:rPr lang="en-US" sz="1700" b="1">
                          <a:solidFill>
                            <a:srgbClr val="FFFFFF"/>
                          </a:solidFill>
                          <a:effectLst/>
                          <a:latin typeface="inherit"/>
                        </a:rPr>
                        <a:t>Datasets bundled with scikit-learn</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1C4"/>
                    </a:solidFill>
                  </a:tcPr>
                </a:tc>
                <a:tc hMerge="1">
                  <a:txBody>
                    <a:bodyPr/>
                    <a:lstStyle/>
                    <a:p>
                      <a:endParaRPr lang="en-US"/>
                    </a:p>
                  </a:txBody>
                  <a:tcPr/>
                </a:tc>
                <a:extLst>
                  <a:ext uri="{0D108BD9-81ED-4DB2-BD59-A6C34878D82A}">
                    <a16:rowId xmlns:a16="http://schemas.microsoft.com/office/drawing/2014/main" val="2132440196"/>
                  </a:ext>
                </a:extLst>
              </a:tr>
              <a:tr h="3159571">
                <a:tc>
                  <a:txBody>
                    <a:bodyPr/>
                    <a:lstStyle/>
                    <a:p>
                      <a:pPr algn="l">
                        <a:spcBef>
                          <a:spcPts val="400"/>
                        </a:spcBef>
                        <a:spcAft>
                          <a:spcPts val="300"/>
                        </a:spcAft>
                      </a:pPr>
                      <a:r>
                        <a:rPr lang="en-US" sz="1700" b="1" i="1">
                          <a:effectLst/>
                          <a:latin typeface="inherit"/>
                        </a:rPr>
                        <a:t>“Toy” datasets</a:t>
                      </a:r>
                      <a:endParaRPr lang="en-US" sz="1700">
                        <a:effectLst/>
                        <a:latin typeface="inherit"/>
                      </a:endParaRPr>
                    </a:p>
                    <a:p>
                      <a:pPr algn="l">
                        <a:spcBef>
                          <a:spcPts val="400"/>
                        </a:spcBef>
                        <a:spcAft>
                          <a:spcPts val="300"/>
                        </a:spcAft>
                      </a:pPr>
                      <a:r>
                        <a:rPr lang="en-US" sz="1700">
                          <a:effectLst/>
                          <a:latin typeface="inherit"/>
                        </a:rPr>
                        <a:t>Boston house prices</a:t>
                      </a:r>
                    </a:p>
                    <a:p>
                      <a:pPr algn="l">
                        <a:spcBef>
                          <a:spcPts val="400"/>
                        </a:spcBef>
                        <a:spcAft>
                          <a:spcPts val="300"/>
                        </a:spcAft>
                      </a:pPr>
                      <a:r>
                        <a:rPr lang="en-US" sz="1700">
                          <a:effectLst/>
                          <a:latin typeface="inherit"/>
                        </a:rPr>
                        <a:t>Iris plants</a:t>
                      </a:r>
                    </a:p>
                    <a:p>
                      <a:pPr algn="l">
                        <a:spcBef>
                          <a:spcPts val="400"/>
                        </a:spcBef>
                        <a:spcAft>
                          <a:spcPts val="300"/>
                        </a:spcAft>
                      </a:pPr>
                      <a:r>
                        <a:rPr lang="en-US" sz="1700">
                          <a:effectLst/>
                          <a:latin typeface="inherit"/>
                        </a:rPr>
                        <a:t>Diabetes</a:t>
                      </a:r>
                    </a:p>
                    <a:p>
                      <a:pPr algn="l">
                        <a:spcBef>
                          <a:spcPts val="400"/>
                        </a:spcBef>
                        <a:spcAft>
                          <a:spcPts val="300"/>
                        </a:spcAft>
                      </a:pPr>
                      <a:r>
                        <a:rPr lang="en-US" sz="1700">
                          <a:effectLst/>
                          <a:latin typeface="inherit"/>
                        </a:rPr>
                        <a:t>Optical recognition of handwritten digits</a:t>
                      </a:r>
                    </a:p>
                    <a:p>
                      <a:pPr algn="l">
                        <a:spcBef>
                          <a:spcPts val="400"/>
                        </a:spcBef>
                        <a:spcAft>
                          <a:spcPts val="300"/>
                        </a:spcAft>
                      </a:pPr>
                      <a:r>
                        <a:rPr lang="en-US" sz="1700">
                          <a:effectLst/>
                          <a:latin typeface="inherit"/>
                        </a:rPr>
                        <a:t>Linnerrud</a:t>
                      </a:r>
                    </a:p>
                    <a:p>
                      <a:pPr algn="l">
                        <a:spcBef>
                          <a:spcPts val="400"/>
                        </a:spcBef>
                        <a:spcAft>
                          <a:spcPts val="300"/>
                        </a:spcAft>
                      </a:pPr>
                      <a:r>
                        <a:rPr lang="en-US" sz="1700">
                          <a:effectLst/>
                          <a:latin typeface="inherit"/>
                        </a:rPr>
                        <a:t>Wine recognition</a:t>
                      </a:r>
                    </a:p>
                    <a:p>
                      <a:pPr algn="l">
                        <a:spcBef>
                          <a:spcPts val="400"/>
                        </a:spcBef>
                        <a:spcAft>
                          <a:spcPts val="300"/>
                        </a:spcAft>
                      </a:pPr>
                      <a:r>
                        <a:rPr lang="en-US" sz="1700">
                          <a:effectLst/>
                          <a:latin typeface="inherit"/>
                        </a:rPr>
                        <a:t>Breast cancer Wisconsin (diagnostic)</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E0F2F8"/>
                    </a:solidFill>
                  </a:tcPr>
                </a:tc>
                <a:tc>
                  <a:txBody>
                    <a:bodyPr/>
                    <a:lstStyle/>
                    <a:p>
                      <a:pPr algn="l">
                        <a:spcBef>
                          <a:spcPts val="400"/>
                        </a:spcBef>
                        <a:spcAft>
                          <a:spcPts val="300"/>
                        </a:spcAft>
                      </a:pPr>
                      <a:r>
                        <a:rPr lang="en-US" sz="1700" b="1" i="1" dirty="0">
                          <a:effectLst/>
                          <a:latin typeface="inherit"/>
                        </a:rPr>
                        <a:t>Real-world datasets</a:t>
                      </a:r>
                      <a:endParaRPr lang="en-US" sz="1700" dirty="0">
                        <a:effectLst/>
                        <a:latin typeface="inherit"/>
                      </a:endParaRPr>
                    </a:p>
                    <a:p>
                      <a:pPr algn="l">
                        <a:spcBef>
                          <a:spcPts val="400"/>
                        </a:spcBef>
                        <a:spcAft>
                          <a:spcPts val="300"/>
                        </a:spcAft>
                      </a:pPr>
                      <a:r>
                        <a:rPr lang="en-US" sz="1700" dirty="0">
                          <a:effectLst/>
                          <a:latin typeface="inherit"/>
                        </a:rPr>
                        <a:t>Olivetti faces</a:t>
                      </a:r>
                    </a:p>
                    <a:p>
                      <a:pPr algn="l">
                        <a:spcBef>
                          <a:spcPts val="400"/>
                        </a:spcBef>
                        <a:spcAft>
                          <a:spcPts val="300"/>
                        </a:spcAft>
                      </a:pPr>
                      <a:r>
                        <a:rPr lang="en-US" sz="1700" dirty="0">
                          <a:effectLst/>
                          <a:latin typeface="inherit"/>
                        </a:rPr>
                        <a:t>20 newsgroups text</a:t>
                      </a:r>
                    </a:p>
                    <a:p>
                      <a:pPr algn="l">
                        <a:spcBef>
                          <a:spcPts val="400"/>
                        </a:spcBef>
                        <a:spcAft>
                          <a:spcPts val="300"/>
                        </a:spcAft>
                      </a:pPr>
                      <a:r>
                        <a:rPr lang="en-US" sz="1700" dirty="0">
                          <a:effectLst/>
                          <a:latin typeface="inherit"/>
                        </a:rPr>
                        <a:t>Labeled Faces in the Wild face recognition</a:t>
                      </a:r>
                    </a:p>
                    <a:p>
                      <a:pPr algn="l">
                        <a:spcBef>
                          <a:spcPts val="400"/>
                        </a:spcBef>
                        <a:spcAft>
                          <a:spcPts val="300"/>
                        </a:spcAft>
                      </a:pPr>
                      <a:r>
                        <a:rPr lang="en-US" sz="1700" dirty="0">
                          <a:effectLst/>
                          <a:latin typeface="inherit"/>
                        </a:rPr>
                        <a:t>Forest cover types</a:t>
                      </a:r>
                    </a:p>
                    <a:p>
                      <a:pPr algn="l">
                        <a:spcBef>
                          <a:spcPts val="400"/>
                        </a:spcBef>
                        <a:spcAft>
                          <a:spcPts val="300"/>
                        </a:spcAft>
                      </a:pPr>
                      <a:r>
                        <a:rPr lang="en-US" sz="1700" dirty="0">
                          <a:effectLst/>
                          <a:latin typeface="inherit"/>
                        </a:rPr>
                        <a:t>RCV1</a:t>
                      </a:r>
                    </a:p>
                    <a:p>
                      <a:pPr algn="l">
                        <a:spcBef>
                          <a:spcPts val="400"/>
                        </a:spcBef>
                        <a:spcAft>
                          <a:spcPts val="300"/>
                        </a:spcAft>
                      </a:pPr>
                      <a:r>
                        <a:rPr lang="en-US" sz="1700" dirty="0" err="1">
                          <a:effectLst/>
                          <a:latin typeface="inherit"/>
                        </a:rPr>
                        <a:t>Kddcup</a:t>
                      </a:r>
                      <a:r>
                        <a:rPr lang="en-US" sz="1700" dirty="0">
                          <a:effectLst/>
                          <a:latin typeface="inherit"/>
                        </a:rPr>
                        <a:t> 99</a:t>
                      </a:r>
                    </a:p>
                    <a:p>
                      <a:pPr algn="l">
                        <a:spcBef>
                          <a:spcPts val="400"/>
                        </a:spcBef>
                        <a:spcAft>
                          <a:spcPts val="300"/>
                        </a:spcAft>
                      </a:pPr>
                      <a:r>
                        <a:rPr lang="en-US" sz="1700" dirty="0">
                          <a:effectLst/>
                          <a:latin typeface="inherit"/>
                        </a:rPr>
                        <a:t>California Housing</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E0F2F8"/>
                    </a:solidFill>
                  </a:tcPr>
                </a:tc>
                <a:extLst>
                  <a:ext uri="{0D108BD9-81ED-4DB2-BD59-A6C34878D82A}">
                    <a16:rowId xmlns:a16="http://schemas.microsoft.com/office/drawing/2014/main" val="123600625"/>
                  </a:ext>
                </a:extLst>
              </a:tr>
            </a:tbl>
          </a:graphicData>
        </a:graphic>
      </p:graphicFrame>
      <p:sp>
        <p:nvSpPr>
          <p:cNvPr id="7" name="TextBox 6">
            <a:extLst>
              <a:ext uri="{FF2B5EF4-FFF2-40B4-BE49-F238E27FC236}">
                <a16:creationId xmlns:a16="http://schemas.microsoft.com/office/drawing/2014/main" id="{750E065B-D152-E144-A983-9A5250A0DB74}"/>
              </a:ext>
            </a:extLst>
          </p:cNvPr>
          <p:cNvSpPr txBox="1"/>
          <p:nvPr/>
        </p:nvSpPr>
        <p:spPr>
          <a:xfrm>
            <a:off x="6493643" y="5166341"/>
            <a:ext cx="2021707" cy="707886"/>
          </a:xfrm>
          <a:prstGeom prst="rect">
            <a:avLst/>
          </a:prstGeom>
          <a:solidFill>
            <a:schemeClr val="bg1">
              <a:lumMod val="95000"/>
            </a:schemeClr>
          </a:solidFill>
          <a:ln>
            <a:solidFill>
              <a:schemeClr val="bg1">
                <a:lumMod val="95000"/>
              </a:schemeClr>
            </a:solidFill>
          </a:ln>
        </p:spPr>
        <p:txBody>
          <a:bodyPr wrap="none" rtlCol="0">
            <a:spAutoFit/>
          </a:bodyPr>
          <a:lstStyle/>
          <a:p>
            <a:r>
              <a:rPr lang="en-US" sz="1000" b="1" dirty="0">
                <a:solidFill>
                  <a:schemeClr val="bg1">
                    <a:lumMod val="65000"/>
                  </a:schemeClr>
                </a:solidFill>
              </a:rPr>
              <a:t>Python for Programmers</a:t>
            </a:r>
            <a:br>
              <a:rPr lang="en-US" sz="1000" dirty="0">
                <a:solidFill>
                  <a:schemeClr val="bg1">
                    <a:lumMod val="65000"/>
                  </a:schemeClr>
                </a:solidFill>
              </a:rPr>
            </a:br>
            <a:r>
              <a:rPr lang="en-US" sz="1000" dirty="0">
                <a:solidFill>
                  <a:schemeClr val="bg1">
                    <a:lumMod val="65000"/>
                  </a:schemeClr>
                </a:solidFill>
              </a:rPr>
              <a:t>by Paul </a:t>
            </a:r>
            <a:r>
              <a:rPr lang="en-US" sz="1000" dirty="0" err="1">
                <a:solidFill>
                  <a:schemeClr val="bg1">
                    <a:lumMod val="65000"/>
                  </a:schemeClr>
                </a:solidFill>
              </a:rPr>
              <a:t>Deitel</a:t>
            </a:r>
            <a:r>
              <a:rPr lang="en-US" sz="1000" dirty="0">
                <a:solidFill>
                  <a:schemeClr val="bg1">
                    <a:lumMod val="65000"/>
                  </a:schemeClr>
                </a:solidFill>
              </a:rPr>
              <a:t> and Harvey </a:t>
            </a:r>
            <a:r>
              <a:rPr lang="en-US" sz="1000" dirty="0" err="1">
                <a:solidFill>
                  <a:schemeClr val="bg1">
                    <a:lumMod val="65000"/>
                  </a:schemeClr>
                </a:solidFill>
              </a:rPr>
              <a:t>Deitel</a:t>
            </a:r>
            <a:endParaRPr lang="en-US" sz="1000" dirty="0">
              <a:solidFill>
                <a:schemeClr val="bg1">
                  <a:lumMod val="65000"/>
                </a:schemeClr>
              </a:solidFill>
            </a:endParaRPr>
          </a:p>
          <a:p>
            <a:r>
              <a:rPr lang="en-US" sz="1000" dirty="0">
                <a:solidFill>
                  <a:schemeClr val="bg1">
                    <a:lumMod val="65000"/>
                  </a:schemeClr>
                </a:solidFill>
              </a:rPr>
              <a:t>Pearson, 2019</a:t>
            </a:r>
          </a:p>
          <a:p>
            <a:r>
              <a:rPr lang="en-US" sz="1000" dirty="0">
                <a:solidFill>
                  <a:schemeClr val="bg1">
                    <a:lumMod val="65000"/>
                  </a:schemeClr>
                </a:solidFill>
              </a:rPr>
              <a:t>ISBN 9780135231364</a:t>
            </a:r>
          </a:p>
        </p:txBody>
      </p:sp>
      <p:sp>
        <p:nvSpPr>
          <p:cNvPr id="8" name="TextBox 7">
            <a:extLst>
              <a:ext uri="{FF2B5EF4-FFF2-40B4-BE49-F238E27FC236}">
                <a16:creationId xmlns:a16="http://schemas.microsoft.com/office/drawing/2014/main" id="{A5A0C199-54A6-F94C-A5EF-05902282ABF9}"/>
              </a:ext>
            </a:extLst>
          </p:cNvPr>
          <p:cNvSpPr txBox="1"/>
          <p:nvPr/>
        </p:nvSpPr>
        <p:spPr>
          <a:xfrm>
            <a:off x="628650" y="5257780"/>
            <a:ext cx="4227439" cy="584775"/>
          </a:xfrm>
          <a:prstGeom prst="rect">
            <a:avLst/>
          </a:prstGeom>
          <a:noFill/>
        </p:spPr>
        <p:txBody>
          <a:bodyPr wrap="none" rtlCol="0">
            <a:spAutoFit/>
          </a:bodyPr>
          <a:lstStyle/>
          <a:p>
            <a:r>
              <a:rPr lang="en-US" dirty="0"/>
              <a:t>See: </a:t>
            </a:r>
            <a:r>
              <a:rPr lang="en-US" dirty="0">
                <a:hlinkClick r:id="rId2"/>
              </a:rPr>
              <a:t>https://scikit-learn.org/stable/datasets/</a:t>
            </a:r>
            <a:r>
              <a:rPr lang="en-US" dirty="0"/>
              <a:t> </a:t>
            </a:r>
          </a:p>
          <a:p>
            <a:r>
              <a:rPr lang="en-US" dirty="0"/>
              <a:t>and: </a:t>
            </a:r>
            <a:r>
              <a:rPr lang="en-US" dirty="0">
                <a:hlinkClick r:id="rId3"/>
              </a:rPr>
              <a:t>https://www.openml.org</a:t>
            </a:r>
            <a:r>
              <a:rPr lang="en-US" dirty="0"/>
              <a:t> </a:t>
            </a:r>
          </a:p>
        </p:txBody>
      </p:sp>
    </p:spTree>
    <p:extLst>
      <p:ext uri="{BB962C8B-B14F-4D97-AF65-F5344CB8AC3E}">
        <p14:creationId xmlns:p14="http://schemas.microsoft.com/office/powerpoint/2010/main" val="25488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BEB0-907E-D64B-86F2-C4D6033CF7FE}"/>
              </a:ext>
            </a:extLst>
          </p:cNvPr>
          <p:cNvSpPr>
            <a:spLocks noGrp="1"/>
          </p:cNvSpPr>
          <p:nvPr>
            <p:ph type="title"/>
          </p:nvPr>
        </p:nvSpPr>
        <p:spPr>
          <a:xfrm>
            <a:off x="91489" y="411163"/>
            <a:ext cx="8961022" cy="655637"/>
          </a:xfrm>
        </p:spPr>
        <p:txBody>
          <a:bodyPr/>
          <a:lstStyle/>
          <a:p>
            <a:r>
              <a:rPr lang="en-US" dirty="0"/>
              <a:t>Statistical Applications in Data Analytics</a:t>
            </a:r>
            <a:r>
              <a:rPr lang="en-US" i="1" dirty="0"/>
              <a:t>, cont’d</a:t>
            </a:r>
          </a:p>
        </p:txBody>
      </p:sp>
      <p:sp>
        <p:nvSpPr>
          <p:cNvPr id="3" name="Content Placeholder 2">
            <a:extLst>
              <a:ext uri="{FF2B5EF4-FFF2-40B4-BE49-F238E27FC236}">
                <a16:creationId xmlns:a16="http://schemas.microsoft.com/office/drawing/2014/main" id="{FB2C3550-81B3-8344-B492-294EF8632EE1}"/>
              </a:ext>
            </a:extLst>
          </p:cNvPr>
          <p:cNvSpPr>
            <a:spLocks noGrp="1"/>
          </p:cNvSpPr>
          <p:nvPr>
            <p:ph idx="1"/>
          </p:nvPr>
        </p:nvSpPr>
        <p:spPr/>
        <p:txBody>
          <a:bodyPr/>
          <a:lstStyle/>
          <a:p>
            <a:r>
              <a:rPr lang="en-US" dirty="0"/>
              <a:t>Supervised machine learning</a:t>
            </a:r>
          </a:p>
          <a:p>
            <a:pPr lvl="1"/>
            <a:r>
              <a:rPr lang="en-US" dirty="0"/>
              <a:t>training and testing</a:t>
            </a:r>
          </a:p>
          <a:p>
            <a:pPr lvl="1"/>
            <a:r>
              <a:rPr lang="en-US" dirty="0"/>
              <a:t>underfitting and overfitting</a:t>
            </a:r>
          </a:p>
          <a:p>
            <a:pPr lvl="1"/>
            <a:r>
              <a:rPr lang="en-US" dirty="0"/>
              <a:t>time series and multiple linear regression using ML</a:t>
            </a:r>
          </a:p>
          <a:p>
            <a:pPr lvl="1"/>
            <a:r>
              <a:rPr lang="en-US" dirty="0"/>
              <a:t>classification algorithms</a:t>
            </a:r>
          </a:p>
          <a:p>
            <a:pPr lvl="4"/>
            <a:endParaRPr lang="en-US" dirty="0"/>
          </a:p>
          <a:p>
            <a:r>
              <a:rPr lang="en-US" dirty="0"/>
              <a:t>Unsupervised machine learning</a:t>
            </a:r>
          </a:p>
          <a:p>
            <a:pPr lvl="1"/>
            <a:r>
              <a:rPr lang="en-US" dirty="0"/>
              <a:t>dimensionality reduction</a:t>
            </a:r>
          </a:p>
          <a:p>
            <a:pPr lvl="1"/>
            <a:r>
              <a:rPr lang="en-US" dirty="0"/>
              <a:t>clustering algorithms</a:t>
            </a:r>
          </a:p>
          <a:p>
            <a:pPr lvl="1"/>
            <a:r>
              <a:rPr lang="en-US" dirty="0"/>
              <a:t>principle component analysis</a:t>
            </a:r>
          </a:p>
        </p:txBody>
      </p:sp>
      <p:sp>
        <p:nvSpPr>
          <p:cNvPr id="4" name="Slide Number Placeholder 3">
            <a:extLst>
              <a:ext uri="{FF2B5EF4-FFF2-40B4-BE49-F238E27FC236}">
                <a16:creationId xmlns:a16="http://schemas.microsoft.com/office/drawing/2014/main" id="{B9CC7216-6EB4-904B-A731-FBA0E7CEA8BB}"/>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23126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4A24-FEC0-7D4E-B72D-3D34C4FC3B0F}"/>
              </a:ext>
            </a:extLst>
          </p:cNvPr>
          <p:cNvSpPr>
            <a:spLocks noGrp="1"/>
          </p:cNvSpPr>
          <p:nvPr>
            <p:ph type="title"/>
          </p:nvPr>
        </p:nvSpPr>
        <p:spPr/>
        <p:txBody>
          <a:bodyPr/>
          <a:lstStyle/>
          <a:p>
            <a:r>
              <a:rPr lang="en-US" dirty="0"/>
              <a:t>Time-Series Analysis</a:t>
            </a:r>
          </a:p>
        </p:txBody>
      </p:sp>
      <p:sp>
        <p:nvSpPr>
          <p:cNvPr id="3" name="Content Placeholder 2">
            <a:extLst>
              <a:ext uri="{FF2B5EF4-FFF2-40B4-BE49-F238E27FC236}">
                <a16:creationId xmlns:a16="http://schemas.microsoft.com/office/drawing/2014/main" id="{2DA10059-6713-E343-B052-0AD2875E9556}"/>
              </a:ext>
            </a:extLst>
          </p:cNvPr>
          <p:cNvSpPr>
            <a:spLocks noGrp="1"/>
          </p:cNvSpPr>
          <p:nvPr>
            <p:ph idx="1"/>
          </p:nvPr>
        </p:nvSpPr>
        <p:spPr/>
        <p:txBody>
          <a:bodyPr/>
          <a:lstStyle/>
          <a:p>
            <a:r>
              <a:rPr lang="en-US" dirty="0">
                <a:solidFill>
                  <a:srgbClr val="B23C00"/>
                </a:solidFill>
              </a:rPr>
              <a:t>Time-series analysis</a:t>
            </a:r>
            <a:r>
              <a:rPr lang="en-US" dirty="0"/>
              <a:t> is a common application </a:t>
            </a:r>
            <a:br>
              <a:rPr lang="en-US" dirty="0"/>
            </a:br>
            <a:r>
              <a:rPr lang="en-US" dirty="0"/>
              <a:t>of regression.</a:t>
            </a:r>
          </a:p>
          <a:p>
            <a:pPr lvl="1"/>
            <a:r>
              <a:rPr lang="en-US" dirty="0"/>
              <a:t>Record data at </a:t>
            </a:r>
            <a:r>
              <a:rPr lang="en-US" u="sng" dirty="0"/>
              <a:t>regular intervals of time</a:t>
            </a:r>
            <a:r>
              <a:rPr lang="en-US" dirty="0"/>
              <a:t>.</a:t>
            </a:r>
          </a:p>
          <a:p>
            <a:pPr lvl="1"/>
            <a:r>
              <a:rPr lang="en-US" dirty="0"/>
              <a:t>The data values are a </a:t>
            </a:r>
            <a:r>
              <a:rPr lang="en-US" u="sng" dirty="0"/>
              <a:t>function of the time</a:t>
            </a:r>
            <a:r>
              <a:rPr lang="en-US" dirty="0"/>
              <a:t>.</a:t>
            </a:r>
          </a:p>
          <a:p>
            <a:pPr lvl="1"/>
            <a:r>
              <a:rPr lang="en-US" dirty="0"/>
              <a:t>Calculate and plot </a:t>
            </a:r>
            <a:r>
              <a:rPr lang="en-US" u="sng" dirty="0"/>
              <a:t>trends</a:t>
            </a:r>
            <a:r>
              <a:rPr lang="en-US" dirty="0"/>
              <a:t> of data values over time.</a:t>
            </a:r>
          </a:p>
          <a:p>
            <a:pPr lvl="4"/>
            <a:endParaRPr lang="en-US" dirty="0"/>
          </a:p>
          <a:p>
            <a:r>
              <a:rPr lang="en-US" dirty="0"/>
              <a:t>Different time-series trends:</a:t>
            </a:r>
          </a:p>
          <a:p>
            <a:pPr lvl="1"/>
            <a:r>
              <a:rPr lang="en-US" dirty="0"/>
              <a:t>Least-squares line</a:t>
            </a:r>
          </a:p>
          <a:p>
            <a:pPr lvl="1"/>
            <a:r>
              <a:rPr lang="en-US" dirty="0"/>
              <a:t>Moving average</a:t>
            </a:r>
          </a:p>
          <a:p>
            <a:pPr lvl="1"/>
            <a:r>
              <a:rPr lang="en-US" dirty="0"/>
              <a:t>Exponentially smoothed </a:t>
            </a:r>
          </a:p>
        </p:txBody>
      </p:sp>
      <p:sp>
        <p:nvSpPr>
          <p:cNvPr id="4" name="Slide Number Placeholder 3">
            <a:extLst>
              <a:ext uri="{FF2B5EF4-FFF2-40B4-BE49-F238E27FC236}">
                <a16:creationId xmlns:a16="http://schemas.microsoft.com/office/drawing/2014/main" id="{ED2BA396-A5CD-424F-A017-1066F80FAF6E}"/>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67271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F42D-BEEB-6748-A988-5B2B8A494988}"/>
              </a:ext>
            </a:extLst>
          </p:cNvPr>
          <p:cNvSpPr>
            <a:spLocks noGrp="1"/>
          </p:cNvSpPr>
          <p:nvPr>
            <p:ph type="title"/>
          </p:nvPr>
        </p:nvSpPr>
        <p:spPr/>
        <p:txBody>
          <a:bodyPr/>
          <a:lstStyle/>
          <a:p>
            <a:r>
              <a:rPr lang="en-US" dirty="0"/>
              <a:t>Linear Trend Over Time</a:t>
            </a:r>
          </a:p>
        </p:txBody>
      </p:sp>
      <p:sp>
        <p:nvSpPr>
          <p:cNvPr id="3" name="Content Placeholder 2">
            <a:extLst>
              <a:ext uri="{FF2B5EF4-FFF2-40B4-BE49-F238E27FC236}">
                <a16:creationId xmlns:a16="http://schemas.microsoft.com/office/drawing/2014/main" id="{DF0694D3-3FB0-3E4E-9C4D-D721372BF3DF}"/>
              </a:ext>
            </a:extLst>
          </p:cNvPr>
          <p:cNvSpPr>
            <a:spLocks noGrp="1"/>
          </p:cNvSpPr>
          <p:nvPr>
            <p:ph idx="1"/>
          </p:nvPr>
        </p:nvSpPr>
        <p:spPr>
          <a:xfrm>
            <a:off x="457200" y="1295401"/>
            <a:ext cx="8229600" cy="1036332"/>
          </a:xfrm>
        </p:spPr>
        <p:txBody>
          <a:bodyPr/>
          <a:lstStyle/>
          <a:p>
            <a:r>
              <a:rPr lang="en-US" dirty="0"/>
              <a:t>A straightforward application of the </a:t>
            </a:r>
            <a:br>
              <a:rPr lang="en-US" dirty="0"/>
            </a:br>
            <a:r>
              <a:rPr lang="en-US" dirty="0"/>
              <a:t>least squares regression line.</a:t>
            </a:r>
          </a:p>
        </p:txBody>
      </p:sp>
      <p:sp>
        <p:nvSpPr>
          <p:cNvPr id="4" name="Slide Number Placeholder 3">
            <a:extLst>
              <a:ext uri="{FF2B5EF4-FFF2-40B4-BE49-F238E27FC236}">
                <a16:creationId xmlns:a16="http://schemas.microsoft.com/office/drawing/2014/main" id="{A2D7DB26-1AD5-5245-9634-AA0C07D95784}"/>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pic>
        <p:nvPicPr>
          <p:cNvPr id="5" name="Picture 4">
            <a:extLst>
              <a:ext uri="{FF2B5EF4-FFF2-40B4-BE49-F238E27FC236}">
                <a16:creationId xmlns:a16="http://schemas.microsoft.com/office/drawing/2014/main" id="{288E1845-3707-4F42-8C85-12F28FAD7CC8}"/>
              </a:ext>
            </a:extLst>
          </p:cNvPr>
          <p:cNvPicPr>
            <a:picLocks noChangeAspect="1"/>
          </p:cNvPicPr>
          <p:nvPr/>
        </p:nvPicPr>
        <p:blipFill>
          <a:blip r:embed="rId2"/>
          <a:stretch>
            <a:fillRect/>
          </a:stretch>
        </p:blipFill>
        <p:spPr>
          <a:xfrm>
            <a:off x="2044700" y="2240293"/>
            <a:ext cx="5054600" cy="3492500"/>
          </a:xfrm>
          <a:prstGeom prst="rect">
            <a:avLst/>
          </a:prstGeom>
        </p:spPr>
      </p:pic>
      <p:sp>
        <p:nvSpPr>
          <p:cNvPr id="6" name="TextBox 5">
            <a:extLst>
              <a:ext uri="{FF2B5EF4-FFF2-40B4-BE49-F238E27FC236}">
                <a16:creationId xmlns:a16="http://schemas.microsoft.com/office/drawing/2014/main" id="{662F7C1D-C27E-DE4C-A887-885DAB65D9C5}"/>
              </a:ext>
            </a:extLst>
          </p:cNvPr>
          <p:cNvSpPr txBox="1"/>
          <p:nvPr/>
        </p:nvSpPr>
        <p:spPr>
          <a:xfrm>
            <a:off x="3692400" y="5806414"/>
            <a:ext cx="1759200" cy="338554"/>
          </a:xfrm>
          <a:prstGeom prst="rect">
            <a:avLst/>
          </a:prstGeom>
          <a:solidFill>
            <a:srgbClr val="0432FF"/>
          </a:solidFill>
        </p:spPr>
        <p:txBody>
          <a:bodyPr wrap="none" rtlCol="0">
            <a:spAutoFit/>
          </a:bodyPr>
          <a:lstStyle/>
          <a:p>
            <a:r>
              <a:rPr lang="en-US" dirty="0" err="1">
                <a:solidFill>
                  <a:srgbClr val="FFFF00"/>
                </a:solidFill>
              </a:rPr>
              <a:t>TimeSeries.ipynb</a:t>
            </a:r>
            <a:endParaRPr lang="en-US" dirty="0">
              <a:solidFill>
                <a:srgbClr val="FFFF00"/>
              </a:solidFill>
            </a:endParaRPr>
          </a:p>
        </p:txBody>
      </p:sp>
    </p:spTree>
    <p:extLst>
      <p:ext uri="{BB962C8B-B14F-4D97-AF65-F5344CB8AC3E}">
        <p14:creationId xmlns:p14="http://schemas.microsoft.com/office/powerpoint/2010/main" val="164749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7F74-97DB-444A-9FD3-60407D9B9F60}"/>
              </a:ext>
            </a:extLst>
          </p:cNvPr>
          <p:cNvSpPr>
            <a:spLocks noGrp="1"/>
          </p:cNvSpPr>
          <p:nvPr>
            <p:ph type="title"/>
          </p:nvPr>
        </p:nvSpPr>
        <p:spPr/>
        <p:txBody>
          <a:bodyPr/>
          <a:lstStyle/>
          <a:p>
            <a:r>
              <a:rPr lang="en-US" dirty="0"/>
              <a:t>Moving Averages</a:t>
            </a:r>
          </a:p>
        </p:txBody>
      </p:sp>
      <p:sp>
        <p:nvSpPr>
          <p:cNvPr id="3" name="Content Placeholder 2">
            <a:extLst>
              <a:ext uri="{FF2B5EF4-FFF2-40B4-BE49-F238E27FC236}">
                <a16:creationId xmlns:a16="http://schemas.microsoft.com/office/drawing/2014/main" id="{94F94CE6-F7C2-5344-80B7-0C076F288C60}"/>
              </a:ext>
            </a:extLst>
          </p:cNvPr>
          <p:cNvSpPr>
            <a:spLocks noGrp="1"/>
          </p:cNvSpPr>
          <p:nvPr>
            <p:ph idx="1"/>
          </p:nvPr>
        </p:nvSpPr>
        <p:spPr>
          <a:xfrm>
            <a:off x="365806" y="1325903"/>
            <a:ext cx="8503827" cy="4835525"/>
          </a:xfrm>
        </p:spPr>
        <p:txBody>
          <a:bodyPr/>
          <a:lstStyle/>
          <a:p>
            <a:r>
              <a:rPr lang="en-US" dirty="0"/>
              <a:t>The </a:t>
            </a:r>
            <a:r>
              <a:rPr lang="en-US" dirty="0">
                <a:solidFill>
                  <a:srgbClr val="B23C00"/>
                </a:solidFill>
              </a:rPr>
              <a:t>moving average</a:t>
            </a:r>
            <a:r>
              <a:rPr lang="en-US" dirty="0"/>
              <a:t> of </a:t>
            </a:r>
            <a:r>
              <a:rPr lang="en-US" i="1" dirty="0">
                <a:latin typeface="Times New Roman" panose="02020603050405020304" pitchFamily="18" charset="0"/>
                <a:cs typeface="Times New Roman" panose="02020603050405020304" pitchFamily="18" charset="0"/>
              </a:rPr>
              <a:t>y</a:t>
            </a:r>
            <a:r>
              <a:rPr lang="en-US" dirty="0"/>
              <a:t> data values over the </a:t>
            </a:r>
            <a:br>
              <a:rPr lang="en-US" dirty="0"/>
            </a:br>
            <a:r>
              <a:rPr lang="en-US" i="1" dirty="0">
                <a:latin typeface="Times New Roman" panose="02020603050405020304" pitchFamily="18" charset="0"/>
                <a:cs typeface="Times New Roman" panose="02020603050405020304" pitchFamily="18" charset="0"/>
              </a:rPr>
              <a:t>x</a:t>
            </a:r>
            <a:r>
              <a:rPr lang="en-US" dirty="0"/>
              <a:t> values that represent the time intervals:</a:t>
            </a:r>
          </a:p>
          <a:p>
            <a:pPr lvl="1"/>
            <a:r>
              <a:rPr lang="en-US" dirty="0"/>
              <a:t>Each </a:t>
            </a:r>
            <a:r>
              <a:rPr lang="en-US" i="1" dirty="0" err="1">
                <a:latin typeface="Times New Roman" panose="02020603050405020304" pitchFamily="18" charset="0"/>
                <a:cs typeface="Times New Roman" panose="02020603050405020304" pitchFamily="18" charset="0"/>
              </a:rPr>
              <a:t>y</a:t>
            </a:r>
            <a:r>
              <a:rPr lang="en-US" i="1" baseline="-25000" dirty="0" err="1">
                <a:latin typeface="Times New Roman" panose="02020603050405020304" pitchFamily="18" charset="0"/>
                <a:cs typeface="Times New Roman" panose="02020603050405020304" pitchFamily="18" charset="0"/>
              </a:rPr>
              <a:t>ma</a:t>
            </a:r>
            <a:r>
              <a:rPr lang="en-US" dirty="0"/>
              <a:t> value of the moving average corresponding to the current </a:t>
            </a:r>
            <a:r>
              <a:rPr lang="en-US" i="1" dirty="0">
                <a:latin typeface="Times New Roman" panose="02020603050405020304" pitchFamily="18" charset="0"/>
                <a:cs typeface="Times New Roman" panose="02020603050405020304" pitchFamily="18" charset="0"/>
              </a:rPr>
              <a:t>x</a:t>
            </a:r>
            <a:r>
              <a:rPr lang="en-US" dirty="0"/>
              <a:t> time value is the </a:t>
            </a:r>
            <a:r>
              <a:rPr lang="en-US" u="sng" dirty="0"/>
              <a:t>average</a:t>
            </a:r>
            <a:r>
              <a:rPr lang="en-US" dirty="0"/>
              <a:t> of the current </a:t>
            </a:r>
            <a:r>
              <a:rPr lang="en-US" i="1" dirty="0">
                <a:latin typeface="Times New Roman" panose="02020603050405020304" pitchFamily="18" charset="0"/>
                <a:cs typeface="Times New Roman" panose="02020603050405020304" pitchFamily="18" charset="0"/>
              </a:rPr>
              <a:t>y</a:t>
            </a:r>
            <a:r>
              <a:rPr lang="en-US" dirty="0"/>
              <a:t> value and the previous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t>
            </a:r>
            <a:r>
              <a:rPr lang="en-US" dirty="0"/>
              <a:t>of the </a:t>
            </a:r>
            <a:r>
              <a:rPr lang="en-US" i="1" dirty="0">
                <a:latin typeface="Times New Roman" panose="02020603050405020304" pitchFamily="18" charset="0"/>
                <a:cs typeface="Times New Roman" panose="02020603050405020304" pitchFamily="18" charset="0"/>
              </a:rPr>
              <a:t>y</a:t>
            </a:r>
            <a:r>
              <a:rPr lang="en-US" dirty="0"/>
              <a:t> values.</a:t>
            </a:r>
          </a:p>
          <a:p>
            <a:pPr lvl="1"/>
            <a:r>
              <a:rPr lang="en-US" dirty="0"/>
              <a:t>Keep a buffer of the last </a:t>
            </a:r>
            <a:r>
              <a:rPr lang="en-US" i="1" dirty="0">
                <a:latin typeface="Times New Roman" panose="02020603050405020304" pitchFamily="18" charset="0"/>
                <a:cs typeface="Times New Roman" panose="02020603050405020304" pitchFamily="18" charset="0"/>
              </a:rPr>
              <a:t>n </a:t>
            </a:r>
            <a:r>
              <a:rPr lang="en-US" dirty="0"/>
              <a:t>of the </a:t>
            </a:r>
            <a:r>
              <a:rPr lang="en-US" i="1" dirty="0">
                <a:latin typeface="Times New Roman" panose="02020603050405020304" pitchFamily="18" charset="0"/>
                <a:cs typeface="Times New Roman" panose="02020603050405020304" pitchFamily="18" charset="0"/>
              </a:rPr>
              <a:t>y</a:t>
            </a:r>
            <a:r>
              <a:rPr lang="en-US" dirty="0"/>
              <a:t> values. Throw out the oldest </a:t>
            </a:r>
            <a:r>
              <a:rPr lang="en-US" i="1" dirty="0">
                <a:latin typeface="Times New Roman" panose="02020603050405020304" pitchFamily="18" charset="0"/>
                <a:cs typeface="Times New Roman" panose="02020603050405020304" pitchFamily="18" charset="0"/>
              </a:rPr>
              <a:t>y</a:t>
            </a:r>
            <a:r>
              <a:rPr lang="en-US" dirty="0"/>
              <a:t> value when you append the newest value.</a:t>
            </a:r>
          </a:p>
          <a:p>
            <a:pPr lvl="1"/>
            <a:r>
              <a:rPr lang="en-US" dirty="0"/>
              <a:t>There can be no </a:t>
            </a:r>
            <a:r>
              <a:rPr lang="en-US" i="1" dirty="0" err="1">
                <a:latin typeface="Times New Roman" panose="02020603050405020304" pitchFamily="18" charset="0"/>
                <a:cs typeface="Times New Roman" panose="02020603050405020304" pitchFamily="18" charset="0"/>
              </a:rPr>
              <a:t>y</a:t>
            </a:r>
            <a:r>
              <a:rPr lang="en-US" i="1" baseline="-25000" dirty="0" err="1">
                <a:latin typeface="Times New Roman" panose="02020603050405020304" pitchFamily="18" charset="0"/>
                <a:cs typeface="Times New Roman" panose="02020603050405020304" pitchFamily="18" charset="0"/>
              </a:rPr>
              <a:t>ma</a:t>
            </a:r>
            <a:r>
              <a:rPr lang="en-US" dirty="0"/>
              <a:t> moving average values corresponding to the first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-1 </a:t>
            </a:r>
            <a:r>
              <a:rPr lang="en-US" dirty="0"/>
              <a:t>of the </a:t>
            </a:r>
            <a:r>
              <a:rPr lang="en-US" i="1" dirty="0">
                <a:latin typeface="Times New Roman" panose="02020603050405020304" pitchFamily="18" charset="0"/>
                <a:cs typeface="Times New Roman" panose="02020603050405020304" pitchFamily="18" charset="0"/>
              </a:rPr>
              <a:t>x</a:t>
            </a:r>
            <a:r>
              <a:rPr lang="en-US" dirty="0"/>
              <a:t> values.</a:t>
            </a:r>
          </a:p>
          <a:p>
            <a:pPr lvl="4"/>
            <a:endParaRPr lang="en-US" dirty="0"/>
          </a:p>
          <a:p>
            <a:r>
              <a:rPr lang="en-US" dirty="0"/>
              <a:t>Higher values of </a:t>
            </a:r>
            <a:r>
              <a:rPr lang="en-US" i="1" dirty="0">
                <a:latin typeface="Times New Roman" panose="02020603050405020304" pitchFamily="18" charset="0"/>
                <a:cs typeface="Times New Roman" panose="02020603050405020304" pitchFamily="18" charset="0"/>
              </a:rPr>
              <a:t>n</a:t>
            </a:r>
            <a:r>
              <a:rPr lang="en-US" dirty="0"/>
              <a:t> generate moving average plots that “smooth out” the data more.</a:t>
            </a:r>
          </a:p>
        </p:txBody>
      </p:sp>
      <p:sp>
        <p:nvSpPr>
          <p:cNvPr id="4" name="Slide Number Placeholder 3">
            <a:extLst>
              <a:ext uri="{FF2B5EF4-FFF2-40B4-BE49-F238E27FC236}">
                <a16:creationId xmlns:a16="http://schemas.microsoft.com/office/drawing/2014/main" id="{F3226158-C6B9-D344-829E-6C8F84378B4E}"/>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3469670596"/>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57648</TotalTime>
  <Words>3653</Words>
  <Application>Microsoft Macintosh PowerPoint</Application>
  <PresentationFormat>On-screen Show (4:3)</PresentationFormat>
  <Paragraphs>548</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Cambria Math</vt:lpstr>
      <vt:lpstr>Courier New</vt:lpstr>
      <vt:lpstr>inherit</vt:lpstr>
      <vt:lpstr>Times New Roman</vt:lpstr>
      <vt:lpstr>Wingdings</vt:lpstr>
      <vt:lpstr>Quadrant</vt:lpstr>
      <vt:lpstr>DATA 220 Mathematical Methods for Data Analysis April 8 Class Meeting</vt:lpstr>
      <vt:lpstr>Python Regression Analysis Functions</vt:lpstr>
      <vt:lpstr>Example: New York City Temperatures</vt:lpstr>
      <vt:lpstr>Example: New York City Temperatures, cont’d</vt:lpstr>
      <vt:lpstr>Statistical Applications in Data Analytics</vt:lpstr>
      <vt:lpstr>Statistical Applications in Data Analytics, cont’d</vt:lpstr>
      <vt:lpstr>Time-Series Analysis</vt:lpstr>
      <vt:lpstr>Linear Trend Over Time</vt:lpstr>
      <vt:lpstr>Moving Averages</vt:lpstr>
      <vt:lpstr>Moving Averages, cont’d</vt:lpstr>
      <vt:lpstr>Moving Averages, cont’d</vt:lpstr>
      <vt:lpstr>Exponential Smoothing</vt:lpstr>
      <vt:lpstr>Exponential Smoothing, cont’d</vt:lpstr>
      <vt:lpstr>Exponential Smoothing, cont’d</vt:lpstr>
      <vt:lpstr>Exponential Smoothing, cont’d</vt:lpstr>
      <vt:lpstr>Averages Compared</vt:lpstr>
      <vt:lpstr>Another Perspective on Linear Regression</vt:lpstr>
      <vt:lpstr>Another Perspective, cont’d</vt:lpstr>
      <vt:lpstr>Another Perspective, cont’d</vt:lpstr>
      <vt:lpstr>Multiple Linear Regression</vt:lpstr>
      <vt:lpstr>Normal Equations</vt:lpstr>
      <vt:lpstr>Multiple Regression Example: Home Prices</vt:lpstr>
      <vt:lpstr>Example: Home Prices, cont’d</vt:lpstr>
      <vt:lpstr>Example: Home Prices, cont’d</vt:lpstr>
      <vt:lpstr>Example: Home Prices, cont’d</vt:lpstr>
      <vt:lpstr>Derivation of the Normal Equations</vt:lpstr>
      <vt:lpstr>Break</vt:lpstr>
      <vt:lpstr>Introduction to Machine Learning</vt:lpstr>
      <vt:lpstr>Supervised Machine Learning</vt:lpstr>
      <vt:lpstr>Unsupervised Machine Learning</vt:lpstr>
      <vt:lpstr>Datasets for Machine Learning</vt:lpstr>
      <vt:lpstr>Steps for Doing Machine Learning</vt:lpstr>
      <vt:lpstr>Example: Time Series Analysis via ML</vt:lpstr>
      <vt:lpstr>Example: Time Series Analysis via ML, cont’d</vt:lpstr>
      <vt:lpstr>Split Data for Training and Testing</vt:lpstr>
      <vt:lpstr>Split Data for Training and Testing, cont’d</vt:lpstr>
      <vt:lpstr>Train the Estimator</vt:lpstr>
      <vt:lpstr>Test the Model</vt:lpstr>
      <vt:lpstr>Make Predictions</vt:lpstr>
      <vt:lpstr>Seaborn Scatter Plot</vt:lpstr>
      <vt:lpstr>Seaborn Scatter Plot, cont’d</vt:lpstr>
      <vt:lpstr>Example: Multiple Regression via ML</vt:lpstr>
      <vt:lpstr>Example: Multiple Regression via ML, cont’d</vt:lpstr>
      <vt:lpstr>Example: Multiple Regression via ML, cont’d</vt:lpstr>
      <vt:lpstr>Example: Multiple Regression via ML, cont’d</vt:lpstr>
      <vt:lpstr>Example: Multiple Regression via ML, cont’d</vt:lpstr>
      <vt:lpstr>Example: Multiple Regression via ML, cont’d</vt:lpstr>
      <vt:lpstr>Underfitting and Overfitting</vt:lpstr>
      <vt:lpstr>Underfitting and Overfitting, cont’d</vt:lpstr>
      <vt:lpstr>Lab Assignment #8: Multiple Regression</vt:lpstr>
      <vt:lpstr>Lab Assignment #8, cont’d</vt:lpstr>
      <vt:lpstr>Datasets Bundled with Scikit-Learn</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1317</cp:revision>
  <cp:lastPrinted>2019-09-08T17:33:12Z</cp:lastPrinted>
  <dcterms:created xsi:type="dcterms:W3CDTF">2008-01-12T03:52:55Z</dcterms:created>
  <dcterms:modified xsi:type="dcterms:W3CDTF">2021-04-08T08:12:50Z</dcterms:modified>
</cp:coreProperties>
</file>