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316" r:id="rId3"/>
    <p:sldId id="323" r:id="rId4"/>
    <p:sldId id="845" r:id="rId5"/>
    <p:sldId id="846" r:id="rId6"/>
    <p:sldId id="847" r:id="rId7"/>
    <p:sldId id="881" r:id="rId8"/>
    <p:sldId id="257" r:id="rId9"/>
    <p:sldId id="258" r:id="rId10"/>
    <p:sldId id="320" r:id="rId11"/>
    <p:sldId id="317" r:id="rId12"/>
    <p:sldId id="318" r:id="rId13"/>
    <p:sldId id="321" r:id="rId14"/>
    <p:sldId id="876" r:id="rId15"/>
    <p:sldId id="878" r:id="rId16"/>
    <p:sldId id="879" r:id="rId17"/>
    <p:sldId id="880" r:id="rId18"/>
    <p:sldId id="261" r:id="rId19"/>
    <p:sldId id="869" r:id="rId20"/>
    <p:sldId id="874" r:id="rId21"/>
    <p:sldId id="325" r:id="rId22"/>
    <p:sldId id="877" r:id="rId23"/>
    <p:sldId id="883" r:id="rId24"/>
    <p:sldId id="865" r:id="rId25"/>
    <p:sldId id="884" r:id="rId26"/>
    <p:sldId id="885" r:id="rId27"/>
    <p:sldId id="886" r:id="rId28"/>
    <p:sldId id="868" r:id="rId29"/>
    <p:sldId id="319" r:id="rId30"/>
    <p:sldId id="872" r:id="rId31"/>
    <p:sldId id="870" r:id="rId32"/>
    <p:sldId id="871" r:id="rId33"/>
    <p:sldId id="371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23C00"/>
    <a:srgbClr val="0033CC"/>
    <a:srgbClr val="E1F5FF"/>
    <a:srgbClr val="C6DEFF"/>
    <a:srgbClr val="A12A03"/>
    <a:srgbClr val="66CC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60" autoAdjust="0"/>
    <p:restoredTop sz="98450" autoAdjust="0"/>
  </p:normalViewPr>
  <p:slideViewPr>
    <p:cSldViewPr>
      <p:cViewPr varScale="1">
        <p:scale>
          <a:sx n="204" d="100"/>
          <a:sy n="204" d="100"/>
        </p:scale>
        <p:origin x="200" y="24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2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0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2025: April 10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02235" y="6263609"/>
            <a:ext cx="3217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201: </a:t>
            </a:r>
            <a:r>
              <a:rPr lang="en-US" sz="1000" baseline="0" dirty="0"/>
              <a:t>Database Technologies for Data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  <p:pic>
        <p:nvPicPr>
          <p:cNvPr id="4" name="Picture 13" descr="SJSU-logo">
            <a:extLst>
              <a:ext uri="{FF2B5EF4-FFF2-40B4-BE49-F238E27FC236}">
                <a16:creationId xmlns:a16="http://schemas.microsoft.com/office/drawing/2014/main" id="{4C467F14-F7C4-BCB4-053B-5C547EF26A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stat.psu.edu/stat462/node/132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 dirty="0"/>
              <a:t>DATA 201</a:t>
            </a:r>
            <a:br>
              <a:rPr lang="en-US" sz="2800" dirty="0"/>
            </a:br>
            <a:r>
              <a:rPr lang="en-US" sz="3600" dirty="0"/>
              <a:t>Database Technologies </a:t>
            </a:r>
            <a:br>
              <a:rPr lang="en-US" sz="3600" dirty="0"/>
            </a:br>
            <a:r>
              <a:rPr lang="en-US" sz="3600" dirty="0"/>
              <a:t>for Data Analytics</a:t>
            </a:r>
            <a:br>
              <a:rPr lang="en-US" sz="3600" dirty="0"/>
            </a:br>
            <a:r>
              <a:rPr lang="en-US" sz="2400" dirty="0"/>
              <a:t>April 10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/>
            </a:br>
            <a:r>
              <a:rPr lang="en-US"/>
              <a:t>Spring 2025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6F14-1057-1A23-1C0D-20139A158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Data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40E59-0EF8-DACF-B17E-F8F2947C7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Irrelevant data</a:t>
            </a:r>
          </a:p>
          <a:p>
            <a:pPr lvl="1"/>
            <a:r>
              <a:rPr lang="en-US" dirty="0"/>
              <a:t>Ignore data that is not pertinent to your analysis.</a:t>
            </a:r>
          </a:p>
          <a:p>
            <a:pPr lvl="1"/>
            <a:r>
              <a:rPr lang="en-US" dirty="0"/>
              <a:t>Be wary of unexpected correlations between the “irrelevant” data and the data you want to analyze.</a:t>
            </a:r>
          </a:p>
          <a:p>
            <a:pPr lvl="4"/>
            <a:endParaRPr lang="en-US" dirty="0"/>
          </a:p>
          <a:p>
            <a:r>
              <a:rPr lang="en-US" dirty="0"/>
              <a:t>Resolution</a:t>
            </a:r>
          </a:p>
          <a:p>
            <a:pPr lvl="1"/>
            <a:r>
              <a:rPr lang="en-US" dirty="0"/>
              <a:t>Data that is not at the scale that you need.</a:t>
            </a:r>
          </a:p>
          <a:p>
            <a:pPr lvl="1"/>
            <a:r>
              <a:rPr lang="en-US" dirty="0"/>
              <a:t>Example: Daily data but you need hourly data.</a:t>
            </a:r>
          </a:p>
          <a:p>
            <a:pPr lvl="4"/>
            <a:endParaRPr lang="en-US" dirty="0"/>
          </a:p>
          <a:p>
            <a:r>
              <a:rPr lang="en-US" dirty="0"/>
              <a:t>Format</a:t>
            </a:r>
          </a:p>
          <a:p>
            <a:pPr lvl="1"/>
            <a:r>
              <a:rPr lang="en-US" dirty="0"/>
              <a:t>You need to reformat your data to work with your analysis procedures.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F7C6A-DBC0-F787-53EC-8A5B600C6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B6DEE-FAA4-8ED1-B69F-F7E12F6E3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Outliers?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03011-B75F-DAEB-976B-4D2168408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data values to consider outliers depends on the application.</a:t>
            </a:r>
          </a:p>
          <a:p>
            <a:pPr lvl="1"/>
            <a:r>
              <a:rPr lang="en-US" dirty="0"/>
              <a:t>Example: A person’s age is negative </a:t>
            </a:r>
            <a:br>
              <a:rPr lang="en-US" dirty="0"/>
            </a:br>
            <a:r>
              <a:rPr lang="en-US" dirty="0"/>
              <a:t>or over 125 years.</a:t>
            </a:r>
          </a:p>
          <a:p>
            <a:pPr lvl="4"/>
            <a:endParaRPr lang="en-US" dirty="0"/>
          </a:p>
          <a:p>
            <a:r>
              <a:rPr lang="en-US" dirty="0"/>
              <a:t>Throwing out or replacing an outlier may cause you to miss something important in your data!</a:t>
            </a:r>
          </a:p>
          <a:p>
            <a:pPr lvl="1"/>
            <a:r>
              <a:rPr lang="en-US" dirty="0"/>
              <a:t>You can treat an outlier like a missing value </a:t>
            </a:r>
            <a:br>
              <a:rPr lang="en-US" dirty="0"/>
            </a:br>
            <a:r>
              <a:rPr lang="en-US" dirty="0"/>
              <a:t>and replace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196283-2D80-EB76-1801-6F0C543C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94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1E0B2-4EAC-16EB-55AF-0152D8B1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Outliers? </a:t>
            </a:r>
            <a:r>
              <a:rPr lang="en-US" i="1" dirty="0"/>
              <a:t>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9C59E-BE6E-524F-A355-22EBEBFDE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A statistical definition of outliers: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Reminder: The interquartile range (IQR) of a dataset are the values within the second (Q2) and third (Q3) quartiles</a:t>
            </a:r>
          </a:p>
          <a:p>
            <a:pPr lvl="1"/>
            <a:r>
              <a:rPr lang="en-US" dirty="0"/>
              <a:t>Middle values that include 25 – 75% of the values.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E54543-4F48-346F-5F8E-BB50ADC03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5" descr="Chart, box and whisker chart&#10;&#10;Description automatically generated">
            <a:extLst>
              <a:ext uri="{FF2B5EF4-FFF2-40B4-BE49-F238E27FC236}">
                <a16:creationId xmlns:a16="http://schemas.microsoft.com/office/drawing/2014/main" id="{2BA4228C-1986-8301-905C-BF9DB179F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27" y="1955995"/>
            <a:ext cx="5029145" cy="19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453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C23E7-D07B-7C2F-0219-170239E59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Replace Missing or Corrupted Data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6724-F0E8-1100-B4E8-4A27DDBAC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data records may have missing or corrupted field values.</a:t>
            </a:r>
          </a:p>
          <a:p>
            <a:pPr lvl="1"/>
            <a:r>
              <a:rPr lang="en-US" dirty="0"/>
              <a:t>You don’t want to throw out those records entirely because other fields of the records contain important values. (Are your tables normalized?)</a:t>
            </a:r>
          </a:p>
          <a:p>
            <a:pPr lvl="4"/>
            <a:endParaRPr lang="en-US" dirty="0"/>
          </a:p>
          <a:p>
            <a:r>
              <a:rPr lang="en-US" dirty="0"/>
              <a:t>How can you replace the bad field values in ways that allow you to analyze all the data and won’t bias your analysis?</a:t>
            </a:r>
          </a:p>
          <a:p>
            <a:pPr lvl="1"/>
            <a:r>
              <a:rPr lang="en-US" dirty="0"/>
              <a:t>Replace with </a:t>
            </a:r>
            <a:r>
              <a:rPr lang="en-US" u="sng" dirty="0"/>
              <a:t>average values</a:t>
            </a:r>
            <a:r>
              <a:rPr lang="en-US" dirty="0"/>
              <a:t>. Which averages?</a:t>
            </a:r>
          </a:p>
          <a:p>
            <a:pPr lvl="1"/>
            <a:r>
              <a:rPr lang="en-US" dirty="0"/>
              <a:t>Use </a:t>
            </a:r>
            <a:r>
              <a:rPr lang="en-US" u="sng" dirty="0"/>
              <a:t>regression</a:t>
            </a:r>
            <a:r>
              <a:rPr lang="en-US" dirty="0"/>
              <a:t> to replace with </a:t>
            </a:r>
            <a:r>
              <a:rPr lang="en-US" u="sng" dirty="0"/>
              <a:t>approximate values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9DC93-A8E0-3961-4F81-39CE5B74C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3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0D140-D485-B19A-9231-5A4E663A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Linearly Correlated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4AD6B-F3FC-942E-B0A4-3EDAEDC7D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1371585"/>
          </a:xfrm>
        </p:spPr>
        <p:txBody>
          <a:bodyPr/>
          <a:lstStyle/>
          <a:p>
            <a:r>
              <a:rPr lang="en-US" dirty="0"/>
              <a:t>We determined that the weight of a student and the weight of the books that the student can carry are linearly correlated.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26CDC7-5CFC-8B01-CA65-2A085CE36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Picture 5" descr="A screenshot of a table&#10;&#10;Description automatically generated">
            <a:extLst>
              <a:ext uri="{FF2B5EF4-FFF2-40B4-BE49-F238E27FC236}">
                <a16:creationId xmlns:a16="http://schemas.microsoft.com/office/drawing/2014/main" id="{4431ACE7-6E27-0AFD-F6BE-54769B72F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96" y="2766104"/>
            <a:ext cx="1832913" cy="3124141"/>
          </a:xfrm>
          <a:prstGeom prst="rect">
            <a:avLst/>
          </a:prstGeom>
        </p:spPr>
      </p:pic>
      <p:pic>
        <p:nvPicPr>
          <p:cNvPr id="10" name="Picture 9" descr="A graph with a red line and blue dots&#10;&#10;Description automatically generated">
            <a:extLst>
              <a:ext uri="{FF2B5EF4-FFF2-40B4-BE49-F238E27FC236}">
                <a16:creationId xmlns:a16="http://schemas.microsoft.com/office/drawing/2014/main" id="{9B20F15B-E1CC-6695-30FA-460BAC439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916" y="2697170"/>
            <a:ext cx="3997132" cy="32006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125714-B51F-4894-5441-390FD5BF27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4" y="4892024"/>
            <a:ext cx="1300478" cy="34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701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BA2E7-5206-7ECF-C825-2DAA0E230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Estimation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B780C-C54A-CDAE-6306-27C91F3CF8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1"/>
                <a:ext cx="8229600" cy="1767843"/>
              </a:xfrm>
            </p:spPr>
            <p:txBody>
              <a:bodyPr/>
              <a:lstStyle/>
              <a:p>
                <a:r>
                  <a:rPr lang="en-US" dirty="0"/>
                  <a:t>We can use the linear regression formula</a:t>
                </a:r>
                <a:br>
                  <a:rPr lang="en-US" dirty="0"/>
                </a:br>
                <a:br>
                  <a:rPr lang="en-US" dirty="0"/>
                </a:br>
                <a:r>
                  <a:rPr lang="en-US" dirty="0"/>
                  <a:t>to </a:t>
                </a:r>
                <a:r>
                  <a:rPr lang="en-US" u="sng" dirty="0"/>
                  <a:t>estimate</a:t>
                </a:r>
                <a:r>
                  <a:rPr lang="en-US" dirty="0"/>
                  <a:t> book weights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/>
                  <a:t> for values of student weights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dirty="0"/>
                  <a:t> that aren’t in the original data.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B780C-C54A-CDAE-6306-27C91F3CF8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1"/>
                <a:ext cx="8229600" cy="1767843"/>
              </a:xfrm>
              <a:blipFill>
                <a:blip r:embed="rId2"/>
                <a:stretch>
                  <a:fillRect l="-617" t="-4286" r="-2160" b="-1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7F0B3-17EB-CFBC-34D7-EB0D0D9F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34EF0F-177E-176A-F558-D40C7951A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976" y="1783098"/>
            <a:ext cx="1712048" cy="457195"/>
          </a:xfrm>
          <a:prstGeom prst="rect">
            <a:avLst/>
          </a:prstGeom>
        </p:spPr>
      </p:pic>
      <p:pic>
        <p:nvPicPr>
          <p:cNvPr id="6" name="Picture 5" descr="A screenshot of a table&#10;&#10;Description automatically generated">
            <a:extLst>
              <a:ext uri="{FF2B5EF4-FFF2-40B4-BE49-F238E27FC236}">
                <a16:creationId xmlns:a16="http://schemas.microsoft.com/office/drawing/2014/main" id="{CFF8AFE8-4767-8BD3-DCA6-64B0BDBA94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0196" y="3107682"/>
            <a:ext cx="1828780" cy="31170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5CE48A05-574E-D5E3-617A-FFE87AD181C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3010972"/>
                  </p:ext>
                </p:extLst>
              </p:nvPr>
            </p:nvGraphicFramePr>
            <p:xfrm>
              <a:off x="3977669" y="3794756"/>
              <a:ext cx="3566121" cy="1226811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1463024">
                      <a:extLst>
                        <a:ext uri="{9D8B030D-6E8A-4147-A177-3AD203B41FA5}">
                          <a16:colId xmlns:a16="http://schemas.microsoft.com/office/drawing/2014/main" val="359182526"/>
                        </a:ext>
                      </a:extLst>
                    </a:gridCol>
                    <a:gridCol w="2103097">
                      <a:extLst>
                        <a:ext uri="{9D8B030D-6E8A-4147-A177-3AD203B41FA5}">
                          <a16:colId xmlns:a16="http://schemas.microsoft.com/office/drawing/2014/main" val="237375444"/>
                        </a:ext>
                      </a:extLst>
                    </a:gridCol>
                  </a:tblGrid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Student weight </a:t>
                          </a:r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en-US" sz="1200" b="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Estimated book weights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0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600" dirty="0"/>
                            <a:t> </a:t>
                          </a:r>
                          <a:endParaRPr lang="en-US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26814646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72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11.8528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03565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108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15.8629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0280184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20.5413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10968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5CE48A05-574E-D5E3-617A-FFE87AD181C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3010972"/>
                  </p:ext>
                </p:extLst>
              </p:nvPr>
            </p:nvGraphicFramePr>
            <p:xfrm>
              <a:off x="3977669" y="3794756"/>
              <a:ext cx="3566121" cy="1226811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1463024">
                      <a:extLst>
                        <a:ext uri="{9D8B030D-6E8A-4147-A177-3AD203B41FA5}">
                          <a16:colId xmlns:a16="http://schemas.microsoft.com/office/drawing/2014/main" val="359182526"/>
                        </a:ext>
                      </a:extLst>
                    </a:gridCol>
                    <a:gridCol w="2103097">
                      <a:extLst>
                        <a:ext uri="{9D8B030D-6E8A-4147-A177-3AD203B41FA5}">
                          <a16:colId xmlns:a16="http://schemas.microsoft.com/office/drawing/2014/main" val="237375444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Student weight </a:t>
                          </a:r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en-US" sz="1200" b="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69880" t="-3704" r="-1807" b="-270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26814646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72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11.8528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803565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108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15.8629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80280184"/>
                      </a:ext>
                    </a:extLst>
                  </a:tr>
                  <a:tr h="29717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150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200" dirty="0"/>
                            <a:t>20.5413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310968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D961B0B8-5B36-54AE-29EE-7635E496B6DA}"/>
              </a:ext>
            </a:extLst>
          </p:cNvPr>
          <p:cNvSpPr txBox="1"/>
          <p:nvPr/>
        </p:nvSpPr>
        <p:spPr>
          <a:xfrm>
            <a:off x="3587986" y="3390797"/>
            <a:ext cx="434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had calculated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= 0.1113 and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 = 3.8327</a:t>
            </a:r>
          </a:p>
        </p:txBody>
      </p:sp>
    </p:spTree>
    <p:extLst>
      <p:ext uri="{BB962C8B-B14F-4D97-AF65-F5344CB8AC3E}">
        <p14:creationId xmlns:p14="http://schemas.microsoft.com/office/powerpoint/2010/main" val="1175409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1785C-CDFF-9025-055F-CE8B94B89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Weights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849C6-3C75-A77B-BAB9-BF6E279F7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have rows with a missing student or books weight. </a:t>
            </a:r>
          </a:p>
          <a:p>
            <a:pPr lvl="1"/>
            <a:r>
              <a:rPr lang="en-US" dirty="0"/>
              <a:t>You don’t want to throw out the “bad” rows.</a:t>
            </a:r>
          </a:p>
          <a:p>
            <a:pPr lvl="4"/>
            <a:endParaRPr lang="en-US" dirty="0"/>
          </a:p>
          <a:p>
            <a:r>
              <a:rPr lang="en-US" dirty="0"/>
              <a:t>What values can you use to replace the missing values and still make good estimates?</a:t>
            </a:r>
          </a:p>
          <a:p>
            <a:pPr lvl="1"/>
            <a:r>
              <a:rPr lang="en-US" dirty="0"/>
              <a:t>Replace each missing student weight with the average of the “good” student weights and replace each missing books weight with the average of the “good” book weights.</a:t>
            </a:r>
          </a:p>
          <a:p>
            <a:pPr lvl="1"/>
            <a:r>
              <a:rPr lang="en-US" dirty="0"/>
              <a:t>Replace each missing value with an estimate computed from a regression of the “good” values.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55C7D-6C2A-6EF4-7CD2-CEB26DDF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39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437E-FB94-93A2-B3FB-7528B1129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Data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DAC0B-87BA-F0F7-5FF6-34C0B4E88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0318"/>
            <a:ext cx="8229600" cy="4424657"/>
          </a:xfrm>
        </p:spPr>
        <p:txBody>
          <a:bodyPr/>
          <a:lstStyle/>
          <a:p>
            <a:r>
              <a:rPr lang="en-US" dirty="0"/>
              <a:t>Use the estimated values </a:t>
            </a:r>
            <a:br>
              <a:rPr lang="en-US" dirty="0"/>
            </a:br>
            <a:r>
              <a:rPr lang="en-US" dirty="0"/>
              <a:t>from the full data as the </a:t>
            </a:r>
            <a:br>
              <a:rPr lang="en-US" dirty="0"/>
            </a:br>
            <a:r>
              <a:rPr lang="en-US" u="sng" dirty="0"/>
              <a:t>baseline estimates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Which is better?</a:t>
            </a:r>
          </a:p>
          <a:p>
            <a:pPr lvl="1"/>
            <a:r>
              <a:rPr lang="en-US" dirty="0"/>
              <a:t>Replace missing values with </a:t>
            </a:r>
            <a:r>
              <a:rPr lang="en-US" u="sng" dirty="0"/>
              <a:t>averages</a:t>
            </a:r>
            <a:r>
              <a:rPr lang="en-US" dirty="0"/>
              <a:t> of the “good” values, compute book weight estimates, and compare them to the baseline estimates.</a:t>
            </a:r>
          </a:p>
          <a:p>
            <a:pPr lvl="1"/>
            <a:r>
              <a:rPr lang="en-US" dirty="0"/>
              <a:t>Replace missing values with </a:t>
            </a:r>
            <a:r>
              <a:rPr lang="en-US" u="sng" dirty="0"/>
              <a:t>regression values</a:t>
            </a:r>
            <a:r>
              <a:rPr lang="en-US" dirty="0"/>
              <a:t> from the “good” values, compute book weight estimates, and compare them to the baseline estimates.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3008E-76FC-2F8D-E76A-4F6A35EC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6" descr="A table with numbers and text&#10;&#10;Description automatically generated">
            <a:extLst>
              <a:ext uri="{FF2B5EF4-FFF2-40B4-BE49-F238E27FC236}">
                <a16:creationId xmlns:a16="http://schemas.microsoft.com/office/drawing/2014/main" id="{C610B4D9-0238-8302-376A-D5E87F7CA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147" y="1417341"/>
            <a:ext cx="3257730" cy="11887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5BC2CF-1D5F-CF86-1F18-9B536614E122}"/>
              </a:ext>
            </a:extLst>
          </p:cNvPr>
          <p:cNvSpPr txBox="1"/>
          <p:nvPr/>
        </p:nvSpPr>
        <p:spPr>
          <a:xfrm>
            <a:off x="3171873" y="5850517"/>
            <a:ext cx="28002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MissingWeightsPython.ipynb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4E2A39-055C-C17A-CFEE-CC25B3CC5ECB}"/>
              </a:ext>
            </a:extLst>
          </p:cNvPr>
          <p:cNvSpPr txBox="1"/>
          <p:nvPr/>
        </p:nvSpPr>
        <p:spPr>
          <a:xfrm>
            <a:off x="7110072" y="1231782"/>
            <a:ext cx="753732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432FF"/>
                </a:solidFill>
              </a:rPr>
              <a:t>baseline</a:t>
            </a:r>
            <a:endParaRPr lang="en-US" sz="1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798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88D5-519F-7D96-9299-43EF1024A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6C02E-F4EE-7BDA-FC89-C908CDCD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295400"/>
            <a:ext cx="4206238" cy="4693891"/>
          </a:xfrm>
        </p:spPr>
        <p:txBody>
          <a:bodyPr/>
          <a:lstStyle/>
          <a:p>
            <a:r>
              <a:rPr lang="en-US" dirty="0"/>
              <a:t>If the “good” data points are linear, </a:t>
            </a:r>
            <a:br>
              <a:rPr lang="en-US" dirty="0"/>
            </a:br>
            <a:r>
              <a:rPr lang="en-US" dirty="0"/>
              <a:t>use </a:t>
            </a:r>
            <a:r>
              <a:rPr lang="en-US" dirty="0">
                <a:solidFill>
                  <a:srgbClr val="C00000"/>
                </a:solidFill>
              </a:rPr>
              <a:t>linear regression analysis</a:t>
            </a:r>
            <a:r>
              <a:rPr lang="en-US" dirty="0"/>
              <a:t> to compute replacement values for the missing or corrupted values.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58FB4-7623-2882-A3B5-E27552AE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17AE2593-6B42-896A-7B21-2C76B90E4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4674" y="1295400"/>
            <a:ext cx="3881502" cy="484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35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0E2BA-C1FB-3C7C-7E48-F884A5CC8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97FB5-2EA4-2CAF-5B35-690D52FB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6D11D-B99B-6A76-DBC8-E03EC2C49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05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10398-751B-BA5F-5590-2C33C2B1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B9C2C-4CD9-659E-2870-4183D03FE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solutions for the linear regression problem.</a:t>
            </a:r>
          </a:p>
          <a:p>
            <a:pPr lvl="4"/>
            <a:endParaRPr lang="en-US" dirty="0"/>
          </a:p>
          <a:p>
            <a:r>
              <a:rPr lang="en-US" dirty="0"/>
              <a:t>Clean data prior to analysis</a:t>
            </a:r>
          </a:p>
          <a:p>
            <a:pPr lvl="1"/>
            <a:r>
              <a:rPr lang="en-US" dirty="0"/>
              <a:t>What to do about outliers</a:t>
            </a:r>
          </a:p>
          <a:p>
            <a:pPr lvl="4"/>
            <a:endParaRPr lang="en-US" dirty="0"/>
          </a:p>
          <a:p>
            <a:r>
              <a:rPr lang="en-US" dirty="0"/>
              <a:t>An estimation problem</a:t>
            </a:r>
          </a:p>
          <a:p>
            <a:pPr lvl="4"/>
            <a:endParaRPr lang="en-US" dirty="0"/>
          </a:p>
          <a:p>
            <a:r>
              <a:rPr lang="en-US" dirty="0"/>
              <a:t>Replace missing or corrupt values </a:t>
            </a:r>
            <a:br>
              <a:rPr lang="en-US" dirty="0"/>
            </a:br>
            <a:r>
              <a:rPr lang="en-US" dirty="0"/>
              <a:t>with averages or linear regression values</a:t>
            </a:r>
          </a:p>
          <a:p>
            <a:pPr lvl="1"/>
            <a:r>
              <a:rPr lang="en-US" dirty="0"/>
              <a:t>using client-side Python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78A73-3F66-4E26-3B63-D8A51B0A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1337FD-293F-35F6-EC03-75F6510CE278}"/>
              </a:ext>
            </a:extLst>
          </p:cNvPr>
          <p:cNvSpPr txBox="1"/>
          <p:nvPr/>
        </p:nvSpPr>
        <p:spPr>
          <a:xfrm>
            <a:off x="5760707" y="2240293"/>
            <a:ext cx="1752403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It’s time to do</a:t>
            </a:r>
          </a:p>
          <a:p>
            <a:r>
              <a:rPr lang="en-US" sz="2000" dirty="0">
                <a:solidFill>
                  <a:srgbClr val="0033CC"/>
                </a:solidFill>
              </a:rPr>
              <a:t>data analysis!</a:t>
            </a:r>
          </a:p>
        </p:txBody>
      </p:sp>
    </p:spTree>
    <p:extLst>
      <p:ext uri="{BB962C8B-B14F-4D97-AF65-F5344CB8AC3E}">
        <p14:creationId xmlns:p14="http://schemas.microsoft.com/office/powerpoint/2010/main" val="1821034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153">
            <a:extLst>
              <a:ext uri="{FF2B5EF4-FFF2-40B4-BE49-F238E27FC236}">
                <a16:creationId xmlns:a16="http://schemas.microsoft.com/office/drawing/2014/main" id="{CE084D5B-25CA-FF29-C527-3CBCE815D3A8}"/>
              </a:ext>
            </a:extLst>
          </p:cNvPr>
          <p:cNvSpPr/>
          <p:nvPr/>
        </p:nvSpPr>
        <p:spPr bwMode="auto">
          <a:xfrm>
            <a:off x="5303512" y="1281453"/>
            <a:ext cx="3108926" cy="54710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BA8D99-768C-1226-9EFD-90061752B216}"/>
              </a:ext>
            </a:extLst>
          </p:cNvPr>
          <p:cNvSpPr/>
          <p:nvPr/>
        </p:nvSpPr>
        <p:spPr bwMode="auto">
          <a:xfrm>
            <a:off x="1280196" y="1257975"/>
            <a:ext cx="1737341" cy="493770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EDC78BE-AD7D-6BEE-028B-80E0F8773FD1}"/>
              </a:ext>
            </a:extLst>
          </p:cNvPr>
          <p:cNvGrpSpPr/>
          <p:nvPr/>
        </p:nvGrpSpPr>
        <p:grpSpPr>
          <a:xfrm>
            <a:off x="1626550" y="1935676"/>
            <a:ext cx="925627" cy="920533"/>
            <a:chOff x="545350" y="1337152"/>
            <a:chExt cx="925627" cy="920533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0194891-EA0E-95CC-D206-9F320A920FC8}"/>
                </a:ext>
              </a:extLst>
            </p:cNvPr>
            <p:cNvSpPr/>
            <p:nvPr/>
          </p:nvSpPr>
          <p:spPr bwMode="auto">
            <a:xfrm>
              <a:off x="548685" y="1337152"/>
              <a:ext cx="922292" cy="920533"/>
            </a:xfrm>
            <a:prstGeom prst="ellipse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AA6BD7-9F47-8D43-E358-7C28FEFB3D18}"/>
                </a:ext>
              </a:extLst>
            </p:cNvPr>
            <p:cNvSpPr txBox="1"/>
            <p:nvPr/>
          </p:nvSpPr>
          <p:spPr>
            <a:xfrm>
              <a:off x="545350" y="1417342"/>
              <a:ext cx="9156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Python</a:t>
              </a:r>
            </a:p>
            <a:p>
              <a:pPr algn="ctr"/>
              <a:r>
                <a:rPr lang="en-US" sz="1200" dirty="0"/>
                <a:t>database</a:t>
              </a:r>
            </a:p>
            <a:p>
              <a:pPr algn="ctr"/>
              <a:r>
                <a:rPr lang="en-US" sz="1200" dirty="0"/>
                <a:t>application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CE77DB0-22BE-D793-84ED-547D0893B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Client-Server Architecture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149306C-68E3-A79C-D51E-AEBA611F228D}"/>
              </a:ext>
            </a:extLst>
          </p:cNvPr>
          <p:cNvGrpSpPr/>
          <p:nvPr/>
        </p:nvGrpSpPr>
        <p:grpSpPr>
          <a:xfrm>
            <a:off x="5577829" y="4207502"/>
            <a:ext cx="2560292" cy="2011658"/>
            <a:chOff x="5760707" y="3794756"/>
            <a:chExt cx="2560292" cy="201165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7AF1207-7ACD-B4F4-ACED-FC5334A4ACCA}"/>
                </a:ext>
              </a:extLst>
            </p:cNvPr>
            <p:cNvSpPr/>
            <p:nvPr/>
          </p:nvSpPr>
          <p:spPr bwMode="auto">
            <a:xfrm>
              <a:off x="5760707" y="3794756"/>
              <a:ext cx="2560292" cy="201165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1BAAF62-4AAA-BC96-2B63-2BF7EE4F7F81}"/>
                </a:ext>
              </a:extLst>
            </p:cNvPr>
            <p:cNvSpPr/>
            <p:nvPr/>
          </p:nvSpPr>
          <p:spPr bwMode="auto">
            <a:xfrm>
              <a:off x="6355060" y="4087481"/>
              <a:ext cx="1371585" cy="14262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46BA2C6-8584-8E64-074D-CF6EE86B598E}"/>
                </a:ext>
              </a:extLst>
            </p:cNvPr>
            <p:cNvSpPr txBox="1"/>
            <p:nvPr/>
          </p:nvSpPr>
          <p:spPr>
            <a:xfrm>
              <a:off x="6573416" y="4963728"/>
              <a:ext cx="9348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Apache</a:t>
              </a:r>
            </a:p>
            <a:p>
              <a:pPr algn="ctr"/>
              <a:r>
                <a:rPr lang="en-US" sz="1200" dirty="0"/>
                <a:t>web server</a:t>
              </a:r>
            </a:p>
          </p:txBody>
        </p:sp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EC4310FB-3D14-B758-3401-E88F87937BAA}"/>
                </a:ext>
              </a:extLst>
            </p:cNvPr>
            <p:cNvSpPr/>
            <p:nvPr/>
          </p:nvSpPr>
          <p:spPr bwMode="auto">
            <a:xfrm>
              <a:off x="6445452" y="4251951"/>
              <a:ext cx="1190798" cy="711777"/>
            </a:xfrm>
            <a:prstGeom prst="cloud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503F1F2-688F-3758-3231-EEA3FA95158C}"/>
                </a:ext>
              </a:extLst>
            </p:cNvPr>
            <p:cNvSpPr txBox="1"/>
            <p:nvPr/>
          </p:nvSpPr>
          <p:spPr>
            <a:xfrm>
              <a:off x="6661580" y="4448034"/>
              <a:ext cx="78899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/>
                <a:t>Web apps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B7CDA18-964E-E203-8FCD-62CC9B8B13C8}"/>
              </a:ext>
            </a:extLst>
          </p:cNvPr>
          <p:cNvGrpSpPr/>
          <p:nvPr/>
        </p:nvGrpSpPr>
        <p:grpSpPr>
          <a:xfrm>
            <a:off x="1645953" y="5060745"/>
            <a:ext cx="912300" cy="975536"/>
            <a:chOff x="548685" y="5024871"/>
            <a:chExt cx="881293" cy="920535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60A5D1B-F98D-651A-563D-BE97BECD7A0E}"/>
                </a:ext>
              </a:extLst>
            </p:cNvPr>
            <p:cNvSpPr/>
            <p:nvPr/>
          </p:nvSpPr>
          <p:spPr bwMode="auto">
            <a:xfrm>
              <a:off x="548685" y="5024871"/>
              <a:ext cx="881293" cy="920535"/>
            </a:xfrm>
            <a:prstGeom prst="ellipse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1A714E3-28FD-2C3A-2E89-3D1E9F72DCC6}"/>
                </a:ext>
              </a:extLst>
            </p:cNvPr>
            <p:cNvSpPr txBox="1"/>
            <p:nvPr/>
          </p:nvSpPr>
          <p:spPr>
            <a:xfrm>
              <a:off x="615671" y="5252054"/>
              <a:ext cx="7473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Web</a:t>
              </a:r>
            </a:p>
            <a:p>
              <a:pPr algn="ctr"/>
              <a:r>
                <a:rPr lang="en-US" sz="1200" dirty="0"/>
                <a:t>Browser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997A6FD-ECAA-43F4-462F-D2DD9BE0C2B4}"/>
              </a:ext>
            </a:extLst>
          </p:cNvPr>
          <p:cNvGrpSpPr/>
          <p:nvPr/>
        </p:nvGrpSpPr>
        <p:grpSpPr>
          <a:xfrm>
            <a:off x="1645953" y="4019754"/>
            <a:ext cx="922292" cy="920534"/>
            <a:chOff x="548685" y="3796840"/>
            <a:chExt cx="922292" cy="92053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E8BC222-239E-BD32-1F78-0E40FA01872A}"/>
                </a:ext>
              </a:extLst>
            </p:cNvPr>
            <p:cNvSpPr/>
            <p:nvPr/>
          </p:nvSpPr>
          <p:spPr bwMode="auto">
            <a:xfrm>
              <a:off x="548685" y="3796840"/>
              <a:ext cx="922292" cy="920534"/>
            </a:xfrm>
            <a:prstGeom prst="ellipse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6EFCC4-749D-523B-1825-FBD453DD2705}"/>
                </a:ext>
              </a:extLst>
            </p:cNvPr>
            <p:cNvSpPr txBox="1"/>
            <p:nvPr/>
          </p:nvSpPr>
          <p:spPr>
            <a:xfrm>
              <a:off x="615331" y="3854241"/>
              <a:ext cx="78899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Terminal </a:t>
              </a:r>
            </a:p>
            <a:p>
              <a:pPr algn="ctr"/>
              <a:r>
                <a:rPr lang="en-US" sz="1100" dirty="0"/>
                <a:t>running</a:t>
              </a:r>
            </a:p>
            <a:p>
              <a:pPr algn="ctr"/>
              <a:r>
                <a:rPr lang="en-US" sz="1100" b="1" dirty="0">
                  <a:solidFill>
                    <a:srgbClr val="0033CC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mysql</a:t>
              </a:r>
              <a:r>
                <a:rPr lang="en-US" sz="1100" dirty="0"/>
                <a:t> </a:t>
              </a:r>
            </a:p>
            <a:p>
              <a:pPr algn="ctr"/>
              <a:r>
                <a:rPr lang="en-US" sz="1100" dirty="0"/>
                <a:t>client app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9E4393D7-9F41-5D9D-6F19-FCA88CC0813A}"/>
              </a:ext>
            </a:extLst>
          </p:cNvPr>
          <p:cNvSpPr txBox="1"/>
          <p:nvPr/>
        </p:nvSpPr>
        <p:spPr>
          <a:xfrm>
            <a:off x="1399300" y="1353105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Local machine</a:t>
            </a:r>
            <a:br>
              <a:rPr lang="en-US" dirty="0"/>
            </a:br>
            <a:r>
              <a:rPr lang="en-US" sz="1200" dirty="0"/>
              <a:t>localhost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F8C0F1D-D55F-9EEE-10E2-282EE72A4632}"/>
              </a:ext>
            </a:extLst>
          </p:cNvPr>
          <p:cNvGrpSpPr/>
          <p:nvPr/>
        </p:nvGrpSpPr>
        <p:grpSpPr>
          <a:xfrm>
            <a:off x="5577829" y="1415509"/>
            <a:ext cx="2560292" cy="2011658"/>
            <a:chOff x="5760707" y="1420152"/>
            <a:chExt cx="2560292" cy="201165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21BF2E3-FF9F-6308-04FE-48D53BFA2C2E}"/>
                </a:ext>
              </a:extLst>
            </p:cNvPr>
            <p:cNvSpPr/>
            <p:nvPr/>
          </p:nvSpPr>
          <p:spPr bwMode="auto">
            <a:xfrm>
              <a:off x="5760707" y="1420152"/>
              <a:ext cx="2560292" cy="201165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ED08D91-13A7-CF70-DEA8-468E74847787}"/>
                </a:ext>
              </a:extLst>
            </p:cNvPr>
            <p:cNvSpPr/>
            <p:nvPr/>
          </p:nvSpPr>
          <p:spPr bwMode="auto">
            <a:xfrm>
              <a:off x="6355060" y="1717674"/>
              <a:ext cx="1371585" cy="14262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C5CDDB3-D9E9-761B-5893-A5BC98176534}"/>
                </a:ext>
              </a:extLst>
            </p:cNvPr>
            <p:cNvSpPr txBox="1"/>
            <p:nvPr/>
          </p:nvSpPr>
          <p:spPr>
            <a:xfrm>
              <a:off x="6398689" y="1783098"/>
              <a:ext cx="12843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MySQL</a:t>
              </a:r>
            </a:p>
            <a:p>
              <a:pPr algn="ctr"/>
              <a:r>
                <a:rPr lang="en-US" sz="1200" dirty="0"/>
                <a:t>database server</a:t>
              </a:r>
            </a:p>
          </p:txBody>
        </p:sp>
        <p:sp>
          <p:nvSpPr>
            <p:cNvPr id="11" name="Can 10">
              <a:extLst>
                <a:ext uri="{FF2B5EF4-FFF2-40B4-BE49-F238E27FC236}">
                  <a16:creationId xmlns:a16="http://schemas.microsoft.com/office/drawing/2014/main" id="{D0EC9925-D2C5-DBAB-A562-80D63D75E7BE}"/>
                </a:ext>
              </a:extLst>
            </p:cNvPr>
            <p:cNvSpPr/>
            <p:nvPr/>
          </p:nvSpPr>
          <p:spPr bwMode="auto">
            <a:xfrm>
              <a:off x="6617112" y="2190104"/>
              <a:ext cx="847478" cy="694905"/>
            </a:xfrm>
            <a:prstGeom prst="ca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Databases</a:t>
              </a:r>
              <a:endParaRPr kumimoji="0" 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998FC1B-5070-6F8F-995B-2B46232DE225}"/>
                </a:ext>
              </a:extLst>
            </p:cNvPr>
            <p:cNvSpPr txBox="1"/>
            <p:nvPr/>
          </p:nvSpPr>
          <p:spPr>
            <a:xfrm>
              <a:off x="6694153" y="2880366"/>
              <a:ext cx="73609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Port 3306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B41EAC0-7DEB-45CA-4430-F06CC214C189}"/>
              </a:ext>
            </a:extLst>
          </p:cNvPr>
          <p:cNvSpPr txBox="1"/>
          <p:nvPr/>
        </p:nvSpPr>
        <p:spPr>
          <a:xfrm>
            <a:off x="6400780" y="3501545"/>
            <a:ext cx="914390" cy="584775"/>
          </a:xfrm>
          <a:prstGeom prst="rect">
            <a:avLst/>
          </a:prstGeom>
          <a:solidFill>
            <a:schemeClr val="bg1"/>
          </a:solidFill>
          <a:ln>
            <a:solidFill>
              <a:srgbClr val="C6DEFF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SELECT * </a:t>
            </a:r>
            <a:br>
              <a:rPr lang="en-US" sz="800" b="1" dirty="0">
                <a:solidFill>
                  <a:srgbClr val="0033CC"/>
                </a:solidFill>
              </a:rPr>
            </a:br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FROM teacher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20CA165-D008-D1E0-7411-71A17DF6D7B9}"/>
              </a:ext>
            </a:extLst>
          </p:cNvPr>
          <p:cNvSpPr txBox="1"/>
          <p:nvPr/>
        </p:nvSpPr>
        <p:spPr>
          <a:xfrm>
            <a:off x="3383293" y="1935676"/>
            <a:ext cx="914390" cy="584775"/>
          </a:xfrm>
          <a:prstGeom prst="rect">
            <a:avLst/>
          </a:prstGeom>
          <a:noFill/>
          <a:ln>
            <a:solidFill>
              <a:srgbClr val="C6DEFF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SELECT * </a:t>
            </a:r>
            <a:br>
              <a:rPr lang="en-US" sz="800" b="1" dirty="0">
                <a:solidFill>
                  <a:srgbClr val="0033CC"/>
                </a:solidFill>
              </a:rPr>
            </a:br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FROM teacher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4CFF84-0DEA-13DF-8027-E783F84552B9}"/>
              </a:ext>
            </a:extLst>
          </p:cNvPr>
          <p:cNvSpPr txBox="1"/>
          <p:nvPr/>
        </p:nvSpPr>
        <p:spPr>
          <a:xfrm>
            <a:off x="3383293" y="2977715"/>
            <a:ext cx="914390" cy="584775"/>
          </a:xfrm>
          <a:prstGeom prst="rect">
            <a:avLst/>
          </a:prstGeom>
          <a:noFill/>
          <a:ln>
            <a:solidFill>
              <a:srgbClr val="C6DEFF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SELECT * </a:t>
            </a:r>
            <a:br>
              <a:rPr lang="en-US" sz="800" b="1" dirty="0">
                <a:solidFill>
                  <a:srgbClr val="0033CC"/>
                </a:solidFill>
              </a:rPr>
            </a:br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FROM teacher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5CF0AD-9083-D387-E126-2F090E819FB9}"/>
              </a:ext>
            </a:extLst>
          </p:cNvPr>
          <p:cNvSpPr txBox="1"/>
          <p:nvPr/>
        </p:nvSpPr>
        <p:spPr>
          <a:xfrm>
            <a:off x="3383293" y="4024008"/>
            <a:ext cx="914390" cy="584775"/>
          </a:xfrm>
          <a:prstGeom prst="rect">
            <a:avLst/>
          </a:prstGeom>
          <a:noFill/>
          <a:ln>
            <a:solidFill>
              <a:srgbClr val="C6DEFF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SELECT * </a:t>
            </a:r>
            <a:br>
              <a:rPr lang="en-US" sz="800" b="1" dirty="0">
                <a:solidFill>
                  <a:srgbClr val="0033CC"/>
                </a:solidFill>
              </a:rPr>
            </a:br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FROM teacher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</p:txBody>
      </p: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4A69BC62-A6CA-30D2-785E-39FCA06A32CF}"/>
              </a:ext>
            </a:extLst>
          </p:cNvPr>
          <p:cNvCxnSpPr>
            <a:cxnSpLocks/>
            <a:stCxn id="81" idx="6"/>
            <a:endCxn id="34" idx="1"/>
          </p:cNvCxnSpPr>
          <p:nvPr/>
        </p:nvCxnSpPr>
        <p:spPr bwMode="auto">
          <a:xfrm>
            <a:off x="2516630" y="2228063"/>
            <a:ext cx="866663" cy="1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" name="Curved Connector 44">
            <a:extLst>
              <a:ext uri="{FF2B5EF4-FFF2-40B4-BE49-F238E27FC236}">
                <a16:creationId xmlns:a16="http://schemas.microsoft.com/office/drawing/2014/main" id="{11E25E06-9C46-7EB9-CB84-31DCEED38CD4}"/>
              </a:ext>
            </a:extLst>
          </p:cNvPr>
          <p:cNvCxnSpPr>
            <a:cxnSpLocks/>
          </p:cNvCxnSpPr>
          <p:nvPr/>
        </p:nvCxnSpPr>
        <p:spPr bwMode="auto">
          <a:xfrm flipV="1">
            <a:off x="4297683" y="1898416"/>
            <a:ext cx="2075363" cy="306170"/>
          </a:xfrm>
          <a:prstGeom prst="curvedConnector4">
            <a:avLst>
              <a:gd name="adj1" fmla="val 55258"/>
              <a:gd name="adj2" fmla="val 112220"/>
            </a:avLst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" name="Curved Connector 46">
            <a:extLst>
              <a:ext uri="{FF2B5EF4-FFF2-40B4-BE49-F238E27FC236}">
                <a16:creationId xmlns:a16="http://schemas.microsoft.com/office/drawing/2014/main" id="{3EE22CA3-6976-6E3D-BFE0-FD43BFAFDEB2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2489849" y="2272866"/>
            <a:ext cx="3692983" cy="315146"/>
          </a:xfrm>
          <a:prstGeom prst="curvedConnector4">
            <a:avLst>
              <a:gd name="adj1" fmla="val 44307"/>
              <a:gd name="adj2" fmla="val 181495"/>
            </a:avLst>
          </a:prstGeom>
          <a:solidFill>
            <a:schemeClr val="accent1"/>
          </a:solidFill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946DC20-0D90-9DA8-A106-DA8A5D2C9414}"/>
              </a:ext>
            </a:extLst>
          </p:cNvPr>
          <p:cNvGrpSpPr/>
          <p:nvPr/>
        </p:nvGrpSpPr>
        <p:grpSpPr>
          <a:xfrm>
            <a:off x="1610483" y="2977716"/>
            <a:ext cx="957762" cy="920533"/>
            <a:chOff x="513215" y="2564971"/>
            <a:chExt cx="957762" cy="920533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DF50674-936D-9D4A-6509-0672E51C7DB9}"/>
                </a:ext>
              </a:extLst>
            </p:cNvPr>
            <p:cNvSpPr/>
            <p:nvPr/>
          </p:nvSpPr>
          <p:spPr bwMode="auto">
            <a:xfrm>
              <a:off x="548685" y="2564971"/>
              <a:ext cx="922292" cy="920533"/>
            </a:xfrm>
            <a:prstGeom prst="ellipse">
              <a:avLst/>
            </a:prstGeom>
            <a:solidFill>
              <a:srgbClr val="E1F5FF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620E3CD-39C3-8F9E-3835-2F14A4D7D4C5}"/>
                </a:ext>
              </a:extLst>
            </p:cNvPr>
            <p:cNvSpPr txBox="1"/>
            <p:nvPr/>
          </p:nvSpPr>
          <p:spPr>
            <a:xfrm>
              <a:off x="513215" y="2794404"/>
              <a:ext cx="9577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/>
                <a:t>MySQL</a:t>
              </a:r>
            </a:p>
            <a:p>
              <a:pPr algn="ctr"/>
              <a:r>
                <a:rPr lang="en-US" sz="1200" dirty="0"/>
                <a:t>Workbench</a:t>
              </a:r>
            </a:p>
          </p:txBody>
        </p:sp>
      </p:grpSp>
      <p:cxnSp>
        <p:nvCxnSpPr>
          <p:cNvPr id="62" name="Curved Connector 61">
            <a:extLst>
              <a:ext uri="{FF2B5EF4-FFF2-40B4-BE49-F238E27FC236}">
                <a16:creationId xmlns:a16="http://schemas.microsoft.com/office/drawing/2014/main" id="{E4D418E6-21AC-D4CC-6DB6-F95B77D8A0F2}"/>
              </a:ext>
            </a:extLst>
          </p:cNvPr>
          <p:cNvCxnSpPr>
            <a:cxnSpLocks/>
            <a:stCxn id="87" idx="6"/>
            <a:endCxn id="35" idx="1"/>
          </p:cNvCxnSpPr>
          <p:nvPr/>
        </p:nvCxnSpPr>
        <p:spPr bwMode="auto">
          <a:xfrm flipV="1">
            <a:off x="2530243" y="3270103"/>
            <a:ext cx="853050" cy="726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" name="Curved Connector 63">
            <a:extLst>
              <a:ext uri="{FF2B5EF4-FFF2-40B4-BE49-F238E27FC236}">
                <a16:creationId xmlns:a16="http://schemas.microsoft.com/office/drawing/2014/main" id="{EF1E6898-D3DE-B68D-2347-9B820A150D4C}"/>
              </a:ext>
            </a:extLst>
          </p:cNvPr>
          <p:cNvCxnSpPr>
            <a:cxnSpLocks/>
          </p:cNvCxnSpPr>
          <p:nvPr/>
        </p:nvCxnSpPr>
        <p:spPr bwMode="auto">
          <a:xfrm flipV="1">
            <a:off x="4297683" y="2402657"/>
            <a:ext cx="1874499" cy="84396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6" name="Oval 65">
            <a:extLst>
              <a:ext uri="{FF2B5EF4-FFF2-40B4-BE49-F238E27FC236}">
                <a16:creationId xmlns:a16="http://schemas.microsoft.com/office/drawing/2014/main" id="{5EA52553-A2BB-C149-8ED9-5DD5164535A8}"/>
              </a:ext>
            </a:extLst>
          </p:cNvPr>
          <p:cNvSpPr/>
          <p:nvPr/>
        </p:nvSpPr>
        <p:spPr bwMode="auto">
          <a:xfrm>
            <a:off x="6182831" y="2195839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A45D9646-5C35-7C5A-C497-913BFDB800AA}"/>
              </a:ext>
            </a:extLst>
          </p:cNvPr>
          <p:cNvSpPr/>
          <p:nvPr/>
        </p:nvSpPr>
        <p:spPr bwMode="auto">
          <a:xfrm>
            <a:off x="6354281" y="1884689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415BF29C-55A3-1EB1-2BE7-DDB34751B63E}"/>
              </a:ext>
            </a:extLst>
          </p:cNvPr>
          <p:cNvSpPr/>
          <p:nvPr/>
        </p:nvSpPr>
        <p:spPr bwMode="auto">
          <a:xfrm>
            <a:off x="6156049" y="2367842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C99E274-EF70-19CB-5400-25A35837806B}"/>
              </a:ext>
            </a:extLst>
          </p:cNvPr>
          <p:cNvSpPr/>
          <p:nvPr/>
        </p:nvSpPr>
        <p:spPr bwMode="auto">
          <a:xfrm>
            <a:off x="6215809" y="2596466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63FBD381-32D9-4D66-0735-AC6E05CED381}"/>
              </a:ext>
            </a:extLst>
          </p:cNvPr>
          <p:cNvSpPr/>
          <p:nvPr/>
        </p:nvSpPr>
        <p:spPr bwMode="auto">
          <a:xfrm>
            <a:off x="2333752" y="2131690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1DE9212-1A5F-1121-00D0-2A50381D83F6}"/>
              </a:ext>
            </a:extLst>
          </p:cNvPr>
          <p:cNvSpPr/>
          <p:nvPr/>
        </p:nvSpPr>
        <p:spPr bwMode="auto">
          <a:xfrm>
            <a:off x="2333752" y="2442840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739964C-85E8-CCFD-0325-EBA988AC2E32}"/>
              </a:ext>
            </a:extLst>
          </p:cNvPr>
          <p:cNvSpPr/>
          <p:nvPr/>
        </p:nvSpPr>
        <p:spPr bwMode="auto">
          <a:xfrm>
            <a:off x="2347365" y="3180993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2A109246-7ECE-755B-E8F7-631E52A652DC}"/>
              </a:ext>
            </a:extLst>
          </p:cNvPr>
          <p:cNvSpPr/>
          <p:nvPr/>
        </p:nvSpPr>
        <p:spPr bwMode="auto">
          <a:xfrm>
            <a:off x="2255926" y="3614221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94" name="Curved Connector 93">
            <a:extLst>
              <a:ext uri="{FF2B5EF4-FFF2-40B4-BE49-F238E27FC236}">
                <a16:creationId xmlns:a16="http://schemas.microsoft.com/office/drawing/2014/main" id="{9BA105EC-8677-D367-174D-3810E4F435C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3818430" y="1335231"/>
            <a:ext cx="1017755" cy="3830569"/>
          </a:xfrm>
          <a:prstGeom prst="curvedConnector3">
            <a:avLst>
              <a:gd name="adj1" fmla="val 107141"/>
            </a:avLst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80634B27-2CAF-C210-5370-AE0765C8B44F}"/>
              </a:ext>
            </a:extLst>
          </p:cNvPr>
          <p:cNvSpPr/>
          <p:nvPr/>
        </p:nvSpPr>
        <p:spPr bwMode="auto">
          <a:xfrm>
            <a:off x="2359307" y="4227318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05" name="Curved Connector 104">
            <a:extLst>
              <a:ext uri="{FF2B5EF4-FFF2-40B4-BE49-F238E27FC236}">
                <a16:creationId xmlns:a16="http://schemas.microsoft.com/office/drawing/2014/main" id="{E13639FF-12DC-C818-C3E6-30806812762E}"/>
              </a:ext>
            </a:extLst>
          </p:cNvPr>
          <p:cNvCxnSpPr>
            <a:stCxn id="103" idx="6"/>
            <a:endCxn id="36" idx="1"/>
          </p:cNvCxnSpPr>
          <p:nvPr/>
        </p:nvCxnSpPr>
        <p:spPr bwMode="auto">
          <a:xfrm flipV="1">
            <a:off x="2542185" y="4316396"/>
            <a:ext cx="841108" cy="7295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0FF40FBC-8DE0-E07E-2D1E-4263AD30EB59}"/>
              </a:ext>
            </a:extLst>
          </p:cNvPr>
          <p:cNvSpPr/>
          <p:nvPr/>
        </p:nvSpPr>
        <p:spPr bwMode="auto">
          <a:xfrm>
            <a:off x="6334729" y="2756670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16" name="Curved Connector 115">
            <a:extLst>
              <a:ext uri="{FF2B5EF4-FFF2-40B4-BE49-F238E27FC236}">
                <a16:creationId xmlns:a16="http://schemas.microsoft.com/office/drawing/2014/main" id="{1A025165-0707-D9B1-7C50-54CDCAD4D8F0}"/>
              </a:ext>
            </a:extLst>
          </p:cNvPr>
          <p:cNvCxnSpPr>
            <a:cxnSpLocks/>
          </p:cNvCxnSpPr>
          <p:nvPr/>
        </p:nvCxnSpPr>
        <p:spPr bwMode="auto">
          <a:xfrm flipV="1">
            <a:off x="4297683" y="2897710"/>
            <a:ext cx="2063828" cy="139520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20" name="Oval 119">
            <a:extLst>
              <a:ext uri="{FF2B5EF4-FFF2-40B4-BE49-F238E27FC236}">
                <a16:creationId xmlns:a16="http://schemas.microsoft.com/office/drawing/2014/main" id="{BECDA379-959F-5D4C-771D-75814504344B}"/>
              </a:ext>
            </a:extLst>
          </p:cNvPr>
          <p:cNvSpPr/>
          <p:nvPr/>
        </p:nvSpPr>
        <p:spPr bwMode="auto">
          <a:xfrm>
            <a:off x="7146570" y="2809698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24" name="Curved Connector 123">
            <a:extLst>
              <a:ext uri="{FF2B5EF4-FFF2-40B4-BE49-F238E27FC236}">
                <a16:creationId xmlns:a16="http://schemas.microsoft.com/office/drawing/2014/main" id="{48E10289-F44A-2145-B710-0CEB9B6315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68245" y="5189853"/>
            <a:ext cx="3603937" cy="358979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6" name="Curved Connector 125">
            <a:extLst>
              <a:ext uri="{FF2B5EF4-FFF2-40B4-BE49-F238E27FC236}">
                <a16:creationId xmlns:a16="http://schemas.microsoft.com/office/drawing/2014/main" id="{AC838A68-CAB4-AA70-640C-82CFA58FE49D}"/>
              </a:ext>
            </a:extLst>
          </p:cNvPr>
          <p:cNvCxnSpPr>
            <a:cxnSpLocks/>
            <a:stCxn id="144" idx="3"/>
            <a:endCxn id="23" idx="5"/>
          </p:cNvCxnSpPr>
          <p:nvPr/>
        </p:nvCxnSpPr>
        <p:spPr bwMode="auto">
          <a:xfrm rot="5400000">
            <a:off x="4183951" y="3805715"/>
            <a:ext cx="328401" cy="3847002"/>
          </a:xfrm>
          <a:prstGeom prst="curvedConnector3">
            <a:avLst>
              <a:gd name="adj1" fmla="val 182176"/>
            </a:avLst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7005E649-4F08-A75F-8E94-F10E74913417}"/>
              </a:ext>
            </a:extLst>
          </p:cNvPr>
          <p:cNvCxnSpPr>
            <a:cxnSpLocks/>
          </p:cNvCxnSpPr>
          <p:nvPr/>
        </p:nvCxnSpPr>
        <p:spPr bwMode="auto">
          <a:xfrm flipV="1">
            <a:off x="6857975" y="4062842"/>
            <a:ext cx="0" cy="39042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1A0C7A30-E120-7A6F-EA45-9F749DB66B5A}"/>
              </a:ext>
            </a:extLst>
          </p:cNvPr>
          <p:cNvCxnSpPr>
            <a:cxnSpLocks/>
          </p:cNvCxnSpPr>
          <p:nvPr/>
        </p:nvCxnSpPr>
        <p:spPr bwMode="auto">
          <a:xfrm flipV="1">
            <a:off x="6857975" y="3115760"/>
            <a:ext cx="0" cy="3857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33CC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9" name="Oval 138">
            <a:extLst>
              <a:ext uri="{FF2B5EF4-FFF2-40B4-BE49-F238E27FC236}">
                <a16:creationId xmlns:a16="http://schemas.microsoft.com/office/drawing/2014/main" id="{9656365F-489B-C1C5-9344-76DA23FC15E9}"/>
              </a:ext>
            </a:extLst>
          </p:cNvPr>
          <p:cNvSpPr/>
          <p:nvPr/>
        </p:nvSpPr>
        <p:spPr bwMode="auto">
          <a:xfrm>
            <a:off x="7349770" y="5019498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141" name="Curved Connector 140">
            <a:extLst>
              <a:ext uri="{FF2B5EF4-FFF2-40B4-BE49-F238E27FC236}">
                <a16:creationId xmlns:a16="http://schemas.microsoft.com/office/drawing/2014/main" id="{47F133ED-5AF9-DA42-17D2-86DFE569EE06}"/>
              </a:ext>
            </a:extLst>
          </p:cNvPr>
          <p:cNvCxnSpPr>
            <a:cxnSpLocks/>
            <a:stCxn id="120" idx="6"/>
            <a:endCxn id="139" idx="6"/>
          </p:cNvCxnSpPr>
          <p:nvPr/>
        </p:nvCxnSpPr>
        <p:spPr bwMode="auto">
          <a:xfrm>
            <a:off x="7329448" y="2906071"/>
            <a:ext cx="203200" cy="2209800"/>
          </a:xfrm>
          <a:prstGeom prst="curvedConnector3">
            <a:avLst>
              <a:gd name="adj1" fmla="val 212500"/>
            </a:avLst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44" name="Oval 143">
            <a:extLst>
              <a:ext uri="{FF2B5EF4-FFF2-40B4-BE49-F238E27FC236}">
                <a16:creationId xmlns:a16="http://schemas.microsoft.com/office/drawing/2014/main" id="{5EE05A4A-94F4-A6DD-0E86-A55DD1027CF6}"/>
              </a:ext>
            </a:extLst>
          </p:cNvPr>
          <p:cNvSpPr/>
          <p:nvPr/>
        </p:nvSpPr>
        <p:spPr bwMode="auto">
          <a:xfrm>
            <a:off x="6244870" y="5400498"/>
            <a:ext cx="182878" cy="192745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A4DE44D0-0E42-4F75-78EC-B425B17F8757}"/>
              </a:ext>
            </a:extLst>
          </p:cNvPr>
          <p:cNvSpPr txBox="1"/>
          <p:nvPr/>
        </p:nvSpPr>
        <p:spPr>
          <a:xfrm>
            <a:off x="4415428" y="2442292"/>
            <a:ext cx="56137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results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A41913A6-592F-CE09-2C1E-2C0FE6C46AEC}"/>
              </a:ext>
            </a:extLst>
          </p:cNvPr>
          <p:cNvSpPr txBox="1"/>
          <p:nvPr/>
        </p:nvSpPr>
        <p:spPr>
          <a:xfrm>
            <a:off x="4327307" y="3706226"/>
            <a:ext cx="56137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results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2DE30E2C-F6F9-A9B6-0FC2-694D9EB627FD}"/>
              </a:ext>
            </a:extLst>
          </p:cNvPr>
          <p:cNvSpPr txBox="1"/>
          <p:nvPr/>
        </p:nvSpPr>
        <p:spPr>
          <a:xfrm>
            <a:off x="4067465" y="6000287"/>
            <a:ext cx="56137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results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C95C622-8688-42D6-A76A-AF25A2206861}"/>
              </a:ext>
            </a:extLst>
          </p:cNvPr>
          <p:cNvSpPr txBox="1"/>
          <p:nvPr/>
        </p:nvSpPr>
        <p:spPr>
          <a:xfrm>
            <a:off x="7439642" y="3708838"/>
            <a:ext cx="56137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results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6045F04-476A-DB2C-5D8B-AA44C3A59FEF}"/>
              </a:ext>
            </a:extLst>
          </p:cNvPr>
          <p:cNvSpPr txBox="1"/>
          <p:nvPr/>
        </p:nvSpPr>
        <p:spPr>
          <a:xfrm>
            <a:off x="3802393" y="5135258"/>
            <a:ext cx="914390" cy="584775"/>
          </a:xfrm>
          <a:prstGeom prst="rect">
            <a:avLst/>
          </a:prstGeom>
          <a:solidFill>
            <a:schemeClr val="bg1"/>
          </a:solidFill>
          <a:ln>
            <a:solidFill>
              <a:srgbClr val="C6DEFF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SELECT * </a:t>
            </a:r>
            <a:br>
              <a:rPr lang="en-US" sz="800" b="1" dirty="0">
                <a:solidFill>
                  <a:srgbClr val="0033CC"/>
                </a:solidFill>
              </a:rPr>
            </a:br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FROM teacher</a:t>
            </a:r>
          </a:p>
          <a:p>
            <a:r>
              <a:rPr lang="en-US" sz="800" b="1" i="0" u="none" strike="noStrike" dirty="0">
                <a:solidFill>
                  <a:srgbClr val="0033CC"/>
                </a:solidFill>
                <a:effectLst/>
                <a:latin typeface="Courier New" panose="02070309020205020404" pitchFamily="49" charset="0"/>
              </a:rPr>
              <a:t>"""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DA29CFA2-C008-C7D4-3DD8-9C635D5D8848}"/>
              </a:ext>
            </a:extLst>
          </p:cNvPr>
          <p:cNvSpPr txBox="1"/>
          <p:nvPr/>
        </p:nvSpPr>
        <p:spPr>
          <a:xfrm>
            <a:off x="5842308" y="6174082"/>
            <a:ext cx="2061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Remote machine</a:t>
            </a:r>
          </a:p>
          <a:p>
            <a:pPr algn="ctr"/>
            <a:r>
              <a:rPr lang="en-US" sz="1200" dirty="0"/>
              <a:t>IES-ADS-</a:t>
            </a:r>
            <a:r>
              <a:rPr lang="en-US" sz="1200" dirty="0" err="1"/>
              <a:t>ClassDB.sjsu.edu</a:t>
            </a:r>
            <a:endParaRPr lang="en-US" sz="1200" dirty="0"/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4C3000FC-0323-7BD7-F988-772CACF1A5E6}"/>
              </a:ext>
            </a:extLst>
          </p:cNvPr>
          <p:cNvGrpSpPr/>
          <p:nvPr/>
        </p:nvGrpSpPr>
        <p:grpSpPr>
          <a:xfrm>
            <a:off x="3033670" y="1267197"/>
            <a:ext cx="2269797" cy="783999"/>
            <a:chOff x="3033670" y="1267197"/>
            <a:chExt cx="2269797" cy="783999"/>
          </a:xfrm>
        </p:grpSpPr>
        <p:sp>
          <p:nvSpPr>
            <p:cNvPr id="161" name="Lightning Bolt 160">
              <a:extLst>
                <a:ext uri="{FF2B5EF4-FFF2-40B4-BE49-F238E27FC236}">
                  <a16:creationId xmlns:a16="http://schemas.microsoft.com/office/drawing/2014/main" id="{B16EACF6-2298-109F-304C-0C1FE5A224EF}"/>
                </a:ext>
              </a:extLst>
            </p:cNvPr>
            <p:cNvSpPr/>
            <p:nvPr/>
          </p:nvSpPr>
          <p:spPr bwMode="auto">
            <a:xfrm>
              <a:off x="3033670" y="1267197"/>
              <a:ext cx="2269797" cy="783999"/>
            </a:xfrm>
            <a:prstGeom prst="lightningBolt">
              <a:avLst/>
            </a:prstGeom>
            <a:solidFill>
              <a:srgbClr val="FFFF00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6A83AAEB-EB13-7A50-2A14-98020D521D41}"/>
                </a:ext>
              </a:extLst>
            </p:cNvPr>
            <p:cNvSpPr txBox="1"/>
            <p:nvPr/>
          </p:nvSpPr>
          <p:spPr>
            <a:xfrm>
              <a:off x="3524536" y="1299896"/>
              <a:ext cx="6319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0033CC"/>
                  </a:solidFill>
                </a:rPr>
                <a:t>network</a:t>
              </a:r>
            </a:p>
          </p:txBody>
        </p:sp>
      </p:grpSp>
      <p:sp>
        <p:nvSpPr>
          <p:cNvPr id="169" name="Rectangle 168">
            <a:extLst>
              <a:ext uri="{FF2B5EF4-FFF2-40B4-BE49-F238E27FC236}">
                <a16:creationId xmlns:a16="http://schemas.microsoft.com/office/drawing/2014/main" id="{127459ED-5F49-1B44-29CA-BFDFEF1F360A}"/>
              </a:ext>
            </a:extLst>
          </p:cNvPr>
          <p:cNvSpPr/>
          <p:nvPr/>
        </p:nvSpPr>
        <p:spPr bwMode="auto">
          <a:xfrm>
            <a:off x="3108976" y="6282976"/>
            <a:ext cx="2194491" cy="34638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06160E3-A043-0D3D-951C-EEC37BDA6120}"/>
              </a:ext>
            </a:extLst>
          </p:cNvPr>
          <p:cNvSpPr/>
          <p:nvPr/>
        </p:nvSpPr>
        <p:spPr bwMode="auto">
          <a:xfrm>
            <a:off x="2339459" y="4545919"/>
            <a:ext cx="182923" cy="212561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BFD1123-D1AF-D250-6049-D55D31F6D2EB}"/>
              </a:ext>
            </a:extLst>
          </p:cNvPr>
          <p:cNvSpPr/>
          <p:nvPr/>
        </p:nvSpPr>
        <p:spPr bwMode="auto">
          <a:xfrm>
            <a:off x="6535767" y="2879941"/>
            <a:ext cx="182923" cy="212561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59" name="Curved Connector 58">
            <a:extLst>
              <a:ext uri="{FF2B5EF4-FFF2-40B4-BE49-F238E27FC236}">
                <a16:creationId xmlns:a16="http://schemas.microsoft.com/office/drawing/2014/main" id="{1160852C-8EFE-C132-0C45-FB6306BD1216}"/>
              </a:ext>
            </a:extLst>
          </p:cNvPr>
          <p:cNvCxnSpPr>
            <a:cxnSpLocks/>
            <a:stCxn id="57" idx="4"/>
            <a:endCxn id="56" idx="5"/>
          </p:cNvCxnSpPr>
          <p:nvPr/>
        </p:nvCxnSpPr>
        <p:spPr bwMode="auto">
          <a:xfrm rot="5400000">
            <a:off x="3743988" y="1844109"/>
            <a:ext cx="1634849" cy="4131635"/>
          </a:xfrm>
          <a:prstGeom prst="curvedConnector3">
            <a:avLst>
              <a:gd name="adj1" fmla="val 107842"/>
            </a:avLst>
          </a:prstGeom>
          <a:solidFill>
            <a:schemeClr val="accent1"/>
          </a:solidFill>
          <a:ln w="38100" cap="flat" cmpd="sng" algn="ctr">
            <a:solidFill>
              <a:srgbClr val="B23C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9AACC35-3439-BB3D-A6F1-FDF3D1ECF633}"/>
              </a:ext>
            </a:extLst>
          </p:cNvPr>
          <p:cNvSpPr txBox="1"/>
          <p:nvPr/>
        </p:nvSpPr>
        <p:spPr>
          <a:xfrm>
            <a:off x="4415428" y="4694124"/>
            <a:ext cx="561372" cy="24622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C00000"/>
                </a:solidFill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345788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147" grpId="0" animBg="1"/>
      <p:bldP spid="148" grpId="0" animBg="1"/>
      <p:bldP spid="149" grpId="0" animBg="1"/>
      <p:bldP spid="150" grpId="0" animBg="1"/>
      <p:bldP spid="153" grpId="0" animBg="1"/>
      <p:bldP spid="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DE137-5B9A-C2AE-3D48-5DEA8CB55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Side vs. Server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5C183-EF2C-C5E6-AE81-664F35236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320994" cy="4511014"/>
          </a:xfrm>
        </p:spPr>
        <p:txBody>
          <a:bodyPr/>
          <a:lstStyle/>
          <a:p>
            <a:r>
              <a:rPr lang="en-US" dirty="0"/>
              <a:t>We want to </a:t>
            </a:r>
            <a:r>
              <a:rPr lang="en-US" u="sng" dirty="0"/>
              <a:t>reduce network traffic and latencies </a:t>
            </a:r>
            <a:r>
              <a:rPr lang="en-US" dirty="0"/>
              <a:t>between the client and the server.</a:t>
            </a:r>
          </a:p>
          <a:p>
            <a:pPr lvl="4"/>
            <a:endParaRPr lang="en-US" dirty="0"/>
          </a:p>
          <a:p>
            <a:r>
              <a:rPr lang="en-US" dirty="0"/>
              <a:t>Therefore, it is undesirable to download table rows from the database server in order to clean data or calculate regression coefficients </a:t>
            </a:r>
            <a:br>
              <a:rPr lang="en-US" dirty="0"/>
            </a:br>
            <a:r>
              <a:rPr lang="en-US" dirty="0"/>
              <a:t>on the client side.</a:t>
            </a:r>
          </a:p>
          <a:p>
            <a:pPr lvl="1"/>
            <a:r>
              <a:rPr lang="en-US" dirty="0"/>
              <a:t>Especially if the table contains many rows (Big Data).</a:t>
            </a:r>
          </a:p>
          <a:p>
            <a:pPr lvl="4"/>
            <a:endParaRPr lang="en-US" dirty="0"/>
          </a:p>
          <a:p>
            <a:r>
              <a:rPr lang="en-US" dirty="0"/>
              <a:t>Use SQL code to do the work in the database server and download only the results.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9F0B3-BFDB-5F73-94E4-45201313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0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EF0C-DAF3-E1EE-6C6A-2C99C5CA4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SQL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56C8F-E93F-CE2A-70A4-73645F794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/>
              <a:t>Syntax and semantics of the SQL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</a:t>
            </a:r>
            <a:r>
              <a:rPr lang="en-US" u="sng" dirty="0"/>
              <a:t>function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Do not confuse with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</a:t>
            </a:r>
            <a:r>
              <a:rPr lang="en-US" u="sng" dirty="0"/>
              <a:t>statement</a:t>
            </a:r>
            <a:r>
              <a:rPr lang="en-US" dirty="0"/>
              <a:t> used in stored procedures and functions.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Evaluate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conditional_expression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Then the value of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function is</a:t>
            </a:r>
          </a:p>
          <a:p>
            <a:pPr lvl="1"/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value_if_true</a:t>
            </a:r>
            <a:r>
              <a:rPr lang="en-US" dirty="0"/>
              <a:t> if the condition evaluates to true</a:t>
            </a:r>
          </a:p>
          <a:p>
            <a:pPr lvl="1"/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value_if_false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otherwise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0EA19-4122-FBA2-8CAF-0CA1B9A71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66DEC2-0D72-9FEB-E468-E94AC5517BCE}"/>
              </a:ext>
            </a:extLst>
          </p:cNvPr>
          <p:cNvSpPr txBox="1"/>
          <p:nvPr/>
        </p:nvSpPr>
        <p:spPr>
          <a:xfrm>
            <a:off x="1385358" y="2788927"/>
            <a:ext cx="637328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conditional_expression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value_if_true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value_if_false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601838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D840-CF04-9EEA-3C63-0D5A4B1E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 Dirty Data with 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D2430-3A8D-B379-67F3-51869BB36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243260"/>
          </a:xfrm>
        </p:spPr>
        <p:txBody>
          <a:bodyPr/>
          <a:lstStyle/>
          <a:p>
            <a:r>
              <a:rPr lang="en-US" dirty="0"/>
              <a:t>Instead of doing it with Python code on the client side, we can clean a dirty table in SQL using regression estimates in the database server.</a:t>
            </a:r>
          </a:p>
          <a:p>
            <a:pPr lvl="1"/>
            <a:r>
              <a:rPr lang="en-US" dirty="0"/>
              <a:t>Example: Use stored procedures.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54AE9-ADB0-983A-CCF3-10787E047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EFFFEF-EBA8-54DC-7A05-CB7FF0EF0351}"/>
              </a:ext>
            </a:extLst>
          </p:cNvPr>
          <p:cNvSpPr txBox="1"/>
          <p:nvPr/>
        </p:nvSpPr>
        <p:spPr>
          <a:xfrm>
            <a:off x="3263244" y="3703317"/>
            <a:ext cx="2617511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MissingWeightsLoad.ipynb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2E0E11-005B-F090-6429-905244F3FDED}"/>
              </a:ext>
            </a:extLst>
          </p:cNvPr>
          <p:cNvSpPr txBox="1"/>
          <p:nvPr/>
        </p:nvSpPr>
        <p:spPr>
          <a:xfrm>
            <a:off x="3263244" y="4160512"/>
            <a:ext cx="2686441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MissingWeightsProcs.ipynb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90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88D5-519F-7D96-9299-43EF1024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311" cy="655637"/>
          </a:xfrm>
        </p:spPr>
        <p:txBody>
          <a:bodyPr/>
          <a:lstStyle/>
          <a:p>
            <a:r>
              <a:rPr lang="en-US" dirty="0"/>
              <a:t>Multiple Linear Regression: Two Independents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56C02E-F4EE-7BDA-FC89-C908CDCDDF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1"/>
                <a:ext cx="5760702" cy="4053818"/>
              </a:xfrm>
            </p:spPr>
            <p:txBody>
              <a:bodyPr/>
              <a:lstStyle/>
              <a:p>
                <a:r>
                  <a:rPr lang="en-US" dirty="0"/>
                  <a:t>Multiple regression </a:t>
                </a:r>
                <a:br>
                  <a:rPr lang="en-US" dirty="0"/>
                </a:br>
                <a:r>
                  <a:rPr lang="en-US" dirty="0"/>
                  <a:t>example with </a:t>
                </a:r>
                <a:r>
                  <a:rPr lang="en-US" u="sng" dirty="0"/>
                  <a:t>two</a:t>
                </a:r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independent </a:t>
                </a:r>
                <a:br>
                  <a:rPr lang="en-US" dirty="0"/>
                </a:br>
                <a:r>
                  <a:rPr lang="en-US" dirty="0"/>
                  <a:t>variables.</a:t>
                </a:r>
              </a:p>
              <a:p>
                <a:pPr lvl="4"/>
                <a:endParaRPr lang="en-US" dirty="0"/>
              </a:p>
              <a:p>
                <a:pPr lvl="1"/>
                <a:r>
                  <a:rPr lang="en-US" dirty="0"/>
                  <a:t>Calculations to</a:t>
                </a:r>
                <a:br>
                  <a:rPr lang="en-US" dirty="0"/>
                </a:br>
                <a:r>
                  <a:rPr lang="en-US" dirty="0"/>
                  <a:t>compute the</a:t>
                </a:r>
                <a:br>
                  <a:rPr lang="en-US" dirty="0"/>
                </a:br>
                <a:r>
                  <a:rPr lang="en-US" dirty="0"/>
                  <a:t>regression </a:t>
                </a:r>
                <a:br>
                  <a:rPr lang="en-US" dirty="0"/>
                </a:br>
                <a:r>
                  <a:rPr lang="en-US" dirty="0"/>
                  <a:t>coefficients</a:t>
                </a:r>
                <a:br>
                  <a:rPr lang="en-US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i="1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56C02E-F4EE-7BDA-FC89-C908CDCDDF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1"/>
                <a:ext cx="5760702" cy="4053818"/>
              </a:xfrm>
              <a:blipFill>
                <a:blip r:embed="rId2"/>
                <a:stretch>
                  <a:fillRect l="-881" t="-1881" b="-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58FB4-7623-2882-A3B5-E27552AE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8" name="Picture 7" descr="A black letter on a white background&#10;&#10;Description automatically generated">
            <a:extLst>
              <a:ext uri="{FF2B5EF4-FFF2-40B4-BE49-F238E27FC236}">
                <a16:creationId xmlns:a16="http://schemas.microsoft.com/office/drawing/2014/main" id="{5D1FCCC4-A630-95A4-104A-673F61CE3E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347" y="4876021"/>
            <a:ext cx="2665743" cy="3513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A67EE37-D393-46C4-1E6D-84E24769F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25714"/>
              </p:ext>
            </p:extLst>
          </p:nvPr>
        </p:nvGraphicFramePr>
        <p:xfrm>
          <a:off x="4023366" y="1783098"/>
          <a:ext cx="4937706" cy="2956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11658">
                  <a:extLst>
                    <a:ext uri="{9D8B030D-6E8A-4147-A177-3AD203B41FA5}">
                      <a16:colId xmlns:a16="http://schemas.microsoft.com/office/drawing/2014/main" val="3112032967"/>
                    </a:ext>
                  </a:extLst>
                </a:gridCol>
                <a:gridCol w="2011658">
                  <a:extLst>
                    <a:ext uri="{9D8B030D-6E8A-4147-A177-3AD203B41FA5}">
                      <a16:colId xmlns:a16="http://schemas.microsoft.com/office/drawing/2014/main" val="1249213391"/>
                    </a:ext>
                  </a:extLst>
                </a:gridCol>
                <a:gridCol w="914390">
                  <a:extLst>
                    <a:ext uri="{9D8B030D-6E8A-4147-A177-3AD203B41FA5}">
                      <a16:colId xmlns:a16="http://schemas.microsoft.com/office/drawing/2014/main" val="1971335363"/>
                    </a:ext>
                  </a:extLst>
                </a:gridCol>
              </a:tblGrid>
              <a:tr h="433091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Number of bedrooms</a:t>
                      </a:r>
                    </a:p>
                    <a:p>
                      <a:pPr algn="ctr"/>
                      <a:r>
                        <a:rPr lang="en-US" sz="14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b="0" i="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Number of bathrooms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0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400" b="0" i="0" kern="1200" baseline="-250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$ Price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400" b="0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90070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48,800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479638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44,300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345700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53,800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220239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44,200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138563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49,700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30287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44,900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547845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58,400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695932"/>
                  </a:ext>
                </a:extLst>
              </a:tr>
              <a:tr h="2773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52,900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74253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1E6A2DD-DAF0-2530-586B-F6AED4A2F306}"/>
              </a:ext>
            </a:extLst>
          </p:cNvPr>
          <p:cNvSpPr txBox="1"/>
          <p:nvPr/>
        </p:nvSpPr>
        <p:spPr>
          <a:xfrm>
            <a:off x="931924" y="5393322"/>
            <a:ext cx="254108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HomePricesSklearn.ipynb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90D5E8-D9D6-E8A8-7670-511AC77EFB93}"/>
              </a:ext>
            </a:extLst>
          </p:cNvPr>
          <p:cNvSpPr txBox="1"/>
          <p:nvPr/>
        </p:nvSpPr>
        <p:spPr>
          <a:xfrm>
            <a:off x="931924" y="5793485"/>
            <a:ext cx="225734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HomePricesSQL.ipynb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21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B99F0-E16A-846C-318F-FF8DB3F5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Linear Regression with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sklearn.linear_model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07892-A243-63EB-6C02-E045AE598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Python code used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sklearn.linear_model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Function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linear_regression.fit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/>
              <a:t>uses matrix arithmetic to calculate the coefficients.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https://online.stat.psu.edu/stat462/node/132/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645AB-EB70-49E2-78BC-F0262860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EA23B7-D72D-6A61-0208-E4267966D2CE}"/>
              </a:ext>
            </a:extLst>
          </p:cNvPr>
          <p:cNvSpPr txBox="1"/>
          <p:nvPr/>
        </p:nvSpPr>
        <p:spPr>
          <a:xfrm>
            <a:off x="1848337" y="2331732"/>
            <a:ext cx="544732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sklearn.linear_model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LinearRegression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([X1, X2]).T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LinearRegression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linear_regression.fit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l-G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β0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linear_regression.intercept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</a:p>
          <a:p>
            <a:r>
              <a:rPr lang="el-G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β1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linear_regression.coef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_[0]</a:t>
            </a:r>
          </a:p>
          <a:p>
            <a:r>
              <a:rPr lang="el-G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β2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linear_regression.coef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_[1]</a:t>
            </a:r>
          </a:p>
        </p:txBody>
      </p:sp>
    </p:spTree>
    <p:extLst>
      <p:ext uri="{BB962C8B-B14F-4D97-AF65-F5344CB8AC3E}">
        <p14:creationId xmlns:p14="http://schemas.microsoft.com/office/powerpoint/2010/main" val="228157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2C21B-7749-EBF2-58DD-95D3B984D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Linear Regression with Matrices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CB427-9A15-1B2C-07BA-4F6DDF2F2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/>
              <a:t>Decompose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sklearn.linear_model</a:t>
            </a:r>
            <a:r>
              <a:rPr lang="en-US" dirty="0"/>
              <a:t> and use matrices and vectors: </a:t>
            </a:r>
          </a:p>
          <a:p>
            <a:pPr lvl="1"/>
            <a:r>
              <a:rPr lang="en-US" dirty="0"/>
              <a:t>matrix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homes</a:t>
            </a:r>
          </a:p>
          <a:p>
            <a:pPr lvl="1"/>
            <a:r>
              <a:rPr lang="en-US" dirty="0"/>
              <a:t>matrix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base</a:t>
            </a:r>
          </a:p>
          <a:p>
            <a:pPr lvl="1"/>
            <a:r>
              <a:rPr lang="en-US" dirty="0"/>
              <a:t>vector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univariate_regression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matrix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residuals</a:t>
            </a:r>
          </a:p>
          <a:p>
            <a:pPr lvl="1"/>
            <a:r>
              <a:rPr lang="en-US" dirty="0"/>
              <a:t>vector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multiple_regression_2</a:t>
            </a:r>
          </a:p>
          <a:p>
            <a:pPr lvl="2"/>
            <a:r>
              <a:rPr lang="en-US" dirty="0"/>
              <a:t>This vector will contain the regression coefficients </a:t>
            </a:r>
            <a:br>
              <a:rPr lang="en-US" dirty="0"/>
            </a:b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/>
              <a:t>,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/>
              <a:t>, and </a:t>
            </a:r>
            <a:r>
              <a:rPr lang="el-G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/>
              <a:t>: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BD16D-5C98-40A5-019C-DD2E9638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5" name="Picture 4" descr="A black letter on a white background&#10;&#10;Description automatically generated">
            <a:extLst>
              <a:ext uri="{FF2B5EF4-FFF2-40B4-BE49-F238E27FC236}">
                <a16:creationId xmlns:a16="http://schemas.microsoft.com/office/drawing/2014/main" id="{8FABB9C7-0FF3-7EFE-4C24-27ECA501A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9128" y="5166341"/>
            <a:ext cx="2665743" cy="3513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5455C7-0ACD-39FD-7349-19B0FDF87AA9}"/>
              </a:ext>
            </a:extLst>
          </p:cNvPr>
          <p:cNvSpPr txBox="1"/>
          <p:nvPr/>
        </p:nvSpPr>
        <p:spPr>
          <a:xfrm>
            <a:off x="3368785" y="5681832"/>
            <a:ext cx="2406428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HomePricesMatrix.ipynb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8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9DDE-8E5C-7096-E42C-718A9ADBC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Multiple Linear Regression with SQL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DBD85-A23A-85E5-5A02-A67094D45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4"/>
          </a:xfrm>
        </p:spPr>
        <p:txBody>
          <a:bodyPr/>
          <a:lstStyle/>
          <a:p>
            <a:r>
              <a:rPr lang="en-US" dirty="0"/>
              <a:t>To perform multiple linear regression with two independent variables on the database server, we can recreate the Python matrix operations </a:t>
            </a:r>
            <a:br>
              <a:rPr lang="en-US" dirty="0"/>
            </a:br>
            <a:r>
              <a:rPr lang="en-US" dirty="0"/>
              <a:t>in SQL.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3FA8D-B3E3-EA25-4BDD-49A26A69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36803E-E71B-2D49-76EC-8B105E0869AB}"/>
              </a:ext>
            </a:extLst>
          </p:cNvPr>
          <p:cNvSpPr txBox="1"/>
          <p:nvPr/>
        </p:nvSpPr>
        <p:spPr>
          <a:xfrm>
            <a:off x="3443325" y="3154683"/>
            <a:ext cx="2257349" cy="338554"/>
          </a:xfrm>
          <a:prstGeom prst="rect">
            <a:avLst/>
          </a:prstGeom>
          <a:solidFill>
            <a:srgbClr val="0432FF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HomePricesSQL.ipynb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247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688D5-519F-7D96-9299-43EF1024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28" y="411163"/>
            <a:ext cx="8869583" cy="655637"/>
          </a:xfrm>
        </p:spPr>
        <p:txBody>
          <a:bodyPr/>
          <a:lstStyle/>
          <a:p>
            <a:r>
              <a:rPr lang="en-US" dirty="0"/>
              <a:t>Multiple Linear Regression: Three Independents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56C02E-F4EE-7BDA-FC89-C908CDCDDF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1"/>
                <a:ext cx="4297678" cy="3596623"/>
              </a:xfrm>
            </p:spPr>
            <p:txBody>
              <a:bodyPr/>
              <a:lstStyle/>
              <a:p>
                <a:r>
                  <a:rPr lang="en-US" dirty="0"/>
                  <a:t>Multiple regression </a:t>
                </a:r>
                <a:br>
                  <a:rPr lang="en-US" dirty="0"/>
                </a:br>
                <a:r>
                  <a:rPr lang="en-US" dirty="0"/>
                  <a:t>example with </a:t>
                </a:r>
                <a:r>
                  <a:rPr lang="en-US" u="sng" dirty="0"/>
                  <a:t>three</a:t>
                </a:r>
                <a:r>
                  <a:rPr lang="en-US" dirty="0"/>
                  <a:t> </a:t>
                </a:r>
                <a:br>
                  <a:rPr lang="en-US" dirty="0"/>
                </a:br>
                <a:r>
                  <a:rPr lang="en-US" dirty="0"/>
                  <a:t>independent variables.</a:t>
                </a:r>
              </a:p>
              <a:p>
                <a:pPr lvl="4"/>
                <a:endParaRPr lang="en-US" dirty="0"/>
              </a:p>
              <a:p>
                <a:pPr lvl="1"/>
                <a:r>
                  <a:rPr lang="en-US" dirty="0"/>
                  <a:t>Calculations to</a:t>
                </a:r>
                <a:br>
                  <a:rPr lang="en-US" dirty="0"/>
                </a:br>
                <a:r>
                  <a:rPr lang="en-US" dirty="0"/>
                  <a:t>compute the</a:t>
                </a:r>
                <a:br>
                  <a:rPr lang="en-US" dirty="0"/>
                </a:br>
                <a:r>
                  <a:rPr lang="en-US" dirty="0"/>
                  <a:t>regression </a:t>
                </a:r>
                <a:br>
                  <a:rPr lang="en-US" dirty="0"/>
                </a:br>
                <a:r>
                  <a:rPr lang="en-US" dirty="0"/>
                  <a:t>coefficients</a:t>
                </a:r>
                <a:br>
                  <a:rPr lang="en-US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1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i="1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056C02E-F4EE-7BDA-FC89-C908CDCDDF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1"/>
                <a:ext cx="4297678" cy="3596623"/>
              </a:xfrm>
              <a:blipFill>
                <a:blip r:embed="rId2"/>
                <a:stretch>
                  <a:fillRect l="-1180" t="-2120" r="-1770" b="-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58FB4-7623-2882-A3B5-E27552AE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86FD5A-8886-A202-0CB1-CFCC57A96527}"/>
              </a:ext>
            </a:extLst>
          </p:cNvPr>
          <p:cNvSpPr txBox="1"/>
          <p:nvPr/>
        </p:nvSpPr>
        <p:spPr>
          <a:xfrm>
            <a:off x="823001" y="5393322"/>
            <a:ext cx="291938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ThreeIndependentsSQL.ipynb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283BA9D4-87F0-01E1-EB45-FCD863B37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56" y="1315632"/>
            <a:ext cx="2336908" cy="44834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BB406FE-44CF-0B2A-7F7D-9ADAA3D42EAB}"/>
                  </a:ext>
                </a:extLst>
              </p:cNvPr>
              <p:cNvSpPr txBox="1"/>
              <p:nvPr/>
            </p:nvSpPr>
            <p:spPr>
              <a:xfrm>
                <a:off x="4068312" y="5623536"/>
                <a:ext cx="407579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BB406FE-44CF-0B2A-7F7D-9ADAA3D42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8312" y="5623536"/>
                <a:ext cx="4075796" cy="461665"/>
              </a:xfrm>
              <a:prstGeom prst="rect">
                <a:avLst/>
              </a:prstGeom>
              <a:blipFill>
                <a:blip r:embed="rId4"/>
                <a:stretch>
                  <a:fillRect b="-157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ACFFB630-E648-BB73-D0C7-7BAA8A8871EE}"/>
              </a:ext>
            </a:extLst>
          </p:cNvPr>
          <p:cNvSpPr txBox="1"/>
          <p:nvPr/>
        </p:nvSpPr>
        <p:spPr>
          <a:xfrm>
            <a:off x="823001" y="4921522"/>
            <a:ext cx="32031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ThreeIndependentsSklearn.ipynb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85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4502-C470-A199-CBD1-57B948825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Several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175BA-A086-B5B9-7001-20F7EE30F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779502"/>
          </a:xfrm>
        </p:spPr>
        <p:txBody>
          <a:bodyPr/>
          <a:lstStyle/>
          <a:p>
            <a:r>
              <a:rPr lang="en-US" dirty="0"/>
              <a:t>Operational vs. analytical databases</a:t>
            </a:r>
          </a:p>
          <a:p>
            <a:r>
              <a:rPr lang="en-US" dirty="0"/>
              <a:t>How to structure a relational database to facilitate data analysis.</a:t>
            </a:r>
          </a:p>
          <a:p>
            <a:pPr lvl="1"/>
            <a:r>
              <a:rPr lang="en-US" dirty="0"/>
              <a:t>dimensional modeling</a:t>
            </a:r>
          </a:p>
          <a:p>
            <a:pPr lvl="1"/>
            <a:r>
              <a:rPr lang="en-US" dirty="0"/>
              <a:t>fact tables and dimension tables</a:t>
            </a:r>
          </a:p>
          <a:p>
            <a:pPr lvl="1"/>
            <a:r>
              <a:rPr lang="en-US" dirty="0"/>
              <a:t>star schema</a:t>
            </a:r>
          </a:p>
          <a:p>
            <a:r>
              <a:rPr lang="en-US" dirty="0"/>
              <a:t>Online analytical processing (OLAP)</a:t>
            </a:r>
          </a:p>
          <a:p>
            <a:r>
              <a:rPr lang="en-US" dirty="0"/>
              <a:t>Data warehouse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03E71-17DD-5CFE-49DE-5B56F8BD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0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10398-751B-BA5F-5590-2C33C2B1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B9C2C-4CD9-659E-2870-4183D03FE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Break</a:t>
            </a:r>
          </a:p>
          <a:p>
            <a:pPr lvl="4"/>
            <a:endParaRPr lang="en-US" i="1" dirty="0"/>
          </a:p>
          <a:p>
            <a:r>
              <a:rPr lang="en-US" dirty="0"/>
              <a:t>Replace missing or corrupt values </a:t>
            </a:r>
            <a:br>
              <a:rPr lang="en-US" dirty="0"/>
            </a:br>
            <a:r>
              <a:rPr lang="en-US" dirty="0"/>
              <a:t>with linear regression values</a:t>
            </a:r>
          </a:p>
          <a:p>
            <a:pPr lvl="1"/>
            <a:r>
              <a:rPr lang="en-US" dirty="0"/>
              <a:t>using server-side SQL</a:t>
            </a:r>
            <a:endParaRPr lang="en-US" i="1" dirty="0"/>
          </a:p>
          <a:p>
            <a:pPr lvl="4"/>
            <a:endParaRPr lang="en-US" i="1" dirty="0"/>
          </a:p>
          <a:p>
            <a:r>
              <a:rPr lang="en-US" dirty="0"/>
              <a:t>Multiple regression with client-side Python </a:t>
            </a:r>
            <a:br>
              <a:rPr lang="en-US" dirty="0"/>
            </a:br>
            <a:r>
              <a:rPr lang="en-US" dirty="0"/>
              <a:t>and server-side SQL</a:t>
            </a:r>
          </a:p>
          <a:p>
            <a:pPr lvl="1"/>
            <a:r>
              <a:rPr lang="en-US" dirty="0"/>
              <a:t>two and three independent variables</a:t>
            </a:r>
          </a:p>
          <a:p>
            <a:pPr lvl="4"/>
            <a:endParaRPr lang="en-US" dirty="0"/>
          </a:p>
          <a:p>
            <a:r>
              <a:rPr lang="en-US" dirty="0"/>
              <a:t>Team project description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78A73-3F66-4E26-3B63-D8A51B0A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49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73D06-EA73-CA80-6518-7711AA5B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Database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C3AC-072A-981D-83F9-62DE9603D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project team produces:</a:t>
            </a:r>
          </a:p>
          <a:p>
            <a:pPr lvl="1"/>
            <a:r>
              <a:rPr lang="en-US" dirty="0"/>
              <a:t>Operational database </a:t>
            </a:r>
            <a:br>
              <a:rPr lang="en-US" dirty="0"/>
            </a:br>
            <a:r>
              <a:rPr lang="en-US" dirty="0"/>
              <a:t>    + GUI-based Python application</a:t>
            </a:r>
          </a:p>
          <a:p>
            <a:pPr lvl="1"/>
            <a:r>
              <a:rPr lang="en-US" dirty="0"/>
              <a:t>Analytical database </a:t>
            </a:r>
            <a:br>
              <a:rPr lang="en-US" dirty="0"/>
            </a:br>
            <a:r>
              <a:rPr lang="en-US" dirty="0"/>
              <a:t>    + GUI-based Python application</a:t>
            </a:r>
          </a:p>
          <a:p>
            <a:pPr lvl="4"/>
            <a:endParaRPr lang="en-US" dirty="0"/>
          </a:p>
          <a:p>
            <a:r>
              <a:rPr lang="en-US" dirty="0"/>
              <a:t>Demonstrate how well you can apply what you learned during the semester.</a:t>
            </a:r>
          </a:p>
          <a:p>
            <a:pPr lvl="1"/>
            <a:r>
              <a:rPr lang="en-US" dirty="0"/>
              <a:t>Not all technologies have to be used.</a:t>
            </a:r>
          </a:p>
          <a:p>
            <a:pPr lvl="4"/>
            <a:endParaRPr lang="en-US" dirty="0"/>
          </a:p>
          <a:p>
            <a:r>
              <a:rPr lang="en-US" dirty="0"/>
              <a:t>Live demos</a:t>
            </a:r>
          </a:p>
          <a:p>
            <a:pPr lvl="1"/>
            <a:r>
              <a:rPr lang="en-US" dirty="0"/>
              <a:t>Evaluated by the class via Canvas surveys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E457B-7D81-D7CA-0013-B308E7703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CE6503-258A-3698-314E-0C02AEAA6688}"/>
              </a:ext>
            </a:extLst>
          </p:cNvPr>
          <p:cNvSpPr txBox="1"/>
          <p:nvPr/>
        </p:nvSpPr>
        <p:spPr>
          <a:xfrm>
            <a:off x="6400780" y="2606049"/>
            <a:ext cx="2468853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432FF"/>
                </a:solidFill>
              </a:rPr>
              <a:t>Analytical databases to be covered over the next few weeks.</a:t>
            </a:r>
          </a:p>
        </p:txBody>
      </p:sp>
    </p:spTree>
    <p:extLst>
      <p:ext uri="{BB962C8B-B14F-4D97-AF65-F5344CB8AC3E}">
        <p14:creationId xmlns:p14="http://schemas.microsoft.com/office/powerpoint/2010/main" val="34059862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73D06-EA73-CA80-6518-7711AA5B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Database Projects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C3AC-072A-981D-83F9-62DE9603D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for the operational database</a:t>
            </a:r>
          </a:p>
          <a:p>
            <a:pPr lvl="1"/>
            <a:r>
              <a:rPr lang="en-US" dirty="0"/>
              <a:t>Actual commerce or experimental data</a:t>
            </a:r>
          </a:p>
          <a:p>
            <a:pPr lvl="1"/>
            <a:r>
              <a:rPr lang="en-US" dirty="0"/>
              <a:t>Dataset(s) downloaded from the web</a:t>
            </a:r>
          </a:p>
          <a:p>
            <a:pPr lvl="1"/>
            <a:r>
              <a:rPr lang="en-US" dirty="0"/>
              <a:t>Artificially generated data (e.g., </a:t>
            </a:r>
            <a:r>
              <a:rPr lang="en-US" dirty="0" err="1">
                <a:solidFill>
                  <a:srgbClr val="0033CC"/>
                </a:solidFill>
              </a:rPr>
              <a:t>mockeroo</a:t>
            </a:r>
            <a:r>
              <a:rPr lang="en-US" dirty="0"/>
              <a:t>)</a:t>
            </a:r>
          </a:p>
          <a:p>
            <a:pPr lvl="4"/>
            <a:endParaRPr lang="en-US" dirty="0"/>
          </a:p>
          <a:p>
            <a:r>
              <a:rPr lang="en-US" dirty="0"/>
              <a:t>The frontend GUI-based Python application for the operational database should demonstrate </a:t>
            </a:r>
            <a:r>
              <a:rPr lang="en-US" u="sng" dirty="0"/>
              <a:t>user queries and updates</a:t>
            </a:r>
            <a:r>
              <a:rPr lang="en-US" dirty="0"/>
              <a:t> and display their results.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E457B-7D81-D7CA-0013-B308E7703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195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71322-62C1-91F6-2BB1-212849E8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Database Projects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97382-AEBB-7893-06D5-E52A1A33D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139429"/>
          </a:xfrm>
        </p:spPr>
        <p:txBody>
          <a:bodyPr/>
          <a:lstStyle/>
          <a:p>
            <a:r>
              <a:rPr lang="en-US" dirty="0"/>
              <a:t>Data for the analytical database</a:t>
            </a:r>
          </a:p>
          <a:p>
            <a:pPr lvl="1"/>
            <a:r>
              <a:rPr lang="en-US" dirty="0"/>
              <a:t>Extracted from the operational database.</a:t>
            </a:r>
          </a:p>
          <a:p>
            <a:pPr lvl="1"/>
            <a:r>
              <a:rPr lang="en-US" dirty="0"/>
              <a:t>ETL from external sources.</a:t>
            </a:r>
          </a:p>
          <a:p>
            <a:pPr lvl="4"/>
            <a:endParaRPr lang="en-US" dirty="0"/>
          </a:p>
          <a:p>
            <a:r>
              <a:rPr lang="en-US" dirty="0"/>
              <a:t>The frontend GUI-based Python application for the analytical database should demonstrate </a:t>
            </a:r>
            <a:r>
              <a:rPr lang="en-US" u="sng" dirty="0"/>
              <a:t>analytical operations</a:t>
            </a:r>
            <a:r>
              <a:rPr lang="en-US" dirty="0"/>
              <a:t> and display their results.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25A14-403B-1EB4-19AE-C4103F26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15FC90-9D4A-654E-51D8-D5A80AD76FA3}"/>
              </a:ext>
            </a:extLst>
          </p:cNvPr>
          <p:cNvSpPr txBox="1"/>
          <p:nvPr/>
        </p:nvSpPr>
        <p:spPr>
          <a:xfrm>
            <a:off x="1389077" y="4709146"/>
            <a:ext cx="636584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432FF"/>
                </a:solidFill>
              </a:rPr>
              <a:t>Analytical databases to be covered over the next few weeks.</a:t>
            </a:r>
          </a:p>
        </p:txBody>
      </p:sp>
    </p:spTree>
    <p:extLst>
      <p:ext uri="{BB962C8B-B14F-4D97-AF65-F5344CB8AC3E}">
        <p14:creationId xmlns:p14="http://schemas.microsoft.com/office/powerpoint/2010/main" val="25018447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Database Projects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code (notebook or standalone)</a:t>
            </a:r>
          </a:p>
          <a:p>
            <a:pPr lvl="1"/>
            <a:r>
              <a:rPr lang="en-US" dirty="0"/>
              <a:t>Use the shared school server (provide access info)</a:t>
            </a:r>
          </a:p>
          <a:p>
            <a:pPr lvl="4"/>
            <a:endParaRPr lang="en-US" dirty="0"/>
          </a:p>
          <a:p>
            <a:r>
              <a:rPr lang="en-US" dirty="0"/>
              <a:t>Written report (10 – 20 pages)</a:t>
            </a:r>
          </a:p>
          <a:p>
            <a:pPr lvl="1"/>
            <a:r>
              <a:rPr lang="en-US" dirty="0"/>
              <a:t>What is the application?</a:t>
            </a:r>
          </a:p>
          <a:p>
            <a:pPr lvl="1"/>
            <a:r>
              <a:rPr lang="en-US" dirty="0"/>
              <a:t>Describe your operational and analytical databases.</a:t>
            </a:r>
          </a:p>
          <a:p>
            <a:pPr lvl="1"/>
            <a:r>
              <a:rPr lang="en-US" dirty="0"/>
              <a:t>What data did you use, and where did you get it?</a:t>
            </a:r>
          </a:p>
          <a:p>
            <a:pPr lvl="1"/>
            <a:r>
              <a:rPr lang="en-US" dirty="0"/>
              <a:t>Include:</a:t>
            </a:r>
          </a:p>
          <a:p>
            <a:pPr lvl="2"/>
            <a:r>
              <a:rPr lang="en-US" dirty="0"/>
              <a:t>ER diagram</a:t>
            </a:r>
          </a:p>
          <a:p>
            <a:pPr lvl="2"/>
            <a:r>
              <a:rPr lang="en-US" dirty="0"/>
              <a:t>Relational and star schemas</a:t>
            </a:r>
          </a:p>
          <a:p>
            <a:pPr lvl="2"/>
            <a:r>
              <a:rPr lang="en-US" dirty="0"/>
              <a:t>Operational and analytical queries</a:t>
            </a:r>
          </a:p>
          <a:p>
            <a:pPr lvl="2"/>
            <a:r>
              <a:rPr lang="en-US" dirty="0"/>
              <a:t>User scenarios with screen shots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C059AF-82A2-05C3-81EC-E836B340551C}"/>
              </a:ext>
            </a:extLst>
          </p:cNvPr>
          <p:cNvSpPr txBox="1"/>
          <p:nvPr/>
        </p:nvSpPr>
        <p:spPr>
          <a:xfrm>
            <a:off x="4297683" y="4434829"/>
            <a:ext cx="411475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432FF"/>
                </a:solidFill>
              </a:rPr>
              <a:t>Star schemas and analytical queries to be covered over the next few weeks.</a:t>
            </a:r>
          </a:p>
        </p:txBody>
      </p:sp>
    </p:spTree>
    <p:extLst>
      <p:ext uri="{BB962C8B-B14F-4D97-AF65-F5344CB8AC3E}">
        <p14:creationId xmlns:p14="http://schemas.microsoft.com/office/powerpoint/2010/main" val="111557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59E0-DE0C-0FCF-5C9E-763E6D979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Analytics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F6154-2579-DB0A-2A82-A1DA3AFF1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Can you now solve this waiver exam problem?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EBCC7-496B-7FE7-8FA8-F191D82F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A graph with a red line and blue dots&#10;&#10;Description automatically generated">
            <a:extLst>
              <a:ext uri="{FF2B5EF4-FFF2-40B4-BE49-F238E27FC236}">
                <a16:creationId xmlns:a16="http://schemas.microsoft.com/office/drawing/2014/main" id="{C9544F3D-4358-B191-21D6-30F15A472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98" y="1858084"/>
            <a:ext cx="7040803" cy="431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13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0EC5-6A57-09FC-351F-B4082DCC6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Analytics Problem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399C9-DFAB-1197-ECD7-1EF256C49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A paper with text and images of equations&#10;&#10;Description automatically generated with medium confidence">
            <a:extLst>
              <a:ext uri="{FF2B5EF4-FFF2-40B4-BE49-F238E27FC236}">
                <a16:creationId xmlns:a16="http://schemas.microsoft.com/office/drawing/2014/main" id="{C5DA92B0-CECA-7203-7D55-38E47938E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4078" y="1234464"/>
            <a:ext cx="6395844" cy="501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596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33EC-019B-83A7-4EAC-7E4FC0AC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Analytics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34234-FB38-5E35-13F4-FCEF771A1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dirty="0"/>
              <a:t>If the database table contains millions of records, you do </a:t>
            </a:r>
            <a:r>
              <a:rPr lang="en-US" u="sng" dirty="0"/>
              <a:t>not</a:t>
            </a:r>
            <a:r>
              <a:rPr lang="en-US" dirty="0"/>
              <a:t> want to download all the records to the client side and in order to use a Python program to calculate the slope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and the y-intercept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Much network traffic and latencies.</a:t>
            </a:r>
          </a:p>
          <a:p>
            <a:pPr lvl="1"/>
            <a:r>
              <a:rPr lang="en-US" dirty="0"/>
              <a:t>Keep the data on the database server.</a:t>
            </a:r>
          </a:p>
          <a:p>
            <a:pPr lvl="4"/>
            <a:endParaRPr lang="en-US" dirty="0"/>
          </a:p>
          <a:p>
            <a:r>
              <a:rPr lang="en-US" dirty="0"/>
              <a:t>Do all the math in SQL on the database server.</a:t>
            </a:r>
          </a:p>
          <a:p>
            <a:pPr lvl="1"/>
            <a:r>
              <a:rPr lang="en-US" dirty="0"/>
              <a:t>Then in your clientside Python program, query for and download only the values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189BF-22BE-D5F4-4FA3-4DD781D5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15D9B-4EC1-DE55-E0BF-F75689E11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Solutions for Linear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573CC-4440-B0FA-0E3C-0AA5FE13E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Five ways in SQL to calculate linear regression </a:t>
            </a:r>
            <a:br>
              <a:rPr lang="en-US" dirty="0"/>
            </a:br>
            <a:r>
              <a:rPr lang="en-US" dirty="0"/>
              <a:t>coefficients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 on the database server.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CTEs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Views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Nested subqueries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User-defined variables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Stored procedures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5B2C85-D69D-68B0-200A-ED57308C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199B26-4436-B0A5-4095-F3EFDFAF167C}"/>
              </a:ext>
            </a:extLst>
          </p:cNvPr>
          <p:cNvSpPr txBox="1"/>
          <p:nvPr/>
        </p:nvSpPr>
        <p:spPr>
          <a:xfrm>
            <a:off x="4846317" y="3154683"/>
            <a:ext cx="311014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LinearRegression-solution.ipynb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856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2281-754C-CD9E-FACA-4F3195BDB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Data Scientists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6C251-91BE-A0A7-477D-EAD90C67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Surveys show that data scientists spend an average of </a:t>
            </a:r>
            <a:r>
              <a:rPr lang="en-US" dirty="0">
                <a:solidFill>
                  <a:srgbClr val="C00000"/>
                </a:solidFill>
              </a:rPr>
              <a:t>80%</a:t>
            </a:r>
            <a:r>
              <a:rPr lang="en-US" dirty="0"/>
              <a:t> of their time acquiring, cleaning, transforming, and loading data.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ETL </a:t>
            </a:r>
            <a:r>
              <a:rPr lang="en-US" dirty="0"/>
              <a:t>(extract, transform, and load).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“Data wrangling”</a:t>
            </a:r>
          </a:p>
          <a:p>
            <a:pPr lvl="1"/>
            <a:r>
              <a:rPr lang="en-US" dirty="0"/>
              <a:t>The remaining time for analyzing the data?</a:t>
            </a:r>
          </a:p>
          <a:p>
            <a:pPr lvl="4"/>
            <a:endParaRPr lang="en-US" dirty="0"/>
          </a:p>
          <a:p>
            <a:r>
              <a:rPr lang="en-US" dirty="0"/>
              <a:t>How do we structure the data in a database </a:t>
            </a:r>
            <a:br>
              <a:rPr lang="en-US" dirty="0"/>
            </a:br>
            <a:r>
              <a:rPr lang="en-US" dirty="0"/>
              <a:t>to facilitate data analysis?</a:t>
            </a:r>
          </a:p>
          <a:p>
            <a:pPr lvl="1"/>
            <a:r>
              <a:rPr lang="en-US" dirty="0"/>
              <a:t>What if it’s “Big Data” and we want to do </a:t>
            </a:r>
            <a:br>
              <a:rPr lang="en-US" dirty="0"/>
            </a:br>
            <a:r>
              <a:rPr lang="en-US" dirty="0"/>
              <a:t>data mining?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30A46-123F-07BD-F513-18254525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3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1A37F-F558-53CA-CB5A-3868338D5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7E891-63DB-5A79-E5B2-531C30552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Missing or corrupted data values</a:t>
            </a:r>
          </a:p>
          <a:p>
            <a:pPr lvl="1"/>
            <a:r>
              <a:rPr lang="en-US" dirty="0"/>
              <a:t>Throw out records containing missing </a:t>
            </a:r>
            <a:br>
              <a:rPr lang="en-US" dirty="0"/>
            </a:br>
            <a:r>
              <a:rPr lang="en-US" dirty="0"/>
              <a:t>or corrupted data.</a:t>
            </a:r>
          </a:p>
          <a:p>
            <a:pPr lvl="1"/>
            <a:r>
              <a:rPr lang="en-US" dirty="0"/>
              <a:t>Replace the missing or corrupted data.</a:t>
            </a:r>
          </a:p>
          <a:p>
            <a:pPr lvl="1"/>
            <a:r>
              <a:rPr lang="en-US" dirty="0"/>
              <a:t>Will these tactics </a:t>
            </a:r>
            <a:r>
              <a:rPr lang="en-US" u="sng" dirty="0"/>
              <a:t>bias</a:t>
            </a:r>
            <a:r>
              <a:rPr lang="en-US" dirty="0"/>
              <a:t> your data analysis?</a:t>
            </a:r>
          </a:p>
          <a:p>
            <a:pPr lvl="4"/>
            <a:endParaRPr lang="en-US" dirty="0"/>
          </a:p>
          <a:p>
            <a:r>
              <a:rPr lang="en-US" dirty="0"/>
              <a:t>Outliers</a:t>
            </a:r>
          </a:p>
          <a:p>
            <a:pPr lvl="1"/>
            <a:r>
              <a:rPr lang="en-US" dirty="0"/>
              <a:t>What values are outliers?</a:t>
            </a:r>
          </a:p>
          <a:p>
            <a:pPr lvl="1"/>
            <a:r>
              <a:rPr lang="en-US" dirty="0"/>
              <a:t>Throw out or replace the outliers?</a:t>
            </a:r>
          </a:p>
          <a:p>
            <a:pPr lvl="1"/>
            <a:r>
              <a:rPr lang="en-US" dirty="0"/>
              <a:t>How do we know the outlier values aren’t </a:t>
            </a:r>
            <a:br>
              <a:rPr lang="en-US" dirty="0"/>
            </a:br>
            <a:r>
              <a:rPr lang="en-US" u="sng" dirty="0"/>
              <a:t>statistically significant</a:t>
            </a:r>
            <a:r>
              <a:rPr lang="en-US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EECFB-AF27-0537-8BBB-2E9E0DBF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72759</TotalTime>
  <Words>1867</Words>
  <Application>Microsoft Macintosh PowerPoint</Application>
  <PresentationFormat>On-screen Show (4:3)</PresentationFormat>
  <Paragraphs>350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Cambria Math</vt:lpstr>
      <vt:lpstr>Courier New</vt:lpstr>
      <vt:lpstr>Times New Roman</vt:lpstr>
      <vt:lpstr>Wingdings</vt:lpstr>
      <vt:lpstr>Quadrant</vt:lpstr>
      <vt:lpstr>DATA 201 Database Technologies  for Data Analytics April 10 Class Meeting</vt:lpstr>
      <vt:lpstr>This Evening</vt:lpstr>
      <vt:lpstr>This Evening, cont’d</vt:lpstr>
      <vt:lpstr>Data Analytics Problem</vt:lpstr>
      <vt:lpstr>Data Analytics Problem, cont’d</vt:lpstr>
      <vt:lpstr>Data Analytics Problem, cont’d</vt:lpstr>
      <vt:lpstr>Five Solutions for Linear Regression</vt:lpstr>
      <vt:lpstr>What Do Data Scientists Do?</vt:lpstr>
      <vt:lpstr>Cleaning the Data</vt:lpstr>
      <vt:lpstr>Cleaning the Data, cont’d</vt:lpstr>
      <vt:lpstr>What are Outliers?</vt:lpstr>
      <vt:lpstr>What are Outliers? cont’d</vt:lpstr>
      <vt:lpstr>Replace Missing or Corrupted Data Values</vt:lpstr>
      <vt:lpstr>Linearly Correlated Data</vt:lpstr>
      <vt:lpstr>An Estimation Problem</vt:lpstr>
      <vt:lpstr>Missing Weights</vt:lpstr>
      <vt:lpstr>Missing Data, cont’d</vt:lpstr>
      <vt:lpstr>Linear Regression Analysis</vt:lpstr>
      <vt:lpstr>Break</vt:lpstr>
      <vt:lpstr>Recall: Client-Server Architecture</vt:lpstr>
      <vt:lpstr>Client Side vs. Server Side</vt:lpstr>
      <vt:lpstr>Recall: SQL IF Function</vt:lpstr>
      <vt:lpstr>Clean Dirty Data with SQL</vt:lpstr>
      <vt:lpstr>Multiple Linear Regression: Two Independents</vt:lpstr>
      <vt:lpstr>Linear Regression with sklearn.linear_model</vt:lpstr>
      <vt:lpstr>Linear Regression with Matrices</vt:lpstr>
      <vt:lpstr>Multiple Linear Regression with SQL</vt:lpstr>
      <vt:lpstr>Multiple Linear Regression: Three Independents</vt:lpstr>
      <vt:lpstr>Next Several Weeks</vt:lpstr>
      <vt:lpstr>Team Database Projects</vt:lpstr>
      <vt:lpstr>Team Database Projects, cont’d</vt:lpstr>
      <vt:lpstr>Team Database Projects, cont’d</vt:lpstr>
      <vt:lpstr>Team Database Projects,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748</cp:revision>
  <dcterms:created xsi:type="dcterms:W3CDTF">2008-01-12T03:52:55Z</dcterms:created>
  <dcterms:modified xsi:type="dcterms:W3CDTF">2025-04-10T22:03:49Z</dcterms:modified>
  <cp:category/>
</cp:coreProperties>
</file>