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76"/>
  </p:notesMasterIdLst>
  <p:handoutMasterIdLst>
    <p:handoutMasterId r:id="rId77"/>
  </p:handoutMasterIdLst>
  <p:sldIdLst>
    <p:sldId id="256" r:id="rId2"/>
    <p:sldId id="826" r:id="rId3"/>
    <p:sldId id="355" r:id="rId4"/>
    <p:sldId id="356" r:id="rId5"/>
    <p:sldId id="849" r:id="rId6"/>
    <p:sldId id="357" r:id="rId7"/>
    <p:sldId id="358" r:id="rId8"/>
    <p:sldId id="832" r:id="rId9"/>
    <p:sldId id="360" r:id="rId10"/>
    <p:sldId id="362" r:id="rId11"/>
    <p:sldId id="361" r:id="rId12"/>
    <p:sldId id="364" r:id="rId13"/>
    <p:sldId id="408" r:id="rId14"/>
    <p:sldId id="836" r:id="rId15"/>
    <p:sldId id="850" r:id="rId16"/>
    <p:sldId id="827" r:id="rId17"/>
    <p:sldId id="365" r:id="rId18"/>
    <p:sldId id="369" r:id="rId19"/>
    <p:sldId id="366" r:id="rId20"/>
    <p:sldId id="367" r:id="rId21"/>
    <p:sldId id="371" r:id="rId22"/>
    <p:sldId id="372" r:id="rId23"/>
    <p:sldId id="373" r:id="rId24"/>
    <p:sldId id="374" r:id="rId25"/>
    <p:sldId id="381" r:id="rId26"/>
    <p:sldId id="835" r:id="rId27"/>
    <p:sldId id="383" r:id="rId28"/>
    <p:sldId id="384" r:id="rId29"/>
    <p:sldId id="385" r:id="rId30"/>
    <p:sldId id="386" r:id="rId31"/>
    <p:sldId id="387" r:id="rId32"/>
    <p:sldId id="388" r:id="rId33"/>
    <p:sldId id="392" r:id="rId34"/>
    <p:sldId id="391" r:id="rId35"/>
    <p:sldId id="393" r:id="rId36"/>
    <p:sldId id="394" r:id="rId37"/>
    <p:sldId id="396" r:id="rId38"/>
    <p:sldId id="397" r:id="rId39"/>
    <p:sldId id="398" r:id="rId40"/>
    <p:sldId id="399" r:id="rId41"/>
    <p:sldId id="400" r:id="rId42"/>
    <p:sldId id="401" r:id="rId43"/>
    <p:sldId id="837" r:id="rId44"/>
    <p:sldId id="838" r:id="rId45"/>
    <p:sldId id="839" r:id="rId46"/>
    <p:sldId id="840" r:id="rId47"/>
    <p:sldId id="402" r:id="rId48"/>
    <p:sldId id="403" r:id="rId49"/>
    <p:sldId id="404" r:id="rId50"/>
    <p:sldId id="841" r:id="rId51"/>
    <p:sldId id="405" r:id="rId52"/>
    <p:sldId id="406" r:id="rId53"/>
    <p:sldId id="842" r:id="rId54"/>
    <p:sldId id="407" r:id="rId55"/>
    <p:sldId id="843" r:id="rId56"/>
    <p:sldId id="844" r:id="rId57"/>
    <p:sldId id="409" r:id="rId58"/>
    <p:sldId id="421" r:id="rId59"/>
    <p:sldId id="422" r:id="rId60"/>
    <p:sldId id="424" r:id="rId61"/>
    <p:sldId id="423" r:id="rId62"/>
    <p:sldId id="416" r:id="rId63"/>
    <p:sldId id="417" r:id="rId64"/>
    <p:sldId id="418" r:id="rId65"/>
    <p:sldId id="419" r:id="rId66"/>
    <p:sldId id="420" r:id="rId67"/>
    <p:sldId id="428" r:id="rId68"/>
    <p:sldId id="429" r:id="rId69"/>
    <p:sldId id="430" r:id="rId70"/>
    <p:sldId id="425" r:id="rId71"/>
    <p:sldId id="845" r:id="rId72"/>
    <p:sldId id="846" r:id="rId73"/>
    <p:sldId id="847" r:id="rId74"/>
    <p:sldId id="848" r:id="rId7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E1F5FF"/>
    <a:srgbClr val="B23C00"/>
    <a:srgbClr val="C6DEFF"/>
    <a:srgbClr val="A12A03"/>
    <a:srgbClr val="66CCFF"/>
    <a:srgbClr val="A40000"/>
    <a:srgbClr val="CC99FF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8450" autoAdjust="0"/>
  </p:normalViewPr>
  <p:slideViewPr>
    <p:cSldViewPr>
      <p:cViewPr varScale="1">
        <p:scale>
          <a:sx n="179" d="100"/>
          <a:sy n="179" d="100"/>
        </p:scale>
        <p:origin x="744" y="192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3/27/25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4504C-A0F5-524D-82C6-1B8158989AE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8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00435" y="6263609"/>
            <a:ext cx="1742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Applied Data Science </a:t>
            </a:r>
            <a:r>
              <a:rPr lang="en-US" sz="1000" baseline="0" dirty="0"/>
              <a:t>Dept.</a:t>
            </a:r>
          </a:p>
          <a:p>
            <a:r>
              <a:rPr lang="en-US" sz="1000" baseline="0" dirty="0"/>
              <a:t>Spring 2025: March 27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102237" y="6263609"/>
            <a:ext cx="3217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DATA 201: </a:t>
            </a:r>
            <a:r>
              <a:rPr lang="en-US" sz="1000" baseline="0" dirty="0"/>
              <a:t>Database Technologies for Data Analytics</a:t>
            </a:r>
            <a:br>
              <a:rPr lang="en-US" sz="1000" baseline="0" dirty="0"/>
            </a:br>
            <a:r>
              <a:rPr lang="en-US" sz="1000" baseline="0" dirty="0"/>
              <a:t>© Ronald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dev.mysql.com/doc/refman/8.0/en/innodb-checkpoints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e-data.com/storage-consolidation/" TargetMode="External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xtronic.com/index.php/techenical-briefs/raid-tutorial" TargetMode="External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xtronic.com/index.php/techenical-briefs/raid-tutorial" TargetMode="External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xtronic.com/index.php/techenical-briefs/raid-tutorial" TargetMode="External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hyperlink" Target="http://www.maxtronic.com/index.php/techenical-briefs/raid-tutorial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xtronic.com/index.php/techenical-briefs/raid-tutorial" TargetMode="External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fosketts.net/2011/07/06/defining-failure-mttr-mttf-mtbf/" TargetMode="External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DATA 201</a:t>
            </a:r>
            <a:br>
              <a:rPr lang="en-US" sz="3200" dirty="0"/>
            </a:br>
            <a:r>
              <a:rPr lang="en-US" dirty="0"/>
              <a:t>Database Technologies </a:t>
            </a:r>
            <a:br>
              <a:rPr lang="en-US" dirty="0"/>
            </a:br>
            <a:r>
              <a:rPr lang="en-US" dirty="0"/>
              <a:t>for Data Analytics</a:t>
            </a:r>
            <a:br>
              <a:rPr lang="en-US" sz="3600" dirty="0"/>
            </a:br>
            <a:r>
              <a:rPr lang="en-US" sz="2400" dirty="0"/>
              <a:t>March 27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Applied Data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Spring 2025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2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29A7643-0D99-37CC-DA97-13489E8FB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097" y="4783963"/>
            <a:ext cx="1828780" cy="6460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67" y="411163"/>
            <a:ext cx="8595265" cy="655637"/>
          </a:xfrm>
        </p:spPr>
        <p:txBody>
          <a:bodyPr/>
          <a:lstStyle/>
          <a:p>
            <a:r>
              <a:rPr lang="en-US" dirty="0"/>
              <a:t>ACID Properties of Transactions: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r>
              <a:rPr lang="en-US" u="sng" dirty="0"/>
              <a:t>Applications</a:t>
            </a:r>
            <a:r>
              <a:rPr lang="en-US" dirty="0"/>
              <a:t> are responsible for ensuring that each transaction, if executed </a:t>
            </a:r>
            <a:r>
              <a:rPr lang="en-US" u="sng" dirty="0"/>
              <a:t>individually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leaves the database in a </a:t>
            </a:r>
            <a:r>
              <a:rPr lang="en-US" u="sng" dirty="0"/>
              <a:t>consistent state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Example </a:t>
            </a:r>
            <a:r>
              <a:rPr lang="en-US" u="sng" dirty="0"/>
              <a:t>inconsistency</a:t>
            </a:r>
            <a:r>
              <a:rPr lang="en-US" dirty="0"/>
              <a:t>: During a transfer of $100 from Account A to Account B, subtract $100 from Account A but fail to add $100 to Account B.</a:t>
            </a:r>
          </a:p>
          <a:p>
            <a:pPr lvl="4"/>
            <a:endParaRPr lang="en-US" dirty="0"/>
          </a:p>
          <a:p>
            <a:r>
              <a:rPr lang="en-US" dirty="0"/>
              <a:t>The DBMS’s </a:t>
            </a:r>
            <a:r>
              <a:rPr lang="en-US" dirty="0">
                <a:solidFill>
                  <a:srgbClr val="C00000"/>
                </a:solidFill>
              </a:rPr>
              <a:t>concurrency control subsystem </a:t>
            </a:r>
            <a:r>
              <a:rPr lang="en-US" dirty="0"/>
              <a:t>ensures this for </a:t>
            </a:r>
            <a:r>
              <a:rPr lang="en-US" u="sng" dirty="0"/>
              <a:t>multiple</a:t>
            </a:r>
            <a:r>
              <a:rPr lang="en-US" dirty="0"/>
              <a:t> transactions.</a:t>
            </a:r>
          </a:p>
          <a:p>
            <a:pPr lvl="1"/>
            <a:r>
              <a:rPr lang="en-US" dirty="0"/>
              <a:t>Multiple users can be updating the database </a:t>
            </a:r>
            <a:br>
              <a:rPr lang="en-US" dirty="0"/>
            </a:br>
            <a:r>
              <a:rPr lang="en-US" dirty="0"/>
              <a:t>at the same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20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 Properties of Transactions: Isolation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transactions execute simultaneously, </a:t>
            </a:r>
            <a:br>
              <a:rPr lang="en-US" dirty="0"/>
            </a:br>
            <a:r>
              <a:rPr lang="en-US" dirty="0"/>
              <a:t>the DBMS ensures that the final effect is </a:t>
            </a:r>
            <a:br>
              <a:rPr lang="en-US" dirty="0"/>
            </a:br>
            <a:r>
              <a:rPr lang="en-US" dirty="0"/>
              <a:t>as if the transactions were executed serially (i.e., in </a:t>
            </a:r>
            <a:r>
              <a:rPr lang="en-US" u="sng" dirty="0"/>
              <a:t>isolation</a:t>
            </a:r>
            <a:r>
              <a:rPr lang="en-US" dirty="0"/>
              <a:t>).</a:t>
            </a:r>
          </a:p>
          <a:p>
            <a:pPr lvl="4"/>
            <a:endParaRPr lang="en-US" dirty="0"/>
          </a:p>
          <a:p>
            <a:r>
              <a:rPr lang="en-US" dirty="0"/>
              <a:t>Interleaved transactions should not interfere, nor present intermediate results to one another, before having reached a committed state.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56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 Properties of Transactions: Durability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effect of any </a:t>
            </a:r>
            <a:r>
              <a:rPr lang="en-US" u="sng" dirty="0"/>
              <a:t>committed</a:t>
            </a:r>
            <a:r>
              <a:rPr lang="en-US" dirty="0"/>
              <a:t> transaction </a:t>
            </a:r>
            <a:br>
              <a:rPr lang="en-US" dirty="0"/>
            </a:br>
            <a:r>
              <a:rPr lang="en-US" dirty="0"/>
              <a:t>is recorded in the database.</a:t>
            </a:r>
          </a:p>
          <a:p>
            <a:pPr lvl="1"/>
            <a:r>
              <a:rPr lang="en-US" dirty="0"/>
              <a:t>Even if the system crashes before all its writes </a:t>
            </a:r>
            <a:br>
              <a:rPr lang="en-US" dirty="0"/>
            </a:br>
            <a:r>
              <a:rPr lang="en-US" dirty="0"/>
              <a:t>are made to the database.</a:t>
            </a:r>
          </a:p>
          <a:p>
            <a:pPr lvl="5"/>
            <a:endParaRPr lang="en-US" dirty="0"/>
          </a:p>
          <a:p>
            <a:r>
              <a:rPr lang="en-US" dirty="0"/>
              <a:t>The DBMS’s </a:t>
            </a:r>
            <a:r>
              <a:rPr lang="en-US" dirty="0">
                <a:solidFill>
                  <a:srgbClr val="A12A03"/>
                </a:solidFill>
              </a:rPr>
              <a:t>recovery subsystem </a:t>
            </a:r>
            <a:r>
              <a:rPr lang="en-US" dirty="0"/>
              <a:t>guarantees </a:t>
            </a:r>
            <a:r>
              <a:rPr lang="en-US" u="sng" dirty="0"/>
              <a:t>durability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47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Support in MySQL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779501"/>
          </a:xfrm>
        </p:spPr>
        <p:txBody>
          <a:bodyPr/>
          <a:lstStyle/>
          <a:p>
            <a:r>
              <a:rPr lang="en-US" dirty="0"/>
              <a:t>MySQL is normally in </a:t>
            </a:r>
            <a:r>
              <a:rPr lang="en-US" dirty="0" err="1">
                <a:solidFill>
                  <a:srgbClr val="B23C00"/>
                </a:solidFill>
              </a:rPr>
              <a:t>autocommit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mode.</a:t>
            </a:r>
          </a:p>
          <a:p>
            <a:pPr lvl="1"/>
            <a:r>
              <a:rPr lang="en-US" dirty="0"/>
              <a:t>In both MySQL Workbench and the </a:t>
            </a:r>
            <a:r>
              <a:rPr lang="en-US" dirty="0" err="1"/>
              <a:t>commandline</a:t>
            </a:r>
            <a:r>
              <a:rPr lang="en-US" dirty="0"/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en-US" dirty="0"/>
              <a:t> application, each statement is committed </a:t>
            </a:r>
            <a:br>
              <a:rPr lang="en-US" dirty="0"/>
            </a:br>
            <a:r>
              <a:rPr lang="en-US" dirty="0"/>
              <a:t>as soon as it has executed.</a:t>
            </a:r>
          </a:p>
          <a:p>
            <a:pPr lvl="1"/>
            <a:r>
              <a:rPr lang="en-US" dirty="0"/>
              <a:t>Each statement is its own transaction.</a:t>
            </a:r>
          </a:p>
          <a:p>
            <a:pPr lvl="4"/>
            <a:endParaRPr lang="en-US" dirty="0"/>
          </a:p>
          <a:p>
            <a:r>
              <a:rPr lang="en-US" dirty="0"/>
              <a:t>MySQL Connector/Python turns </a:t>
            </a:r>
            <a:r>
              <a:rPr lang="en-US" dirty="0" err="1"/>
              <a:t>autocommit</a:t>
            </a:r>
            <a:r>
              <a:rPr lang="en-US" dirty="0"/>
              <a:t> </a:t>
            </a:r>
            <a:r>
              <a:rPr lang="en-US" u="sng" dirty="0"/>
              <a:t>off</a:t>
            </a:r>
            <a:r>
              <a:rPr lang="en-US" dirty="0"/>
              <a:t> by default.</a:t>
            </a:r>
          </a:p>
          <a:p>
            <a:pPr lvl="1"/>
            <a:r>
              <a:rPr lang="en-US" dirty="0"/>
              <a:t>Use the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autocommit</a:t>
            </a:r>
            <a:r>
              <a:rPr lang="en-US" dirty="0"/>
              <a:t> keyword to turn it on or off.</a:t>
            </a:r>
          </a:p>
          <a:p>
            <a:pPr lvl="5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24146-5635-50CB-751B-593246DCFE58}"/>
              </a:ext>
            </a:extLst>
          </p:cNvPr>
          <p:cNvSpPr txBox="1"/>
          <p:nvPr/>
        </p:nvSpPr>
        <p:spPr>
          <a:xfrm>
            <a:off x="1342590" y="5254204"/>
            <a:ext cx="645881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conn =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MySQLConnection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autocommit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=True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069380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70EE1-CB76-841D-77B8-04133137B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Support in MySQL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09933-CFB0-2A63-88D0-0CEF2CC01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322307"/>
          </a:xfrm>
        </p:spPr>
        <p:txBody>
          <a:bodyPr/>
          <a:lstStyle/>
          <a:p>
            <a:r>
              <a:rPr lang="en-US" dirty="0"/>
              <a:t>To perform an </a:t>
            </a:r>
            <a:r>
              <a:rPr lang="en-US" u="sng" dirty="0"/>
              <a:t>explicit transaction</a:t>
            </a:r>
            <a:r>
              <a:rPr lang="en-US" dirty="0"/>
              <a:t>, turn off </a:t>
            </a:r>
            <a:br>
              <a:rPr lang="en-US" dirty="0"/>
            </a:br>
            <a:r>
              <a:rPr lang="en-US" dirty="0"/>
              <a:t>auto-commit with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START TRANSACTION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After performing operations that are part of </a:t>
            </a:r>
            <a:br>
              <a:rPr lang="en-US" dirty="0"/>
            </a:br>
            <a:r>
              <a:rPr lang="en-US" dirty="0"/>
              <a:t>the transaction,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 ROLLBACK</a:t>
            </a:r>
            <a:r>
              <a:rPr lang="en-US" dirty="0"/>
              <a:t> or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COMMIT</a:t>
            </a:r>
            <a:r>
              <a:rPr lang="en-US" dirty="0"/>
              <a:t> the transaction.</a:t>
            </a:r>
          </a:p>
          <a:p>
            <a:pPr lvl="4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2E284-FE03-DC93-EE66-16EA5E4B3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38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40E3E-16AA-D0E6-3E8D-BAB0706C0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Support in MySQL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DF43C-84F3-1938-2E83-5352F8889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057155"/>
            <a:ext cx="8229600" cy="1073770"/>
          </a:xfrm>
        </p:spPr>
        <p:txBody>
          <a:bodyPr/>
          <a:lstStyle/>
          <a:p>
            <a:r>
              <a:rPr lang="en-US" dirty="0"/>
              <a:t>Examples: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E99CA-3739-128C-9959-A304BE305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5450E4-F90E-0C64-6F5C-04C703C5B9B0}"/>
              </a:ext>
            </a:extLst>
          </p:cNvPr>
          <p:cNvSpPr txBox="1"/>
          <p:nvPr/>
        </p:nvSpPr>
        <p:spPr>
          <a:xfrm>
            <a:off x="2926098" y="5240033"/>
            <a:ext cx="2969467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Transactions-</a:t>
            </a:r>
            <a:r>
              <a:rPr lang="en-US" dirty="0" err="1">
                <a:solidFill>
                  <a:srgbClr val="FFFF00"/>
                </a:solidFill>
              </a:rPr>
              <a:t>commands.ipynb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92384B-E62F-C1DE-4BC7-E0F5613F3724}"/>
              </a:ext>
            </a:extLst>
          </p:cNvPr>
          <p:cNvSpPr txBox="1"/>
          <p:nvPr/>
        </p:nvSpPr>
        <p:spPr>
          <a:xfrm>
            <a:off x="2926098" y="5650738"/>
            <a:ext cx="275306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Transactions-</a:t>
            </a:r>
            <a:r>
              <a:rPr lang="en-US" dirty="0" err="1">
                <a:solidFill>
                  <a:srgbClr val="FFFF00"/>
                </a:solidFill>
              </a:rPr>
              <a:t>methods.ipynb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5" descr="9781284079050_CH09_FIGF02.jpg">
            <a:extLst>
              <a:ext uri="{FF2B5EF4-FFF2-40B4-BE49-F238E27FC236}">
                <a16:creationId xmlns:a16="http://schemas.microsoft.com/office/drawing/2014/main" id="{89527C1F-3BA9-6236-4BDB-FAAF5BD99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67774"/>
            <a:ext cx="82296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FE568B-7D31-514C-CD86-43540ED065BD}"/>
              </a:ext>
            </a:extLst>
          </p:cNvPr>
          <p:cNvSpPr txBox="1"/>
          <p:nvPr/>
        </p:nvSpPr>
        <p:spPr>
          <a:xfrm>
            <a:off x="6422117" y="6172170"/>
            <a:ext cx="180744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Databases Illuminated, 3</a:t>
            </a:r>
            <a:r>
              <a:rPr lang="en-US" sz="900" b="1" baseline="30000" dirty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Ricardo &amp; Urban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Jones &amp; Bartlett Learning, 2017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978-1-284-05694-5</a:t>
            </a:r>
          </a:p>
        </p:txBody>
      </p:sp>
    </p:spTree>
    <p:extLst>
      <p:ext uri="{BB962C8B-B14F-4D97-AF65-F5344CB8AC3E}">
        <p14:creationId xmlns:p14="http://schemas.microsoft.com/office/powerpoint/2010/main" val="2171153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5996D-B03D-BBEE-9DDA-4DD5D6B01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40D28-4494-3CBD-6330-8B058E46C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092A7-829E-CF86-77E6-88BEEB1E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72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6838"/>
            <a:ext cx="8229600" cy="460245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B23C00"/>
                </a:solidFill>
              </a:rPr>
              <a:t>Concurrency control </a:t>
            </a:r>
            <a:r>
              <a:rPr lang="en-US" dirty="0"/>
              <a:t>is needed when transactions are permitted to execute simultaneously, if at least one performs </a:t>
            </a:r>
            <a:br>
              <a:rPr lang="en-US" dirty="0"/>
            </a:br>
            <a:r>
              <a:rPr lang="en-US" dirty="0"/>
              <a:t>an update.</a:t>
            </a:r>
          </a:p>
          <a:p>
            <a:pPr lvl="4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Potential problems due to a lack of </a:t>
            </a:r>
            <a:br>
              <a:rPr lang="en-US" dirty="0"/>
            </a:br>
            <a:r>
              <a:rPr lang="en-US" dirty="0"/>
              <a:t>concurrency control: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Lost update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Uncommitted update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Inconsistent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Problems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0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1" descr="9781284079050_CH09_FIGF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96" y="1325903"/>
            <a:ext cx="6297984" cy="356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Lost Update Problem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1642" y="4983463"/>
            <a:ext cx="231028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Jack’s update is lost.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22B232-B6D6-1B6A-15F9-F5100AF8B835}"/>
              </a:ext>
            </a:extLst>
          </p:cNvPr>
          <p:cNvSpPr txBox="1"/>
          <p:nvPr/>
        </p:nvSpPr>
        <p:spPr>
          <a:xfrm>
            <a:off x="6422117" y="6172170"/>
            <a:ext cx="180744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Databases Illuminated, 3</a:t>
            </a:r>
            <a:r>
              <a:rPr lang="en-US" sz="900" b="1" baseline="30000" dirty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Ricardo &amp; Urban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Jones &amp; Bartlett Learning, 2017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978-1-284-05694-5</a:t>
            </a:r>
          </a:p>
        </p:txBody>
      </p:sp>
    </p:spTree>
    <p:extLst>
      <p:ext uri="{BB962C8B-B14F-4D97-AF65-F5344CB8AC3E}">
        <p14:creationId xmlns:p14="http://schemas.microsoft.com/office/powerpoint/2010/main" val="374614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6" descr="9781284079050_CH09_FIGF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374" y="1377925"/>
            <a:ext cx="6016625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Uncommitted Update Problem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6095" y="5349219"/>
            <a:ext cx="2382383" cy="584775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The rollback invalidates 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data used by the other.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79A04D-8795-0D74-175B-081146786C86}"/>
              </a:ext>
            </a:extLst>
          </p:cNvPr>
          <p:cNvSpPr txBox="1"/>
          <p:nvPr/>
        </p:nvSpPr>
        <p:spPr>
          <a:xfrm>
            <a:off x="6422117" y="6172170"/>
            <a:ext cx="180744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Databases Illuminated, 3</a:t>
            </a:r>
            <a:r>
              <a:rPr lang="en-US" sz="900" b="1" baseline="30000" dirty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Ricardo &amp; Urban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Jones &amp; Bartlett Learning, 2017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978-1-284-05694-5</a:t>
            </a:r>
          </a:p>
        </p:txBody>
      </p:sp>
    </p:spTree>
    <p:extLst>
      <p:ext uri="{BB962C8B-B14F-4D97-AF65-F5344CB8AC3E}">
        <p14:creationId xmlns:p14="http://schemas.microsoft.com/office/powerpoint/2010/main" val="253715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2B9BC-B2C4-599C-E48B-2E286DCBD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Evening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B5296-113A-1D78-AF19-0D77759D5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953000"/>
          </a:xfrm>
        </p:spPr>
        <p:txBody>
          <a:bodyPr/>
          <a:lstStyle/>
          <a:p>
            <a:r>
              <a:rPr lang="en-US" dirty="0"/>
              <a:t>Go over Checkpoint Exam #2 solutions</a:t>
            </a:r>
          </a:p>
          <a:p>
            <a:pPr lvl="4"/>
            <a:endParaRPr lang="en-US" dirty="0"/>
          </a:p>
          <a:p>
            <a:r>
              <a:rPr lang="en-US" dirty="0"/>
              <a:t>Transactions</a:t>
            </a:r>
          </a:p>
          <a:p>
            <a:r>
              <a:rPr lang="en-US" dirty="0"/>
              <a:t>ACID properties</a:t>
            </a:r>
          </a:p>
          <a:p>
            <a:pPr lvl="4"/>
            <a:endParaRPr lang="en-US" i="1" dirty="0"/>
          </a:p>
          <a:p>
            <a:r>
              <a:rPr lang="en-US" i="1" dirty="0"/>
              <a:t>Break</a:t>
            </a:r>
          </a:p>
          <a:p>
            <a:pPr lvl="4"/>
            <a:endParaRPr lang="en-US" i="1" dirty="0"/>
          </a:p>
          <a:p>
            <a:r>
              <a:rPr lang="en-US" dirty="0"/>
              <a:t>Concurrency and locking</a:t>
            </a:r>
          </a:p>
          <a:p>
            <a:r>
              <a:rPr lang="en-US" dirty="0"/>
              <a:t>Data loss and recovery</a:t>
            </a:r>
          </a:p>
          <a:p>
            <a:r>
              <a:rPr lang="en-US" dirty="0"/>
              <a:t>Reliability and RAID</a:t>
            </a:r>
          </a:p>
          <a:p>
            <a:pPr lvl="4"/>
            <a:endParaRPr lang="en-US" dirty="0"/>
          </a:p>
          <a:p>
            <a:r>
              <a:rPr lang="en-US" dirty="0"/>
              <a:t>Data analytics problem (from the waiver exam)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52422-BA28-B681-3508-C2F3C60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79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6" descr="9781284079050_CH09_FIGF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37" y="1340140"/>
            <a:ext cx="5303462" cy="472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Inconsistent Analysis Problem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84" y="3429000"/>
            <a:ext cx="2343398" cy="1692771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Transaction SUMBAL</a:t>
            </a:r>
          </a:p>
          <a:p>
            <a:r>
              <a:rPr lang="en-US" dirty="0">
                <a:solidFill>
                  <a:srgbClr val="0033CC"/>
                </a:solidFill>
              </a:rPr>
              <a:t>reads several values</a:t>
            </a:r>
          </a:p>
          <a:p>
            <a:r>
              <a:rPr lang="en-US" dirty="0">
                <a:solidFill>
                  <a:srgbClr val="0033CC"/>
                </a:solidFill>
              </a:rPr>
              <a:t>to sum them.</a:t>
            </a:r>
          </a:p>
          <a:p>
            <a:r>
              <a:rPr lang="en-US" sz="800" dirty="0">
                <a:solidFill>
                  <a:srgbClr val="0033CC"/>
                </a:solidFill>
              </a:rPr>
              <a:t> </a:t>
            </a:r>
          </a:p>
          <a:p>
            <a:r>
              <a:rPr lang="en-US" dirty="0">
                <a:solidFill>
                  <a:srgbClr val="0033CC"/>
                </a:solidFill>
              </a:rPr>
              <a:t>But meanwhile,</a:t>
            </a:r>
          </a:p>
          <a:p>
            <a:r>
              <a:rPr lang="en-US" dirty="0">
                <a:solidFill>
                  <a:srgbClr val="0033CC"/>
                </a:solidFill>
              </a:rPr>
              <a:t>transaction TRANSFER</a:t>
            </a:r>
          </a:p>
          <a:p>
            <a:r>
              <a:rPr lang="en-US" dirty="0">
                <a:solidFill>
                  <a:srgbClr val="0033CC"/>
                </a:solidFill>
              </a:rPr>
              <a:t>updates those values.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ADAB46-976A-563E-17CF-68ABAE6B8D98}"/>
              </a:ext>
            </a:extLst>
          </p:cNvPr>
          <p:cNvSpPr txBox="1"/>
          <p:nvPr/>
        </p:nvSpPr>
        <p:spPr>
          <a:xfrm>
            <a:off x="1045636" y="5532097"/>
            <a:ext cx="180744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Databases Illuminated, 3</a:t>
            </a:r>
            <a:r>
              <a:rPr lang="en-US" sz="900" b="1" baseline="30000" dirty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Ricardo &amp; Urban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Jones &amp; Bartlett Learning, 2017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978-1-284-05694-5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4A7DB2-711C-AA18-544C-955549DB2115}"/>
              </a:ext>
            </a:extLst>
          </p:cNvPr>
          <p:cNvSpPr txBox="1"/>
          <p:nvPr/>
        </p:nvSpPr>
        <p:spPr>
          <a:xfrm>
            <a:off x="681476" y="1340140"/>
            <a:ext cx="2077813" cy="1692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SUMBAL</a:t>
            </a:r>
          </a:p>
          <a:p>
            <a:r>
              <a:rPr lang="en-US" dirty="0"/>
              <a:t>Compute the sum</a:t>
            </a:r>
          </a:p>
          <a:p>
            <a:r>
              <a:rPr lang="en-US" dirty="0"/>
              <a:t>of all three balances.</a:t>
            </a:r>
          </a:p>
          <a:p>
            <a:endParaRPr lang="en-US" sz="800" dirty="0"/>
          </a:p>
          <a:p>
            <a:r>
              <a:rPr lang="en-US" b="1" dirty="0"/>
              <a:t>TRANSFER</a:t>
            </a:r>
          </a:p>
          <a:p>
            <a:r>
              <a:rPr lang="en-US" dirty="0"/>
              <a:t>Move $1000 from</a:t>
            </a:r>
          </a:p>
          <a:p>
            <a:r>
              <a:rPr lang="en-US" dirty="0"/>
              <a:t>BAL_A to BAL_C.</a:t>
            </a:r>
          </a:p>
        </p:txBody>
      </p:sp>
    </p:spTree>
    <p:extLst>
      <p:ext uri="{BB962C8B-B14F-4D97-AF65-F5344CB8AC3E}">
        <p14:creationId xmlns:p14="http://schemas.microsoft.com/office/powerpoint/2010/main" val="397675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Non-Repeatable Read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transaction reads an item.</a:t>
            </a:r>
          </a:p>
          <a:p>
            <a:pPr lvl="5"/>
            <a:endParaRPr lang="en-US" dirty="0"/>
          </a:p>
          <a:p>
            <a:r>
              <a:rPr lang="en-US" dirty="0"/>
              <a:t>The second transaction writes </a:t>
            </a:r>
            <a:br>
              <a:rPr lang="en-US" dirty="0"/>
            </a:br>
            <a:r>
              <a:rPr lang="en-US" dirty="0"/>
              <a:t>a new value for the item.</a:t>
            </a:r>
          </a:p>
          <a:p>
            <a:pPr lvl="5"/>
            <a:endParaRPr lang="en-US" dirty="0"/>
          </a:p>
          <a:p>
            <a:pPr marL="469900" lvl="1" indent="-469900"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/>
              <a:t>The first transaction rereads the item </a:t>
            </a:r>
            <a:br>
              <a:rPr lang="en-US" sz="2800" dirty="0"/>
            </a:br>
            <a:r>
              <a:rPr lang="en-US" sz="2800" dirty="0"/>
              <a:t>and gets a different value.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91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Phantom Data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transaction T1 reads a set of rows.</a:t>
            </a:r>
          </a:p>
          <a:p>
            <a:pPr lvl="5"/>
            <a:endParaRPr lang="en-US" dirty="0"/>
          </a:p>
          <a:p>
            <a:r>
              <a:rPr lang="en-US" dirty="0"/>
              <a:t>The transaction T2 inserts a row.</a:t>
            </a:r>
          </a:p>
          <a:p>
            <a:pPr lvl="5"/>
            <a:endParaRPr lang="en-US" dirty="0"/>
          </a:p>
          <a:p>
            <a:pPr marL="469900" lvl="1" indent="-469900"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/>
              <a:t>The transaction T1 reads the rows again </a:t>
            </a:r>
            <a:br>
              <a:rPr lang="en-US" sz="2800" dirty="0"/>
            </a:br>
            <a:r>
              <a:rPr lang="en-US" sz="2800" dirty="0"/>
              <a:t>and sees the new row.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75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Conflicts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If two transactions are </a:t>
            </a:r>
            <a:r>
              <a:rPr lang="en-US" u="sng" dirty="0"/>
              <a:t>only reading</a:t>
            </a:r>
            <a:r>
              <a:rPr lang="en-US" dirty="0"/>
              <a:t> data items, they do </a:t>
            </a:r>
            <a:r>
              <a:rPr lang="en-US" u="sng" dirty="0"/>
              <a:t>not</a:t>
            </a:r>
            <a:r>
              <a:rPr lang="en-US" dirty="0"/>
              <a:t> conflict, and execution </a:t>
            </a:r>
            <a:r>
              <a:rPr lang="en-US" u="sng" dirty="0"/>
              <a:t>order is not important</a:t>
            </a:r>
            <a:r>
              <a:rPr lang="en-US" dirty="0"/>
              <a:t>.</a:t>
            </a:r>
          </a:p>
          <a:p>
            <a:pPr lvl="5">
              <a:lnSpc>
                <a:spcPct val="80000"/>
              </a:lnSpc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If two transactions operate on completely </a:t>
            </a:r>
            <a:r>
              <a:rPr lang="en-US" u="sng" dirty="0"/>
              <a:t>separate</a:t>
            </a:r>
            <a:r>
              <a:rPr lang="en-US" dirty="0"/>
              <a:t> data items, they do </a:t>
            </a:r>
            <a:r>
              <a:rPr lang="en-US" u="sng" dirty="0"/>
              <a:t>not</a:t>
            </a:r>
            <a:r>
              <a:rPr lang="en-US" dirty="0"/>
              <a:t> conflict, </a:t>
            </a:r>
            <a:br>
              <a:rPr lang="en-US" dirty="0"/>
            </a:br>
            <a:r>
              <a:rPr lang="en-US" dirty="0"/>
              <a:t>and execution </a:t>
            </a:r>
            <a:r>
              <a:rPr lang="en-US" u="sng" dirty="0"/>
              <a:t>order is not important</a:t>
            </a:r>
            <a:r>
              <a:rPr lang="en-US" dirty="0"/>
              <a:t>.</a:t>
            </a:r>
          </a:p>
          <a:p>
            <a:pPr lvl="5">
              <a:lnSpc>
                <a:spcPct val="80000"/>
              </a:lnSpc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If one transaction writes to a data item and another transaction either reads or writes </a:t>
            </a:r>
            <a:br>
              <a:rPr lang="en-US" dirty="0"/>
            </a:br>
            <a:r>
              <a:rPr lang="en-US" dirty="0"/>
              <a:t>to the </a:t>
            </a:r>
            <a:r>
              <a:rPr lang="en-US" u="sng" dirty="0"/>
              <a:t>same</a:t>
            </a:r>
            <a:r>
              <a:rPr lang="en-US" dirty="0"/>
              <a:t> data item, then execution </a:t>
            </a:r>
            <a:br>
              <a:rPr lang="en-US" dirty="0"/>
            </a:br>
            <a:r>
              <a:rPr lang="en-US" u="sng" dirty="0"/>
              <a:t>order is important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2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Conflicts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Therefore, two operations </a:t>
            </a:r>
            <a:r>
              <a:rPr lang="en-US" u="sng" dirty="0"/>
              <a:t>conflict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only if </a:t>
            </a:r>
            <a:r>
              <a:rPr lang="en-US" u="sng" dirty="0"/>
              <a:t>all</a:t>
            </a:r>
            <a:r>
              <a:rPr lang="en-US" dirty="0"/>
              <a:t> of these are true:</a:t>
            </a:r>
          </a:p>
          <a:p>
            <a:pPr lvl="4">
              <a:lnSpc>
                <a:spcPct val="80000"/>
              </a:lnSpc>
              <a:defRPr/>
            </a:pPr>
            <a:endParaRPr lang="en-US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They belong to different transactions.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They access the same data item.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At least one of them writes to the item.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42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/>
              <a:t>A transaction can ask the DBMS to place </a:t>
            </a:r>
            <a:br>
              <a:rPr lang="en-US" altLang="en-US" dirty="0"/>
            </a:br>
            <a:r>
              <a:rPr lang="en-US" altLang="en-US" u="sng" dirty="0"/>
              <a:t>locks</a:t>
            </a:r>
            <a:r>
              <a:rPr lang="en-US" altLang="en-US" dirty="0"/>
              <a:t> on database objects to prevent another transaction from modifying the objects.</a:t>
            </a:r>
          </a:p>
          <a:p>
            <a:pPr lvl="4">
              <a:lnSpc>
                <a:spcPct val="80000"/>
              </a:lnSpc>
              <a:defRPr/>
            </a:pPr>
            <a:endParaRPr lang="en-US" altLang="en-US" dirty="0"/>
          </a:p>
          <a:p>
            <a:pPr>
              <a:lnSpc>
                <a:spcPct val="80000"/>
              </a:lnSpc>
              <a:defRPr/>
            </a:pPr>
            <a:r>
              <a:rPr lang="en-US" altLang="en-US" dirty="0"/>
              <a:t>Locking and unlocking can be made </a:t>
            </a:r>
            <a:r>
              <a:rPr lang="en-US" altLang="en-US" u="sng" dirty="0"/>
              <a:t>implicitly</a:t>
            </a:r>
            <a:r>
              <a:rPr lang="en-US" altLang="en-US" dirty="0"/>
              <a:t> by the DBMS when a transaction begins and commits, respectively.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dirty="0"/>
              <a:t>The transaction manager interacts with the </a:t>
            </a:r>
            <a:br>
              <a:rPr lang="en-US" altLang="en-US" dirty="0"/>
            </a:br>
            <a:r>
              <a:rPr lang="en-US" altLang="en-US" dirty="0">
                <a:solidFill>
                  <a:srgbClr val="C00000"/>
                </a:solidFill>
              </a:rPr>
              <a:t>lock manager</a:t>
            </a:r>
            <a:r>
              <a:rPr lang="en-US" altLang="en-US" dirty="0"/>
              <a:t>.</a:t>
            </a:r>
          </a:p>
          <a:p>
            <a:pPr lvl="4">
              <a:lnSpc>
                <a:spcPct val="80000"/>
              </a:lnSpc>
              <a:defRPr/>
            </a:pPr>
            <a:endParaRPr lang="en-US" altLang="en-US" dirty="0"/>
          </a:p>
          <a:p>
            <a:pPr>
              <a:lnSpc>
                <a:spcPct val="80000"/>
              </a:lnSpc>
              <a:defRPr/>
            </a:pPr>
            <a:r>
              <a:rPr lang="en-US" altLang="en-US" dirty="0"/>
              <a:t>Explicit locking: SQL </a:t>
            </a:r>
            <a:r>
              <a:rPr lang="en-US" alt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 TABLES</a:t>
            </a:r>
            <a:r>
              <a:rPr lang="en-US" altLang="en-US" dirty="0"/>
              <a:t> and </a:t>
            </a:r>
            <a:br>
              <a:rPr lang="en-US" altLang="en-US" dirty="0"/>
            </a:br>
            <a:r>
              <a:rPr lang="en-US" alt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UNLOCK TABLES</a:t>
            </a:r>
            <a:r>
              <a:rPr lang="en-US" altLang="en-US" dirty="0"/>
              <a:t> commands.</a:t>
            </a:r>
          </a:p>
          <a:p>
            <a:pPr lvl="4">
              <a:lnSpc>
                <a:spcPct val="80000"/>
              </a:lnSpc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63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D2A3-12DF-713F-FB8B-C8B0EAE7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Locking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A5B6C-5A70-65A7-A579-083181EB0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>
                <a:ea typeface="ＭＳ Ｐゴシック" pitchFamily="34" charset="-128"/>
              </a:rPr>
              <a:t>Transactions may be made to </a:t>
            </a:r>
            <a:r>
              <a:rPr lang="en-US" altLang="en-US" u="sng" dirty="0">
                <a:ea typeface="ＭＳ Ｐゴシック" pitchFamily="34" charset="-128"/>
              </a:rPr>
              <a:t>wait</a:t>
            </a:r>
            <a:r>
              <a:rPr lang="en-US" altLang="en-US" dirty="0">
                <a:ea typeface="ＭＳ Ｐゴシック" pitchFamily="34" charset="-128"/>
              </a:rPr>
              <a:t> </a:t>
            </a:r>
            <a:br>
              <a:rPr lang="en-US" altLang="en-US" dirty="0">
                <a:ea typeface="ＭＳ Ｐゴシック" pitchFamily="34" charset="-128"/>
              </a:rPr>
            </a:br>
            <a:r>
              <a:rPr lang="en-US" altLang="en-US" dirty="0">
                <a:ea typeface="ＭＳ Ｐゴシック" pitchFamily="34" charset="-128"/>
              </a:rPr>
              <a:t>until locks are released before their </a:t>
            </a:r>
            <a:br>
              <a:rPr lang="en-US" altLang="en-US" dirty="0">
                <a:ea typeface="ＭＳ Ｐゴシック" pitchFamily="34" charset="-128"/>
              </a:rPr>
            </a:br>
            <a:r>
              <a:rPr lang="en-US" altLang="en-US" dirty="0">
                <a:ea typeface="ＭＳ Ｐゴシック" pitchFamily="34" charset="-128"/>
              </a:rPr>
              <a:t>lock requests can be granted.</a:t>
            </a:r>
          </a:p>
          <a:p>
            <a:pPr lvl="4">
              <a:lnSpc>
                <a:spcPct val="80000"/>
              </a:lnSpc>
              <a:defRPr/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>
                <a:ea typeface="ＭＳ Ｐゴシック" pitchFamily="34" charset="-128"/>
              </a:rPr>
              <a:t>Objects of various sizes (database, table, page, record, data item) can be locked.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dirty="0">
                <a:ea typeface="ＭＳ Ｐゴシック" pitchFamily="34" charset="-128"/>
              </a:rPr>
              <a:t>Size determines the </a:t>
            </a:r>
            <a:r>
              <a:rPr lang="en-US" altLang="en-US" u="sng" dirty="0"/>
              <a:t>granularity</a:t>
            </a:r>
            <a:r>
              <a:rPr lang="en-US" altLang="en-US" dirty="0"/>
              <a:t> </a:t>
            </a:r>
            <a:r>
              <a:rPr lang="en-US" altLang="en-US" dirty="0">
                <a:ea typeface="ＭＳ Ｐゴシック" pitchFamily="34" charset="-128"/>
              </a:rPr>
              <a:t>of the lock.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C03F5-FE8B-7EFB-FA9D-D517EA455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76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and Exclusive 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transaction must </a:t>
            </a:r>
            <a:r>
              <a:rPr lang="en-US" u="sng" dirty="0"/>
              <a:t>acquire a lock</a:t>
            </a:r>
            <a:r>
              <a:rPr lang="en-US" dirty="0"/>
              <a:t> on any item </a:t>
            </a:r>
            <a:br>
              <a:rPr lang="en-US" dirty="0"/>
            </a:br>
            <a:r>
              <a:rPr lang="en-US" dirty="0"/>
              <a:t>that it needs to read or write.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A12A03"/>
                </a:solidFill>
              </a:rPr>
              <a:t>Shared lock</a:t>
            </a:r>
          </a:p>
          <a:p>
            <a:pPr lvl="1"/>
            <a:r>
              <a:rPr lang="en-US" u="sng" dirty="0"/>
              <a:t>Multiple transactions</a:t>
            </a:r>
            <a:r>
              <a:rPr lang="en-US" dirty="0"/>
              <a:t> can </a:t>
            </a:r>
            <a:r>
              <a:rPr lang="en-US" u="sng" dirty="0"/>
              <a:t>read but not update</a:t>
            </a:r>
            <a:r>
              <a:rPr lang="en-US" dirty="0"/>
              <a:t> the item, if no other transaction has an exclusive lock on the item.</a:t>
            </a:r>
          </a:p>
          <a:p>
            <a:pPr lvl="5"/>
            <a:endParaRPr lang="en-US" dirty="0"/>
          </a:p>
          <a:p>
            <a:r>
              <a:rPr lang="en-US" dirty="0">
                <a:solidFill>
                  <a:srgbClr val="A12A03"/>
                </a:solidFill>
              </a:rPr>
              <a:t>Exclusive lock</a:t>
            </a:r>
          </a:p>
          <a:p>
            <a:pPr lvl="1"/>
            <a:r>
              <a:rPr lang="en-US" dirty="0"/>
              <a:t>A </a:t>
            </a:r>
            <a:r>
              <a:rPr lang="en-US" u="sng" dirty="0"/>
              <a:t>single transaction</a:t>
            </a:r>
            <a:r>
              <a:rPr lang="en-US" dirty="0"/>
              <a:t> can </a:t>
            </a:r>
            <a:r>
              <a:rPr lang="en-US" u="sng" dirty="0"/>
              <a:t>both read and update</a:t>
            </a:r>
            <a:r>
              <a:rPr lang="en-US" dirty="0"/>
              <a:t> the item, if no other transaction has a shared or exclusive lock on the item.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21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 Compatibility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3" descr="9781284079050_CH09_FIGF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708" y="1691659"/>
            <a:ext cx="5029145" cy="197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7E5745-107F-FC5A-CA20-DBDFC000BCF0}"/>
              </a:ext>
            </a:extLst>
          </p:cNvPr>
          <p:cNvSpPr txBox="1"/>
          <p:nvPr/>
        </p:nvSpPr>
        <p:spPr>
          <a:xfrm>
            <a:off x="6422117" y="6172170"/>
            <a:ext cx="180744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Databases Illuminated, 3</a:t>
            </a:r>
            <a:r>
              <a:rPr lang="en-US" sz="900" b="1" baseline="30000" dirty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Ricardo &amp; Urban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Jones &amp; Bartlett Learning, 2017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978-1-284-05694-5</a:t>
            </a:r>
          </a:p>
        </p:txBody>
      </p:sp>
    </p:spTree>
    <p:extLst>
      <p:ext uri="{BB962C8B-B14F-4D97-AF65-F5344CB8AC3E}">
        <p14:creationId xmlns:p14="http://schemas.microsoft.com/office/powerpoint/2010/main" val="1639061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/>
              <a:t>Two transactions are each waiting for locks </a:t>
            </a:r>
            <a:br>
              <a:rPr lang="en-US" dirty="0"/>
            </a:br>
            <a:r>
              <a:rPr lang="en-US" dirty="0"/>
              <a:t>held by the other to be released.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9781284079050_CH09_FIGF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181" y="2423171"/>
            <a:ext cx="4775672" cy="347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D3998B-CE74-1037-99DE-2A9633FA9BCF}"/>
              </a:ext>
            </a:extLst>
          </p:cNvPr>
          <p:cNvSpPr txBox="1"/>
          <p:nvPr/>
        </p:nvSpPr>
        <p:spPr>
          <a:xfrm>
            <a:off x="6422117" y="6172170"/>
            <a:ext cx="180744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Databases Illuminated, 3</a:t>
            </a:r>
            <a:r>
              <a:rPr lang="en-US" sz="900" b="1" baseline="30000" dirty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Ricardo &amp; Urban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Jones &amp; Bartlett Learning, 2017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978-1-284-05694-5</a:t>
            </a:r>
          </a:p>
        </p:txBody>
      </p:sp>
    </p:spTree>
    <p:extLst>
      <p:ext uri="{BB962C8B-B14F-4D97-AF65-F5344CB8AC3E}">
        <p14:creationId xmlns:p14="http://schemas.microsoft.com/office/powerpoint/2010/main" val="68641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Protect the database</a:t>
            </a:r>
            <a:r>
              <a:rPr lang="en-US" dirty="0"/>
              <a:t> during transactions.</a:t>
            </a:r>
          </a:p>
          <a:p>
            <a:pPr lvl="5"/>
            <a:endParaRPr lang="en-US" dirty="0"/>
          </a:p>
          <a:p>
            <a:pPr eaLnBrk="1" hangingPunct="1">
              <a:defRPr/>
            </a:pPr>
            <a:r>
              <a:rPr lang="en-US" dirty="0"/>
              <a:t>Concurrency control</a:t>
            </a:r>
          </a:p>
          <a:p>
            <a:pPr lvl="1">
              <a:defRPr/>
            </a:pPr>
            <a:r>
              <a:rPr lang="en-US" dirty="0"/>
              <a:t>Allow </a:t>
            </a:r>
            <a:r>
              <a:rPr lang="en-US" u="sng" dirty="0"/>
              <a:t>simultaneous use</a:t>
            </a:r>
            <a:r>
              <a:rPr lang="en-US" dirty="0"/>
              <a:t> of the database </a:t>
            </a:r>
            <a:br>
              <a:rPr lang="en-US" dirty="0"/>
            </a:br>
            <a:r>
              <a:rPr lang="en-US" dirty="0"/>
              <a:t>without users interfering with one another.</a:t>
            </a:r>
          </a:p>
          <a:p>
            <a:pPr lvl="3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Recovery</a:t>
            </a:r>
          </a:p>
          <a:p>
            <a:pPr lvl="1">
              <a:defRPr/>
            </a:pPr>
            <a:r>
              <a:rPr lang="en-US" u="sng" dirty="0"/>
              <a:t>Restore the database</a:t>
            </a:r>
            <a:r>
              <a:rPr lang="en-US" dirty="0"/>
              <a:t> to </a:t>
            </a:r>
            <a:br>
              <a:rPr lang="en-US" dirty="0"/>
            </a:br>
            <a:r>
              <a:rPr lang="en-US" dirty="0"/>
              <a:t>a correct state after a failure.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78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Locking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Guarantees serializability.</a:t>
            </a:r>
          </a:p>
          <a:p>
            <a:pPr lvl="4">
              <a:lnSpc>
                <a:spcPct val="80000"/>
              </a:lnSpc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Every transaction acquires </a:t>
            </a:r>
            <a:r>
              <a:rPr lang="en-US" u="sng" dirty="0"/>
              <a:t>all its locks</a:t>
            </a:r>
            <a:r>
              <a:rPr lang="en-US" dirty="0"/>
              <a:t> before releasing any, but not necessarily all at once.</a:t>
            </a:r>
          </a:p>
          <a:p>
            <a:pPr lvl="4">
              <a:lnSpc>
                <a:spcPct val="80000"/>
              </a:lnSpc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A transaction has two phases:</a:t>
            </a:r>
          </a:p>
          <a:p>
            <a:pPr lvl="4">
              <a:lnSpc>
                <a:spcPct val="80000"/>
              </a:lnSpc>
              <a:defRPr/>
            </a:pPr>
            <a:endParaRPr lang="en-US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Growing phase: The transaction obtains locks.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Shrinking phase: The transaction releases locks.</a:t>
            </a:r>
          </a:p>
          <a:p>
            <a:pPr lvl="5">
              <a:lnSpc>
                <a:spcPct val="80000"/>
              </a:lnSpc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Once it enters its shrinking phase, a transaction cannot obtain a new lock.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1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Locking Protocol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Recall: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1" descr="9781284079050_CH09_FIGF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96" y="1965976"/>
            <a:ext cx="6297984" cy="356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3D84F6-5428-F26E-1CC9-6D3A9C105200}"/>
              </a:ext>
            </a:extLst>
          </p:cNvPr>
          <p:cNvSpPr txBox="1"/>
          <p:nvPr/>
        </p:nvSpPr>
        <p:spPr>
          <a:xfrm>
            <a:off x="1621642" y="5619960"/>
            <a:ext cx="231028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Jack’s update is lost.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C60189-3319-4849-EAF0-7C3E5A7CD194}"/>
              </a:ext>
            </a:extLst>
          </p:cNvPr>
          <p:cNvSpPr txBox="1"/>
          <p:nvPr/>
        </p:nvSpPr>
        <p:spPr>
          <a:xfrm>
            <a:off x="6422117" y="6172170"/>
            <a:ext cx="180744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Databases Illuminated, 3</a:t>
            </a:r>
            <a:r>
              <a:rPr lang="en-US" sz="900" b="1" baseline="30000" dirty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Ricardo &amp; Urban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Jones &amp; Bartlett Learning, 2017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978-1-284-05694-5</a:t>
            </a:r>
          </a:p>
        </p:txBody>
      </p:sp>
    </p:spTree>
    <p:extLst>
      <p:ext uri="{BB962C8B-B14F-4D97-AF65-F5344CB8AC3E}">
        <p14:creationId xmlns:p14="http://schemas.microsoft.com/office/powerpoint/2010/main" val="1614373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Locking Protocol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After application of two-phase locking: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5" descr="9781284079050_CH09_FIGF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74" y="1893541"/>
            <a:ext cx="6209954" cy="427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1596BD-FEDE-BB54-0E65-EEC3A7886A44}"/>
              </a:ext>
            </a:extLst>
          </p:cNvPr>
          <p:cNvSpPr txBox="1"/>
          <p:nvPr/>
        </p:nvSpPr>
        <p:spPr>
          <a:xfrm>
            <a:off x="6422117" y="6172170"/>
            <a:ext cx="180744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Databases Illuminated, 3</a:t>
            </a:r>
            <a:r>
              <a:rPr lang="en-US" sz="900" b="1" baseline="30000" dirty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Ricardo &amp; Urban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Jones &amp; Bartlett Learning, 2017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978-1-284-05694-5</a:t>
            </a:r>
          </a:p>
        </p:txBody>
      </p:sp>
    </p:spTree>
    <p:extLst>
      <p:ext uri="{BB962C8B-B14F-4D97-AF65-F5344CB8AC3E}">
        <p14:creationId xmlns:p14="http://schemas.microsoft.com/office/powerpoint/2010/main" val="2355045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Optimistic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937706"/>
          </a:xfrm>
        </p:spPr>
        <p:txBody>
          <a:bodyPr/>
          <a:lstStyle/>
          <a:p>
            <a:r>
              <a:rPr lang="en-US" dirty="0"/>
              <a:t>AKA </a:t>
            </a:r>
            <a:r>
              <a:rPr lang="en-US" dirty="0">
                <a:solidFill>
                  <a:srgbClr val="A12A03"/>
                </a:solidFill>
              </a:rPr>
              <a:t>validation techniques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Assume that conflicts will be rare.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Transactions proceed as if there were no concurrency problems.</a:t>
            </a:r>
          </a:p>
          <a:p>
            <a:pPr lvl="5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Before a transaction commits, perform a check to determine whether a conflict has occurred.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If there is a conflict, must roll back the transaction.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Assume rollback will be rare.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Rollback is the price to be paid for eliminating locks.</a:t>
            </a:r>
          </a:p>
          <a:p>
            <a:pPr lvl="5">
              <a:lnSpc>
                <a:spcPct val="90000"/>
              </a:lnSpc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Allow more concurrency, since no locking.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4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different types of failures can affect database processing:</a:t>
            </a:r>
          </a:p>
          <a:p>
            <a:pPr lvl="4"/>
            <a:endParaRPr lang="en-US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Natural physical disasters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Sabotage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Carelessness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Disk malfunctions that result in loss of stored data.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System crashes due to hardware malfunctions that result in loss of main and cache memory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System software errors that result in abnormal termination or damage to the DBMS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Application software errors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18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Effects of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Loss of main memory, </a:t>
            </a:r>
            <a:br>
              <a:rPr lang="en-US" dirty="0"/>
            </a:br>
            <a:r>
              <a:rPr lang="en-US" dirty="0"/>
              <a:t>including database buffers.</a:t>
            </a:r>
          </a:p>
          <a:p>
            <a:pPr eaLnBrk="1" hangingPunct="1">
              <a:defRPr/>
            </a:pPr>
            <a:r>
              <a:rPr lang="en-US" dirty="0"/>
              <a:t>Loss of the disk copy of the database.</a:t>
            </a:r>
          </a:p>
          <a:p>
            <a:pPr eaLnBrk="1" hangingPunct="1">
              <a:defRPr/>
            </a:pPr>
            <a:r>
              <a:rPr lang="en-US" dirty="0"/>
              <a:t>Failure to write data safely to disk.</a:t>
            </a:r>
          </a:p>
          <a:p>
            <a:pPr lvl="4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The DBMS recovery subsystem uses techniques that minimize these effects.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5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DBMS subsystem responsible for ensuring atomicity and durability for transactions in the event of failure.</a:t>
            </a:r>
          </a:p>
          <a:p>
            <a:pPr eaLnBrk="1" hangingPunct="1">
              <a:defRPr/>
            </a:pPr>
            <a:r>
              <a:rPr lang="en-US" altLang="en-US" u="sng" dirty="0"/>
              <a:t>Atomicity</a:t>
            </a:r>
            <a:r>
              <a:rPr lang="en-US" altLang="en-US" dirty="0"/>
              <a:t>: Perform all or none of a transaction.</a:t>
            </a:r>
          </a:p>
          <a:p>
            <a:pPr lvl="1">
              <a:defRPr/>
            </a:pPr>
            <a:r>
              <a:rPr lang="en-US" altLang="en-US" dirty="0"/>
              <a:t>All the effects of committed transactions must reach the database, and that the effects of any uncommitted transactions must be undone.</a:t>
            </a:r>
          </a:p>
          <a:p>
            <a:pPr eaLnBrk="1" hangingPunct="1">
              <a:defRPr/>
            </a:pPr>
            <a:r>
              <a:rPr lang="en-US" altLang="en-US" u="sng" dirty="0"/>
              <a:t>Durability</a:t>
            </a:r>
            <a:r>
              <a:rPr lang="en-US" altLang="en-US" dirty="0"/>
              <a:t>: Effects of a committed transaction are permanent.</a:t>
            </a:r>
          </a:p>
          <a:p>
            <a:pPr lvl="1" eaLnBrk="1" hangingPunct="1">
              <a:defRPr/>
            </a:pPr>
            <a:r>
              <a:rPr lang="en-US" altLang="en-US" dirty="0"/>
              <a:t>All effects must survive loss of main memory, loss of disk storage, and failure to write safely to disk.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1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to Write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896461"/>
          </a:xfrm>
        </p:spPr>
        <p:txBody>
          <a:bodyPr/>
          <a:lstStyle/>
          <a:p>
            <a:pPr>
              <a:defRPr/>
            </a:pPr>
            <a:r>
              <a:rPr lang="en-US" dirty="0"/>
              <a:t>Write modified pages first to the local disk </a:t>
            </a:r>
            <a:br>
              <a:rPr lang="en-US" dirty="0"/>
            </a:br>
            <a:r>
              <a:rPr lang="en-US" dirty="0"/>
              <a:t>and then to the mirror or remote disk.</a:t>
            </a:r>
          </a:p>
          <a:p>
            <a:pPr lvl="1">
              <a:defRPr/>
            </a:pPr>
            <a:r>
              <a:rPr lang="en-US" dirty="0"/>
              <a:t>The output is considered done </a:t>
            </a:r>
            <a:br>
              <a:rPr lang="en-US" dirty="0"/>
            </a:br>
            <a:r>
              <a:rPr lang="en-US" dirty="0"/>
              <a:t>after both writes are complete.</a:t>
            </a:r>
          </a:p>
          <a:p>
            <a:pPr lvl="5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If a data transfer error is detected, </a:t>
            </a:r>
            <a:br>
              <a:rPr lang="en-US" dirty="0"/>
            </a:br>
            <a:r>
              <a:rPr lang="en-US" dirty="0"/>
              <a:t>examine both copies.</a:t>
            </a:r>
          </a:p>
          <a:p>
            <a:pPr lvl="1">
              <a:defRPr/>
            </a:pPr>
            <a:r>
              <a:rPr lang="en-US" dirty="0"/>
              <a:t>If they are identical, the data is correct.</a:t>
            </a:r>
          </a:p>
          <a:p>
            <a:pPr lvl="1">
              <a:defRPr/>
            </a:pPr>
            <a:r>
              <a:rPr lang="en-US" dirty="0"/>
              <a:t>If one has an error condition, use the other copy to replace the faulty data.</a:t>
            </a:r>
          </a:p>
          <a:p>
            <a:pPr lvl="1">
              <a:defRPr/>
            </a:pPr>
            <a:r>
              <a:rPr lang="en-US" dirty="0"/>
              <a:t>If neither has an error condition but they have different values, undo the writes.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7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If system failure occurs:</a:t>
            </a:r>
          </a:p>
          <a:p>
            <a:pPr lvl="4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Database buffers are lost.</a:t>
            </a:r>
          </a:p>
          <a:p>
            <a:pPr lvl="1" eaLnBrk="1" hangingPunct="1">
              <a:defRPr/>
            </a:pPr>
            <a:r>
              <a:rPr lang="en-US" dirty="0"/>
              <a:t>Disk copy of the database survives, but it may be incorrect due to partial transactions.</a:t>
            </a:r>
          </a:p>
          <a:p>
            <a:pPr lvl="5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A transaction can commit once its writes are made to the database buffers.</a:t>
            </a:r>
          </a:p>
          <a:p>
            <a:pPr lvl="4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Updates made to buffers are not automatically written to disk, even for committed transactions.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51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Failure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There may be a delay between a commit and actual disk writing.</a:t>
            </a:r>
          </a:p>
          <a:p>
            <a:pPr lvl="4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If the system fails during this delay, we must ensure that these updates reach the disk copy of the database.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13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Simple Update of One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3291849" cy="48355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dirty="0"/>
              <a:t>Locate the record to be updated.</a:t>
            </a:r>
          </a:p>
          <a:p>
            <a:pPr lvl="4">
              <a:lnSpc>
                <a:spcPct val="90000"/>
              </a:lnSpc>
              <a:defRPr/>
            </a:pPr>
            <a:endParaRPr lang="en-US" altLang="en-US" dirty="0"/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Bring the page into the buffer</a:t>
            </a:r>
          </a:p>
          <a:p>
            <a:pPr lvl="4">
              <a:lnSpc>
                <a:spcPct val="90000"/>
              </a:lnSpc>
              <a:defRPr/>
            </a:pPr>
            <a:endParaRPr lang="en-US" altLang="en-US" dirty="0"/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Write the update to the buffer.</a:t>
            </a:r>
          </a:p>
          <a:p>
            <a:pPr lvl="4">
              <a:lnSpc>
                <a:spcPct val="90000"/>
              </a:lnSpc>
              <a:defRPr/>
            </a:pPr>
            <a:endParaRPr lang="en-US" altLang="en-US" dirty="0"/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Write the modified page out to disk.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1" descr="9781284079050_CH09_FIGF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5" y="1325903"/>
            <a:ext cx="40227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22117" y="6172170"/>
            <a:ext cx="180744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Databases Illuminated, 3</a:t>
            </a:r>
            <a:r>
              <a:rPr lang="en-US" sz="900" b="1" baseline="30000" dirty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Ricardo &amp; Urban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Jones &amp; Bartlett Learning, 2017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978-1-284-05694-5</a:t>
            </a:r>
          </a:p>
        </p:txBody>
      </p:sp>
    </p:spTree>
    <p:extLst>
      <p:ext uri="{BB962C8B-B14F-4D97-AF65-F5344CB8AC3E}">
        <p14:creationId xmlns:p14="http://schemas.microsoft.com/office/powerpoint/2010/main" val="8923394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Contains records of each transaction showing:</a:t>
            </a:r>
          </a:p>
          <a:p>
            <a:pPr lvl="1" eaLnBrk="1" hangingPunct="1">
              <a:defRPr/>
            </a:pPr>
            <a:r>
              <a:rPr lang="en-US" dirty="0"/>
              <a:t>the start of a transaction</a:t>
            </a:r>
          </a:p>
          <a:p>
            <a:pPr lvl="1" eaLnBrk="1" hangingPunct="1">
              <a:defRPr/>
            </a:pPr>
            <a:r>
              <a:rPr lang="en-US" dirty="0"/>
              <a:t>the write operations of a transaction</a:t>
            </a:r>
          </a:p>
          <a:p>
            <a:pPr lvl="1" eaLnBrk="1" hangingPunct="1">
              <a:defRPr/>
            </a:pPr>
            <a:r>
              <a:rPr lang="en-US" dirty="0"/>
              <a:t>the end of a transaction</a:t>
            </a:r>
          </a:p>
          <a:p>
            <a:pPr eaLnBrk="1" hangingPunct="1">
              <a:defRPr/>
            </a:pPr>
            <a:r>
              <a:rPr lang="en-US" dirty="0"/>
              <a:t>If system fails, the log is examined: </a:t>
            </a:r>
          </a:p>
          <a:p>
            <a:pPr lvl="1">
              <a:defRPr/>
            </a:pPr>
            <a:r>
              <a:rPr lang="en-US" dirty="0"/>
              <a:t>what transactions to redo </a:t>
            </a:r>
          </a:p>
          <a:p>
            <a:pPr lvl="1">
              <a:defRPr/>
            </a:pPr>
            <a:r>
              <a:rPr lang="en-US" dirty="0"/>
              <a:t>what transactions to undo</a:t>
            </a:r>
          </a:p>
          <a:p>
            <a:pPr eaLnBrk="1" hangingPunct="1">
              <a:defRPr/>
            </a:pPr>
            <a:r>
              <a:rPr lang="en-US" u="sng" dirty="0"/>
              <a:t>Redo</a:t>
            </a:r>
            <a:r>
              <a:rPr lang="en-US" dirty="0"/>
              <a:t>: Redo writes, </a:t>
            </a:r>
            <a:br>
              <a:rPr lang="en-US" dirty="0"/>
            </a:br>
            <a:r>
              <a:rPr lang="en-US" dirty="0"/>
              <a:t>not re-execute the transaction.</a:t>
            </a:r>
          </a:p>
          <a:p>
            <a:pPr eaLnBrk="1" hangingPunct="1">
              <a:defRPr/>
            </a:pPr>
            <a:r>
              <a:rPr lang="en-US" u="sng" dirty="0"/>
              <a:t>Undo</a:t>
            </a:r>
            <a:r>
              <a:rPr lang="en-US" dirty="0"/>
              <a:t>: Roll back writes.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8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Deferred Update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DBMS does all database writes in the log, and it does not write to the database until the transaction is ready to commit.</a:t>
            </a:r>
          </a:p>
          <a:p>
            <a:pPr lvl="4"/>
            <a:endParaRPr lang="en-US" dirty="0"/>
          </a:p>
          <a:p>
            <a:r>
              <a:rPr lang="en-US" dirty="0"/>
              <a:t>The log protects against system failures.</a:t>
            </a:r>
          </a:p>
          <a:p>
            <a:pPr lvl="4"/>
            <a:endParaRPr lang="en-US" dirty="0"/>
          </a:p>
          <a:p>
            <a:pPr>
              <a:lnSpc>
                <a:spcPct val="80000"/>
              </a:lnSpc>
              <a:defRPr/>
            </a:pPr>
            <a:r>
              <a:rPr lang="en-US" dirty="0"/>
              <a:t>Use log records to perform the updates to the database buffers. 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Later, these updated pages will be written to disk.</a:t>
            </a:r>
          </a:p>
          <a:p>
            <a:pPr lvl="5">
              <a:lnSpc>
                <a:spcPct val="80000"/>
              </a:lnSpc>
              <a:defRPr/>
            </a:pPr>
            <a:endParaRPr lang="en-US" dirty="0"/>
          </a:p>
          <a:p>
            <a:pPr>
              <a:lnSpc>
                <a:spcPct val="80000"/>
              </a:lnSpc>
              <a:defRPr/>
            </a:pPr>
            <a:r>
              <a:rPr lang="en-US" dirty="0"/>
              <a:t>If the transaction aborts, ignore the log records.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497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After a failure, we may not know how far back in the log to search for redo of transactions.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Limit log searching by using </a:t>
            </a:r>
            <a:r>
              <a:rPr lang="en-US" dirty="0">
                <a:solidFill>
                  <a:srgbClr val="B23C00"/>
                </a:solidFill>
              </a:rPr>
              <a:t>checkpoints</a:t>
            </a:r>
            <a:r>
              <a:rPr lang="en-US" b="1" dirty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Scheduled at </a:t>
            </a:r>
            <a:r>
              <a:rPr lang="en-US" u="sng" dirty="0"/>
              <a:t>predetermined intervals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  <a:defRPr/>
            </a:pPr>
            <a:endParaRPr lang="en-US" dirty="0"/>
          </a:p>
          <a:p>
            <a:pPr lvl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Checkpoint operations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Write modified blocks in the database buffers to disk.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Write a checkpoint record to the log that contains the names of all the transactions that are active at the time of the checkpoint.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Write all log records now in main memory out to disk.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BC3CDD-E3C3-460B-BFA6-674E014D1527}"/>
              </a:ext>
            </a:extLst>
          </p:cNvPr>
          <p:cNvSpPr txBox="1"/>
          <p:nvPr/>
        </p:nvSpPr>
        <p:spPr>
          <a:xfrm>
            <a:off x="1211560" y="3063244"/>
            <a:ext cx="672087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Managed internally by the MySQL server.</a:t>
            </a:r>
          </a:p>
          <a:p>
            <a:r>
              <a:rPr lang="en-US" dirty="0">
                <a:solidFill>
                  <a:srgbClr val="0033CC"/>
                </a:solidFill>
              </a:rPr>
              <a:t>See: </a:t>
            </a:r>
            <a:r>
              <a:rPr lang="en-US" dirty="0">
                <a:solidFill>
                  <a:srgbClr val="0033CC"/>
                </a:solidFill>
                <a:hlinkClick r:id="rId2"/>
              </a:rPr>
              <a:t>https://dev.mysql.com/doc/refman/8.0/en/innodb-checkpoints.html</a:t>
            </a:r>
            <a:r>
              <a:rPr lang="en-US" dirty="0">
                <a:solidFill>
                  <a:srgbClr val="0033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19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of Disk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77950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Do frequent backups.</a:t>
            </a:r>
          </a:p>
          <a:p>
            <a:pPr lvl="4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In case of disk failure, the backup can be brought up to date using a log of transactions.</a:t>
            </a:r>
          </a:p>
          <a:p>
            <a:pPr lvl="4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Good practices:</a:t>
            </a:r>
          </a:p>
          <a:p>
            <a:pPr lvl="1">
              <a:defRPr/>
            </a:pPr>
            <a:r>
              <a:rPr lang="en-US" dirty="0"/>
              <a:t>mirrored disks</a:t>
            </a:r>
          </a:p>
          <a:p>
            <a:pPr lvl="1">
              <a:defRPr/>
            </a:pPr>
            <a:r>
              <a:rPr lang="en-US" dirty="0"/>
              <a:t>RAID storage</a:t>
            </a:r>
          </a:p>
          <a:p>
            <a:pPr lvl="1">
              <a:defRPr/>
            </a:pPr>
            <a:r>
              <a:rPr lang="en-US" dirty="0"/>
              <a:t>remote live backup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BC2501-840E-A948-B44B-CD929D71FDD6}"/>
              </a:ext>
            </a:extLst>
          </p:cNvPr>
          <p:cNvSpPr txBox="1"/>
          <p:nvPr/>
        </p:nvSpPr>
        <p:spPr>
          <a:xfrm>
            <a:off x="1038821" y="5349219"/>
            <a:ext cx="706635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How can we minimize data loss from disk failures?</a:t>
            </a:r>
          </a:p>
        </p:txBody>
      </p:sp>
    </p:spTree>
    <p:extLst>
      <p:ext uri="{BB962C8B-B14F-4D97-AF65-F5344CB8AC3E}">
        <p14:creationId xmlns:p14="http://schemas.microsoft.com/office/powerpoint/2010/main" val="11705128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C4CD4-7FC6-114D-BC28-B47398242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034DE-38D6-E34B-B7FB-DAD67CE81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R</a:t>
            </a:r>
            <a:r>
              <a:rPr lang="en-US" dirty="0"/>
              <a:t>edundant </a:t>
            </a:r>
            <a:r>
              <a:rPr lang="en-US" u="sng" dirty="0"/>
              <a:t>A</a:t>
            </a:r>
            <a:r>
              <a:rPr lang="en-US" dirty="0"/>
              <a:t>rray of </a:t>
            </a:r>
            <a:r>
              <a:rPr lang="en-US" u="sng" dirty="0"/>
              <a:t>I</a:t>
            </a:r>
            <a:r>
              <a:rPr lang="en-US" dirty="0"/>
              <a:t>ndependent </a:t>
            </a:r>
            <a:r>
              <a:rPr lang="en-US" u="sng" dirty="0"/>
              <a:t>D</a:t>
            </a:r>
            <a:r>
              <a:rPr lang="en-US" dirty="0"/>
              <a:t>isks</a:t>
            </a:r>
          </a:p>
          <a:p>
            <a:pPr lvl="1"/>
            <a:r>
              <a:rPr lang="en-US" dirty="0"/>
              <a:t>formerly: Redundant Array of </a:t>
            </a:r>
            <a:r>
              <a:rPr lang="en-US" i="1" dirty="0"/>
              <a:t>Inexpensive</a:t>
            </a:r>
            <a:r>
              <a:rPr lang="en-US" dirty="0"/>
              <a:t> Disks</a:t>
            </a:r>
          </a:p>
          <a:p>
            <a:pPr lvl="5"/>
            <a:endParaRPr lang="en-US" dirty="0"/>
          </a:p>
          <a:p>
            <a:r>
              <a:rPr lang="en-US" dirty="0"/>
              <a:t>A </a:t>
            </a:r>
            <a:r>
              <a:rPr lang="en-US" u="sng" dirty="0"/>
              <a:t>data storage virtualization</a:t>
            </a:r>
            <a:r>
              <a:rPr lang="en-US" dirty="0"/>
              <a:t> technology.</a:t>
            </a:r>
          </a:p>
          <a:p>
            <a:pPr lvl="4"/>
            <a:endParaRPr lang="en-US" dirty="0"/>
          </a:p>
          <a:p>
            <a:r>
              <a:rPr lang="en-US" dirty="0"/>
              <a:t>Combine multiple physical disk drive components into one or more </a:t>
            </a:r>
            <a:r>
              <a:rPr lang="en-US" u="sng" dirty="0"/>
              <a:t>logical units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Provide </a:t>
            </a:r>
            <a:r>
              <a:rPr lang="en-US" u="sng" dirty="0"/>
              <a:t>data redundancy</a:t>
            </a:r>
            <a:r>
              <a:rPr lang="en-US" dirty="0"/>
              <a:t> or </a:t>
            </a:r>
            <a:br>
              <a:rPr lang="en-US" dirty="0"/>
            </a:br>
            <a:r>
              <a:rPr lang="en-US" u="sng" dirty="0"/>
              <a:t>performance improvement</a:t>
            </a:r>
            <a:r>
              <a:rPr lang="en-US" dirty="0"/>
              <a:t>, or both.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93E80-101B-9D4A-AD40-E6A626CAC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9595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4C5A9-1197-7B4D-9D3F-FE197B78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C43DE-EF54-6D44-B379-D58F61FCC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term “RAID” was invented by David Patterson, Garth Gibson, and Randy Katz.</a:t>
            </a:r>
          </a:p>
          <a:p>
            <a:pPr lvl="1"/>
            <a:r>
              <a:rPr lang="en-US" dirty="0"/>
              <a:t>U.C. Berkeley, 1987</a:t>
            </a:r>
          </a:p>
          <a:p>
            <a:pPr lvl="5"/>
            <a:endParaRPr lang="en-US" dirty="0"/>
          </a:p>
          <a:p>
            <a:r>
              <a:rPr lang="en-US" dirty="0"/>
              <a:t>Claim: An array of inexpensive disk drives could beat the performance of the top mainframe disk drive at the time.</a:t>
            </a:r>
          </a:p>
          <a:p>
            <a:pPr lvl="4"/>
            <a:endParaRPr lang="en-US" dirty="0"/>
          </a:p>
          <a:p>
            <a:pPr lvl="1"/>
            <a:r>
              <a:rPr lang="en-US" u="sng" dirty="0"/>
              <a:t>Distribute the data</a:t>
            </a:r>
            <a:r>
              <a:rPr lang="en-US" dirty="0"/>
              <a:t> across the array of disk drives.</a:t>
            </a:r>
          </a:p>
          <a:p>
            <a:pPr lvl="1"/>
            <a:r>
              <a:rPr lang="en-US" dirty="0"/>
              <a:t>The inexpensive disk drives were developed </a:t>
            </a:r>
            <a:br>
              <a:rPr lang="en-US" dirty="0"/>
            </a:br>
            <a:r>
              <a:rPr lang="en-US" dirty="0"/>
              <a:t>for the growing personal computer market.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E1B35-DC3A-BF47-8F71-2DFC3FE3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E6498-A207-4844-B9C5-5A1CD1F40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MTTF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B2A71-F205-1844-BFF8-B77C5D712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dirty="0"/>
              <a:t>Large disk arrays are </a:t>
            </a:r>
            <a:r>
              <a:rPr lang="en-US" u="sng" dirty="0"/>
              <a:t>highly vulnerable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disk failures.</a:t>
            </a:r>
          </a:p>
          <a:p>
            <a:pPr lvl="4"/>
            <a:endParaRPr lang="en-US" dirty="0"/>
          </a:p>
          <a:p>
            <a:r>
              <a:rPr lang="en-US" dirty="0"/>
              <a:t>An array of 100 disks is 100 times </a:t>
            </a:r>
            <a:br>
              <a:rPr lang="en-US" dirty="0"/>
            </a:br>
            <a:r>
              <a:rPr lang="en-US" u="sng" dirty="0"/>
              <a:t>more likely to fail</a:t>
            </a:r>
            <a:r>
              <a:rPr lang="en-US" dirty="0"/>
              <a:t> than a single disk.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Example: An </a:t>
            </a:r>
            <a:r>
              <a:rPr lang="en-US" dirty="0">
                <a:solidFill>
                  <a:srgbClr val="B23C00"/>
                </a:solidFill>
              </a:rPr>
              <a:t>MTTF</a:t>
            </a:r>
            <a:r>
              <a:rPr lang="en-US" dirty="0"/>
              <a:t> (</a:t>
            </a:r>
            <a:r>
              <a:rPr lang="en-US" u="sng" dirty="0"/>
              <a:t>mean time to failure</a:t>
            </a:r>
            <a:r>
              <a:rPr lang="en-US" dirty="0"/>
              <a:t>) of</a:t>
            </a:r>
            <a:br>
              <a:rPr lang="en-US" dirty="0"/>
            </a:br>
            <a:r>
              <a:rPr lang="en-US" dirty="0"/>
              <a:t>50,000 hours for a single disk implies an MTTF of 500 hours for a disk array with 100 disks.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EADDE-0A28-D04D-9628-91E1D9138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97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1371A-C8F5-2C45-8483-C34F37D97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and Availability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766F7-2B51-2F48-AD83-24C45AAA8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Reliability</a:t>
            </a:r>
          </a:p>
          <a:p>
            <a:pPr lvl="1"/>
            <a:r>
              <a:rPr lang="en-US" dirty="0"/>
              <a:t>How well a system can work </a:t>
            </a:r>
            <a:br>
              <a:rPr lang="en-US" dirty="0"/>
            </a:br>
            <a:r>
              <a:rPr lang="en-US" u="sng" dirty="0"/>
              <a:t>without</a:t>
            </a:r>
            <a:r>
              <a:rPr lang="en-US" dirty="0"/>
              <a:t> any component failures.</a:t>
            </a:r>
          </a:p>
          <a:p>
            <a:pPr lvl="5"/>
            <a:endParaRPr lang="en-US" dirty="0"/>
          </a:p>
          <a:p>
            <a:r>
              <a:rPr lang="en-US" dirty="0"/>
              <a:t>Availability</a:t>
            </a:r>
          </a:p>
          <a:p>
            <a:pPr lvl="1"/>
            <a:r>
              <a:rPr lang="en-US" dirty="0"/>
              <a:t>How well a system a system can work </a:t>
            </a:r>
            <a:br>
              <a:rPr lang="en-US" dirty="0"/>
            </a:br>
            <a:r>
              <a:rPr lang="en-US" u="sng" dirty="0"/>
              <a:t>despite</a:t>
            </a:r>
            <a:r>
              <a:rPr lang="en-US" dirty="0"/>
              <a:t> any failures of its components.</a:t>
            </a:r>
          </a:p>
          <a:p>
            <a:pPr lvl="5"/>
            <a:endParaRPr lang="en-US" dirty="0"/>
          </a:p>
          <a:p>
            <a:r>
              <a:rPr lang="en-US" dirty="0"/>
              <a:t>Configure a disk array for </a:t>
            </a:r>
            <a:r>
              <a:rPr lang="en-US" u="sng" dirty="0"/>
              <a:t>redundancy.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The reliability of the array can far exceed </a:t>
            </a:r>
            <a:br>
              <a:rPr lang="en-US" dirty="0"/>
            </a:br>
            <a:r>
              <a:rPr lang="en-US" dirty="0"/>
              <a:t>that of any large single drive.</a:t>
            </a:r>
          </a:p>
          <a:p>
            <a:pPr lvl="1"/>
            <a:r>
              <a:rPr lang="en-US" dirty="0"/>
              <a:t>Provide </a:t>
            </a:r>
            <a:r>
              <a:rPr lang="en-US" dirty="0">
                <a:solidFill>
                  <a:srgbClr val="B23C00"/>
                </a:solidFill>
              </a:rPr>
              <a:t>fault tolerance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F5D39-7CA5-3346-AEB4-599FDB76D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94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15FB7-ED7F-AD49-B9C9-20545BA90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and Availability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44A42-6919-634E-9CB7-BC6EAFCA1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single hard disk, </a:t>
            </a:r>
            <a:br>
              <a:rPr lang="en-US" dirty="0"/>
            </a:br>
            <a:r>
              <a:rPr lang="en-US" u="sng" dirty="0"/>
              <a:t>high costs</a:t>
            </a:r>
            <a:r>
              <a:rPr lang="en-US" dirty="0"/>
              <a:t> of a disk failure.</a:t>
            </a:r>
          </a:p>
          <a:p>
            <a:pPr lvl="4"/>
            <a:endParaRPr lang="en-US" dirty="0"/>
          </a:p>
          <a:p>
            <a:r>
              <a:rPr lang="en-US" dirty="0"/>
              <a:t>Time required to:</a:t>
            </a:r>
          </a:p>
          <a:p>
            <a:pPr lvl="1"/>
            <a:r>
              <a:rPr lang="en-US" dirty="0"/>
              <a:t>Obtain and install a replacement disk.</a:t>
            </a:r>
          </a:p>
          <a:p>
            <a:pPr lvl="1"/>
            <a:r>
              <a:rPr lang="en-US" dirty="0"/>
              <a:t>Reinstall the operating system.</a:t>
            </a:r>
          </a:p>
          <a:p>
            <a:pPr lvl="1"/>
            <a:r>
              <a:rPr lang="en-US" dirty="0"/>
              <a:t>Restore files from backup tapes.</a:t>
            </a:r>
          </a:p>
          <a:p>
            <a:pPr lvl="1"/>
            <a:r>
              <a:rPr lang="en-US" dirty="0"/>
              <a:t>Repeat all the data entry performed </a:t>
            </a:r>
            <a:br>
              <a:rPr lang="en-US" dirty="0"/>
            </a:br>
            <a:r>
              <a:rPr lang="en-US" dirty="0"/>
              <a:t>since the last backup was made.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C5DC7-55B4-124D-A6F9-B83C3725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0922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ECE06-AF24-6B4B-96BC-603E0ECF9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and Availability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7B0A9-1C07-334C-B1FB-667F72AC8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disk array and redundancy, </a:t>
            </a:r>
            <a:br>
              <a:rPr lang="en-US" dirty="0"/>
            </a:br>
            <a:r>
              <a:rPr lang="en-US" dirty="0"/>
              <a:t>the system can </a:t>
            </a:r>
            <a:r>
              <a:rPr lang="en-US" u="sng" dirty="0"/>
              <a:t>stay up and running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Despite a disk failure.</a:t>
            </a:r>
          </a:p>
          <a:p>
            <a:pPr lvl="1"/>
            <a:r>
              <a:rPr lang="en-US" dirty="0"/>
              <a:t>While installing a replacement disk.</a:t>
            </a:r>
          </a:p>
          <a:p>
            <a:pPr lvl="1"/>
            <a:r>
              <a:rPr lang="en-US" dirty="0"/>
              <a:t>While restoring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7495C-FCBD-3441-82D3-87B26A478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631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99C2D-D5BB-7364-BFCF-AEC683CF0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to Commit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16692-E128-DEEC-1DF1-896225946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Python, using the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mysql.connector</a:t>
            </a:r>
            <a:r>
              <a:rPr lang="en-US" dirty="0"/>
              <a:t>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If you update a table (such as an insertion) </a:t>
            </a:r>
            <a:br>
              <a:rPr lang="en-US" dirty="0"/>
            </a:br>
            <a:r>
              <a:rPr lang="en-US" dirty="0"/>
              <a:t>and then query its contents, you will see the </a:t>
            </a:r>
            <a:br>
              <a:rPr lang="en-US" dirty="0"/>
            </a:br>
            <a:r>
              <a:rPr lang="en-US" dirty="0"/>
              <a:t>updated contents.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But what you see is the </a:t>
            </a:r>
            <a:r>
              <a:rPr lang="en-US" u="sng" dirty="0"/>
              <a:t>buffer contents</a:t>
            </a:r>
            <a:r>
              <a:rPr lang="en-US" dirty="0"/>
              <a:t> and </a:t>
            </a:r>
            <a:br>
              <a:rPr lang="en-US" dirty="0"/>
            </a:br>
            <a:r>
              <a:rPr lang="en-US" dirty="0"/>
              <a:t>not the physical table contents.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You must issue a </a:t>
            </a:r>
            <a:r>
              <a:rPr lang="en-US" u="sng" dirty="0"/>
              <a:t>commit command</a:t>
            </a:r>
            <a:r>
              <a:rPr lang="en-US" dirty="0"/>
              <a:t> to push the buffer contents to the physical table.</a:t>
            </a:r>
          </a:p>
          <a:p>
            <a:pPr lvl="2"/>
            <a:r>
              <a:rPr lang="en-US" dirty="0"/>
              <a:t>Either use the SQL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COMMIT</a:t>
            </a:r>
            <a:r>
              <a:rPr lang="en-US" dirty="0"/>
              <a:t> command or the connector object’s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commit()</a:t>
            </a:r>
            <a:r>
              <a:rPr lang="en-US" dirty="0"/>
              <a:t> function.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7490B-7090-CA76-D213-2AF433452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6941A1-DF3D-259A-1918-DB26B8C50C71}"/>
              </a:ext>
            </a:extLst>
          </p:cNvPr>
          <p:cNvSpPr txBox="1"/>
          <p:nvPr/>
        </p:nvSpPr>
        <p:spPr>
          <a:xfrm>
            <a:off x="5212073" y="5559299"/>
            <a:ext cx="181459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CommitTest.ipynb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798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117C6-95B0-9040-8BFE-BA95D38E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B324B-8BC7-A14D-83B0-42C730D72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RAID hardware and software can perform true </a:t>
            </a:r>
            <a:r>
              <a:rPr lang="en-US" u="sng" dirty="0"/>
              <a:t>parallel accesses</a:t>
            </a:r>
            <a:r>
              <a:rPr lang="en-US" dirty="0"/>
              <a:t> on multiple drives, </a:t>
            </a:r>
            <a:br>
              <a:rPr lang="en-US" dirty="0"/>
            </a:br>
            <a:r>
              <a:rPr lang="en-US" dirty="0"/>
              <a:t>there will be a performance improvement </a:t>
            </a:r>
            <a:br>
              <a:rPr lang="en-US" dirty="0"/>
            </a:br>
            <a:r>
              <a:rPr lang="en-US" dirty="0"/>
              <a:t>over a single disk.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688D7-0E54-5140-BFB2-65C3FD73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6128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1070B-CDE2-5D44-85E3-72F5FEA2D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Cost-Effective RAID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60BF0-4382-B34E-A26F-B10AF2E9C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an optimal cost-effective RAID implementation, simultaneously: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Maximize the </a:t>
            </a:r>
            <a:r>
              <a:rPr lang="en-US" u="sng" dirty="0"/>
              <a:t>number of disks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accessed in parallel.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Minimize the </a:t>
            </a:r>
            <a:r>
              <a:rPr lang="en-US" u="sng" dirty="0"/>
              <a:t>amount of disk space</a:t>
            </a:r>
            <a:br>
              <a:rPr lang="en-US" dirty="0"/>
            </a:br>
            <a:r>
              <a:rPr lang="en-US" dirty="0"/>
              <a:t>used for redundant data.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Minimize the </a:t>
            </a:r>
            <a:r>
              <a:rPr lang="en-US" u="sng" dirty="0"/>
              <a:t>overhead</a:t>
            </a:r>
            <a:r>
              <a:rPr lang="en-US" dirty="0"/>
              <a:t> required </a:t>
            </a:r>
            <a:br>
              <a:rPr lang="en-US" dirty="0"/>
            </a:br>
            <a:r>
              <a:rPr lang="en-US" dirty="0"/>
              <a:t>to achieve the above goals.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E417E-F304-E042-8691-1EAD222EB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6853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7AB-0462-6746-8BF2-3FD6779E8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Striping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03E10-84C0-E546-ACBB-70E5E0A57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Data striping</a:t>
            </a:r>
            <a:r>
              <a:rPr lang="en-US" dirty="0"/>
              <a:t> improves performance.</a:t>
            </a:r>
          </a:p>
          <a:p>
            <a:pPr lvl="4"/>
            <a:endParaRPr lang="en-US" dirty="0"/>
          </a:p>
          <a:p>
            <a:r>
              <a:rPr lang="en-US" dirty="0"/>
              <a:t>Transparently </a:t>
            </a:r>
            <a:r>
              <a:rPr lang="en-US" u="sng" dirty="0"/>
              <a:t>distribute data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over multiple disks.</a:t>
            </a:r>
          </a:p>
          <a:p>
            <a:pPr lvl="4"/>
            <a:endParaRPr lang="en-US" dirty="0"/>
          </a:p>
          <a:p>
            <a:r>
              <a:rPr lang="en-US" dirty="0"/>
              <a:t>Make the multiple disks appear </a:t>
            </a:r>
            <a:br>
              <a:rPr lang="en-US" dirty="0"/>
            </a:br>
            <a:r>
              <a:rPr lang="en-US" dirty="0"/>
              <a:t>as a </a:t>
            </a:r>
            <a:r>
              <a:rPr lang="en-US" u="sng" dirty="0"/>
              <a:t>single fast, large disk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6334B-1D1C-884A-8EC4-9928FC64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2279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7AB-0462-6746-8BF2-3FD6779E8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Striping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03E10-84C0-E546-ACBB-70E5E0A57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95400"/>
            <a:ext cx="8412433" cy="4876770"/>
          </a:xfrm>
        </p:spPr>
        <p:txBody>
          <a:bodyPr/>
          <a:lstStyle/>
          <a:p>
            <a:r>
              <a:rPr lang="en-US" dirty="0"/>
              <a:t>Improve aggregate I/O performance by allowing multiple I/O’s to be </a:t>
            </a:r>
            <a:r>
              <a:rPr lang="en-US" u="sng" dirty="0"/>
              <a:t>serviced in parallel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Multiple, independent requests can be serviced in parallel by separate disks.</a:t>
            </a:r>
          </a:p>
          <a:p>
            <a:pPr lvl="1"/>
            <a:r>
              <a:rPr lang="en-US" dirty="0"/>
              <a:t>Decrease the </a:t>
            </a:r>
            <a:r>
              <a:rPr lang="en-US" u="sng" dirty="0"/>
              <a:t>queueing time</a:t>
            </a:r>
            <a:r>
              <a:rPr lang="en-US" dirty="0"/>
              <a:t> seen by I/O requests.</a:t>
            </a:r>
          </a:p>
          <a:p>
            <a:pPr lvl="5"/>
            <a:endParaRPr lang="en-US" dirty="0"/>
          </a:p>
          <a:p>
            <a:r>
              <a:rPr lang="en-US" dirty="0"/>
              <a:t>Single, multiple block requests can be serviced by multiple disks acting in coordination.</a:t>
            </a:r>
          </a:p>
          <a:p>
            <a:pPr lvl="1"/>
            <a:r>
              <a:rPr lang="en-US" dirty="0"/>
              <a:t>Increase the </a:t>
            </a:r>
            <a:r>
              <a:rPr lang="en-US" u="sng" dirty="0"/>
              <a:t>effective transfer rate</a:t>
            </a:r>
            <a:r>
              <a:rPr lang="en-US" dirty="0"/>
              <a:t> of a single request.</a:t>
            </a:r>
          </a:p>
          <a:p>
            <a:pPr lvl="1"/>
            <a:r>
              <a:rPr lang="en-US" dirty="0"/>
              <a:t>The performance benefits increase </a:t>
            </a:r>
            <a:br>
              <a:rPr lang="en-US" dirty="0"/>
            </a:br>
            <a:r>
              <a:rPr lang="en-US" dirty="0"/>
              <a:t>with the number of disks in the array.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6334B-1D1C-884A-8EC4-9928FC64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34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5F0D-4240-864F-B50E-55394D0B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Redundancy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74780-5B2C-074C-90AA-C18601568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u="sng" dirty="0"/>
              <a:t>redundancy</a:t>
            </a:r>
            <a:r>
              <a:rPr lang="en-US" dirty="0"/>
              <a:t> to overcome the decreased reliability of an array of multiple disks.</a:t>
            </a:r>
          </a:p>
          <a:p>
            <a:pPr lvl="4"/>
            <a:endParaRPr lang="en-US" dirty="0"/>
          </a:p>
          <a:p>
            <a:r>
              <a:rPr lang="en-US" dirty="0"/>
              <a:t>Select a method to compute </a:t>
            </a:r>
            <a:br>
              <a:rPr lang="en-US" dirty="0"/>
            </a:br>
            <a:r>
              <a:rPr lang="en-US" dirty="0"/>
              <a:t>the redundant information.</a:t>
            </a:r>
          </a:p>
          <a:p>
            <a:pPr lvl="1"/>
            <a:r>
              <a:rPr lang="en-US" dirty="0"/>
              <a:t>Most use parity.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70661-D93F-0E44-B42F-68BF9CCBF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2146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3F51E-CED2-1F49-B5D9-419BA6F1E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Redundancy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CAE99-0A99-0E42-9C5C-48F725093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distribute redundant information?</a:t>
            </a:r>
          </a:p>
          <a:p>
            <a:pPr lvl="4"/>
            <a:endParaRPr lang="en-US" dirty="0"/>
          </a:p>
          <a:p>
            <a:r>
              <a:rPr lang="en-US" u="sng" dirty="0"/>
              <a:t>Concentrate</a:t>
            </a:r>
            <a:r>
              <a:rPr lang="en-US" dirty="0"/>
              <a:t> the redundant information </a:t>
            </a:r>
            <a:br>
              <a:rPr lang="en-US" dirty="0"/>
            </a:br>
            <a:r>
              <a:rPr lang="en-US" dirty="0"/>
              <a:t>on a small number of disks.</a:t>
            </a:r>
          </a:p>
          <a:p>
            <a:pPr lvl="4"/>
            <a:endParaRPr lang="en-US" dirty="0"/>
          </a:p>
          <a:p>
            <a:r>
              <a:rPr lang="en-US" u="sng" dirty="0"/>
              <a:t>Distribute</a:t>
            </a:r>
            <a:r>
              <a:rPr lang="en-US" dirty="0"/>
              <a:t> redundant information uniformly </a:t>
            </a:r>
            <a:br>
              <a:rPr lang="en-US" dirty="0"/>
            </a:br>
            <a:r>
              <a:rPr lang="en-US" dirty="0"/>
              <a:t>across all the disks.</a:t>
            </a:r>
          </a:p>
          <a:p>
            <a:pPr lvl="1"/>
            <a:r>
              <a:rPr lang="en-US" dirty="0"/>
              <a:t>Avoid “hot spots” and load balancing problems.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AA2A1-C5EE-E144-803F-A63A744A5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05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66B3E-AB7C-E246-B831-DDDD9CAD7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5C7EB-5A79-2644-B34A-DDF25759D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59633"/>
          </a:xfrm>
        </p:spPr>
        <p:txBody>
          <a:bodyPr/>
          <a:lstStyle/>
          <a:p>
            <a:r>
              <a:rPr lang="en-US" dirty="0"/>
              <a:t>There are several data distribution schemes, </a:t>
            </a:r>
            <a:br>
              <a:rPr lang="en-US" dirty="0"/>
            </a:br>
            <a:r>
              <a:rPr lang="en-US" dirty="0"/>
              <a:t>called </a:t>
            </a:r>
            <a:r>
              <a:rPr lang="en-US" dirty="0">
                <a:solidFill>
                  <a:srgbClr val="B23C00"/>
                </a:solidFill>
              </a:rPr>
              <a:t>RAID levels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RAID levels and their associated data formats are standardized by </a:t>
            </a:r>
            <a:br>
              <a:rPr lang="en-US" dirty="0"/>
            </a:br>
            <a:r>
              <a:rPr lang="en-US" dirty="0"/>
              <a:t>the </a:t>
            </a:r>
            <a:r>
              <a:rPr lang="en-US" u="sng" dirty="0"/>
              <a:t>Storage Network </a:t>
            </a:r>
            <a:br>
              <a:rPr lang="en-US" u="sng" dirty="0"/>
            </a:br>
            <a:r>
              <a:rPr lang="en-US" u="sng" dirty="0"/>
              <a:t>Industry Association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(SNIA).</a:t>
            </a:r>
          </a:p>
          <a:p>
            <a:pPr lvl="1"/>
            <a:r>
              <a:rPr lang="en-US" dirty="0"/>
              <a:t>Common RAID </a:t>
            </a:r>
            <a:br>
              <a:rPr lang="en-US" dirty="0"/>
            </a:br>
            <a:r>
              <a:rPr lang="en-US" dirty="0"/>
              <a:t>Disk Drive Format </a:t>
            </a:r>
            <a:br>
              <a:rPr lang="en-US" dirty="0"/>
            </a:br>
            <a:r>
              <a:rPr lang="en-US" dirty="0"/>
              <a:t>(DDF) standard.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FE130-462C-6D43-8F4B-5EAD6B4C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56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B4F3F-7F06-7147-B207-D71760503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2" y="3097502"/>
            <a:ext cx="4480561" cy="28003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E6A31D-BDFB-BF4D-B87E-87C82403307F}"/>
              </a:ext>
            </a:extLst>
          </p:cNvPr>
          <p:cNvSpPr txBox="1"/>
          <p:nvPr/>
        </p:nvSpPr>
        <p:spPr>
          <a:xfrm>
            <a:off x="5176119" y="5937412"/>
            <a:ext cx="29065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http://www.ace-data.com/storage-consolidation/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27272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7A6D0-D917-994B-B714-4E90F284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Level 0 (Disk Striping)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24255-D149-8943-A5F1-97967A525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51951"/>
            <a:ext cx="4297678" cy="1878974"/>
          </a:xfrm>
        </p:spPr>
        <p:txBody>
          <a:bodyPr/>
          <a:lstStyle/>
          <a:p>
            <a:r>
              <a:rPr lang="en-US" dirty="0"/>
              <a:t>Blocks striped.</a:t>
            </a:r>
          </a:p>
          <a:p>
            <a:pPr lvl="1"/>
            <a:r>
              <a:rPr lang="en-US" dirty="0"/>
              <a:t>Excellent performance.</a:t>
            </a:r>
          </a:p>
          <a:p>
            <a:r>
              <a:rPr lang="en-US" dirty="0"/>
              <a:t>No redundancy.</a:t>
            </a:r>
          </a:p>
          <a:p>
            <a:pPr lvl="1"/>
            <a:r>
              <a:rPr lang="en-US" dirty="0"/>
              <a:t>No mirror or parity.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F84A2-41DA-8344-9511-BD843B8C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57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0FC917-6DC6-104F-9A7E-70784E47A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67" y="1325903"/>
            <a:ext cx="3017487" cy="289468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2F3336-538B-D048-AFC6-2A5FFA24EE7A}"/>
              </a:ext>
            </a:extLst>
          </p:cNvPr>
          <p:cNvSpPr txBox="1">
            <a:spLocks/>
          </p:cNvSpPr>
          <p:nvPr/>
        </p:nvSpPr>
        <p:spPr bwMode="auto">
          <a:xfrm>
            <a:off x="4206199" y="1341111"/>
            <a:ext cx="4754873" cy="327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/>
              <a:t>Minimum two disks.</a:t>
            </a:r>
          </a:p>
          <a:p>
            <a:pPr eaLnBrk="1" hangingPunct="1"/>
            <a:r>
              <a:rPr lang="en-US" dirty="0"/>
              <a:t>No fault tolerance.</a:t>
            </a:r>
          </a:p>
          <a:p>
            <a:pPr lvl="1" eaLnBrk="1" hangingPunct="1"/>
            <a:r>
              <a:rPr lang="en-US" dirty="0"/>
              <a:t>Lose data if a disk fails.</a:t>
            </a:r>
          </a:p>
          <a:p>
            <a:pPr lvl="1" eaLnBrk="1" hangingPunct="1"/>
            <a:r>
              <a:rPr lang="en-US" dirty="0"/>
              <a:t>Do not use if data is mission critical.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6B80E3-28A3-D147-8143-AD7A580D7C4E}"/>
              </a:ext>
            </a:extLst>
          </p:cNvPr>
          <p:cNvSpPr txBox="1"/>
          <p:nvPr/>
        </p:nvSpPr>
        <p:spPr>
          <a:xfrm>
            <a:off x="5051027" y="6582489"/>
            <a:ext cx="3910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http://www.maxtronic.com/index.php/techenical-briefs/raid-tutorial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679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159D64-AE08-4A47-AAE7-C87A4B016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72" y="1341111"/>
            <a:ext cx="3017482" cy="296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A7A6D0-D917-994B-B714-4E90F284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Level 1 (Disk Mirroring)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24255-D149-8943-A5F1-97967A525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51951"/>
            <a:ext cx="4114800" cy="1878974"/>
          </a:xfrm>
        </p:spPr>
        <p:txBody>
          <a:bodyPr/>
          <a:lstStyle/>
          <a:p>
            <a:r>
              <a:rPr lang="en-US" dirty="0"/>
              <a:t>Blocks mirrored.</a:t>
            </a:r>
          </a:p>
          <a:p>
            <a:pPr lvl="1"/>
            <a:r>
              <a:rPr lang="en-US" dirty="0"/>
              <a:t>Good performance.</a:t>
            </a:r>
          </a:p>
          <a:p>
            <a:pPr lvl="1"/>
            <a:r>
              <a:rPr lang="en-US" dirty="0"/>
              <a:t>100% redundancy.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F84A2-41DA-8344-9511-BD843B8C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58</a:t>
            </a:fld>
            <a:endParaRPr lang="en-US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2F3336-538B-D048-AFC6-2A5FFA24EE7A}"/>
              </a:ext>
            </a:extLst>
          </p:cNvPr>
          <p:cNvSpPr txBox="1">
            <a:spLocks/>
          </p:cNvSpPr>
          <p:nvPr/>
        </p:nvSpPr>
        <p:spPr bwMode="auto">
          <a:xfrm>
            <a:off x="4206199" y="1341111"/>
            <a:ext cx="4754873" cy="473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/>
              <a:t>Minimum two disks.</a:t>
            </a:r>
          </a:p>
          <a:p>
            <a:pPr eaLnBrk="1" hangingPunct="1"/>
            <a:r>
              <a:rPr lang="en-US" dirty="0"/>
              <a:t>Very high reliability.</a:t>
            </a:r>
          </a:p>
          <a:p>
            <a:pPr eaLnBrk="1" hangingPunct="1"/>
            <a:r>
              <a:rPr lang="en-US" dirty="0"/>
              <a:t>Continued data availability.</a:t>
            </a:r>
          </a:p>
          <a:p>
            <a:pPr eaLnBrk="1" hangingPunct="1"/>
            <a:r>
              <a:rPr lang="en-US" dirty="0"/>
              <a:t>No improvement in data access speed.</a:t>
            </a:r>
          </a:p>
          <a:p>
            <a:pPr eaLnBrk="1" hangingPunct="1"/>
            <a:r>
              <a:rPr lang="en-US" dirty="0"/>
              <a:t>Low capacity.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6B80E3-28A3-D147-8143-AD7A580D7C4E}"/>
              </a:ext>
            </a:extLst>
          </p:cNvPr>
          <p:cNvSpPr txBox="1"/>
          <p:nvPr/>
        </p:nvSpPr>
        <p:spPr>
          <a:xfrm>
            <a:off x="5051027" y="6582489"/>
            <a:ext cx="3910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http://www.maxtronic.com/index.php/techenical-briefs/raid-tutorial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573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CB411D-4BB6-1D43-8F71-B19F9717C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2" y="1341112"/>
            <a:ext cx="4180101" cy="2910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A7A6D0-D917-994B-B714-4E90F284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Level 3 (Striping, Dedicated Parity)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24255-D149-8943-A5F1-97967A525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51951"/>
            <a:ext cx="4114800" cy="1878974"/>
          </a:xfrm>
        </p:spPr>
        <p:txBody>
          <a:bodyPr/>
          <a:lstStyle/>
          <a:p>
            <a:r>
              <a:rPr lang="en-US" dirty="0"/>
              <a:t>Dedicated parity disk.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F84A2-41DA-8344-9511-BD843B8C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59</a:t>
            </a:fld>
            <a:endParaRPr lang="en-US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2F3336-538B-D048-AFC6-2A5FFA24EE7A}"/>
              </a:ext>
            </a:extLst>
          </p:cNvPr>
          <p:cNvSpPr txBox="1">
            <a:spLocks/>
          </p:cNvSpPr>
          <p:nvPr/>
        </p:nvSpPr>
        <p:spPr bwMode="auto">
          <a:xfrm>
            <a:off x="4572000" y="1341111"/>
            <a:ext cx="4389072" cy="473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/>
              <a:t>Minimum three disks.</a:t>
            </a:r>
          </a:p>
          <a:p>
            <a:pPr eaLnBrk="1" hangingPunct="1"/>
            <a:r>
              <a:rPr lang="en-US" dirty="0"/>
              <a:t>Good for applications that require a single I/O stream with a high data transfer rate.</a:t>
            </a:r>
          </a:p>
          <a:p>
            <a:pPr lvl="1" eaLnBrk="1" hangingPunct="1"/>
            <a:r>
              <a:rPr lang="en-US" dirty="0"/>
              <a:t>Large blocks of sequential data must be transferred quickly.</a:t>
            </a:r>
          </a:p>
          <a:p>
            <a:pPr lvl="1" eaLnBrk="1" hangingPunct="1"/>
            <a:r>
              <a:rPr lang="en-US" dirty="0"/>
              <a:t>Examples: graphical imaging processors, CAD/CAM files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6B80E3-28A3-D147-8143-AD7A580D7C4E}"/>
              </a:ext>
            </a:extLst>
          </p:cNvPr>
          <p:cNvSpPr txBox="1"/>
          <p:nvPr/>
        </p:nvSpPr>
        <p:spPr>
          <a:xfrm>
            <a:off x="5051027" y="6582489"/>
            <a:ext cx="3910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http://www.maxtronic.com/index.php/techenical-briefs/raid-tutorial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631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a Transaction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More complicated transactions may involve several updates.</a:t>
            </a:r>
          </a:p>
          <a:p>
            <a:pPr lvl="4">
              <a:lnSpc>
                <a:spcPct val="90000"/>
              </a:lnSpc>
              <a:defRPr/>
            </a:pPr>
            <a:endParaRPr lang="en-US" alt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A modified buffer page might not be written to disk immediately after the transaction completes.</a:t>
            </a:r>
          </a:p>
          <a:p>
            <a:pPr lvl="4">
              <a:lnSpc>
                <a:spcPct val="90000"/>
              </a:lnSpc>
              <a:defRPr/>
            </a:pPr>
            <a:endParaRPr lang="en-US" alt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We should assume there is a delay before the actual disk write is done.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025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7A6D0-D917-994B-B714-4E90F284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Level 5 (Striping, Distributed Parity)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24255-D149-8943-A5F1-97967A525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43389"/>
            <a:ext cx="4114800" cy="1787535"/>
          </a:xfrm>
        </p:spPr>
        <p:txBody>
          <a:bodyPr/>
          <a:lstStyle/>
          <a:p>
            <a:r>
              <a:rPr lang="en-US" dirty="0"/>
              <a:t>Parity distributed.</a:t>
            </a:r>
          </a:p>
          <a:p>
            <a:pPr lvl="1"/>
            <a:r>
              <a:rPr lang="en-US" dirty="0"/>
              <a:t>Good redundancy.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F84A2-41DA-8344-9511-BD843B8C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60</a:t>
            </a:fld>
            <a:endParaRPr lang="en-US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2F3336-538B-D048-AFC6-2A5FFA24EE7A}"/>
              </a:ext>
            </a:extLst>
          </p:cNvPr>
          <p:cNvSpPr txBox="1">
            <a:spLocks/>
          </p:cNvSpPr>
          <p:nvPr/>
        </p:nvSpPr>
        <p:spPr bwMode="auto">
          <a:xfrm>
            <a:off x="4572000" y="1341110"/>
            <a:ext cx="4389072" cy="490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/>
              <a:t>Minimum three disks.</a:t>
            </a:r>
          </a:p>
          <a:p>
            <a:pPr eaLnBrk="1" hangingPunct="1"/>
            <a:r>
              <a:rPr lang="en-US" dirty="0"/>
              <a:t>Good for applications that are heavily read-oriented.</a:t>
            </a:r>
          </a:p>
          <a:p>
            <a:pPr eaLnBrk="1" hangingPunct="1"/>
            <a:r>
              <a:rPr lang="en-US" dirty="0"/>
              <a:t>Writes will be slow.</a:t>
            </a:r>
          </a:p>
          <a:p>
            <a:pPr lvl="1" eaLnBrk="1" hangingPunct="1"/>
            <a:r>
              <a:rPr lang="en-US" dirty="0"/>
              <a:t>Use memory caching </a:t>
            </a:r>
            <a:br>
              <a:rPr lang="en-US" dirty="0"/>
            </a:br>
            <a:r>
              <a:rPr lang="en-US" dirty="0"/>
              <a:t>to improve write performance.</a:t>
            </a:r>
          </a:p>
          <a:p>
            <a:pPr eaLnBrk="1" hangingPunct="1"/>
            <a:r>
              <a:rPr lang="en-US" dirty="0"/>
              <a:t>Must read all other disks to recover data from a failed disk.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6B80E3-28A3-D147-8143-AD7A580D7C4E}"/>
              </a:ext>
            </a:extLst>
          </p:cNvPr>
          <p:cNvSpPr txBox="1"/>
          <p:nvPr/>
        </p:nvSpPr>
        <p:spPr>
          <a:xfrm>
            <a:off x="5051027" y="6582489"/>
            <a:ext cx="3910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2"/>
              </a:rPr>
              <a:t>http://www.maxtronic.com/index.php/techenical-briefs/raid-tutorial</a:t>
            </a:r>
            <a:r>
              <a:rPr lang="en-US" sz="10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5DEC90-46FA-5A4C-A6E6-CA56B9437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12" y="1341110"/>
            <a:ext cx="3378339" cy="291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7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C58A11-7723-0342-A31D-F988CB3C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2" y="1341110"/>
            <a:ext cx="5046700" cy="2911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A7A6D0-D917-994B-B714-4E90F284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9" y="411163"/>
            <a:ext cx="8961022" cy="655637"/>
          </a:xfrm>
        </p:spPr>
        <p:txBody>
          <a:bodyPr/>
          <a:lstStyle/>
          <a:p>
            <a:r>
              <a:rPr lang="en-US" sz="3000" dirty="0"/>
              <a:t>RAID Level 6 (Striping, Double Distributed Parity)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24255-D149-8943-A5F1-97967A525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51951"/>
            <a:ext cx="4114800" cy="1878974"/>
          </a:xfrm>
        </p:spPr>
        <p:txBody>
          <a:bodyPr/>
          <a:lstStyle/>
          <a:p>
            <a:r>
              <a:rPr lang="en-US" dirty="0"/>
              <a:t>Blocks striped.</a:t>
            </a:r>
          </a:p>
          <a:p>
            <a:r>
              <a:rPr lang="en-US" dirty="0"/>
              <a:t>Double distributed parity (P+Q).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F84A2-41DA-8344-9511-BD843B8C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61</a:t>
            </a:fld>
            <a:endParaRPr lang="en-US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2F3336-538B-D048-AFC6-2A5FFA24EE7A}"/>
              </a:ext>
            </a:extLst>
          </p:cNvPr>
          <p:cNvSpPr txBox="1">
            <a:spLocks/>
          </p:cNvSpPr>
          <p:nvPr/>
        </p:nvSpPr>
        <p:spPr bwMode="auto">
          <a:xfrm>
            <a:off x="5394950" y="1341111"/>
            <a:ext cx="3566121" cy="473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/>
              <a:t>Minimum four disks.</a:t>
            </a:r>
          </a:p>
          <a:p>
            <a:pPr eaLnBrk="1" hangingPunct="1"/>
            <a:r>
              <a:rPr lang="en-US" dirty="0"/>
              <a:t>Can handle two disks failing.</a:t>
            </a:r>
          </a:p>
          <a:p>
            <a:pPr eaLnBrk="1" hangingPunct="1"/>
            <a:r>
              <a:rPr lang="en-US" dirty="0"/>
              <a:t>Complex to implement.</a:t>
            </a:r>
          </a:p>
          <a:p>
            <a:pPr eaLnBrk="1" hangingPunct="1"/>
            <a:r>
              <a:rPr lang="en-US" dirty="0"/>
              <a:t>Overhead of double parity calculations.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6B80E3-28A3-D147-8143-AD7A580D7C4E}"/>
              </a:ext>
            </a:extLst>
          </p:cNvPr>
          <p:cNvSpPr txBox="1"/>
          <p:nvPr/>
        </p:nvSpPr>
        <p:spPr>
          <a:xfrm>
            <a:off x="5051027" y="6582489"/>
            <a:ext cx="3910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http://www.maxtronic.com/index.php/techenical-briefs/raid-tutorial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433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93E6F-5614-6541-BA73-11E7977E0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Level 10 (Striped Mirrors)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E92A1-E7B6-084A-8DC2-686333398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11878"/>
            <a:ext cx="8229600" cy="2519048"/>
          </a:xfrm>
        </p:spPr>
        <p:txBody>
          <a:bodyPr/>
          <a:lstStyle/>
          <a:p>
            <a:r>
              <a:rPr lang="en-US" dirty="0"/>
              <a:t>Requires at least four disks.</a:t>
            </a:r>
          </a:p>
          <a:p>
            <a:r>
              <a:rPr lang="en-US" dirty="0"/>
              <a:t>Excellent performance (striping) and redundancy (mirroring).</a:t>
            </a:r>
          </a:p>
          <a:p>
            <a:r>
              <a:rPr lang="en-US" dirty="0"/>
              <a:t>Recover from a failed disk by reading its mirror.</a:t>
            </a:r>
          </a:p>
          <a:p>
            <a:r>
              <a:rPr lang="en-US" u="sng" dirty="0"/>
              <a:t>Best option</a:t>
            </a:r>
            <a:r>
              <a:rPr lang="en-US" dirty="0"/>
              <a:t> if you can afford all the disks.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2A88E-E205-4B47-8284-19545D496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62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428ECA-A89D-924B-AC82-C0FCC2AD1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7" y="1356374"/>
            <a:ext cx="5660251" cy="179830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0720E12-4F7A-D64F-A122-480256ADDA6E}"/>
              </a:ext>
            </a:extLst>
          </p:cNvPr>
          <p:cNvSpPr txBox="1">
            <a:spLocks/>
          </p:cNvSpPr>
          <p:nvPr/>
        </p:nvSpPr>
        <p:spPr bwMode="auto">
          <a:xfrm>
            <a:off x="5943585" y="1325884"/>
            <a:ext cx="3108926" cy="228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2400" dirty="0"/>
              <a:t>Combines RAID Level 0 (disk striping) and RAID Level 1 (disk mirroring).</a:t>
            </a:r>
          </a:p>
          <a:p>
            <a:pPr lvl="1" eaLnBrk="1" hangingPunct="1"/>
            <a:r>
              <a:rPr lang="en-US" sz="2000" dirty="0"/>
              <a:t>RAID 1+0</a:t>
            </a:r>
          </a:p>
          <a:p>
            <a:pPr lvl="1" eaLnBrk="1" hangingPunct="1"/>
            <a:r>
              <a:rPr lang="en-US" sz="2000" dirty="0"/>
              <a:t>“Stripe of mirrors”</a:t>
            </a:r>
          </a:p>
        </p:txBody>
      </p:sp>
    </p:spTree>
    <p:extLst>
      <p:ext uri="{BB962C8B-B14F-4D97-AF65-F5344CB8AC3E}">
        <p14:creationId xmlns:p14="http://schemas.microsoft.com/office/powerpoint/2010/main" val="362425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26CD6-CB8A-FD46-BE57-4294F48F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RAID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9D932-D297-7345-91D3-2AA8940BF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Dedicated hardware RAID controllers or cards.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008F00"/>
                </a:solidFill>
              </a:rPr>
              <a:t>+</a:t>
            </a:r>
            <a:r>
              <a:rPr lang="en-US" dirty="0"/>
              <a:t> Performance</a:t>
            </a:r>
          </a:p>
          <a:p>
            <a:pPr lvl="1"/>
            <a:r>
              <a:rPr lang="en-US" dirty="0"/>
              <a:t>No CPU cycles to manage the underlying disks.</a:t>
            </a:r>
          </a:p>
          <a:p>
            <a:pPr lvl="1"/>
            <a:r>
              <a:rPr lang="en-US" dirty="0"/>
              <a:t>Extensive caching.</a:t>
            </a:r>
          </a:p>
          <a:p>
            <a:pPr lvl="5"/>
            <a:endParaRPr lang="en-US" dirty="0"/>
          </a:p>
          <a:p>
            <a:r>
              <a:rPr lang="en-US" dirty="0">
                <a:solidFill>
                  <a:srgbClr val="008F00"/>
                </a:solidFill>
              </a:rPr>
              <a:t>+</a:t>
            </a:r>
            <a:r>
              <a:rPr lang="en-US" dirty="0"/>
              <a:t> Less complexity</a:t>
            </a:r>
          </a:p>
          <a:p>
            <a:pPr lvl="1"/>
            <a:r>
              <a:rPr lang="en-US" dirty="0"/>
              <a:t>The operating system does not need to understand RAID and can treat the disk array as a single device.</a:t>
            </a:r>
          </a:p>
          <a:p>
            <a:pPr lvl="5"/>
            <a:endParaRPr lang="en-US" dirty="0"/>
          </a:p>
          <a:p>
            <a:r>
              <a:rPr lang="en-US" dirty="0">
                <a:solidFill>
                  <a:srgbClr val="008F00"/>
                </a:solidFill>
              </a:rPr>
              <a:t>+</a:t>
            </a:r>
            <a:r>
              <a:rPr lang="en-US" dirty="0"/>
              <a:t> Availability</a:t>
            </a:r>
          </a:p>
          <a:p>
            <a:pPr lvl="1"/>
            <a:r>
              <a:rPr lang="en-US" dirty="0"/>
              <a:t>Available at system boot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146B8-D3BD-3C48-A6AB-EF4D54907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84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B5ED-E5C8-C84E-80ED-41D9C1D2C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RAID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E35EC-A736-2E4E-8304-D0C064997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-</a:t>
            </a:r>
            <a:r>
              <a:rPr lang="en-US" dirty="0"/>
              <a:t> Vendor lock-in</a:t>
            </a:r>
          </a:p>
          <a:p>
            <a:pPr lvl="1"/>
            <a:r>
              <a:rPr lang="en-US" dirty="0"/>
              <a:t>Proprietary firmware on the RAID hardware.</a:t>
            </a:r>
          </a:p>
          <a:p>
            <a:pPr lvl="1"/>
            <a:r>
              <a:rPr lang="en-US" dirty="0"/>
              <a:t>Must replace a failed component with an identical </a:t>
            </a:r>
            <a:br>
              <a:rPr lang="en-US" dirty="0"/>
            </a:br>
            <a:r>
              <a:rPr lang="en-US" dirty="0"/>
              <a:t>or a compatible model.</a:t>
            </a:r>
          </a:p>
          <a:p>
            <a:pPr lvl="5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-</a:t>
            </a:r>
            <a:r>
              <a:rPr lang="en-US" dirty="0"/>
              <a:t> Cost</a:t>
            </a:r>
          </a:p>
          <a:p>
            <a:pPr lvl="1"/>
            <a:r>
              <a:rPr lang="en-US" dirty="0"/>
              <a:t>High-end RAID hardware is expensive.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0726A-72FE-DC46-953F-FC02C2DB9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05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FA376-687F-A845-8C30-F59FB3416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RAID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0DA3B-A5A2-AE47-BE0D-285D3676A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8F00"/>
                </a:solidFill>
              </a:rPr>
              <a:t>+</a:t>
            </a:r>
            <a:r>
              <a:rPr lang="en-US" dirty="0"/>
              <a:t> Flexibility</a:t>
            </a:r>
          </a:p>
          <a:p>
            <a:pPr lvl="1"/>
            <a:r>
              <a:rPr lang="en-US" dirty="0"/>
              <a:t>Managed within the operating system.</a:t>
            </a:r>
          </a:p>
          <a:p>
            <a:pPr lvl="1"/>
            <a:r>
              <a:rPr lang="en-US" dirty="0"/>
              <a:t>Easy to configure from available storage </a:t>
            </a:r>
            <a:br>
              <a:rPr lang="en-US" dirty="0"/>
            </a:br>
            <a:r>
              <a:rPr lang="en-US" dirty="0"/>
              <a:t>without reconfiguring hardware.</a:t>
            </a:r>
          </a:p>
          <a:p>
            <a:pPr lvl="5"/>
            <a:endParaRPr lang="en-US" dirty="0"/>
          </a:p>
          <a:p>
            <a:r>
              <a:rPr lang="en-US" dirty="0">
                <a:solidFill>
                  <a:srgbClr val="008F00"/>
                </a:solidFill>
              </a:rPr>
              <a:t>+</a:t>
            </a:r>
            <a:r>
              <a:rPr lang="en-US" dirty="0"/>
              <a:t> Open source</a:t>
            </a:r>
          </a:p>
          <a:p>
            <a:pPr lvl="1"/>
            <a:r>
              <a:rPr lang="en-US" dirty="0"/>
              <a:t>Open-source RAID software available for Linux.</a:t>
            </a:r>
          </a:p>
          <a:p>
            <a:pPr lvl="1"/>
            <a:r>
              <a:rPr lang="en-US" dirty="0"/>
              <a:t>Easy to port to other systems.</a:t>
            </a:r>
          </a:p>
          <a:p>
            <a:pPr lvl="1"/>
            <a:r>
              <a:rPr lang="en-US" dirty="0"/>
              <a:t>No specialty hardware costs.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7F44F-85FA-3849-87DD-619B9F691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10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E2DA8-A276-A84E-9F7F-812A531E4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RAID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53F68-513E-B04B-BCDD-F09982EC7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-</a:t>
            </a:r>
            <a:r>
              <a:rPr lang="en-US" dirty="0"/>
              <a:t> Implementation-specific</a:t>
            </a:r>
          </a:p>
          <a:p>
            <a:pPr lvl="1"/>
            <a:r>
              <a:rPr lang="en-US" dirty="0"/>
              <a:t>Tied to a specific software implementation of RAID.</a:t>
            </a:r>
          </a:p>
          <a:p>
            <a:pPr lvl="1"/>
            <a:r>
              <a:rPr lang="en-US" dirty="0"/>
              <a:t>Data formats may not be compatible.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-</a:t>
            </a:r>
            <a:r>
              <a:rPr lang="en-US" dirty="0"/>
              <a:t> Performance overhead</a:t>
            </a:r>
          </a:p>
          <a:p>
            <a:pPr lvl="1"/>
            <a:r>
              <a:rPr lang="en-US" dirty="0"/>
              <a:t>Adds additional overhead.</a:t>
            </a:r>
          </a:p>
          <a:p>
            <a:pPr lvl="1"/>
            <a:r>
              <a:rPr lang="en-US" dirty="0"/>
              <a:t>Uses CPU cycles and memory.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DCA39-06C2-4648-83E7-65E52AFA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59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02F0-0080-0E40-A5F9-F7CD3CC7A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2C75D-5AD6-6D41-B51B-9FE05FBA7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Drive capacity</a:t>
            </a:r>
            <a:r>
              <a:rPr lang="en-US" dirty="0"/>
              <a:t> has grown at a much faster rate than transfer speed.</a:t>
            </a:r>
          </a:p>
          <a:p>
            <a:pPr lvl="4"/>
            <a:endParaRPr lang="en-US" dirty="0"/>
          </a:p>
          <a:p>
            <a:r>
              <a:rPr lang="en-US" dirty="0"/>
              <a:t>But </a:t>
            </a:r>
            <a:r>
              <a:rPr lang="en-US" u="sng" dirty="0"/>
              <a:t>error rates</a:t>
            </a:r>
            <a:r>
              <a:rPr lang="en-US" dirty="0"/>
              <a:t> have only fallen a little </a:t>
            </a:r>
            <a:br>
              <a:rPr lang="en-US" dirty="0"/>
            </a:br>
            <a:r>
              <a:rPr lang="en-US" dirty="0"/>
              <a:t>in comparison.</a:t>
            </a:r>
          </a:p>
          <a:p>
            <a:pPr lvl="4"/>
            <a:endParaRPr lang="en-US" dirty="0"/>
          </a:p>
          <a:p>
            <a:r>
              <a:rPr lang="en-US" dirty="0"/>
              <a:t>Larger-capacity drives may take hours </a:t>
            </a:r>
            <a:br>
              <a:rPr lang="en-US" dirty="0"/>
            </a:br>
            <a:r>
              <a:rPr lang="en-US" dirty="0"/>
              <a:t>if not days to rebuild.</a:t>
            </a:r>
          </a:p>
          <a:p>
            <a:pPr lvl="1"/>
            <a:r>
              <a:rPr lang="en-US" dirty="0"/>
              <a:t>During which time other drives may fail.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0A31C-C583-4F4A-AAAA-EBC853970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6735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06B0F-CBA2-F840-AB92-7D5A9F8FA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MTBF and MTTR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F326F-8A67-3043-B789-F87EEE6E0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85330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MTTF </a:t>
            </a:r>
            <a:r>
              <a:rPr lang="en-US" dirty="0"/>
              <a:t>is the mean time for a disk to fail.</a:t>
            </a:r>
          </a:p>
          <a:p>
            <a:r>
              <a:rPr lang="en-US" dirty="0">
                <a:solidFill>
                  <a:srgbClr val="B23C00"/>
                </a:solidFill>
              </a:rPr>
              <a:t>MTTR</a:t>
            </a:r>
            <a:r>
              <a:rPr lang="en-US" dirty="0"/>
              <a:t> is the mean time to repair a failed disk.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MTBF </a:t>
            </a:r>
            <a:r>
              <a:rPr lang="en-US" dirty="0"/>
              <a:t>is an individual drive’s </a:t>
            </a:r>
            <a:r>
              <a:rPr lang="en-US" u="sng" dirty="0"/>
              <a:t>mean time between failure</a:t>
            </a:r>
            <a:endParaRPr lang="en-US" dirty="0"/>
          </a:p>
          <a:p>
            <a:pPr lvl="1"/>
            <a:r>
              <a:rPr lang="en-US" dirty="0"/>
              <a:t>The total amount of time that elapses </a:t>
            </a:r>
            <a:br>
              <a:rPr lang="en-US" dirty="0"/>
            </a:br>
            <a:r>
              <a:rPr lang="en-US" dirty="0"/>
              <a:t>between one failure and the next.</a:t>
            </a:r>
          </a:p>
          <a:p>
            <a:pPr lvl="1"/>
            <a:r>
              <a:rPr lang="en-US" dirty="0"/>
              <a:t>Equals the sum of MTTF and MTTR.</a:t>
            </a:r>
          </a:p>
          <a:p>
            <a:pPr lvl="1"/>
            <a:r>
              <a:rPr lang="en-US" dirty="0"/>
              <a:t>MTBF has increased historically over time.</a:t>
            </a:r>
          </a:p>
          <a:p>
            <a:pPr lvl="1"/>
            <a:r>
              <a:rPr lang="en-US" dirty="0"/>
              <a:t>But it has not kept up with disks’ </a:t>
            </a:r>
            <a:br>
              <a:rPr lang="en-US" dirty="0"/>
            </a:br>
            <a:r>
              <a:rPr lang="en-US" dirty="0"/>
              <a:t>increased storage capacity.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10574-C431-9E4C-8CBE-576921CD4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2328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F93B1-0DF7-9343-BFCB-1021502C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MTBF and MTTR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5DD71-EFC0-DB4D-946F-0DDABDFF5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69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98A57A-D5F3-D544-8A6D-F21E11182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28" y="1188707"/>
            <a:ext cx="6156943" cy="46177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60BD71-F619-6542-9558-78721E8B3E59}"/>
              </a:ext>
            </a:extLst>
          </p:cNvPr>
          <p:cNvSpPr txBox="1"/>
          <p:nvPr/>
        </p:nvSpPr>
        <p:spPr>
          <a:xfrm>
            <a:off x="2645029" y="5257780"/>
            <a:ext cx="3853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http://blog.fosketts.net/2011/07/06/defining-failure-mttr-mttf-mtbf/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4421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Ideas About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A12A03"/>
                </a:solidFill>
              </a:rPr>
              <a:t>Transaction</a:t>
            </a:r>
            <a:r>
              <a:rPr lang="en-US" dirty="0"/>
              <a:t>: a </a:t>
            </a:r>
            <a:r>
              <a:rPr lang="en-US" u="sng" dirty="0"/>
              <a:t>logical unit of work</a:t>
            </a:r>
            <a:r>
              <a:rPr lang="en-US" dirty="0"/>
              <a:t> that takes the database from one </a:t>
            </a:r>
            <a:r>
              <a:rPr lang="en-US" u="sng" dirty="0"/>
              <a:t>consistent state</a:t>
            </a:r>
            <a:r>
              <a:rPr lang="en-US" dirty="0"/>
              <a:t> to another.</a:t>
            </a:r>
          </a:p>
          <a:p>
            <a:pPr lvl="4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Transactions can terminate successfully </a:t>
            </a:r>
            <a:br>
              <a:rPr lang="en-US" dirty="0"/>
            </a:br>
            <a:r>
              <a:rPr lang="en-US" dirty="0"/>
              <a:t>and </a:t>
            </a:r>
            <a:r>
              <a:rPr lang="en-US" dirty="0">
                <a:solidFill>
                  <a:srgbClr val="A12A03"/>
                </a:solidFill>
              </a:rPr>
              <a:t>commit</a:t>
            </a:r>
            <a:r>
              <a:rPr lang="en-US" dirty="0"/>
              <a:t>.</a:t>
            </a:r>
          </a:p>
          <a:p>
            <a:pPr lvl="4">
              <a:lnSpc>
                <a:spcPct val="90000"/>
              </a:lnSpc>
              <a:defRPr/>
            </a:pPr>
            <a:endParaRPr lang="en-US" dirty="0">
              <a:solidFill>
                <a:srgbClr val="A12A03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/>
              <a:t>Transactions can terminate unsuccessfully </a:t>
            </a:r>
            <a:br>
              <a:rPr lang="en-US" dirty="0"/>
            </a:br>
            <a:r>
              <a:rPr lang="en-US" dirty="0"/>
              <a:t>and be </a:t>
            </a:r>
            <a:r>
              <a:rPr lang="en-US" dirty="0">
                <a:solidFill>
                  <a:srgbClr val="A12A03"/>
                </a:solidFill>
              </a:rPr>
              <a:t>aborted.</a:t>
            </a:r>
          </a:p>
          <a:p>
            <a:pPr lvl="4">
              <a:lnSpc>
                <a:spcPct val="90000"/>
              </a:lnSpc>
              <a:defRPr/>
            </a:pPr>
            <a:endParaRPr lang="en-US" dirty="0">
              <a:solidFill>
                <a:srgbClr val="A12A03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Aborted transactions must be </a:t>
            </a:r>
            <a:r>
              <a:rPr lang="en-US" dirty="0">
                <a:solidFill>
                  <a:srgbClr val="A12A03"/>
                </a:solidFill>
              </a:rPr>
              <a:t>rolled back </a:t>
            </a:r>
            <a:r>
              <a:rPr lang="en-US" dirty="0"/>
              <a:t>(undone) if they changed the database.</a:t>
            </a:r>
          </a:p>
          <a:p>
            <a:pPr lvl="4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Committed transactions cannot be rolled back.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79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E1440-28D7-C34A-9B1E-552829FB4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Backups Still Needed!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68670-C66A-E440-B777-DCAE15919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r>
              <a:rPr lang="en-US" dirty="0"/>
              <a:t>RAID does not protect from </a:t>
            </a:r>
            <a:br>
              <a:rPr lang="en-US" dirty="0"/>
            </a:br>
            <a:r>
              <a:rPr lang="en-US" dirty="0"/>
              <a:t>multiple disk failures. </a:t>
            </a:r>
          </a:p>
          <a:p>
            <a:pPr lvl="1"/>
            <a:r>
              <a:rPr lang="en-US" dirty="0"/>
              <a:t>While one disk is offline for any reason, </a:t>
            </a:r>
            <a:br>
              <a:rPr lang="en-US" dirty="0"/>
            </a:br>
            <a:r>
              <a:rPr lang="en-US" dirty="0"/>
              <a:t>the disk array is not fully redundant.</a:t>
            </a:r>
          </a:p>
          <a:p>
            <a:pPr lvl="5"/>
            <a:endParaRPr lang="en-US" dirty="0"/>
          </a:p>
          <a:p>
            <a:r>
              <a:rPr lang="en-US" dirty="0"/>
              <a:t>RAID does not protect from</a:t>
            </a:r>
            <a:br>
              <a:rPr lang="en-US" dirty="0"/>
            </a:br>
            <a:r>
              <a:rPr lang="en-US" dirty="0"/>
              <a:t>non-disk related failures:</a:t>
            </a:r>
          </a:p>
          <a:p>
            <a:pPr lvl="1"/>
            <a:r>
              <a:rPr lang="en-US" dirty="0"/>
              <a:t>hardware errors</a:t>
            </a:r>
          </a:p>
          <a:p>
            <a:pPr lvl="1"/>
            <a:r>
              <a:rPr lang="en-US" dirty="0"/>
              <a:t>software errors</a:t>
            </a:r>
          </a:p>
          <a:p>
            <a:pPr lvl="1"/>
            <a:r>
              <a:rPr lang="en-US" dirty="0"/>
              <a:t>human errors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3D0A7-19E7-EC47-99C7-7E2A335F6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5165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059E0-DE0C-0FCF-5C9E-763E6D979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Analytics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F6154-2579-DB0A-2A82-A1DA3AFF1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/>
              <a:t>Can you now solve this waiver exam problem?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EBCC7-496B-7FE7-8FA8-F191D82F5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6" name="Picture 5" descr="A graph with a red line and blue dots&#10;&#10;Description automatically generated">
            <a:extLst>
              <a:ext uri="{FF2B5EF4-FFF2-40B4-BE49-F238E27FC236}">
                <a16:creationId xmlns:a16="http://schemas.microsoft.com/office/drawing/2014/main" id="{C9544F3D-4358-B191-21D6-30F15A472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98" y="1858084"/>
            <a:ext cx="7040803" cy="431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365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70EC5-6A57-09FC-351F-B4082DCC6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Analytics Problem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399C9-DFAB-1197-ECD7-1EF256C4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6" name="Picture 5" descr="A paper with text and images of equations&#10;&#10;Description automatically generated with medium confidence">
            <a:extLst>
              <a:ext uri="{FF2B5EF4-FFF2-40B4-BE49-F238E27FC236}">
                <a16:creationId xmlns:a16="http://schemas.microsoft.com/office/drawing/2014/main" id="{C5DA92B0-CECA-7203-7D55-38E47938E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078" y="1234464"/>
            <a:ext cx="6395844" cy="501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969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833EC-019B-83A7-4EAC-7E4FC0AC9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Analytics Problem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34234-FB38-5E35-13F4-FCEF771A1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02453"/>
          </a:xfrm>
        </p:spPr>
        <p:txBody>
          <a:bodyPr/>
          <a:lstStyle/>
          <a:p>
            <a:r>
              <a:rPr lang="en-US" dirty="0"/>
              <a:t>If the database table contains millions of records, you do </a:t>
            </a:r>
            <a:r>
              <a:rPr lang="en-US" u="sng" dirty="0"/>
              <a:t>not</a:t>
            </a:r>
            <a:r>
              <a:rPr lang="en-US" dirty="0"/>
              <a:t> want to download all the records to the client side and in order to use a Python program to calculate the slope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and the y-intercept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Much network traffic and latencies.</a:t>
            </a:r>
          </a:p>
          <a:p>
            <a:pPr lvl="1"/>
            <a:r>
              <a:rPr lang="en-US" dirty="0"/>
              <a:t>Keep the data on the database server.</a:t>
            </a:r>
          </a:p>
          <a:p>
            <a:pPr lvl="4"/>
            <a:endParaRPr lang="en-US" dirty="0"/>
          </a:p>
          <a:p>
            <a:r>
              <a:rPr lang="en-US" dirty="0"/>
              <a:t>Do all the math in SQL on the database server.</a:t>
            </a:r>
          </a:p>
          <a:p>
            <a:pPr lvl="1"/>
            <a:r>
              <a:rPr lang="en-US" dirty="0"/>
              <a:t>Then in your clientside Python program, query for and download only the values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189BF-22BE-D5F4-4FA3-4DD781D59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33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833EC-019B-83A7-4EAC-7E4FC0AC9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Analytics Problem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34234-FB38-5E35-13F4-FCEF771A1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236697"/>
          </a:xfrm>
        </p:spPr>
        <p:txBody>
          <a:bodyPr/>
          <a:lstStyle/>
          <a:p>
            <a:r>
              <a:rPr lang="en-US" dirty="0"/>
              <a:t>Write SQL code to compute </a:t>
            </a:r>
            <a:r>
              <a:rPr lang="en-US" u="sng" dirty="0"/>
              <a:t>on the database server</a:t>
            </a:r>
            <a:r>
              <a:rPr lang="en-US" dirty="0"/>
              <a:t> the values of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from the data in table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weights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You may use the SQL functions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dirty="0"/>
              <a:t> and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Do not use any built-in regression functions.</a:t>
            </a:r>
          </a:p>
          <a:p>
            <a:pPr lvl="1"/>
            <a:r>
              <a:rPr lang="en-US" dirty="0"/>
              <a:t>There are at </a:t>
            </a:r>
            <a:r>
              <a:rPr lang="en-US"/>
              <a:t>least five </a:t>
            </a:r>
            <a:r>
              <a:rPr lang="en-US" dirty="0"/>
              <a:t>ways to solve this. You should be able to do at least three of the ways.</a:t>
            </a:r>
          </a:p>
          <a:p>
            <a:pPr lvl="4"/>
            <a:endParaRPr lang="en-US" dirty="0"/>
          </a:p>
          <a:p>
            <a:r>
              <a:rPr lang="en-US" dirty="0"/>
              <a:t>Show how to query the slope </a:t>
            </a:r>
            <a:br>
              <a:rPr lang="en-US" dirty="0"/>
            </a:br>
            <a:r>
              <a:rPr lang="en-US" dirty="0"/>
              <a:t>and y-intercept values.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189BF-22BE-D5F4-4FA3-4DD781D59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74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01CC381-60F1-624A-9DC8-81F10D9556EA}"/>
              </a:ext>
            </a:extLst>
          </p:cNvPr>
          <p:cNvGrpSpPr/>
          <p:nvPr/>
        </p:nvGrpSpPr>
        <p:grpSpPr>
          <a:xfrm>
            <a:off x="5760707" y="4709146"/>
            <a:ext cx="2641557" cy="887188"/>
            <a:chOff x="5760707" y="4625315"/>
            <a:chExt cx="2641557" cy="887188"/>
          </a:xfrm>
        </p:grpSpPr>
        <p:pic>
          <p:nvPicPr>
            <p:cNvPr id="7" name="Picture 6" descr="A close up of black text&#10;&#10;Description automatically generated">
              <a:extLst>
                <a:ext uri="{FF2B5EF4-FFF2-40B4-BE49-F238E27FC236}">
                  <a16:creationId xmlns:a16="http://schemas.microsoft.com/office/drawing/2014/main" id="{933B7BC0-21B6-2409-FF6B-E0C6CF185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05407" y="4983463"/>
              <a:ext cx="2194536" cy="5290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22CA61-A465-2CEE-2179-AB06DAF5E184}"/>
                </a:ext>
              </a:extLst>
            </p:cNvPr>
            <p:cNvSpPr txBox="1"/>
            <p:nvPr/>
          </p:nvSpPr>
          <p:spPr>
            <a:xfrm>
              <a:off x="5760707" y="4625315"/>
              <a:ext cx="2641557" cy="338554"/>
            </a:xfrm>
            <a:prstGeom prst="rect">
              <a:avLst/>
            </a:prstGeom>
            <a:solidFill>
              <a:srgbClr val="0033CC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FFFF00"/>
                  </a:solidFill>
                </a:rPr>
                <a:t>StudentBookWeights.ipynb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284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357C7-FBA8-F18D-DC70-9F52EF97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 Properties of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70B9C-E7BE-E3D0-7177-0DABAF7F2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/>
              <a:t>tomicity</a:t>
            </a:r>
          </a:p>
          <a:p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/>
              <a:t>onsistency</a:t>
            </a:r>
          </a:p>
          <a:p>
            <a:r>
              <a:rPr lang="en-US" dirty="0">
                <a:solidFill>
                  <a:srgbClr val="C00000"/>
                </a:solidFill>
              </a:rPr>
              <a:t>I</a:t>
            </a:r>
            <a:r>
              <a:rPr lang="en-US" dirty="0"/>
              <a:t>solation</a:t>
            </a:r>
          </a:p>
          <a:p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urability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C1D07-EF53-1B07-E799-5B4CDD154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85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 Properties of Transactions: Atomicity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entire set of database update operations </a:t>
            </a:r>
            <a:br>
              <a:rPr lang="en-US" dirty="0"/>
            </a:br>
            <a:r>
              <a:rPr lang="en-US" dirty="0"/>
              <a:t>are </a:t>
            </a:r>
            <a:r>
              <a:rPr lang="en-US" u="sng" dirty="0"/>
              <a:t>all</a:t>
            </a:r>
            <a:r>
              <a:rPr lang="en-US" dirty="0"/>
              <a:t> carried out, or </a:t>
            </a:r>
            <a:r>
              <a:rPr lang="en-US" u="sng" dirty="0"/>
              <a:t>none</a:t>
            </a:r>
            <a:r>
              <a:rPr lang="en-US" dirty="0"/>
              <a:t> are.</a:t>
            </a:r>
          </a:p>
          <a:p>
            <a:pPr lvl="1"/>
            <a:r>
              <a:rPr lang="en-US" dirty="0"/>
              <a:t>Guarantee that multiple operations that alter tables can be treated as </a:t>
            </a:r>
            <a:r>
              <a:rPr lang="en-US" u="sng" dirty="0"/>
              <a:t>one indivisible unit of work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The DBMS must </a:t>
            </a:r>
            <a:r>
              <a:rPr lang="en-US" dirty="0">
                <a:solidFill>
                  <a:srgbClr val="A12A03"/>
                </a:solidFill>
              </a:rPr>
              <a:t>roll back </a:t>
            </a:r>
            <a:r>
              <a:rPr lang="en-US" dirty="0"/>
              <a:t>a</a:t>
            </a:r>
            <a:r>
              <a:rPr lang="en-US" dirty="0">
                <a:solidFill>
                  <a:srgbClr val="A12A03"/>
                </a:solidFill>
              </a:rPr>
              <a:t> </a:t>
            </a:r>
            <a:r>
              <a:rPr lang="en-US" dirty="0"/>
              <a:t>transaction </a:t>
            </a:r>
            <a:br>
              <a:rPr lang="en-US" dirty="0"/>
            </a:br>
            <a:r>
              <a:rPr lang="en-US" dirty="0"/>
              <a:t>if it changed the database but was not able</a:t>
            </a:r>
            <a:br>
              <a:rPr lang="en-US" dirty="0"/>
            </a:br>
            <a:r>
              <a:rPr lang="en-US" dirty="0"/>
              <a:t>to complete successfully.</a:t>
            </a:r>
          </a:p>
          <a:p>
            <a:pPr lvl="4"/>
            <a:endParaRPr lang="en-US" dirty="0"/>
          </a:p>
          <a:p>
            <a:r>
              <a:rPr lang="en-US" dirty="0"/>
              <a:t>The rollback process uses the database server’s log of the transaction writes.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82293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59087</TotalTime>
  <Words>3844</Words>
  <Application>Microsoft Macintosh PowerPoint</Application>
  <PresentationFormat>On-screen Show (4:3)</PresentationFormat>
  <Paragraphs>618</Paragraphs>
  <Slides>74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0" baseType="lpstr">
      <vt:lpstr>ＭＳ Ｐゴシック</vt:lpstr>
      <vt:lpstr>Arial</vt:lpstr>
      <vt:lpstr>Courier New</vt:lpstr>
      <vt:lpstr>Times New Roman</vt:lpstr>
      <vt:lpstr>Wingdings</vt:lpstr>
      <vt:lpstr>Quadrant</vt:lpstr>
      <vt:lpstr>DATA 201 Database Technologies  for Data Analytics March 27 Class Meeting</vt:lpstr>
      <vt:lpstr>This Evening</vt:lpstr>
      <vt:lpstr>Transaction Management</vt:lpstr>
      <vt:lpstr>Simple Update of One Record</vt:lpstr>
      <vt:lpstr>The Need to Commit</vt:lpstr>
      <vt:lpstr>Steps in a Transaction</vt:lpstr>
      <vt:lpstr>Basic Ideas About Transactions</vt:lpstr>
      <vt:lpstr>ACID Properties of Transactions</vt:lpstr>
      <vt:lpstr>ACID Properties of Transactions: Atomicity</vt:lpstr>
      <vt:lpstr>ACID Properties of Transactions: Consistency</vt:lpstr>
      <vt:lpstr>ACID Properties of Transactions: Isolation</vt:lpstr>
      <vt:lpstr>ACID Properties of Transactions: Durability</vt:lpstr>
      <vt:lpstr>Transaction Support in MySQL</vt:lpstr>
      <vt:lpstr>Transaction Support in MySQL, cont’d</vt:lpstr>
      <vt:lpstr>Transaction Support in MySQL, cont’d</vt:lpstr>
      <vt:lpstr>Break</vt:lpstr>
      <vt:lpstr>Concurrency Problems</vt:lpstr>
      <vt:lpstr>Lost Update Problem</vt:lpstr>
      <vt:lpstr>Uncommitted Update Problem</vt:lpstr>
      <vt:lpstr>Inconsistent Analysis Problem</vt:lpstr>
      <vt:lpstr>Non-Repeatable Read Problem</vt:lpstr>
      <vt:lpstr>Phantom Data Problem</vt:lpstr>
      <vt:lpstr>Transaction Conflicts</vt:lpstr>
      <vt:lpstr>Transaction Conflicts, cont’d</vt:lpstr>
      <vt:lpstr>Locking</vt:lpstr>
      <vt:lpstr>Locking, cont’d</vt:lpstr>
      <vt:lpstr>Shared and Exclusive Locks</vt:lpstr>
      <vt:lpstr>Lock Compatibility</vt:lpstr>
      <vt:lpstr>Deadlocks</vt:lpstr>
      <vt:lpstr>Two-Phase Locking Protocol</vt:lpstr>
      <vt:lpstr>Two-Phase Locking Protocol, cont’d</vt:lpstr>
      <vt:lpstr>Two-Phase Locking Protocol, cont’d</vt:lpstr>
      <vt:lpstr>Optimistic Techniques</vt:lpstr>
      <vt:lpstr>Need for Recovery</vt:lpstr>
      <vt:lpstr>Possible Effects of Failure</vt:lpstr>
      <vt:lpstr>Recovery Manager</vt:lpstr>
      <vt:lpstr>Failure to Write</vt:lpstr>
      <vt:lpstr>System Failure</vt:lpstr>
      <vt:lpstr>System Failure, cont’d</vt:lpstr>
      <vt:lpstr>Recovery Log</vt:lpstr>
      <vt:lpstr>Deferred Update Protocol</vt:lpstr>
      <vt:lpstr>Checkpoints</vt:lpstr>
      <vt:lpstr>Loss of Disk Data</vt:lpstr>
      <vt:lpstr>RAID</vt:lpstr>
      <vt:lpstr>RAID, cont’d</vt:lpstr>
      <vt:lpstr>MTTF</vt:lpstr>
      <vt:lpstr>Reliability and Availability</vt:lpstr>
      <vt:lpstr>Reliability and Availability, cont’d</vt:lpstr>
      <vt:lpstr>Reliability and Availability, cont’d</vt:lpstr>
      <vt:lpstr>Parallel Access</vt:lpstr>
      <vt:lpstr>Cost-Effective RAID</vt:lpstr>
      <vt:lpstr>Data Striping</vt:lpstr>
      <vt:lpstr>Data Striping, cont’d</vt:lpstr>
      <vt:lpstr>Data Redundancy</vt:lpstr>
      <vt:lpstr>Data Redundancy, cont’d</vt:lpstr>
      <vt:lpstr>RAID Levels</vt:lpstr>
      <vt:lpstr>RAID Level 0 (Disk Striping)</vt:lpstr>
      <vt:lpstr>RAID Level 1 (Disk Mirroring)</vt:lpstr>
      <vt:lpstr>RAID Level 3 (Striping, Dedicated Parity)</vt:lpstr>
      <vt:lpstr>RAID Level 5 (Striping, Distributed Parity)</vt:lpstr>
      <vt:lpstr>RAID Level 6 (Striping, Double Distributed Parity)</vt:lpstr>
      <vt:lpstr>RAID Level 10 (Striped Mirrors)</vt:lpstr>
      <vt:lpstr>Hardware RAID</vt:lpstr>
      <vt:lpstr>Hardware RAID, cont’d</vt:lpstr>
      <vt:lpstr>Software RAID</vt:lpstr>
      <vt:lpstr>Software RAID, cont’d</vt:lpstr>
      <vt:lpstr>Disk Recovery</vt:lpstr>
      <vt:lpstr>MTBF and MTTR</vt:lpstr>
      <vt:lpstr>MTBF and MTTR, cont’d</vt:lpstr>
      <vt:lpstr>Backups Still Needed!</vt:lpstr>
      <vt:lpstr>Data Analytics Problem</vt:lpstr>
      <vt:lpstr>Data Analytics Problem, cont’d</vt:lpstr>
      <vt:lpstr>Data Analytics Problem, cont’d</vt:lpstr>
      <vt:lpstr>Data Analytics Problem, cont’d</vt:lpstr>
    </vt:vector>
  </TitlesOfParts>
  <Manager/>
  <Company>San Jose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Ronald Mak</cp:lastModifiedBy>
  <cp:revision>702</cp:revision>
  <dcterms:created xsi:type="dcterms:W3CDTF">2008-01-12T03:52:55Z</dcterms:created>
  <dcterms:modified xsi:type="dcterms:W3CDTF">2025-03-28T00:41:41Z</dcterms:modified>
  <cp:category/>
</cp:coreProperties>
</file>