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9" r:id="rId1"/>
  </p:sldMasterIdLst>
  <p:notesMasterIdLst>
    <p:notesMasterId r:id="rId27"/>
  </p:notesMasterIdLst>
  <p:handoutMasterIdLst>
    <p:handoutMasterId r:id="rId28"/>
  </p:handoutMasterIdLst>
  <p:sldIdLst>
    <p:sldId id="256" r:id="rId2"/>
    <p:sldId id="826" r:id="rId3"/>
    <p:sldId id="860" r:id="rId4"/>
    <p:sldId id="846" r:id="rId5"/>
    <p:sldId id="847" r:id="rId6"/>
    <p:sldId id="848" r:id="rId7"/>
    <p:sldId id="827" r:id="rId8"/>
    <p:sldId id="828" r:id="rId9"/>
    <p:sldId id="829" r:id="rId10"/>
    <p:sldId id="830" r:id="rId11"/>
    <p:sldId id="831" r:id="rId12"/>
    <p:sldId id="832" r:id="rId13"/>
    <p:sldId id="834" r:id="rId14"/>
    <p:sldId id="835" r:id="rId15"/>
    <p:sldId id="840" r:id="rId16"/>
    <p:sldId id="839" r:id="rId17"/>
    <p:sldId id="849" r:id="rId18"/>
    <p:sldId id="838" r:id="rId19"/>
    <p:sldId id="836" r:id="rId20"/>
    <p:sldId id="837" r:id="rId21"/>
    <p:sldId id="842" r:id="rId22"/>
    <p:sldId id="843" r:id="rId23"/>
    <p:sldId id="844" r:id="rId24"/>
    <p:sldId id="845" r:id="rId25"/>
    <p:sldId id="841" r:id="rId26"/>
  </p:sldIdLst>
  <p:sldSz cx="9144000" cy="6858000" type="screen4x3"/>
  <p:notesSz cx="6858000" cy="9144000"/>
  <p:defaultTextStyle>
    <a:defPPr>
      <a:defRPr lang="en-US"/>
    </a:defPPr>
    <a:lvl1pPr algn="l" rtl="0" eaLnBrk="0" fontAlgn="base" hangingPunct="0">
      <a:spcBef>
        <a:spcPct val="0"/>
      </a:spcBef>
      <a:spcAft>
        <a:spcPct val="0"/>
      </a:spcAft>
      <a:defRPr sz="1600" kern="1200">
        <a:solidFill>
          <a:schemeClr val="tx1"/>
        </a:solidFill>
        <a:latin typeface="Arial" charset="0"/>
        <a:ea typeface="ＭＳ Ｐゴシック" charset="0"/>
        <a:cs typeface="+mn-cs"/>
      </a:defRPr>
    </a:lvl1pPr>
    <a:lvl2pPr marL="457200" algn="l" rtl="0" eaLnBrk="0" fontAlgn="base" hangingPunct="0">
      <a:spcBef>
        <a:spcPct val="0"/>
      </a:spcBef>
      <a:spcAft>
        <a:spcPct val="0"/>
      </a:spcAft>
      <a:defRPr sz="1600" kern="1200">
        <a:solidFill>
          <a:schemeClr val="tx1"/>
        </a:solidFill>
        <a:latin typeface="Arial" charset="0"/>
        <a:ea typeface="ＭＳ Ｐゴシック" charset="0"/>
        <a:cs typeface="+mn-cs"/>
      </a:defRPr>
    </a:lvl2pPr>
    <a:lvl3pPr marL="914400" algn="l" rtl="0" eaLnBrk="0" fontAlgn="base" hangingPunct="0">
      <a:spcBef>
        <a:spcPct val="0"/>
      </a:spcBef>
      <a:spcAft>
        <a:spcPct val="0"/>
      </a:spcAft>
      <a:defRPr sz="1600" kern="1200">
        <a:solidFill>
          <a:schemeClr val="tx1"/>
        </a:solidFill>
        <a:latin typeface="Arial" charset="0"/>
        <a:ea typeface="ＭＳ Ｐゴシック" charset="0"/>
        <a:cs typeface="+mn-cs"/>
      </a:defRPr>
    </a:lvl3pPr>
    <a:lvl4pPr marL="1371600" algn="l" rtl="0" eaLnBrk="0" fontAlgn="base" hangingPunct="0">
      <a:spcBef>
        <a:spcPct val="0"/>
      </a:spcBef>
      <a:spcAft>
        <a:spcPct val="0"/>
      </a:spcAft>
      <a:defRPr sz="1600" kern="1200">
        <a:solidFill>
          <a:schemeClr val="tx1"/>
        </a:solidFill>
        <a:latin typeface="Arial" charset="0"/>
        <a:ea typeface="ＭＳ Ｐゴシック" charset="0"/>
        <a:cs typeface="+mn-cs"/>
      </a:defRPr>
    </a:lvl4pPr>
    <a:lvl5pPr marL="1828800" algn="l" rtl="0" eaLnBrk="0" fontAlgn="base" hangingPunct="0">
      <a:spcBef>
        <a:spcPct val="0"/>
      </a:spcBef>
      <a:spcAft>
        <a:spcPct val="0"/>
      </a:spcAft>
      <a:defRPr sz="1600" kern="1200">
        <a:solidFill>
          <a:schemeClr val="tx1"/>
        </a:solidFill>
        <a:latin typeface="Arial" charset="0"/>
        <a:ea typeface="ＭＳ Ｐゴシック" charset="0"/>
        <a:cs typeface="+mn-cs"/>
      </a:defRPr>
    </a:lvl5pPr>
    <a:lvl6pPr marL="2286000" algn="l" defTabSz="457200" rtl="0" eaLnBrk="1" latinLnBrk="0" hangingPunct="1">
      <a:defRPr sz="1600" kern="1200">
        <a:solidFill>
          <a:schemeClr val="tx1"/>
        </a:solidFill>
        <a:latin typeface="Arial" charset="0"/>
        <a:ea typeface="ＭＳ Ｐゴシック" charset="0"/>
        <a:cs typeface="+mn-cs"/>
      </a:defRPr>
    </a:lvl6pPr>
    <a:lvl7pPr marL="2743200" algn="l" defTabSz="457200" rtl="0" eaLnBrk="1" latinLnBrk="0" hangingPunct="1">
      <a:defRPr sz="1600" kern="1200">
        <a:solidFill>
          <a:schemeClr val="tx1"/>
        </a:solidFill>
        <a:latin typeface="Arial" charset="0"/>
        <a:ea typeface="ＭＳ Ｐゴシック" charset="0"/>
        <a:cs typeface="+mn-cs"/>
      </a:defRPr>
    </a:lvl7pPr>
    <a:lvl8pPr marL="3200400" algn="l" defTabSz="457200" rtl="0" eaLnBrk="1" latinLnBrk="0" hangingPunct="1">
      <a:defRPr sz="1600" kern="1200">
        <a:solidFill>
          <a:schemeClr val="tx1"/>
        </a:solidFill>
        <a:latin typeface="Arial" charset="0"/>
        <a:ea typeface="ＭＳ Ｐゴシック" charset="0"/>
        <a:cs typeface="+mn-cs"/>
      </a:defRPr>
    </a:lvl8pPr>
    <a:lvl9pPr marL="3657600" algn="l" defTabSz="457200" rtl="0" eaLnBrk="1" latinLnBrk="0" hangingPunct="1">
      <a:defRPr sz="1600" kern="1200">
        <a:solidFill>
          <a:schemeClr val="tx1"/>
        </a:solidFill>
        <a:latin typeface="Arial" charset="0"/>
        <a:ea typeface="ＭＳ Ｐゴシック" charset="0"/>
        <a:cs typeface="+mn-cs"/>
      </a:defRPr>
    </a:lvl9pPr>
  </p:defaultTextStyle>
  <p:extLst>
    <p:ext uri="{EFAFB233-063F-42B5-8137-9DF3F51BA10A}">
      <p15:sldGuideLst xmlns:p15="http://schemas.microsoft.com/office/powerpoint/2012/main">
        <p15:guide id="1" orient="horz" pos="2160">
          <p15:clr>
            <a:srgbClr val="A4A3A4"/>
          </p15:clr>
        </p15:guide>
        <p15:guide id="2" pos="282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E1F5FF"/>
    <a:srgbClr val="008000"/>
    <a:srgbClr val="B23C00"/>
    <a:srgbClr val="C6DEFF"/>
    <a:srgbClr val="A12A03"/>
    <a:srgbClr val="66CCFF"/>
    <a:srgbClr val="A40000"/>
    <a:srgbClr val="CC99FF"/>
    <a:srgbClr val="99FF66"/>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767" autoAdjust="0"/>
    <p:restoredTop sz="96976" autoAdjust="0"/>
  </p:normalViewPr>
  <p:slideViewPr>
    <p:cSldViewPr>
      <p:cViewPr varScale="1">
        <p:scale>
          <a:sx n="199" d="100"/>
          <a:sy n="199" d="100"/>
        </p:scale>
        <p:origin x="192" y="936"/>
      </p:cViewPr>
      <p:guideLst>
        <p:guide orient="horz" pos="2160"/>
        <p:guide pos="2822"/>
      </p:guideLst>
    </p:cSldViewPr>
  </p:slideViewPr>
  <p:outlineViewPr>
    <p:cViewPr>
      <p:scale>
        <a:sx n="33" d="100"/>
        <a:sy n="33" d="100"/>
      </p:scale>
      <p:origin x="0" y="-12680"/>
    </p:cViewPr>
  </p:outlineViewPr>
  <p:notesTextViewPr>
    <p:cViewPr>
      <p:scale>
        <a:sx n="100" d="100"/>
        <a:sy n="100" d="100"/>
      </p:scale>
      <p:origin x="0" y="0"/>
    </p:cViewPr>
  </p:notesTextViewPr>
  <p:sorterViewPr>
    <p:cViewPr>
      <p:scale>
        <a:sx n="130" d="100"/>
        <a:sy n="130" d="100"/>
      </p:scale>
      <p:origin x="0" y="0"/>
    </p:cViewPr>
  </p:sorterViewPr>
  <p:gridSpacing cx="91439" cy="91439"/>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4172681-C581-F644-AAF5-C092E01AA013}" type="datetimeFigureOut">
              <a:rPr lang="en-US" smtClean="0"/>
              <a:t>3/12/25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2A581D9-7090-374C-A542-C325CF1D3FFC}" type="slidenum">
              <a:rPr lang="en-US" smtClean="0"/>
              <a:t>‹#›</a:t>
            </a:fld>
            <a:endParaRPr lang="en-US"/>
          </a:p>
        </p:txBody>
      </p:sp>
    </p:spTree>
    <p:extLst>
      <p:ext uri="{BB962C8B-B14F-4D97-AF65-F5344CB8AC3E}">
        <p14:creationId xmlns:p14="http://schemas.microsoft.com/office/powerpoint/2010/main" val="225720066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bwMode="auto">
          <a:xfrm>
            <a:off x="0" y="0"/>
            <a:ext cx="2971800" cy="457200"/>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vl1pPr>
          </a:lstStyle>
          <a:p>
            <a:endParaRPr lang="en-US"/>
          </a:p>
        </p:txBody>
      </p:sp>
      <p:sp>
        <p:nvSpPr>
          <p:cNvPr id="32771" name="Rectangle 3"/>
          <p:cNvSpPr>
            <a:spLocks noGrp="1" noChangeArrowheads="1"/>
          </p:cNvSpPr>
          <p:nvPr>
            <p:ph type="dt" idx="1"/>
          </p:nvPr>
        </p:nvSpPr>
        <p:spPr bwMode="auto">
          <a:xfrm>
            <a:off x="3884613" y="0"/>
            <a:ext cx="2971800" cy="457200"/>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vl1pPr>
          </a:lstStyle>
          <a:p>
            <a:endParaRPr lang="en-US"/>
          </a:p>
        </p:txBody>
      </p:sp>
      <p:sp>
        <p:nvSpPr>
          <p:cNvPr id="3277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53640926-AAD7-44d8-BBD7-CCE9431645EC}">
              <a14:shadowObscured xmlns:a14="http://schemas.microsoft.com/office/drawing/2010/main" xmlns="" val="1"/>
            </a:ext>
          </a:extLst>
        </p:spPr>
      </p:sp>
      <p:sp>
        <p:nvSpPr>
          <p:cNvPr id="3277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2774" name="Rectangle 6"/>
          <p:cNvSpPr>
            <a:spLocks noGrp="1" noChangeArrowheads="1"/>
          </p:cNvSpPr>
          <p:nvPr>
            <p:ph type="ftr" sz="quarter" idx="4"/>
          </p:nvPr>
        </p:nvSpPr>
        <p:spPr bwMode="auto">
          <a:xfrm>
            <a:off x="0" y="8685213"/>
            <a:ext cx="2971800" cy="457200"/>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vl1pPr>
          </a:lstStyle>
          <a:p>
            <a:endParaRPr lang="en-US"/>
          </a:p>
        </p:txBody>
      </p:sp>
      <p:sp>
        <p:nvSpPr>
          <p:cNvPr id="3277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fld id="{5164504C-A0F5-524D-82C6-1B8158989AE1}" type="slidenum">
              <a:rPr lang="en-US"/>
              <a:pPr/>
              <a:t>‹#›</a:t>
            </a:fld>
            <a:endParaRPr lang="en-US"/>
          </a:p>
        </p:txBody>
      </p:sp>
    </p:spTree>
    <p:extLst>
      <p:ext uri="{BB962C8B-B14F-4D97-AF65-F5344CB8AC3E}">
        <p14:creationId xmlns:p14="http://schemas.microsoft.com/office/powerpoint/2010/main" val="2181768727"/>
      </p:ext>
    </p:extLst>
  </p:cSld>
  <p:clrMap bg1="lt1" tx1="dk1" bg2="lt2" tx2="dk2" accent1="accent1" accent2="accent2" accent3="accent3" accent4="accent4" accent5="accent5" accent6="accent6" hlink="hlink" folHlink="folHlink"/>
  <p:hf hdr="0" ftr="0" dt="0"/>
  <p:notesStyle>
    <a:lvl1pPr algn="l" rtl="0" fontAlgn="base">
      <a:spcBef>
        <a:spcPct val="30000"/>
      </a:spcBef>
      <a:spcAft>
        <a:spcPct val="0"/>
      </a:spcAft>
      <a:defRPr sz="1200" kern="1200">
        <a:solidFill>
          <a:schemeClr val="tx1"/>
        </a:solidFill>
        <a:latin typeface="Arial" charset="0"/>
        <a:ea typeface="ＭＳ Ｐゴシック" charset="0"/>
        <a:cs typeface="+mn-cs"/>
      </a:defRPr>
    </a:lvl1pPr>
    <a:lvl2pPr marL="457200" algn="l" rtl="0" fontAlgn="base">
      <a:spcBef>
        <a:spcPct val="30000"/>
      </a:spcBef>
      <a:spcAft>
        <a:spcPct val="0"/>
      </a:spcAft>
      <a:defRPr sz="1200" kern="1200">
        <a:solidFill>
          <a:schemeClr val="tx1"/>
        </a:solidFill>
        <a:latin typeface="Arial" charset="0"/>
        <a:ea typeface="ＭＳ Ｐゴシック" charset="0"/>
        <a:cs typeface="+mn-cs"/>
      </a:defRPr>
    </a:lvl2pPr>
    <a:lvl3pPr marL="914400" algn="l" rtl="0" fontAlgn="base">
      <a:spcBef>
        <a:spcPct val="30000"/>
      </a:spcBef>
      <a:spcAft>
        <a:spcPct val="0"/>
      </a:spcAft>
      <a:defRPr sz="1200" kern="1200">
        <a:solidFill>
          <a:schemeClr val="tx1"/>
        </a:solidFill>
        <a:latin typeface="Arial" charset="0"/>
        <a:ea typeface="ＭＳ Ｐゴシック" charset="0"/>
        <a:cs typeface="+mn-cs"/>
      </a:defRPr>
    </a:lvl3pPr>
    <a:lvl4pPr marL="1371600" algn="l" rtl="0" fontAlgn="base">
      <a:spcBef>
        <a:spcPct val="30000"/>
      </a:spcBef>
      <a:spcAft>
        <a:spcPct val="0"/>
      </a:spcAft>
      <a:defRPr sz="1200" kern="1200">
        <a:solidFill>
          <a:schemeClr val="tx1"/>
        </a:solidFill>
        <a:latin typeface="Arial" charset="0"/>
        <a:ea typeface="ＭＳ Ｐゴシック" charset="0"/>
        <a:cs typeface="+mn-cs"/>
      </a:defRPr>
    </a:lvl4pPr>
    <a:lvl5pPr marL="1828800" algn="l" rtl="0" fontAlgn="base">
      <a:spcBef>
        <a:spcPct val="30000"/>
      </a:spcBef>
      <a:spcAft>
        <a:spcPct val="0"/>
      </a:spcAft>
      <a:defRPr sz="1200" kern="1200">
        <a:solidFill>
          <a:schemeClr val="tx1"/>
        </a:solidFill>
        <a:latin typeface="Arial"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164504C-A0F5-524D-82C6-1B8158989AE1}" type="slidenum">
              <a:rPr lang="en-US" smtClean="0"/>
              <a:pPr/>
              <a:t>1</a:t>
            </a:fld>
            <a:endParaRPr lang="en-US"/>
          </a:p>
        </p:txBody>
      </p:sp>
    </p:spTree>
    <p:extLst>
      <p:ext uri="{BB962C8B-B14F-4D97-AF65-F5344CB8AC3E}">
        <p14:creationId xmlns:p14="http://schemas.microsoft.com/office/powerpoint/2010/main" val="9354438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164504C-A0F5-524D-82C6-1B8158989AE1}" type="slidenum">
              <a:rPr lang="en-US" smtClean="0"/>
              <a:pPr/>
              <a:t>2</a:t>
            </a:fld>
            <a:endParaRPr lang="en-US"/>
          </a:p>
        </p:txBody>
      </p:sp>
    </p:spTree>
    <p:extLst>
      <p:ext uri="{BB962C8B-B14F-4D97-AF65-F5344CB8AC3E}">
        <p14:creationId xmlns:p14="http://schemas.microsoft.com/office/powerpoint/2010/main" val="9466217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0722" name="Rectangle 2"/>
          <p:cNvSpPr>
            <a:spLocks noChangeArrowheads="1"/>
          </p:cNvSpPr>
          <p:nvPr/>
        </p:nvSpPr>
        <p:spPr bwMode="auto">
          <a:xfrm>
            <a:off x="381000" y="990600"/>
            <a:ext cx="76200" cy="5105400"/>
          </a:xfrm>
          <a:prstGeom prst="rect">
            <a:avLst/>
          </a:prstGeom>
          <a:solidFill>
            <a:schemeClr val="bg2"/>
          </a:solidFill>
          <a:ln>
            <a:noFill/>
          </a:ln>
          <a:effectLst/>
          <a:extLs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30723" name="Rectangle 3"/>
          <p:cNvSpPr>
            <a:spLocks noGrp="1" noChangeArrowheads="1"/>
          </p:cNvSpPr>
          <p:nvPr>
            <p:ph type="ctrTitle"/>
          </p:nvPr>
        </p:nvSpPr>
        <p:spPr>
          <a:xfrm>
            <a:off x="762000" y="1371600"/>
            <a:ext cx="7696200" cy="2057400"/>
          </a:xfrm>
        </p:spPr>
        <p:txBody>
          <a:bodyPr/>
          <a:lstStyle>
            <a:lvl1pPr>
              <a:defRPr sz="4000"/>
            </a:lvl1pPr>
          </a:lstStyle>
          <a:p>
            <a:pPr lvl="0"/>
            <a:r>
              <a:rPr lang="en-US" noProof="0"/>
              <a:t>Click to edit Master title style</a:t>
            </a:r>
          </a:p>
        </p:txBody>
      </p:sp>
      <p:sp>
        <p:nvSpPr>
          <p:cNvPr id="30724" name="Rectangle 4"/>
          <p:cNvSpPr>
            <a:spLocks noGrp="1" noChangeArrowheads="1"/>
          </p:cNvSpPr>
          <p:nvPr>
            <p:ph type="subTitle" idx="1"/>
          </p:nvPr>
        </p:nvSpPr>
        <p:spPr>
          <a:xfrm>
            <a:off x="762000" y="3765550"/>
            <a:ext cx="7696200" cy="2057400"/>
          </a:xfrm>
        </p:spPr>
        <p:txBody>
          <a:bodyPr/>
          <a:lstStyle>
            <a:lvl1pPr marL="0" indent="0">
              <a:buFont typeface="Wingdings" charset="0"/>
              <a:buNone/>
              <a:defRPr sz="2400"/>
            </a:lvl1pPr>
          </a:lstStyle>
          <a:p>
            <a:pPr lvl="0"/>
            <a:r>
              <a:rPr lang="en-US" noProof="0"/>
              <a:t>Click to edit Master subtitle style</a:t>
            </a:r>
          </a:p>
        </p:txBody>
      </p:sp>
      <p:grpSp>
        <p:nvGrpSpPr>
          <p:cNvPr id="30728" name="Group 8"/>
          <p:cNvGrpSpPr>
            <a:grpSpLocks/>
          </p:cNvGrpSpPr>
          <p:nvPr/>
        </p:nvGrpSpPr>
        <p:grpSpPr bwMode="auto">
          <a:xfrm>
            <a:off x="381000" y="304800"/>
            <a:ext cx="8391525" cy="5791200"/>
            <a:chOff x="240" y="192"/>
            <a:chExt cx="5286" cy="3648"/>
          </a:xfrm>
        </p:grpSpPr>
        <p:sp>
          <p:nvSpPr>
            <p:cNvPr id="30729" name="Rectangle 9"/>
            <p:cNvSpPr>
              <a:spLocks noChangeArrowheads="1"/>
            </p:cNvSpPr>
            <p:nvPr/>
          </p:nvSpPr>
          <p:spPr bwMode="auto">
            <a:xfrm flipV="1">
              <a:off x="5236" y="192"/>
              <a:ext cx="288" cy="288"/>
            </a:xfrm>
            <a:prstGeom prst="rect">
              <a:avLst/>
            </a:prstGeom>
            <a:solidFill>
              <a:schemeClr val="bg2"/>
            </a:solidFill>
            <a:ln w="127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rot="10800000" wrap="none" anchor="ctr"/>
            <a:lstStyle/>
            <a:p>
              <a:pPr algn="ctr" eaLnBrk="1" hangingPunct="1"/>
              <a:endParaRPr lang="en-US" sz="2400">
                <a:latin typeface="Times New Roman" charset="0"/>
              </a:endParaRPr>
            </a:p>
          </p:txBody>
        </p:sp>
        <p:sp>
          <p:nvSpPr>
            <p:cNvPr id="30730" name="Rectangle 10"/>
            <p:cNvSpPr>
              <a:spLocks noChangeArrowheads="1"/>
            </p:cNvSpPr>
            <p:nvPr/>
          </p:nvSpPr>
          <p:spPr bwMode="auto">
            <a:xfrm flipV="1">
              <a:off x="240" y="192"/>
              <a:ext cx="5004" cy="288"/>
            </a:xfrm>
            <a:prstGeom prst="rect">
              <a:avLst/>
            </a:prstGeom>
            <a:solidFill>
              <a:schemeClr val="accent2"/>
            </a:solidFill>
            <a:ln w="127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30731" name="Rectangle 11"/>
            <p:cNvSpPr>
              <a:spLocks noChangeArrowheads="1"/>
            </p:cNvSpPr>
            <p:nvPr/>
          </p:nvSpPr>
          <p:spPr bwMode="auto">
            <a:xfrm flipV="1">
              <a:off x="240" y="480"/>
              <a:ext cx="5004" cy="144"/>
            </a:xfrm>
            <a:prstGeom prst="rect">
              <a:avLst/>
            </a:prstGeom>
            <a:solidFill>
              <a:schemeClr val="bg2"/>
            </a:solidFill>
            <a:ln w="127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rot="10800000" wrap="none" anchor="ctr"/>
            <a:lstStyle/>
            <a:p>
              <a:pPr algn="ctr" eaLnBrk="1" hangingPunct="1"/>
              <a:endParaRPr lang="en-US" sz="2400">
                <a:latin typeface="Times New Roman" charset="0"/>
              </a:endParaRPr>
            </a:p>
          </p:txBody>
        </p:sp>
        <p:sp>
          <p:nvSpPr>
            <p:cNvPr id="30732" name="Rectangle 12"/>
            <p:cNvSpPr>
              <a:spLocks noChangeArrowheads="1"/>
            </p:cNvSpPr>
            <p:nvPr/>
          </p:nvSpPr>
          <p:spPr bwMode="auto">
            <a:xfrm flipV="1">
              <a:off x="5242" y="480"/>
              <a:ext cx="282" cy="144"/>
            </a:xfrm>
            <a:prstGeom prst="rect">
              <a:avLst/>
            </a:prstGeom>
            <a:solidFill>
              <a:schemeClr val="accent2"/>
            </a:solidFill>
            <a:ln w="127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30733" name="Line 13"/>
            <p:cNvSpPr>
              <a:spLocks noChangeShapeType="1"/>
            </p:cNvSpPr>
            <p:nvPr/>
          </p:nvSpPr>
          <p:spPr bwMode="auto">
            <a:xfrm flipH="1">
              <a:off x="480" y="2256"/>
              <a:ext cx="4848" cy="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30734" name="Rectangle 14"/>
            <p:cNvSpPr>
              <a:spLocks noChangeArrowheads="1"/>
            </p:cNvSpPr>
            <p:nvPr/>
          </p:nvSpPr>
          <p:spPr bwMode="auto">
            <a:xfrm>
              <a:off x="240" y="192"/>
              <a:ext cx="5286" cy="3648"/>
            </a:xfrm>
            <a:prstGeom prst="rect">
              <a:avLst/>
            </a:prstGeom>
            <a:noFill/>
            <a:ln w="12700">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vl1pPr>
          </a:lstStyle>
          <a:p>
            <a:fld id="{5E4F0376-0E54-9843-B673-E00D6670E830}" type="slidenum">
              <a:rPr lang="en-US"/>
              <a:pPr/>
              <a:t>‹#›</a:t>
            </a:fld>
            <a:endParaRPr lang="en-US"/>
          </a:p>
        </p:txBody>
      </p:sp>
    </p:spTree>
    <p:extLst>
      <p:ext uri="{BB962C8B-B14F-4D97-AF65-F5344CB8AC3E}">
        <p14:creationId xmlns:p14="http://schemas.microsoft.com/office/powerpoint/2010/main" val="227775342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bwMode="auto">
          <a:xfrm>
            <a:off x="457200" y="411163"/>
            <a:ext cx="8229600" cy="655637"/>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29699" name="Rectangle 3"/>
          <p:cNvSpPr>
            <a:spLocks noGrp="1" noChangeArrowheads="1"/>
          </p:cNvSpPr>
          <p:nvPr>
            <p:ph type="body" idx="1"/>
          </p:nvPr>
        </p:nvSpPr>
        <p:spPr bwMode="auto">
          <a:xfrm>
            <a:off x="457200" y="1295400"/>
            <a:ext cx="8229600" cy="4835525"/>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9702" name="Rectangle 6"/>
          <p:cNvSpPr>
            <a:spLocks noGrp="1" noChangeArrowheads="1"/>
          </p:cNvSpPr>
          <p:nvPr>
            <p:ph type="sldNum" sz="quarter" idx="4"/>
          </p:nvPr>
        </p:nvSpPr>
        <p:spPr bwMode="auto">
          <a:xfrm>
            <a:off x="6781800" y="6248400"/>
            <a:ext cx="1905000" cy="457200"/>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2BDC82CD-30B2-1348-96D0-860A277DEA53}" type="slidenum">
              <a:rPr lang="en-US"/>
              <a:pPr/>
              <a:t>‹#›</a:t>
            </a:fld>
            <a:endParaRPr lang="en-US"/>
          </a:p>
        </p:txBody>
      </p:sp>
      <p:grpSp>
        <p:nvGrpSpPr>
          <p:cNvPr id="29703" name="Group 7"/>
          <p:cNvGrpSpPr>
            <a:grpSpLocks/>
          </p:cNvGrpSpPr>
          <p:nvPr/>
        </p:nvGrpSpPr>
        <p:grpSpPr bwMode="auto">
          <a:xfrm>
            <a:off x="228600" y="0"/>
            <a:ext cx="8686800" cy="1143000"/>
            <a:chOff x="176" y="96"/>
            <a:chExt cx="5472" cy="1008"/>
          </a:xfrm>
        </p:grpSpPr>
        <p:sp>
          <p:nvSpPr>
            <p:cNvPr id="29704" name="Line 8"/>
            <p:cNvSpPr>
              <a:spLocks noChangeShapeType="1"/>
            </p:cNvSpPr>
            <p:nvPr/>
          </p:nvSpPr>
          <p:spPr bwMode="auto">
            <a:xfrm flipH="1">
              <a:off x="288" y="1104"/>
              <a:ext cx="5232" cy="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29705" name="Rectangle 9"/>
            <p:cNvSpPr>
              <a:spLocks noChangeArrowheads="1"/>
            </p:cNvSpPr>
            <p:nvPr/>
          </p:nvSpPr>
          <p:spPr bwMode="auto">
            <a:xfrm>
              <a:off x="5504" y="96"/>
              <a:ext cx="144" cy="144"/>
            </a:xfrm>
            <a:prstGeom prst="rect">
              <a:avLst/>
            </a:prstGeom>
            <a:solidFill>
              <a:schemeClr val="bg2"/>
            </a:solidFill>
            <a:ln w="127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29706" name="Rectangle 10"/>
            <p:cNvSpPr>
              <a:spLocks noChangeArrowheads="1"/>
            </p:cNvSpPr>
            <p:nvPr/>
          </p:nvSpPr>
          <p:spPr bwMode="auto">
            <a:xfrm>
              <a:off x="176" y="96"/>
              <a:ext cx="5326" cy="144"/>
            </a:xfrm>
            <a:prstGeom prst="rect">
              <a:avLst/>
            </a:prstGeom>
            <a:solidFill>
              <a:schemeClr val="accent2"/>
            </a:solidFill>
            <a:ln w="127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29707" name="Rectangle 11"/>
            <p:cNvSpPr>
              <a:spLocks noChangeArrowheads="1"/>
            </p:cNvSpPr>
            <p:nvPr/>
          </p:nvSpPr>
          <p:spPr bwMode="auto">
            <a:xfrm>
              <a:off x="176" y="240"/>
              <a:ext cx="5326" cy="88"/>
            </a:xfrm>
            <a:prstGeom prst="rect">
              <a:avLst/>
            </a:prstGeom>
            <a:solidFill>
              <a:schemeClr val="bg2"/>
            </a:solidFill>
            <a:ln w="127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29708" name="Rectangle 12"/>
            <p:cNvSpPr>
              <a:spLocks noChangeArrowheads="1"/>
            </p:cNvSpPr>
            <p:nvPr/>
          </p:nvSpPr>
          <p:spPr bwMode="auto">
            <a:xfrm>
              <a:off x="5504" y="241"/>
              <a:ext cx="144" cy="86"/>
            </a:xfrm>
            <a:prstGeom prst="rect">
              <a:avLst/>
            </a:prstGeom>
            <a:solidFill>
              <a:schemeClr val="accent2"/>
            </a:solidFill>
            <a:ln w="127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grpSp>
      <p:pic>
        <p:nvPicPr>
          <p:cNvPr id="29709" name="Picture 13" descr="SJSU-logo"/>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366713" y="6172200"/>
            <a:ext cx="639762" cy="606425"/>
          </a:xfrm>
          <a:prstGeom prst="rect">
            <a:avLst/>
          </a:prstGeom>
          <a:noFill/>
          <a:extLst>
            <a:ext uri="{909E8E84-426E-40dd-AFC4-6F175D3DCCD1}">
              <a14:hiddenFill xmlns:a14="http://schemas.microsoft.com/office/drawing/2010/main" xmlns="">
                <a:solidFill>
                  <a:srgbClr val="FFFFFF"/>
                </a:solidFill>
              </a14:hiddenFill>
            </a:ext>
          </a:extLst>
        </p:spPr>
      </p:pic>
      <p:sp>
        <p:nvSpPr>
          <p:cNvPr id="2" name="TextBox 1"/>
          <p:cNvSpPr txBox="1"/>
          <p:nvPr userDrawn="1"/>
        </p:nvSpPr>
        <p:spPr>
          <a:xfrm>
            <a:off x="1000435" y="6263609"/>
            <a:ext cx="1742785" cy="400110"/>
          </a:xfrm>
          <a:prstGeom prst="rect">
            <a:avLst/>
          </a:prstGeom>
          <a:noFill/>
        </p:spPr>
        <p:txBody>
          <a:bodyPr wrap="none" rtlCol="0">
            <a:spAutoFit/>
          </a:bodyPr>
          <a:lstStyle/>
          <a:p>
            <a:r>
              <a:rPr lang="en-US" sz="1000" dirty="0"/>
              <a:t>Applied Data Science </a:t>
            </a:r>
            <a:r>
              <a:rPr lang="en-US" sz="1000" baseline="0" dirty="0"/>
              <a:t>Dept.</a:t>
            </a:r>
          </a:p>
          <a:p>
            <a:r>
              <a:rPr lang="en-US" sz="1000" baseline="0" dirty="0"/>
              <a:t>Spring 2025: March 13</a:t>
            </a:r>
            <a:endParaRPr lang="en-US" sz="1000" dirty="0"/>
          </a:p>
        </p:txBody>
      </p:sp>
      <p:sp>
        <p:nvSpPr>
          <p:cNvPr id="15" name="TextBox 14"/>
          <p:cNvSpPr txBox="1"/>
          <p:nvPr userDrawn="1"/>
        </p:nvSpPr>
        <p:spPr>
          <a:xfrm>
            <a:off x="3102237" y="6263609"/>
            <a:ext cx="3217547" cy="400110"/>
          </a:xfrm>
          <a:prstGeom prst="rect">
            <a:avLst/>
          </a:prstGeom>
          <a:noFill/>
        </p:spPr>
        <p:txBody>
          <a:bodyPr wrap="none" rtlCol="0">
            <a:spAutoFit/>
          </a:bodyPr>
          <a:lstStyle/>
          <a:p>
            <a:pPr algn="ctr"/>
            <a:r>
              <a:rPr lang="en-US" sz="1000" dirty="0"/>
              <a:t>DATA 201: </a:t>
            </a:r>
            <a:r>
              <a:rPr lang="en-US" sz="1000" baseline="0" dirty="0"/>
              <a:t>Database Technologies for Data Analytics</a:t>
            </a:r>
            <a:br>
              <a:rPr lang="en-US" sz="1000" baseline="0" dirty="0"/>
            </a:br>
            <a:r>
              <a:rPr lang="en-US" sz="1000" baseline="0" dirty="0"/>
              <a:t>© Ronald Mak</a:t>
            </a:r>
            <a:endParaRPr lang="en-US" sz="1000" dirty="0"/>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Lst>
  <p:hf hdr="0" ftr="0" dt="0"/>
  <p:txStyles>
    <p:titleStyle>
      <a:lvl1pPr algn="ctr" rtl="0" fontAlgn="base">
        <a:spcBef>
          <a:spcPct val="0"/>
        </a:spcBef>
        <a:spcAft>
          <a:spcPct val="0"/>
        </a:spcAft>
        <a:defRPr sz="3200">
          <a:solidFill>
            <a:schemeClr val="tx2"/>
          </a:solidFill>
          <a:latin typeface="+mj-lt"/>
          <a:ea typeface="+mj-ea"/>
          <a:cs typeface="+mj-cs"/>
        </a:defRPr>
      </a:lvl1pPr>
      <a:lvl2pPr algn="ctr" rtl="0" fontAlgn="base">
        <a:spcBef>
          <a:spcPct val="0"/>
        </a:spcBef>
        <a:spcAft>
          <a:spcPct val="0"/>
        </a:spcAft>
        <a:defRPr sz="3200">
          <a:solidFill>
            <a:schemeClr val="tx2"/>
          </a:solidFill>
          <a:latin typeface="Arial" charset="0"/>
          <a:ea typeface="ＭＳ Ｐゴシック" charset="0"/>
        </a:defRPr>
      </a:lvl2pPr>
      <a:lvl3pPr algn="ctr" rtl="0" fontAlgn="base">
        <a:spcBef>
          <a:spcPct val="0"/>
        </a:spcBef>
        <a:spcAft>
          <a:spcPct val="0"/>
        </a:spcAft>
        <a:defRPr sz="3200">
          <a:solidFill>
            <a:schemeClr val="tx2"/>
          </a:solidFill>
          <a:latin typeface="Arial" charset="0"/>
          <a:ea typeface="ＭＳ Ｐゴシック" charset="0"/>
        </a:defRPr>
      </a:lvl3pPr>
      <a:lvl4pPr algn="ctr" rtl="0" fontAlgn="base">
        <a:spcBef>
          <a:spcPct val="0"/>
        </a:spcBef>
        <a:spcAft>
          <a:spcPct val="0"/>
        </a:spcAft>
        <a:defRPr sz="3200">
          <a:solidFill>
            <a:schemeClr val="tx2"/>
          </a:solidFill>
          <a:latin typeface="Arial" charset="0"/>
          <a:ea typeface="ＭＳ Ｐゴシック" charset="0"/>
        </a:defRPr>
      </a:lvl4pPr>
      <a:lvl5pPr algn="ctr" rtl="0" fontAlgn="base">
        <a:spcBef>
          <a:spcPct val="0"/>
        </a:spcBef>
        <a:spcAft>
          <a:spcPct val="0"/>
        </a:spcAft>
        <a:defRPr sz="3200">
          <a:solidFill>
            <a:schemeClr val="tx2"/>
          </a:solidFill>
          <a:latin typeface="Arial" charset="0"/>
          <a:ea typeface="ＭＳ Ｐゴシック" charset="0"/>
        </a:defRPr>
      </a:lvl5pPr>
      <a:lvl6pPr marL="457200" algn="ctr" rtl="0" fontAlgn="base">
        <a:spcBef>
          <a:spcPct val="0"/>
        </a:spcBef>
        <a:spcAft>
          <a:spcPct val="0"/>
        </a:spcAft>
        <a:defRPr sz="3200">
          <a:solidFill>
            <a:schemeClr val="tx2"/>
          </a:solidFill>
          <a:latin typeface="Arial" charset="0"/>
          <a:ea typeface="ＭＳ Ｐゴシック" charset="0"/>
        </a:defRPr>
      </a:lvl6pPr>
      <a:lvl7pPr marL="914400" algn="ctr" rtl="0" fontAlgn="base">
        <a:spcBef>
          <a:spcPct val="0"/>
        </a:spcBef>
        <a:spcAft>
          <a:spcPct val="0"/>
        </a:spcAft>
        <a:defRPr sz="3200">
          <a:solidFill>
            <a:schemeClr val="tx2"/>
          </a:solidFill>
          <a:latin typeface="Arial" charset="0"/>
          <a:ea typeface="ＭＳ Ｐゴシック" charset="0"/>
        </a:defRPr>
      </a:lvl7pPr>
      <a:lvl8pPr marL="1371600" algn="ctr" rtl="0" fontAlgn="base">
        <a:spcBef>
          <a:spcPct val="0"/>
        </a:spcBef>
        <a:spcAft>
          <a:spcPct val="0"/>
        </a:spcAft>
        <a:defRPr sz="3200">
          <a:solidFill>
            <a:schemeClr val="tx2"/>
          </a:solidFill>
          <a:latin typeface="Arial" charset="0"/>
          <a:ea typeface="ＭＳ Ｐゴシック" charset="0"/>
        </a:defRPr>
      </a:lvl8pPr>
      <a:lvl9pPr marL="1828800" algn="ctr" rtl="0" fontAlgn="base">
        <a:spcBef>
          <a:spcPct val="0"/>
        </a:spcBef>
        <a:spcAft>
          <a:spcPct val="0"/>
        </a:spcAft>
        <a:defRPr sz="3200">
          <a:solidFill>
            <a:schemeClr val="tx2"/>
          </a:solidFill>
          <a:latin typeface="Arial" charset="0"/>
          <a:ea typeface="ＭＳ Ｐゴシック" charset="0"/>
        </a:defRPr>
      </a:lvl9pPr>
    </p:titleStyle>
    <p:bodyStyle>
      <a:lvl1pPr marL="469900" indent="-469900" algn="l" rtl="0" fontAlgn="base">
        <a:spcBef>
          <a:spcPct val="20000"/>
        </a:spcBef>
        <a:spcAft>
          <a:spcPct val="0"/>
        </a:spcAft>
        <a:buClr>
          <a:schemeClr val="bg2"/>
        </a:buClr>
        <a:buSzPct val="70000"/>
        <a:buFont typeface="Wingdings" charset="0"/>
        <a:buChar char="o"/>
        <a:defRPr sz="2800">
          <a:solidFill>
            <a:schemeClr val="tx1"/>
          </a:solidFill>
          <a:latin typeface="+mn-lt"/>
          <a:ea typeface="+mn-ea"/>
          <a:cs typeface="+mn-cs"/>
        </a:defRPr>
      </a:lvl1pPr>
      <a:lvl2pPr marL="908050" indent="-436563" algn="l" rtl="0" fontAlgn="base">
        <a:spcBef>
          <a:spcPct val="20000"/>
        </a:spcBef>
        <a:spcAft>
          <a:spcPct val="0"/>
        </a:spcAft>
        <a:buClr>
          <a:schemeClr val="accent2"/>
        </a:buClr>
        <a:buSzPct val="75000"/>
        <a:buFont typeface="Wingdings" charset="0"/>
        <a:buChar char="n"/>
        <a:defRPr sz="2400">
          <a:solidFill>
            <a:schemeClr val="tx1"/>
          </a:solidFill>
          <a:latin typeface="+mn-lt"/>
          <a:ea typeface="+mn-ea"/>
        </a:defRPr>
      </a:lvl2pPr>
      <a:lvl3pPr marL="1377950" indent="-468313" algn="l" rtl="0" fontAlgn="base">
        <a:spcBef>
          <a:spcPct val="20000"/>
        </a:spcBef>
        <a:spcAft>
          <a:spcPct val="0"/>
        </a:spcAft>
        <a:buClr>
          <a:schemeClr val="bg2"/>
        </a:buClr>
        <a:buSzPct val="65000"/>
        <a:buFont typeface="Wingdings" charset="0"/>
        <a:buChar char="o"/>
        <a:defRPr sz="2000">
          <a:solidFill>
            <a:schemeClr val="tx1"/>
          </a:solidFill>
          <a:latin typeface="+mn-lt"/>
          <a:ea typeface="+mn-ea"/>
        </a:defRPr>
      </a:lvl3pPr>
      <a:lvl4pPr marL="1827213" indent="-438150" algn="l" rtl="0" fontAlgn="base">
        <a:spcBef>
          <a:spcPct val="20000"/>
        </a:spcBef>
        <a:spcAft>
          <a:spcPct val="0"/>
        </a:spcAft>
        <a:buClr>
          <a:schemeClr val="accent2"/>
        </a:buClr>
        <a:buSzPct val="75000"/>
        <a:buFont typeface="Wingdings" charset="0"/>
        <a:buChar char="n"/>
        <a:defRPr sz="1600">
          <a:solidFill>
            <a:schemeClr val="tx1"/>
          </a:solidFill>
          <a:latin typeface="+mn-lt"/>
          <a:ea typeface="+mn-ea"/>
        </a:defRPr>
      </a:lvl4pPr>
      <a:lvl5pPr marL="2297113" indent="-468313" algn="l" rtl="0" fontAlgn="base">
        <a:spcBef>
          <a:spcPct val="20000"/>
        </a:spcBef>
        <a:spcAft>
          <a:spcPct val="0"/>
        </a:spcAft>
        <a:buClr>
          <a:schemeClr val="accent1"/>
        </a:buClr>
        <a:buSzPct val="50000"/>
        <a:buFont typeface="Wingdings" charset="0"/>
        <a:buChar char="o"/>
        <a:defRPr sz="1200">
          <a:solidFill>
            <a:schemeClr val="tx1"/>
          </a:solidFill>
          <a:latin typeface="+mn-lt"/>
          <a:ea typeface="+mn-ea"/>
        </a:defRPr>
      </a:lvl5pPr>
      <a:lvl6pPr marL="2754313" indent="-468313" algn="l" rtl="0" fontAlgn="base">
        <a:spcBef>
          <a:spcPct val="20000"/>
        </a:spcBef>
        <a:spcAft>
          <a:spcPct val="0"/>
        </a:spcAft>
        <a:buClr>
          <a:schemeClr val="accent1"/>
        </a:buClr>
        <a:buSzPct val="50000"/>
        <a:buFont typeface="Wingdings" charset="0"/>
        <a:buChar char="o"/>
        <a:defRPr sz="1200">
          <a:solidFill>
            <a:schemeClr val="tx1"/>
          </a:solidFill>
          <a:latin typeface="+mn-lt"/>
          <a:ea typeface="+mn-ea"/>
        </a:defRPr>
      </a:lvl6pPr>
      <a:lvl7pPr marL="3211513" indent="-468313" algn="l" rtl="0" fontAlgn="base">
        <a:spcBef>
          <a:spcPct val="20000"/>
        </a:spcBef>
        <a:spcAft>
          <a:spcPct val="0"/>
        </a:spcAft>
        <a:buClr>
          <a:schemeClr val="accent1"/>
        </a:buClr>
        <a:buSzPct val="50000"/>
        <a:buFont typeface="Wingdings" charset="0"/>
        <a:buChar char="o"/>
        <a:defRPr sz="1200">
          <a:solidFill>
            <a:schemeClr val="tx1"/>
          </a:solidFill>
          <a:latin typeface="+mn-lt"/>
          <a:ea typeface="+mn-ea"/>
        </a:defRPr>
      </a:lvl7pPr>
      <a:lvl8pPr marL="3668713" indent="-468313" algn="l" rtl="0" fontAlgn="base">
        <a:spcBef>
          <a:spcPct val="20000"/>
        </a:spcBef>
        <a:spcAft>
          <a:spcPct val="0"/>
        </a:spcAft>
        <a:buClr>
          <a:schemeClr val="accent1"/>
        </a:buClr>
        <a:buSzPct val="50000"/>
        <a:buFont typeface="Wingdings" charset="0"/>
        <a:buChar char="o"/>
        <a:defRPr sz="1200">
          <a:solidFill>
            <a:schemeClr val="tx1"/>
          </a:solidFill>
          <a:latin typeface="+mn-lt"/>
          <a:ea typeface="+mn-ea"/>
        </a:defRPr>
      </a:lvl8pPr>
      <a:lvl9pPr marL="4125913" indent="-468313" algn="l" rtl="0" fontAlgn="base">
        <a:spcBef>
          <a:spcPct val="20000"/>
        </a:spcBef>
        <a:spcAft>
          <a:spcPct val="0"/>
        </a:spcAft>
        <a:buClr>
          <a:schemeClr val="accent1"/>
        </a:buClr>
        <a:buSzPct val="50000"/>
        <a:buFont typeface="Wingdings" charset="0"/>
        <a:buChar char="o"/>
        <a:defRPr sz="12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cs.sjsu.edu/~mak"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cs.sjsu.edu/~mak/DATA201/notebooks/0313/northwind.sql"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computerhistory.org/"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sz="2400" dirty="0"/>
              <a:t>DATA 201</a:t>
            </a:r>
            <a:br>
              <a:rPr lang="en-US" sz="3200" dirty="0"/>
            </a:br>
            <a:r>
              <a:rPr lang="en-US" dirty="0"/>
              <a:t>Database Technologies </a:t>
            </a:r>
            <a:br>
              <a:rPr lang="en-US" dirty="0"/>
            </a:br>
            <a:r>
              <a:rPr lang="en-US" dirty="0"/>
              <a:t>for Data Analytics</a:t>
            </a:r>
            <a:br>
              <a:rPr lang="en-US" sz="3600" dirty="0"/>
            </a:br>
            <a:r>
              <a:rPr lang="en-US" sz="2400" dirty="0"/>
              <a:t>March 13 Class Meeting</a:t>
            </a:r>
          </a:p>
        </p:txBody>
      </p:sp>
      <p:sp>
        <p:nvSpPr>
          <p:cNvPr id="2051" name="Rectangle 3"/>
          <p:cNvSpPr>
            <a:spLocks noGrp="1" noChangeArrowheads="1"/>
          </p:cNvSpPr>
          <p:nvPr>
            <p:ph type="subTitle" idx="1"/>
          </p:nvPr>
        </p:nvSpPr>
        <p:spPr/>
        <p:txBody>
          <a:bodyPr/>
          <a:lstStyle/>
          <a:p>
            <a:pPr algn="ctr">
              <a:lnSpc>
                <a:spcPct val="90000"/>
              </a:lnSpc>
            </a:pPr>
            <a:r>
              <a:rPr lang="en-US" dirty="0"/>
              <a:t>Department of Applied Data Science</a:t>
            </a:r>
            <a:br>
              <a:rPr lang="en-US" dirty="0"/>
            </a:br>
            <a:r>
              <a:rPr lang="en-US" dirty="0"/>
              <a:t>San Jose State University</a:t>
            </a:r>
            <a:br>
              <a:rPr lang="en-US" dirty="0"/>
            </a:br>
            <a:br>
              <a:rPr lang="en-US" sz="1200" dirty="0"/>
            </a:br>
            <a:r>
              <a:rPr lang="en-US" dirty="0"/>
              <a:t>Spring 2025</a:t>
            </a:r>
            <a:br>
              <a:rPr lang="en-US" dirty="0"/>
            </a:br>
            <a:r>
              <a:rPr lang="en-US" dirty="0"/>
              <a:t>Instructor: Ron Mak</a:t>
            </a:r>
          </a:p>
          <a:p>
            <a:pPr algn="ctr">
              <a:lnSpc>
                <a:spcPct val="90000"/>
              </a:lnSpc>
            </a:pPr>
            <a:r>
              <a:rPr lang="en-US" dirty="0">
                <a:hlinkClick r:id="rId3"/>
              </a:rPr>
              <a:t>www.cs.sjsu.edu/~mak</a:t>
            </a:r>
            <a:endParaRPr lang="en-US" dirty="0"/>
          </a:p>
        </p:txBody>
      </p:sp>
      <p:pic>
        <p:nvPicPr>
          <p:cNvPr id="2053" name="Picture 5" descr="sjsu_logo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1562" y="4591050"/>
            <a:ext cx="1096962" cy="1031875"/>
          </a:xfrm>
          <a:prstGeom prst="rect">
            <a:avLst/>
          </a:prstGeom>
          <a:noFill/>
          <a:extLst>
            <a:ext uri="{909E8E84-426E-40dd-AFC4-6F175D3DCCD1}">
              <a14:hiddenFill xmlns="" xmlns:a14="http://schemas.microsoft.com/office/drawing/2010/main">
                <a:solidFill>
                  <a:srgbClr val="FFFFFF"/>
                </a:solidFill>
              </a14:hiddenFill>
            </a:ext>
          </a:extLst>
        </p:spPr>
      </p:pic>
      <p:pic>
        <p:nvPicPr>
          <p:cNvPr id="4" name="Picture 3" descr="A picture containing text&#10;&#10;Description automatically generated">
            <a:extLst>
              <a:ext uri="{FF2B5EF4-FFF2-40B4-BE49-F238E27FC236}">
                <a16:creationId xmlns:a16="http://schemas.microsoft.com/office/drawing/2014/main" id="{429A7643-0D99-37CC-DA97-13489E8FBDEF}"/>
              </a:ext>
            </a:extLst>
          </p:cNvPr>
          <p:cNvPicPr>
            <a:picLocks noChangeAspect="1"/>
          </p:cNvPicPr>
          <p:nvPr/>
        </p:nvPicPr>
        <p:blipFill>
          <a:blip r:embed="rId5"/>
          <a:stretch>
            <a:fillRect/>
          </a:stretch>
        </p:blipFill>
        <p:spPr>
          <a:xfrm>
            <a:off x="6675097" y="4783963"/>
            <a:ext cx="1828780" cy="64604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C4D60D-8142-4AF9-3CCB-C74F843A1399}"/>
              </a:ext>
            </a:extLst>
          </p:cNvPr>
          <p:cNvSpPr>
            <a:spLocks noGrp="1"/>
          </p:cNvSpPr>
          <p:nvPr>
            <p:ph type="title"/>
          </p:nvPr>
        </p:nvSpPr>
        <p:spPr/>
        <p:txBody>
          <a:bodyPr/>
          <a:lstStyle/>
          <a:p>
            <a:r>
              <a:rPr lang="en-US" dirty="0"/>
              <a:t>Query 4</a:t>
            </a:r>
          </a:p>
        </p:txBody>
      </p:sp>
      <p:sp>
        <p:nvSpPr>
          <p:cNvPr id="3" name="Content Placeholder 2">
            <a:extLst>
              <a:ext uri="{FF2B5EF4-FFF2-40B4-BE49-F238E27FC236}">
                <a16:creationId xmlns:a16="http://schemas.microsoft.com/office/drawing/2014/main" id="{04D6F887-828A-992E-E7D6-C59A98594401}"/>
              </a:ext>
            </a:extLst>
          </p:cNvPr>
          <p:cNvSpPr>
            <a:spLocks noGrp="1"/>
          </p:cNvSpPr>
          <p:nvPr>
            <p:ph idx="1"/>
          </p:nvPr>
        </p:nvSpPr>
        <p:spPr>
          <a:xfrm>
            <a:off x="457200" y="1295400"/>
            <a:ext cx="8229600" cy="579137"/>
          </a:xfrm>
        </p:spPr>
        <p:txBody>
          <a:bodyPr/>
          <a:lstStyle/>
          <a:p>
            <a:r>
              <a:rPr lang="en-US" dirty="0"/>
              <a:t>When was the first order?</a:t>
            </a:r>
          </a:p>
        </p:txBody>
      </p:sp>
      <p:sp>
        <p:nvSpPr>
          <p:cNvPr id="4" name="Slide Number Placeholder 3">
            <a:extLst>
              <a:ext uri="{FF2B5EF4-FFF2-40B4-BE49-F238E27FC236}">
                <a16:creationId xmlns:a16="http://schemas.microsoft.com/office/drawing/2014/main" id="{C5A428F1-5F2A-96B0-3CE1-9DC7DC9AF319}"/>
              </a:ext>
            </a:extLst>
          </p:cNvPr>
          <p:cNvSpPr>
            <a:spLocks noGrp="1"/>
          </p:cNvSpPr>
          <p:nvPr>
            <p:ph type="sldNum" sz="quarter" idx="12"/>
          </p:nvPr>
        </p:nvSpPr>
        <p:spPr/>
        <p:txBody>
          <a:bodyPr/>
          <a:lstStyle/>
          <a:p>
            <a:fld id="{5E4F0376-0E54-9843-B673-E00D6670E830}" type="slidenum">
              <a:rPr lang="en-US" smtClean="0"/>
              <a:pPr/>
              <a:t>10</a:t>
            </a:fld>
            <a:endParaRPr lang="en-US"/>
          </a:p>
        </p:txBody>
      </p:sp>
      <p:sp>
        <p:nvSpPr>
          <p:cNvPr id="5" name="TextBox 4">
            <a:extLst>
              <a:ext uri="{FF2B5EF4-FFF2-40B4-BE49-F238E27FC236}">
                <a16:creationId xmlns:a16="http://schemas.microsoft.com/office/drawing/2014/main" id="{05C3307E-4ABB-B456-0FC7-EC01794D0B0D}"/>
              </a:ext>
            </a:extLst>
          </p:cNvPr>
          <p:cNvSpPr txBox="1"/>
          <p:nvPr/>
        </p:nvSpPr>
        <p:spPr>
          <a:xfrm>
            <a:off x="3244553" y="1874537"/>
            <a:ext cx="2654894" cy="1384995"/>
          </a:xfrm>
          <a:prstGeom prst="rect">
            <a:avLst/>
          </a:prstGeom>
          <a:noFill/>
        </p:spPr>
        <p:txBody>
          <a:bodyPr wrap="none" rtlCol="0">
            <a:spAutoFit/>
          </a:bodyPr>
          <a:lstStyle/>
          <a:p>
            <a:r>
              <a:rPr lang="en-US" sz="1400" b="1" dirty="0">
                <a:solidFill>
                  <a:srgbClr val="000000"/>
                </a:solidFill>
                <a:effectLst/>
                <a:latin typeface="Courier New" panose="02070309020205020404" pitchFamily="49" charset="0"/>
                <a:cs typeface="Courier New" panose="02070309020205020404" pitchFamily="49" charset="0"/>
              </a:rPr>
              <a:t>+---------------------+</a:t>
            </a:r>
          </a:p>
          <a:p>
            <a:r>
              <a:rPr lang="en-US" sz="1400" b="1" dirty="0">
                <a:solidFill>
                  <a:srgbClr val="000000"/>
                </a:solidFill>
                <a:effectLst/>
                <a:latin typeface="Courier New" panose="02070309020205020404" pitchFamily="49" charset="0"/>
                <a:cs typeface="Courier New" panose="02070309020205020404" pitchFamily="49" charset="0"/>
              </a:rPr>
              <a:t>| </a:t>
            </a:r>
            <a:r>
              <a:rPr lang="en-US" sz="1400" b="1" dirty="0" err="1">
                <a:solidFill>
                  <a:srgbClr val="000000"/>
                </a:solidFill>
                <a:effectLst/>
                <a:latin typeface="Courier New" panose="02070309020205020404" pitchFamily="49" charset="0"/>
                <a:cs typeface="Courier New" panose="02070309020205020404" pitchFamily="49" charset="0"/>
              </a:rPr>
              <a:t>first_order</a:t>
            </a:r>
            <a:r>
              <a:rPr lang="en-US" sz="1400" b="1" dirty="0">
                <a:solidFill>
                  <a:srgbClr val="000000"/>
                </a:solidFill>
                <a:effectLst/>
                <a:latin typeface="Courier New" panose="02070309020205020404" pitchFamily="49" charset="0"/>
                <a:cs typeface="Courier New" panose="02070309020205020404" pitchFamily="49" charset="0"/>
              </a:rPr>
              <a:t>         |</a:t>
            </a:r>
          </a:p>
          <a:p>
            <a:r>
              <a:rPr lang="en-US" sz="1400" b="1" dirty="0">
                <a:solidFill>
                  <a:srgbClr val="000000"/>
                </a:solidFill>
                <a:effectLst/>
                <a:latin typeface="Courier New" panose="02070309020205020404" pitchFamily="49" charset="0"/>
                <a:cs typeface="Courier New" panose="02070309020205020404" pitchFamily="49" charset="0"/>
              </a:rPr>
              <a:t>+---------------------+</a:t>
            </a:r>
          </a:p>
          <a:p>
            <a:r>
              <a:rPr lang="en-US" sz="1400" b="1" dirty="0">
                <a:solidFill>
                  <a:srgbClr val="000000"/>
                </a:solidFill>
                <a:effectLst/>
                <a:latin typeface="Courier New" panose="02070309020205020404" pitchFamily="49" charset="0"/>
                <a:cs typeface="Courier New" panose="02070309020205020404" pitchFamily="49" charset="0"/>
              </a:rPr>
              <a:t>| 2014-07-04 08:00:00 |</a:t>
            </a:r>
          </a:p>
          <a:p>
            <a:r>
              <a:rPr lang="en-US" sz="1400" b="1" dirty="0">
                <a:solidFill>
                  <a:srgbClr val="000000"/>
                </a:solidFill>
                <a:effectLst/>
                <a:latin typeface="Courier New" panose="02070309020205020404" pitchFamily="49" charset="0"/>
                <a:cs typeface="Courier New" panose="02070309020205020404" pitchFamily="49" charset="0"/>
              </a:rPr>
              <a:t>+---------------------+</a:t>
            </a:r>
          </a:p>
          <a:p>
            <a:r>
              <a:rPr lang="en-US" sz="1400" b="1" dirty="0">
                <a:solidFill>
                  <a:srgbClr val="000000"/>
                </a:solidFill>
                <a:effectLst/>
                <a:latin typeface="Courier New" panose="02070309020205020404" pitchFamily="49" charset="0"/>
                <a:cs typeface="Courier New" panose="02070309020205020404" pitchFamily="49" charset="0"/>
              </a:rPr>
              <a:t>1 row in set (0.00 sec)</a:t>
            </a:r>
          </a:p>
        </p:txBody>
      </p:sp>
    </p:spTree>
    <p:extLst>
      <p:ext uri="{BB962C8B-B14F-4D97-AF65-F5344CB8AC3E}">
        <p14:creationId xmlns:p14="http://schemas.microsoft.com/office/powerpoint/2010/main" val="37372905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F8106D-3B43-3B26-D2F4-6A2B71C76BE5}"/>
              </a:ext>
            </a:extLst>
          </p:cNvPr>
          <p:cNvSpPr>
            <a:spLocks noGrp="1"/>
          </p:cNvSpPr>
          <p:nvPr>
            <p:ph type="title"/>
          </p:nvPr>
        </p:nvSpPr>
        <p:spPr/>
        <p:txBody>
          <a:bodyPr/>
          <a:lstStyle/>
          <a:p>
            <a:r>
              <a:rPr lang="en-US" dirty="0"/>
              <a:t>Query 5</a:t>
            </a:r>
          </a:p>
        </p:txBody>
      </p:sp>
      <p:sp>
        <p:nvSpPr>
          <p:cNvPr id="3" name="Content Placeholder 2">
            <a:extLst>
              <a:ext uri="{FF2B5EF4-FFF2-40B4-BE49-F238E27FC236}">
                <a16:creationId xmlns:a16="http://schemas.microsoft.com/office/drawing/2014/main" id="{5EEE80D2-5DB0-F1FF-8B2B-81F09B8E180B}"/>
              </a:ext>
            </a:extLst>
          </p:cNvPr>
          <p:cNvSpPr>
            <a:spLocks noGrp="1"/>
          </p:cNvSpPr>
          <p:nvPr>
            <p:ph idx="1"/>
          </p:nvPr>
        </p:nvSpPr>
        <p:spPr>
          <a:xfrm>
            <a:off x="457200" y="1295400"/>
            <a:ext cx="3474727" cy="3505185"/>
          </a:xfrm>
        </p:spPr>
        <p:txBody>
          <a:bodyPr/>
          <a:lstStyle/>
          <a:p>
            <a:r>
              <a:rPr lang="en-US" dirty="0"/>
              <a:t>Northwind has customers in which countries and how many in each country? Sort the results alphabetically.</a:t>
            </a:r>
          </a:p>
        </p:txBody>
      </p:sp>
      <p:sp>
        <p:nvSpPr>
          <p:cNvPr id="4" name="Slide Number Placeholder 3">
            <a:extLst>
              <a:ext uri="{FF2B5EF4-FFF2-40B4-BE49-F238E27FC236}">
                <a16:creationId xmlns:a16="http://schemas.microsoft.com/office/drawing/2014/main" id="{648F3292-25BE-5FEB-395B-2B60E891E213}"/>
              </a:ext>
            </a:extLst>
          </p:cNvPr>
          <p:cNvSpPr>
            <a:spLocks noGrp="1"/>
          </p:cNvSpPr>
          <p:nvPr>
            <p:ph type="sldNum" sz="quarter" idx="12"/>
          </p:nvPr>
        </p:nvSpPr>
        <p:spPr/>
        <p:txBody>
          <a:bodyPr/>
          <a:lstStyle/>
          <a:p>
            <a:fld id="{5E4F0376-0E54-9843-B673-E00D6670E830}" type="slidenum">
              <a:rPr lang="en-US" smtClean="0"/>
              <a:pPr/>
              <a:t>11</a:t>
            </a:fld>
            <a:endParaRPr lang="en-US"/>
          </a:p>
        </p:txBody>
      </p:sp>
      <p:sp>
        <p:nvSpPr>
          <p:cNvPr id="5" name="TextBox 4">
            <a:extLst>
              <a:ext uri="{FF2B5EF4-FFF2-40B4-BE49-F238E27FC236}">
                <a16:creationId xmlns:a16="http://schemas.microsoft.com/office/drawing/2014/main" id="{B266F42D-8E66-2503-629E-20A0A41A0B86}"/>
              </a:ext>
            </a:extLst>
          </p:cNvPr>
          <p:cNvSpPr txBox="1"/>
          <p:nvPr/>
        </p:nvSpPr>
        <p:spPr>
          <a:xfrm>
            <a:off x="4114805" y="1234621"/>
            <a:ext cx="2509020" cy="4893647"/>
          </a:xfrm>
          <a:prstGeom prst="rect">
            <a:avLst/>
          </a:prstGeom>
          <a:noFill/>
        </p:spPr>
        <p:txBody>
          <a:bodyPr wrap="none" rtlCol="0">
            <a:spAutoFit/>
          </a:bodyPr>
          <a:lstStyle/>
          <a:p>
            <a:r>
              <a:rPr lang="en-US" sz="1200" dirty="0">
                <a:solidFill>
                  <a:srgbClr val="000000"/>
                </a:solidFill>
                <a:effectLst/>
                <a:latin typeface="Menlo" panose="020B0609030804020204" pitchFamily="49" charset="0"/>
              </a:rPr>
              <a:t>+-------------+-------+</a:t>
            </a:r>
          </a:p>
          <a:p>
            <a:r>
              <a:rPr lang="en-US" sz="1200" dirty="0">
                <a:solidFill>
                  <a:srgbClr val="000000"/>
                </a:solidFill>
                <a:effectLst/>
                <a:latin typeface="Menlo" panose="020B0609030804020204" pitchFamily="49" charset="0"/>
              </a:rPr>
              <a:t>| country     | count |</a:t>
            </a:r>
          </a:p>
          <a:p>
            <a:r>
              <a:rPr lang="en-US" sz="1200" dirty="0">
                <a:solidFill>
                  <a:srgbClr val="000000"/>
                </a:solidFill>
                <a:effectLst/>
                <a:latin typeface="Menlo" panose="020B0609030804020204" pitchFamily="49" charset="0"/>
              </a:rPr>
              <a:t>+-------------+-------+</a:t>
            </a:r>
          </a:p>
          <a:p>
            <a:r>
              <a:rPr lang="en-US" sz="1200" dirty="0">
                <a:solidFill>
                  <a:srgbClr val="000000"/>
                </a:solidFill>
                <a:effectLst/>
                <a:latin typeface="Menlo" panose="020B0609030804020204" pitchFamily="49" charset="0"/>
              </a:rPr>
              <a:t>| Argentina   |     3 |</a:t>
            </a:r>
          </a:p>
          <a:p>
            <a:r>
              <a:rPr lang="en-US" sz="1200" dirty="0">
                <a:solidFill>
                  <a:srgbClr val="000000"/>
                </a:solidFill>
                <a:effectLst/>
                <a:latin typeface="Menlo" panose="020B0609030804020204" pitchFamily="49" charset="0"/>
              </a:rPr>
              <a:t>| Austria     |     2 |</a:t>
            </a:r>
          </a:p>
          <a:p>
            <a:r>
              <a:rPr lang="en-US" sz="1200" dirty="0">
                <a:solidFill>
                  <a:srgbClr val="000000"/>
                </a:solidFill>
                <a:effectLst/>
                <a:latin typeface="Menlo" panose="020B0609030804020204" pitchFamily="49" charset="0"/>
              </a:rPr>
              <a:t>| Belgium     |     2 |</a:t>
            </a:r>
          </a:p>
          <a:p>
            <a:r>
              <a:rPr lang="en-US" sz="1200" dirty="0">
                <a:solidFill>
                  <a:srgbClr val="000000"/>
                </a:solidFill>
                <a:effectLst/>
                <a:latin typeface="Menlo" panose="020B0609030804020204" pitchFamily="49" charset="0"/>
              </a:rPr>
              <a:t>| Brazil      |     9 |</a:t>
            </a:r>
          </a:p>
          <a:p>
            <a:r>
              <a:rPr lang="en-US" sz="1200" dirty="0">
                <a:solidFill>
                  <a:srgbClr val="000000"/>
                </a:solidFill>
                <a:effectLst/>
                <a:latin typeface="Menlo" panose="020B0609030804020204" pitchFamily="49" charset="0"/>
              </a:rPr>
              <a:t>| Canada      |     3 |</a:t>
            </a:r>
          </a:p>
          <a:p>
            <a:r>
              <a:rPr lang="en-US" sz="1200" dirty="0">
                <a:solidFill>
                  <a:srgbClr val="000000"/>
                </a:solidFill>
                <a:effectLst/>
                <a:latin typeface="Menlo" panose="020B0609030804020204" pitchFamily="49" charset="0"/>
              </a:rPr>
              <a:t>| Denmark     |     2 |</a:t>
            </a:r>
          </a:p>
          <a:p>
            <a:r>
              <a:rPr lang="en-US" sz="1200" dirty="0">
                <a:solidFill>
                  <a:srgbClr val="000000"/>
                </a:solidFill>
                <a:effectLst/>
                <a:latin typeface="Menlo" panose="020B0609030804020204" pitchFamily="49" charset="0"/>
              </a:rPr>
              <a:t>| Finland     |     2 |</a:t>
            </a:r>
          </a:p>
          <a:p>
            <a:r>
              <a:rPr lang="en-US" sz="1200" dirty="0">
                <a:solidFill>
                  <a:srgbClr val="000000"/>
                </a:solidFill>
                <a:effectLst/>
                <a:latin typeface="Menlo" panose="020B0609030804020204" pitchFamily="49" charset="0"/>
              </a:rPr>
              <a:t>| France      |    11 |</a:t>
            </a:r>
          </a:p>
          <a:p>
            <a:r>
              <a:rPr lang="en-US" sz="1200" dirty="0">
                <a:solidFill>
                  <a:srgbClr val="000000"/>
                </a:solidFill>
                <a:effectLst/>
                <a:latin typeface="Menlo" panose="020B0609030804020204" pitchFamily="49" charset="0"/>
              </a:rPr>
              <a:t>| Germany     |    11 |</a:t>
            </a:r>
          </a:p>
          <a:p>
            <a:r>
              <a:rPr lang="en-US" sz="1200" dirty="0">
                <a:solidFill>
                  <a:srgbClr val="000000"/>
                </a:solidFill>
                <a:effectLst/>
                <a:latin typeface="Menlo" panose="020B0609030804020204" pitchFamily="49" charset="0"/>
              </a:rPr>
              <a:t>| Ireland     |     1 |</a:t>
            </a:r>
          </a:p>
          <a:p>
            <a:r>
              <a:rPr lang="en-US" sz="1200" dirty="0">
                <a:solidFill>
                  <a:srgbClr val="000000"/>
                </a:solidFill>
                <a:effectLst/>
                <a:latin typeface="Menlo" panose="020B0609030804020204" pitchFamily="49" charset="0"/>
              </a:rPr>
              <a:t>| Italy       |     3 |</a:t>
            </a:r>
          </a:p>
          <a:p>
            <a:r>
              <a:rPr lang="en-US" sz="1200" dirty="0">
                <a:solidFill>
                  <a:srgbClr val="000000"/>
                </a:solidFill>
                <a:effectLst/>
                <a:latin typeface="Menlo" panose="020B0609030804020204" pitchFamily="49" charset="0"/>
              </a:rPr>
              <a:t>| Mexico      |     5 |</a:t>
            </a:r>
          </a:p>
          <a:p>
            <a:r>
              <a:rPr lang="en-US" sz="1200" dirty="0">
                <a:solidFill>
                  <a:srgbClr val="000000"/>
                </a:solidFill>
                <a:effectLst/>
                <a:latin typeface="Menlo" panose="020B0609030804020204" pitchFamily="49" charset="0"/>
              </a:rPr>
              <a:t>| Norway      |     1 |</a:t>
            </a:r>
          </a:p>
          <a:p>
            <a:r>
              <a:rPr lang="en-US" sz="1200" dirty="0">
                <a:solidFill>
                  <a:srgbClr val="000000"/>
                </a:solidFill>
                <a:effectLst/>
                <a:latin typeface="Menlo" panose="020B0609030804020204" pitchFamily="49" charset="0"/>
              </a:rPr>
              <a:t>| Poland      |     1 |</a:t>
            </a:r>
          </a:p>
          <a:p>
            <a:r>
              <a:rPr lang="en-US" sz="1200" dirty="0">
                <a:solidFill>
                  <a:srgbClr val="000000"/>
                </a:solidFill>
                <a:effectLst/>
                <a:latin typeface="Menlo" panose="020B0609030804020204" pitchFamily="49" charset="0"/>
              </a:rPr>
              <a:t>| Portugal    |     2 |</a:t>
            </a:r>
          </a:p>
          <a:p>
            <a:r>
              <a:rPr lang="en-US" sz="1200" dirty="0">
                <a:solidFill>
                  <a:srgbClr val="000000"/>
                </a:solidFill>
                <a:effectLst/>
                <a:latin typeface="Menlo" panose="020B0609030804020204" pitchFamily="49" charset="0"/>
              </a:rPr>
              <a:t>| Spain       |     5 |</a:t>
            </a:r>
          </a:p>
          <a:p>
            <a:r>
              <a:rPr lang="en-US" sz="1200" dirty="0">
                <a:solidFill>
                  <a:srgbClr val="000000"/>
                </a:solidFill>
                <a:effectLst/>
                <a:latin typeface="Menlo" panose="020B0609030804020204" pitchFamily="49" charset="0"/>
              </a:rPr>
              <a:t>| Sweden      |     2 |</a:t>
            </a:r>
          </a:p>
          <a:p>
            <a:r>
              <a:rPr lang="en-US" sz="1200" dirty="0">
                <a:solidFill>
                  <a:srgbClr val="000000"/>
                </a:solidFill>
                <a:effectLst/>
                <a:latin typeface="Menlo" panose="020B0609030804020204" pitchFamily="49" charset="0"/>
              </a:rPr>
              <a:t>| Switzerland |     2 |</a:t>
            </a:r>
          </a:p>
          <a:p>
            <a:r>
              <a:rPr lang="en-US" sz="1200" dirty="0">
                <a:solidFill>
                  <a:srgbClr val="000000"/>
                </a:solidFill>
                <a:effectLst/>
                <a:latin typeface="Menlo" panose="020B0609030804020204" pitchFamily="49" charset="0"/>
              </a:rPr>
              <a:t>| UK          |     7 |</a:t>
            </a:r>
          </a:p>
          <a:p>
            <a:r>
              <a:rPr lang="en-US" sz="1200" dirty="0">
                <a:solidFill>
                  <a:srgbClr val="000000"/>
                </a:solidFill>
                <a:effectLst/>
                <a:latin typeface="Menlo" panose="020B0609030804020204" pitchFamily="49" charset="0"/>
              </a:rPr>
              <a:t>| USA         |    13 |</a:t>
            </a:r>
          </a:p>
          <a:p>
            <a:r>
              <a:rPr lang="en-US" sz="1200" dirty="0">
                <a:solidFill>
                  <a:srgbClr val="000000"/>
                </a:solidFill>
                <a:effectLst/>
                <a:latin typeface="Menlo" panose="020B0609030804020204" pitchFamily="49" charset="0"/>
              </a:rPr>
              <a:t>| Venezuela   |     4 |</a:t>
            </a:r>
          </a:p>
          <a:p>
            <a:r>
              <a:rPr lang="en-US" sz="1200" dirty="0">
                <a:solidFill>
                  <a:srgbClr val="000000"/>
                </a:solidFill>
                <a:effectLst/>
                <a:latin typeface="Menlo" panose="020B0609030804020204" pitchFamily="49" charset="0"/>
              </a:rPr>
              <a:t>+-------------+-------+</a:t>
            </a:r>
          </a:p>
          <a:p>
            <a:r>
              <a:rPr lang="en-US" sz="1200" dirty="0">
                <a:solidFill>
                  <a:srgbClr val="000000"/>
                </a:solidFill>
                <a:effectLst/>
                <a:latin typeface="Menlo" panose="020B0609030804020204" pitchFamily="49" charset="0"/>
              </a:rPr>
              <a:t>21 rows in set (0.00 sec)</a:t>
            </a:r>
          </a:p>
        </p:txBody>
      </p:sp>
    </p:spTree>
    <p:extLst>
      <p:ext uri="{BB962C8B-B14F-4D97-AF65-F5344CB8AC3E}">
        <p14:creationId xmlns:p14="http://schemas.microsoft.com/office/powerpoint/2010/main" val="11862743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8EA51-C984-DE3F-DC89-CD5B0F1CA43B}"/>
              </a:ext>
            </a:extLst>
          </p:cNvPr>
          <p:cNvSpPr>
            <a:spLocks noGrp="1"/>
          </p:cNvSpPr>
          <p:nvPr>
            <p:ph type="title"/>
          </p:nvPr>
        </p:nvSpPr>
        <p:spPr/>
        <p:txBody>
          <a:bodyPr/>
          <a:lstStyle/>
          <a:p>
            <a:r>
              <a:rPr lang="en-US" dirty="0"/>
              <a:t>Query 6</a:t>
            </a:r>
          </a:p>
        </p:txBody>
      </p:sp>
      <p:sp>
        <p:nvSpPr>
          <p:cNvPr id="3" name="Content Placeholder 2">
            <a:extLst>
              <a:ext uri="{FF2B5EF4-FFF2-40B4-BE49-F238E27FC236}">
                <a16:creationId xmlns:a16="http://schemas.microsoft.com/office/drawing/2014/main" id="{80D4C10C-7829-B7B9-E760-0D11739F5B7B}"/>
              </a:ext>
            </a:extLst>
          </p:cNvPr>
          <p:cNvSpPr>
            <a:spLocks noGrp="1"/>
          </p:cNvSpPr>
          <p:nvPr>
            <p:ph idx="1"/>
          </p:nvPr>
        </p:nvSpPr>
        <p:spPr>
          <a:xfrm>
            <a:off x="457200" y="1295400"/>
            <a:ext cx="3566166" cy="4835525"/>
          </a:xfrm>
        </p:spPr>
        <p:txBody>
          <a:bodyPr/>
          <a:lstStyle/>
          <a:p>
            <a:r>
              <a:rPr lang="en-US" dirty="0"/>
              <a:t>What is the count of customers in each city? Show the country, city, and count. Sort by count in descending order and then alphabetically by country and city in ascending order.</a:t>
            </a:r>
          </a:p>
        </p:txBody>
      </p:sp>
      <p:sp>
        <p:nvSpPr>
          <p:cNvPr id="4" name="Slide Number Placeholder 3">
            <a:extLst>
              <a:ext uri="{FF2B5EF4-FFF2-40B4-BE49-F238E27FC236}">
                <a16:creationId xmlns:a16="http://schemas.microsoft.com/office/drawing/2014/main" id="{7ADE1CC7-B02A-4666-07C7-349EB46D1C09}"/>
              </a:ext>
            </a:extLst>
          </p:cNvPr>
          <p:cNvSpPr>
            <a:spLocks noGrp="1"/>
          </p:cNvSpPr>
          <p:nvPr>
            <p:ph type="sldNum" sz="quarter" idx="12"/>
          </p:nvPr>
        </p:nvSpPr>
        <p:spPr/>
        <p:txBody>
          <a:bodyPr/>
          <a:lstStyle/>
          <a:p>
            <a:fld id="{5E4F0376-0E54-9843-B673-E00D6670E830}" type="slidenum">
              <a:rPr lang="en-US" smtClean="0"/>
              <a:pPr/>
              <a:t>12</a:t>
            </a:fld>
            <a:endParaRPr lang="en-US"/>
          </a:p>
        </p:txBody>
      </p:sp>
      <p:sp>
        <p:nvSpPr>
          <p:cNvPr id="5" name="TextBox 4">
            <a:extLst>
              <a:ext uri="{FF2B5EF4-FFF2-40B4-BE49-F238E27FC236}">
                <a16:creationId xmlns:a16="http://schemas.microsoft.com/office/drawing/2014/main" id="{E75348DA-4E70-556D-52BD-01B6E67D4BA6}"/>
              </a:ext>
            </a:extLst>
          </p:cNvPr>
          <p:cNvSpPr txBox="1"/>
          <p:nvPr/>
        </p:nvSpPr>
        <p:spPr>
          <a:xfrm>
            <a:off x="4023366" y="1234464"/>
            <a:ext cx="4926349" cy="5078313"/>
          </a:xfrm>
          <a:prstGeom prst="rect">
            <a:avLst/>
          </a:prstGeom>
          <a:noFill/>
        </p:spPr>
        <p:txBody>
          <a:bodyPr wrap="none" rtlCol="0">
            <a:spAutoFit/>
          </a:bodyPr>
          <a:lstStyle/>
          <a:p>
            <a:r>
              <a:rPr lang="en-US" sz="1200" b="1" dirty="0">
                <a:solidFill>
                  <a:srgbClr val="000000"/>
                </a:solidFill>
                <a:effectLst/>
                <a:latin typeface="Courier New" panose="02070309020205020404" pitchFamily="49" charset="0"/>
                <a:cs typeface="Courier New" panose="02070309020205020404" pitchFamily="49" charset="0"/>
              </a:rPr>
              <a:t>+-------------+-----------------+-----------------+</a:t>
            </a:r>
          </a:p>
          <a:p>
            <a:r>
              <a:rPr lang="en-US" sz="1200" b="1" dirty="0">
                <a:solidFill>
                  <a:srgbClr val="000000"/>
                </a:solidFill>
                <a:effectLst/>
                <a:latin typeface="Courier New" panose="02070309020205020404" pitchFamily="49" charset="0"/>
                <a:cs typeface="Courier New" panose="02070309020205020404" pitchFamily="49" charset="0"/>
              </a:rPr>
              <a:t>| country     | city            | </a:t>
            </a:r>
            <a:r>
              <a:rPr lang="en-US" sz="1200" b="1" dirty="0" err="1">
                <a:solidFill>
                  <a:srgbClr val="000000"/>
                </a:solidFill>
                <a:effectLst/>
                <a:latin typeface="Courier New" panose="02070309020205020404" pitchFamily="49" charset="0"/>
                <a:cs typeface="Courier New" panose="02070309020205020404" pitchFamily="49" charset="0"/>
              </a:rPr>
              <a:t>total_customers</a:t>
            </a:r>
            <a:r>
              <a:rPr lang="en-US" sz="1200" b="1" dirty="0">
                <a:solidFill>
                  <a:srgbClr val="000000"/>
                </a:solidFill>
                <a:effectLst/>
                <a:latin typeface="Courier New" panose="02070309020205020404" pitchFamily="49" charset="0"/>
                <a:cs typeface="Courier New" panose="02070309020205020404" pitchFamily="49" charset="0"/>
              </a:rPr>
              <a:t> |</a:t>
            </a:r>
          </a:p>
          <a:p>
            <a:r>
              <a:rPr lang="en-US" sz="1200" b="1" dirty="0">
                <a:solidFill>
                  <a:srgbClr val="000000"/>
                </a:solidFill>
                <a:effectLst/>
                <a:latin typeface="Courier New" panose="02070309020205020404" pitchFamily="49" charset="0"/>
                <a:cs typeface="Courier New" panose="02070309020205020404" pitchFamily="49" charset="0"/>
              </a:rPr>
              <a:t>+-------------+-----------------+-----------------+</a:t>
            </a:r>
          </a:p>
          <a:p>
            <a:r>
              <a:rPr lang="en-US" sz="1200" b="1" dirty="0">
                <a:solidFill>
                  <a:srgbClr val="000000"/>
                </a:solidFill>
                <a:effectLst/>
                <a:latin typeface="Courier New" panose="02070309020205020404" pitchFamily="49" charset="0"/>
                <a:cs typeface="Courier New" panose="02070309020205020404" pitchFamily="49" charset="0"/>
              </a:rPr>
              <a:t>| UK          | London          |               6 |</a:t>
            </a:r>
          </a:p>
          <a:p>
            <a:r>
              <a:rPr lang="en-US" sz="1200" b="1" dirty="0">
                <a:solidFill>
                  <a:srgbClr val="000000"/>
                </a:solidFill>
                <a:effectLst/>
                <a:latin typeface="Courier New" panose="02070309020205020404" pitchFamily="49" charset="0"/>
                <a:cs typeface="Courier New" panose="02070309020205020404" pitchFamily="49" charset="0"/>
              </a:rPr>
              <a:t>| Mexico      | México D.F.     |               5 |</a:t>
            </a:r>
          </a:p>
          <a:p>
            <a:r>
              <a:rPr lang="en-US" sz="1200" b="1" dirty="0">
                <a:solidFill>
                  <a:srgbClr val="000000"/>
                </a:solidFill>
                <a:effectLst/>
                <a:latin typeface="Courier New" panose="02070309020205020404" pitchFamily="49" charset="0"/>
                <a:cs typeface="Courier New" panose="02070309020205020404" pitchFamily="49" charset="0"/>
              </a:rPr>
              <a:t>| Brazil      | Sao Paulo       |               4 |</a:t>
            </a:r>
          </a:p>
          <a:p>
            <a:r>
              <a:rPr lang="en-US" sz="1200" b="1" dirty="0">
                <a:solidFill>
                  <a:srgbClr val="000000"/>
                </a:solidFill>
                <a:effectLst/>
                <a:latin typeface="Courier New" panose="02070309020205020404" pitchFamily="49" charset="0"/>
                <a:cs typeface="Courier New" panose="02070309020205020404" pitchFamily="49" charset="0"/>
              </a:rPr>
              <a:t>| Argentina   | Buenos Aires    |               3 |</a:t>
            </a:r>
          </a:p>
          <a:p>
            <a:r>
              <a:rPr lang="en-US" sz="1200" b="1" dirty="0">
                <a:solidFill>
                  <a:srgbClr val="000000"/>
                </a:solidFill>
                <a:effectLst/>
                <a:latin typeface="Courier New" panose="02070309020205020404" pitchFamily="49" charset="0"/>
                <a:cs typeface="Courier New" panose="02070309020205020404" pitchFamily="49" charset="0"/>
              </a:rPr>
              <a:t>| Brazil      | Rio de Janeiro  |               3 |</a:t>
            </a:r>
          </a:p>
          <a:p>
            <a:r>
              <a:rPr lang="en-US" sz="1200" b="1" dirty="0">
                <a:solidFill>
                  <a:srgbClr val="000000"/>
                </a:solidFill>
                <a:effectLst/>
                <a:latin typeface="Courier New" panose="02070309020205020404" pitchFamily="49" charset="0"/>
                <a:cs typeface="Courier New" panose="02070309020205020404" pitchFamily="49" charset="0"/>
              </a:rPr>
              <a:t>| Spain       | Madrid          |               3 |</a:t>
            </a:r>
          </a:p>
          <a:p>
            <a:r>
              <a:rPr lang="en-US" sz="1200" b="1" dirty="0">
                <a:solidFill>
                  <a:srgbClr val="000000"/>
                </a:solidFill>
                <a:effectLst/>
                <a:latin typeface="Courier New" panose="02070309020205020404" pitchFamily="49" charset="0"/>
                <a:cs typeface="Courier New" panose="02070309020205020404" pitchFamily="49" charset="0"/>
              </a:rPr>
              <a:t>| France      | Nantes          |               2 |</a:t>
            </a:r>
          </a:p>
          <a:p>
            <a:r>
              <a:rPr lang="en-US" sz="1200" b="1" dirty="0">
                <a:solidFill>
                  <a:srgbClr val="000000"/>
                </a:solidFill>
                <a:effectLst/>
                <a:latin typeface="Courier New" panose="02070309020205020404" pitchFamily="49" charset="0"/>
                <a:cs typeface="Courier New" panose="02070309020205020404" pitchFamily="49" charset="0"/>
              </a:rPr>
              <a:t>| France      | Paris           |               2 |</a:t>
            </a:r>
          </a:p>
          <a:p>
            <a:r>
              <a:rPr lang="en-US" sz="1200" b="1" dirty="0">
                <a:solidFill>
                  <a:srgbClr val="000000"/>
                </a:solidFill>
                <a:effectLst/>
                <a:latin typeface="Courier New" panose="02070309020205020404" pitchFamily="49" charset="0"/>
                <a:cs typeface="Courier New" panose="02070309020205020404" pitchFamily="49" charset="0"/>
              </a:rPr>
              <a:t>| Portugal    | Lisboa          |               2 |</a:t>
            </a:r>
          </a:p>
          <a:p>
            <a:r>
              <a:rPr lang="en-US" sz="1200" b="1" dirty="0">
                <a:solidFill>
                  <a:srgbClr val="000000"/>
                </a:solidFill>
                <a:effectLst/>
                <a:latin typeface="Courier New" panose="02070309020205020404" pitchFamily="49" charset="0"/>
                <a:cs typeface="Courier New" panose="02070309020205020404" pitchFamily="49" charset="0"/>
              </a:rPr>
              <a:t>| USA         | Portland        |               2 |</a:t>
            </a:r>
          </a:p>
          <a:p>
            <a:r>
              <a:rPr lang="en-US" sz="1200" b="1" dirty="0">
                <a:solidFill>
                  <a:srgbClr val="000000"/>
                </a:solidFill>
                <a:effectLst/>
                <a:latin typeface="Courier New" panose="02070309020205020404" pitchFamily="49" charset="0"/>
                <a:cs typeface="Courier New" panose="02070309020205020404" pitchFamily="49" charset="0"/>
              </a:rPr>
              <a:t>| Austria     | Graz            |               1 |</a:t>
            </a:r>
          </a:p>
          <a:p>
            <a:r>
              <a:rPr lang="en-US" sz="1200" b="1" dirty="0">
                <a:solidFill>
                  <a:srgbClr val="000000"/>
                </a:solidFill>
                <a:effectLst/>
                <a:latin typeface="Courier New" panose="02070309020205020404" pitchFamily="49" charset="0"/>
                <a:cs typeface="Courier New" panose="02070309020205020404" pitchFamily="49" charset="0"/>
              </a:rPr>
              <a:t>| Austria     | Salzburg        |               1 |</a:t>
            </a:r>
          </a:p>
          <a:p>
            <a:r>
              <a:rPr lang="en-US" sz="1200" b="1" dirty="0">
                <a:solidFill>
                  <a:srgbClr val="000000"/>
                </a:solidFill>
                <a:effectLst/>
                <a:latin typeface="Courier New" panose="02070309020205020404" pitchFamily="49" charset="0"/>
                <a:cs typeface="Courier New" panose="02070309020205020404" pitchFamily="49" charset="0"/>
              </a:rPr>
              <a:t>| Belgium     | </a:t>
            </a:r>
            <a:r>
              <a:rPr lang="en-US" sz="1200" b="1" dirty="0" err="1">
                <a:solidFill>
                  <a:srgbClr val="000000"/>
                </a:solidFill>
                <a:effectLst/>
                <a:latin typeface="Courier New" panose="02070309020205020404" pitchFamily="49" charset="0"/>
                <a:cs typeface="Courier New" panose="02070309020205020404" pitchFamily="49" charset="0"/>
              </a:rPr>
              <a:t>Bruxelles</a:t>
            </a:r>
            <a:r>
              <a:rPr lang="en-US" sz="1200" b="1" dirty="0">
                <a:solidFill>
                  <a:srgbClr val="000000"/>
                </a:solidFill>
                <a:effectLst/>
                <a:latin typeface="Courier New" panose="02070309020205020404" pitchFamily="49" charset="0"/>
                <a:cs typeface="Courier New" panose="02070309020205020404" pitchFamily="49" charset="0"/>
              </a:rPr>
              <a:t>       |               1 |</a:t>
            </a:r>
          </a:p>
          <a:p>
            <a:r>
              <a:rPr lang="en-US" sz="1200" b="1" dirty="0">
                <a:solidFill>
                  <a:srgbClr val="000000"/>
                </a:solidFill>
                <a:effectLst/>
                <a:latin typeface="Courier New" panose="02070309020205020404" pitchFamily="49" charset="0"/>
                <a:cs typeface="Courier New" panose="02070309020205020404" pitchFamily="49" charset="0"/>
              </a:rPr>
              <a:t>| Belgium     | Charleroi       |               1 |</a:t>
            </a:r>
          </a:p>
          <a:p>
            <a:r>
              <a:rPr lang="en-US" sz="1200" b="1" dirty="0">
                <a:solidFill>
                  <a:srgbClr val="000000"/>
                </a:solidFill>
                <a:effectLst/>
                <a:latin typeface="Courier New" panose="02070309020205020404" pitchFamily="49" charset="0"/>
                <a:cs typeface="Courier New" panose="02070309020205020404" pitchFamily="49" charset="0"/>
              </a:rPr>
              <a:t>| Brazil      | Campinas        |               1 |</a:t>
            </a:r>
          </a:p>
          <a:p>
            <a:r>
              <a:rPr lang="en-US" sz="1200" b="1" dirty="0">
                <a:solidFill>
                  <a:srgbClr val="000000"/>
                </a:solidFill>
                <a:effectLst/>
                <a:latin typeface="Courier New" panose="02070309020205020404" pitchFamily="49" charset="0"/>
                <a:cs typeface="Courier New" panose="02070309020205020404" pitchFamily="49" charset="0"/>
              </a:rPr>
              <a:t>| Brazil      | </a:t>
            </a:r>
            <a:r>
              <a:rPr lang="en-US" sz="1200" b="1" dirty="0" err="1">
                <a:solidFill>
                  <a:srgbClr val="000000"/>
                </a:solidFill>
                <a:effectLst/>
                <a:latin typeface="Courier New" panose="02070309020205020404" pitchFamily="49" charset="0"/>
                <a:cs typeface="Courier New" panose="02070309020205020404" pitchFamily="49" charset="0"/>
              </a:rPr>
              <a:t>Resende</a:t>
            </a:r>
            <a:r>
              <a:rPr lang="en-US" sz="1200" b="1" dirty="0">
                <a:solidFill>
                  <a:srgbClr val="000000"/>
                </a:solidFill>
                <a:effectLst/>
                <a:latin typeface="Courier New" panose="02070309020205020404" pitchFamily="49" charset="0"/>
                <a:cs typeface="Courier New" panose="02070309020205020404" pitchFamily="49" charset="0"/>
              </a:rPr>
              <a:t>         |               1 |</a:t>
            </a:r>
          </a:p>
          <a:p>
            <a:r>
              <a:rPr lang="en-US" sz="1200" b="1" dirty="0">
                <a:solidFill>
                  <a:srgbClr val="000000"/>
                </a:solidFill>
                <a:effectLst/>
                <a:latin typeface="Courier New" panose="02070309020205020404" pitchFamily="49" charset="0"/>
                <a:cs typeface="Courier New" panose="02070309020205020404" pitchFamily="49" charset="0"/>
              </a:rPr>
              <a:t>| Canada      | Montréal        |               1 |</a:t>
            </a:r>
          </a:p>
          <a:p>
            <a:r>
              <a:rPr lang="en-US" sz="1200" b="1" dirty="0">
                <a:solidFill>
                  <a:srgbClr val="000000"/>
                </a:solidFill>
                <a:effectLst/>
                <a:latin typeface="Courier New" panose="02070309020205020404" pitchFamily="49" charset="0"/>
                <a:cs typeface="Courier New" panose="02070309020205020404" pitchFamily="49" charset="0"/>
              </a:rPr>
              <a:t>| Canada      | </a:t>
            </a:r>
            <a:r>
              <a:rPr lang="en-US" sz="1200" b="1" dirty="0" err="1">
                <a:solidFill>
                  <a:srgbClr val="000000"/>
                </a:solidFill>
                <a:effectLst/>
                <a:latin typeface="Courier New" panose="02070309020205020404" pitchFamily="49" charset="0"/>
                <a:cs typeface="Courier New" panose="02070309020205020404" pitchFamily="49" charset="0"/>
              </a:rPr>
              <a:t>Tsawassen</a:t>
            </a:r>
            <a:r>
              <a:rPr lang="en-US" sz="1200" b="1" dirty="0">
                <a:solidFill>
                  <a:srgbClr val="000000"/>
                </a:solidFill>
                <a:effectLst/>
                <a:latin typeface="Courier New" panose="02070309020205020404" pitchFamily="49" charset="0"/>
                <a:cs typeface="Courier New" panose="02070309020205020404" pitchFamily="49" charset="0"/>
              </a:rPr>
              <a:t>       |               1 |</a:t>
            </a:r>
          </a:p>
          <a:p>
            <a:r>
              <a:rPr lang="en-US" sz="1200" b="1" dirty="0">
                <a:solidFill>
                  <a:srgbClr val="000000"/>
                </a:solidFill>
                <a:effectLst/>
                <a:latin typeface="Courier New" panose="02070309020205020404" pitchFamily="49" charset="0"/>
                <a:cs typeface="Courier New" panose="02070309020205020404" pitchFamily="49" charset="0"/>
              </a:rPr>
              <a:t>| Canada      | Vancouver       |               1 |</a:t>
            </a:r>
          </a:p>
          <a:p>
            <a:r>
              <a:rPr lang="en-US" sz="1200" b="1" dirty="0">
                <a:latin typeface="Courier New" panose="02070309020205020404" pitchFamily="49" charset="0"/>
                <a:cs typeface="Courier New" panose="02070309020205020404" pitchFamily="49" charset="0"/>
              </a:rPr>
              <a:t>...</a:t>
            </a:r>
          </a:p>
          <a:p>
            <a:r>
              <a:rPr lang="en-US" sz="1200" b="1" dirty="0">
                <a:solidFill>
                  <a:srgbClr val="000000"/>
                </a:solidFill>
                <a:effectLst/>
                <a:latin typeface="Courier New" panose="02070309020205020404" pitchFamily="49" charset="0"/>
                <a:cs typeface="Courier New" panose="02070309020205020404" pitchFamily="49" charset="0"/>
              </a:rPr>
              <a:t>| Venezuela   | I. de Margarita |               1 |</a:t>
            </a:r>
          </a:p>
          <a:p>
            <a:r>
              <a:rPr lang="en-US" sz="1200" b="1" dirty="0">
                <a:solidFill>
                  <a:srgbClr val="000000"/>
                </a:solidFill>
                <a:effectLst/>
                <a:latin typeface="Courier New" panose="02070309020205020404" pitchFamily="49" charset="0"/>
                <a:cs typeface="Courier New" panose="02070309020205020404" pitchFamily="49" charset="0"/>
              </a:rPr>
              <a:t>| Venezuela   | San Cristóbal   |               1 |</a:t>
            </a:r>
          </a:p>
          <a:p>
            <a:r>
              <a:rPr lang="en-US" sz="1200" b="1" dirty="0">
                <a:solidFill>
                  <a:srgbClr val="000000"/>
                </a:solidFill>
                <a:effectLst/>
                <a:latin typeface="Courier New" panose="02070309020205020404" pitchFamily="49" charset="0"/>
                <a:cs typeface="Courier New" panose="02070309020205020404" pitchFamily="49" charset="0"/>
              </a:rPr>
              <a:t>+-------------+-----------------+-----------------+</a:t>
            </a:r>
          </a:p>
          <a:p>
            <a:r>
              <a:rPr lang="en-US" sz="1200" b="1" dirty="0">
                <a:solidFill>
                  <a:srgbClr val="000000"/>
                </a:solidFill>
                <a:effectLst/>
                <a:latin typeface="Courier New" panose="02070309020205020404" pitchFamily="49" charset="0"/>
                <a:cs typeface="Courier New" panose="02070309020205020404" pitchFamily="49" charset="0"/>
              </a:rPr>
              <a:t>69 rows in set (0.00 sec)</a:t>
            </a:r>
          </a:p>
        </p:txBody>
      </p:sp>
    </p:spTree>
    <p:extLst>
      <p:ext uri="{BB962C8B-B14F-4D97-AF65-F5344CB8AC3E}">
        <p14:creationId xmlns:p14="http://schemas.microsoft.com/office/powerpoint/2010/main" val="7236778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267D93-2681-DEF0-E9F5-BAF3F66719F0}"/>
              </a:ext>
            </a:extLst>
          </p:cNvPr>
          <p:cNvSpPr>
            <a:spLocks noGrp="1"/>
          </p:cNvSpPr>
          <p:nvPr>
            <p:ph type="title"/>
          </p:nvPr>
        </p:nvSpPr>
        <p:spPr/>
        <p:txBody>
          <a:bodyPr/>
          <a:lstStyle/>
          <a:p>
            <a:r>
              <a:rPr lang="en-US" dirty="0"/>
              <a:t>Query 7</a:t>
            </a:r>
          </a:p>
        </p:txBody>
      </p:sp>
      <p:sp>
        <p:nvSpPr>
          <p:cNvPr id="3" name="Content Placeholder 2">
            <a:extLst>
              <a:ext uri="{FF2B5EF4-FFF2-40B4-BE49-F238E27FC236}">
                <a16:creationId xmlns:a16="http://schemas.microsoft.com/office/drawing/2014/main" id="{1F1F0274-9E7B-8A5C-B99C-844AD7B15BEB}"/>
              </a:ext>
            </a:extLst>
          </p:cNvPr>
          <p:cNvSpPr>
            <a:spLocks noGrp="1"/>
          </p:cNvSpPr>
          <p:nvPr>
            <p:ph idx="1"/>
          </p:nvPr>
        </p:nvSpPr>
        <p:spPr>
          <a:xfrm>
            <a:off x="91489" y="1295400"/>
            <a:ext cx="3566166" cy="4835525"/>
          </a:xfrm>
        </p:spPr>
        <p:txBody>
          <a:bodyPr/>
          <a:lstStyle/>
          <a:p>
            <a:r>
              <a:rPr lang="en-US" dirty="0"/>
              <a:t>Display each customer’s ID, company name, and region. Sort alphabetically by region. Customers who have no recorded region should be sorted at the bottom by customer ID.</a:t>
            </a:r>
          </a:p>
        </p:txBody>
      </p:sp>
      <p:sp>
        <p:nvSpPr>
          <p:cNvPr id="4" name="Slide Number Placeholder 3">
            <a:extLst>
              <a:ext uri="{FF2B5EF4-FFF2-40B4-BE49-F238E27FC236}">
                <a16:creationId xmlns:a16="http://schemas.microsoft.com/office/drawing/2014/main" id="{616F1D7B-7A4D-619D-7230-A9B72C1C05C7}"/>
              </a:ext>
            </a:extLst>
          </p:cNvPr>
          <p:cNvSpPr>
            <a:spLocks noGrp="1"/>
          </p:cNvSpPr>
          <p:nvPr>
            <p:ph type="sldNum" sz="quarter" idx="12"/>
          </p:nvPr>
        </p:nvSpPr>
        <p:spPr/>
        <p:txBody>
          <a:bodyPr/>
          <a:lstStyle/>
          <a:p>
            <a:fld id="{5E4F0376-0E54-9843-B673-E00D6670E830}" type="slidenum">
              <a:rPr lang="en-US" smtClean="0"/>
              <a:pPr/>
              <a:t>13</a:t>
            </a:fld>
            <a:endParaRPr lang="en-US"/>
          </a:p>
        </p:txBody>
      </p:sp>
      <p:sp>
        <p:nvSpPr>
          <p:cNvPr id="5" name="TextBox 4">
            <a:extLst>
              <a:ext uri="{FF2B5EF4-FFF2-40B4-BE49-F238E27FC236}">
                <a16:creationId xmlns:a16="http://schemas.microsoft.com/office/drawing/2014/main" id="{7FBBCAE1-0A9E-2CB4-1B57-47220C195C95}"/>
              </a:ext>
            </a:extLst>
          </p:cNvPr>
          <p:cNvSpPr txBox="1"/>
          <p:nvPr/>
        </p:nvSpPr>
        <p:spPr>
          <a:xfrm>
            <a:off x="3566171" y="1300621"/>
            <a:ext cx="5570756" cy="4247317"/>
          </a:xfrm>
          <a:prstGeom prst="rect">
            <a:avLst/>
          </a:prstGeom>
          <a:noFill/>
        </p:spPr>
        <p:txBody>
          <a:bodyPr wrap="none" rtlCol="0">
            <a:spAutoFit/>
          </a:bodyPr>
          <a:lstStyle/>
          <a:p>
            <a:r>
              <a:rPr lang="en-US" sz="1000" b="1" dirty="0">
                <a:solidFill>
                  <a:srgbClr val="000000"/>
                </a:solidFill>
                <a:effectLst/>
                <a:latin typeface="Courier New" panose="02070309020205020404" pitchFamily="49" charset="0"/>
                <a:cs typeface="Courier New" panose="02070309020205020404" pitchFamily="49" charset="0"/>
              </a:rPr>
              <a:t>+-------------+--------------------------------------+---------------+</a:t>
            </a:r>
          </a:p>
          <a:p>
            <a:r>
              <a:rPr lang="en-US" sz="1000" b="1" dirty="0">
                <a:solidFill>
                  <a:srgbClr val="000000"/>
                </a:solidFill>
                <a:effectLst/>
                <a:latin typeface="Courier New" panose="02070309020205020404" pitchFamily="49" charset="0"/>
                <a:cs typeface="Courier New" panose="02070309020205020404" pitchFamily="49" charset="0"/>
              </a:rPr>
              <a:t>| </a:t>
            </a:r>
            <a:r>
              <a:rPr lang="en-US" sz="1000" b="1" dirty="0" err="1">
                <a:solidFill>
                  <a:srgbClr val="000000"/>
                </a:solidFill>
                <a:effectLst/>
                <a:latin typeface="Courier New" panose="02070309020205020404" pitchFamily="49" charset="0"/>
                <a:cs typeface="Courier New" panose="02070309020205020404" pitchFamily="49" charset="0"/>
              </a:rPr>
              <a:t>customer_id</a:t>
            </a:r>
            <a:r>
              <a:rPr lang="en-US" sz="1000" b="1" dirty="0">
                <a:solidFill>
                  <a:srgbClr val="000000"/>
                </a:solidFill>
                <a:effectLst/>
                <a:latin typeface="Courier New" panose="02070309020205020404" pitchFamily="49" charset="0"/>
                <a:cs typeface="Courier New" panose="02070309020205020404" pitchFamily="49" charset="0"/>
              </a:rPr>
              <a:t> | </a:t>
            </a:r>
            <a:r>
              <a:rPr lang="en-US" sz="1000" b="1" dirty="0" err="1">
                <a:solidFill>
                  <a:srgbClr val="000000"/>
                </a:solidFill>
                <a:effectLst/>
                <a:latin typeface="Courier New" panose="02070309020205020404" pitchFamily="49" charset="0"/>
                <a:cs typeface="Courier New" panose="02070309020205020404" pitchFamily="49" charset="0"/>
              </a:rPr>
              <a:t>company_name</a:t>
            </a:r>
            <a:r>
              <a:rPr lang="en-US" sz="1000" b="1" dirty="0">
                <a:solidFill>
                  <a:srgbClr val="000000"/>
                </a:solidFill>
                <a:effectLst/>
                <a:latin typeface="Courier New" panose="02070309020205020404" pitchFamily="49" charset="0"/>
                <a:cs typeface="Courier New" panose="02070309020205020404" pitchFamily="49" charset="0"/>
              </a:rPr>
              <a:t>                         | region        |</a:t>
            </a:r>
          </a:p>
          <a:p>
            <a:r>
              <a:rPr lang="en-US" sz="1000" b="1" dirty="0">
                <a:solidFill>
                  <a:srgbClr val="000000"/>
                </a:solidFill>
                <a:effectLst/>
                <a:latin typeface="Courier New" panose="02070309020205020404" pitchFamily="49" charset="0"/>
                <a:cs typeface="Courier New" panose="02070309020205020404" pitchFamily="49" charset="0"/>
              </a:rPr>
              <a:t>+-------------+--------------------------------------+---------------+</a:t>
            </a:r>
          </a:p>
          <a:p>
            <a:r>
              <a:rPr lang="en-US" sz="1000" b="1" dirty="0">
                <a:solidFill>
                  <a:srgbClr val="000000"/>
                </a:solidFill>
                <a:effectLst/>
                <a:latin typeface="Courier New" panose="02070309020205020404" pitchFamily="49" charset="0"/>
                <a:cs typeface="Courier New" panose="02070309020205020404" pitchFamily="49" charset="0"/>
              </a:rPr>
              <a:t>| OLDWO       | Old World Delicatessen               | AK            |</a:t>
            </a:r>
          </a:p>
          <a:p>
            <a:r>
              <a:rPr lang="en-US" sz="1000" b="1" dirty="0">
                <a:solidFill>
                  <a:srgbClr val="000000"/>
                </a:solidFill>
                <a:effectLst/>
                <a:latin typeface="Courier New" panose="02070309020205020404" pitchFamily="49" charset="0"/>
                <a:cs typeface="Courier New" panose="02070309020205020404" pitchFamily="49" charset="0"/>
              </a:rPr>
              <a:t>| BOTTM       | Bottom-Dollar Markets                | BC            |</a:t>
            </a:r>
          </a:p>
          <a:p>
            <a:r>
              <a:rPr lang="en-US" sz="1000" b="1" dirty="0">
                <a:solidFill>
                  <a:srgbClr val="000000"/>
                </a:solidFill>
                <a:effectLst/>
                <a:latin typeface="Courier New" panose="02070309020205020404" pitchFamily="49" charset="0"/>
                <a:cs typeface="Courier New" panose="02070309020205020404" pitchFamily="49" charset="0"/>
              </a:rPr>
              <a:t>| LAUGB       | Laughing Bacchus Wine Cellars        | BC            |</a:t>
            </a:r>
          </a:p>
          <a:p>
            <a:r>
              <a:rPr lang="en-US" sz="1000" b="1" dirty="0">
                <a:solidFill>
                  <a:srgbClr val="000000"/>
                </a:solidFill>
                <a:effectLst/>
                <a:latin typeface="Courier New" panose="02070309020205020404" pitchFamily="49" charset="0"/>
                <a:cs typeface="Courier New" panose="02070309020205020404" pitchFamily="49" charset="0"/>
              </a:rPr>
              <a:t>| LETSS       | Let's Stop N Shop                    | CA            |</a:t>
            </a:r>
          </a:p>
          <a:p>
            <a:r>
              <a:rPr lang="en-US" sz="1000" b="1" dirty="0">
                <a:solidFill>
                  <a:srgbClr val="000000"/>
                </a:solidFill>
                <a:effectLst/>
                <a:latin typeface="Courier New" panose="02070309020205020404" pitchFamily="49" charset="0"/>
                <a:cs typeface="Courier New" panose="02070309020205020404" pitchFamily="49" charset="0"/>
              </a:rPr>
              <a:t>| HUNGO       | Hungry Owl All-Night Grocers         | Co. Cork      |</a:t>
            </a:r>
          </a:p>
          <a:p>
            <a:r>
              <a:rPr lang="en-US" sz="1000" b="1" dirty="0">
                <a:solidFill>
                  <a:srgbClr val="000000"/>
                </a:solidFill>
                <a:effectLst/>
                <a:latin typeface="Courier New" panose="02070309020205020404" pitchFamily="49" charset="0"/>
                <a:cs typeface="Courier New" panose="02070309020205020404" pitchFamily="49" charset="0"/>
              </a:rPr>
              <a:t>| GROSR       | GROSELLA-</a:t>
            </a:r>
            <a:r>
              <a:rPr lang="en-US" sz="1000" b="1" dirty="0" err="1">
                <a:solidFill>
                  <a:srgbClr val="000000"/>
                </a:solidFill>
                <a:effectLst/>
                <a:latin typeface="Courier New" panose="02070309020205020404" pitchFamily="49" charset="0"/>
                <a:cs typeface="Courier New" panose="02070309020205020404" pitchFamily="49" charset="0"/>
              </a:rPr>
              <a:t>Restaurante</a:t>
            </a:r>
            <a:r>
              <a:rPr lang="en-US" sz="1000" b="1" dirty="0">
                <a:solidFill>
                  <a:srgbClr val="000000"/>
                </a:solidFill>
                <a:effectLst/>
                <a:latin typeface="Courier New" panose="02070309020205020404" pitchFamily="49" charset="0"/>
                <a:cs typeface="Courier New" panose="02070309020205020404" pitchFamily="49" charset="0"/>
              </a:rPr>
              <a:t>                 | DF            |</a:t>
            </a:r>
          </a:p>
          <a:p>
            <a:r>
              <a:rPr lang="en-US" sz="1000" b="1" dirty="0">
                <a:solidFill>
                  <a:srgbClr val="000000"/>
                </a:solidFill>
                <a:effectLst/>
                <a:latin typeface="Courier New" panose="02070309020205020404" pitchFamily="49" charset="0"/>
                <a:cs typeface="Courier New" panose="02070309020205020404" pitchFamily="49" charset="0"/>
              </a:rPr>
              <a:t>| SAVEA       | Save-a-lot Markets                   | ID            |</a:t>
            </a:r>
          </a:p>
          <a:p>
            <a:r>
              <a:rPr lang="en-US" sz="1000" b="1" dirty="0">
                <a:solidFill>
                  <a:srgbClr val="000000"/>
                </a:solidFill>
                <a:effectLst/>
                <a:latin typeface="Courier New" panose="02070309020205020404" pitchFamily="49" charset="0"/>
                <a:cs typeface="Courier New" panose="02070309020205020404" pitchFamily="49" charset="0"/>
              </a:rPr>
              <a:t>| ISLAT       | Island Trading                       | Isle of Wight |</a:t>
            </a:r>
          </a:p>
          <a:p>
            <a:r>
              <a:rPr lang="en-US" sz="1000" b="1" dirty="0">
                <a:solidFill>
                  <a:srgbClr val="000000"/>
                </a:solidFill>
                <a:effectLst/>
                <a:latin typeface="Courier New" panose="02070309020205020404" pitchFamily="49" charset="0"/>
                <a:cs typeface="Courier New" panose="02070309020205020404" pitchFamily="49" charset="0"/>
              </a:rPr>
              <a:t>| LILAS       | LILA-</a:t>
            </a:r>
            <a:r>
              <a:rPr lang="en-US" sz="1000" b="1" dirty="0" err="1">
                <a:solidFill>
                  <a:srgbClr val="000000"/>
                </a:solidFill>
                <a:effectLst/>
                <a:latin typeface="Courier New" panose="02070309020205020404" pitchFamily="49" charset="0"/>
                <a:cs typeface="Courier New" panose="02070309020205020404" pitchFamily="49" charset="0"/>
              </a:rPr>
              <a:t>Supermercado</a:t>
            </a:r>
            <a:r>
              <a:rPr lang="en-US" sz="1000" b="1" dirty="0">
                <a:solidFill>
                  <a:srgbClr val="000000"/>
                </a:solidFill>
                <a:effectLst/>
                <a:latin typeface="Courier New" panose="02070309020205020404" pitchFamily="49" charset="0"/>
                <a:cs typeface="Courier New" panose="02070309020205020404" pitchFamily="49" charset="0"/>
              </a:rPr>
              <a:t>                    | Lara          |</a:t>
            </a:r>
          </a:p>
          <a:p>
            <a:r>
              <a:rPr lang="en-US" sz="1000" b="1" dirty="0">
                <a:solidFill>
                  <a:srgbClr val="000000"/>
                </a:solidFill>
                <a:effectLst/>
                <a:latin typeface="Courier New" panose="02070309020205020404" pitchFamily="49" charset="0"/>
                <a:cs typeface="Courier New" panose="02070309020205020404" pitchFamily="49" charset="0"/>
              </a:rPr>
              <a:t>| THECR       | The Cracker Box                      | MT            |</a:t>
            </a:r>
          </a:p>
          <a:p>
            <a:r>
              <a:rPr lang="en-US" sz="1000" b="1" dirty="0">
                <a:solidFill>
                  <a:srgbClr val="000000"/>
                </a:solidFill>
                <a:effectLst/>
                <a:latin typeface="Courier New" panose="02070309020205020404" pitchFamily="49" charset="0"/>
                <a:cs typeface="Courier New" panose="02070309020205020404" pitchFamily="49" charset="0"/>
              </a:rPr>
              <a:t>| RATTC       | Rattlesnake Canyon Grocery           | NM            |</a:t>
            </a:r>
          </a:p>
          <a:p>
            <a:r>
              <a:rPr lang="en-US" sz="1000" b="1" dirty="0">
                <a:solidFill>
                  <a:srgbClr val="000000"/>
                </a:solidFill>
                <a:effectLst/>
                <a:latin typeface="Courier New" panose="02070309020205020404" pitchFamily="49" charset="0"/>
                <a:cs typeface="Courier New" panose="02070309020205020404" pitchFamily="49" charset="0"/>
              </a:rPr>
              <a:t>| LINOD       | LINO-</a:t>
            </a:r>
            <a:r>
              <a:rPr lang="en-US" sz="1000" b="1" dirty="0" err="1">
                <a:solidFill>
                  <a:srgbClr val="000000"/>
                </a:solidFill>
                <a:effectLst/>
                <a:latin typeface="Courier New" panose="02070309020205020404" pitchFamily="49" charset="0"/>
                <a:cs typeface="Courier New" panose="02070309020205020404" pitchFamily="49" charset="0"/>
              </a:rPr>
              <a:t>Delicateses</a:t>
            </a:r>
            <a:r>
              <a:rPr lang="en-US" sz="1000" b="1" dirty="0">
                <a:solidFill>
                  <a:srgbClr val="000000"/>
                </a:solidFill>
                <a:effectLst/>
                <a:latin typeface="Courier New" panose="02070309020205020404" pitchFamily="49" charset="0"/>
                <a:cs typeface="Courier New" panose="02070309020205020404" pitchFamily="49" charset="0"/>
              </a:rPr>
              <a:t>                     | Nueva Esparta |</a:t>
            </a:r>
          </a:p>
          <a:p>
            <a:r>
              <a:rPr lang="en-US" sz="1000" b="1" dirty="0">
                <a:latin typeface="Courier New" panose="02070309020205020404" pitchFamily="49" charset="0"/>
                <a:cs typeface="Courier New" panose="02070309020205020404" pitchFamily="49" charset="0"/>
              </a:rPr>
              <a:t>...</a:t>
            </a:r>
          </a:p>
          <a:p>
            <a:r>
              <a:rPr lang="en-US" sz="1000" b="1" dirty="0">
                <a:solidFill>
                  <a:srgbClr val="000000"/>
                </a:solidFill>
                <a:effectLst/>
                <a:latin typeface="Courier New" panose="02070309020205020404" pitchFamily="49" charset="0"/>
                <a:cs typeface="Courier New" panose="02070309020205020404" pitchFamily="49" charset="0"/>
              </a:rPr>
              <a:t>| TOMSP       | Toms </a:t>
            </a:r>
            <a:r>
              <a:rPr lang="en-US" sz="1000" b="1" dirty="0" err="1">
                <a:solidFill>
                  <a:srgbClr val="000000"/>
                </a:solidFill>
                <a:effectLst/>
                <a:latin typeface="Courier New" panose="02070309020205020404" pitchFamily="49" charset="0"/>
                <a:cs typeface="Courier New" panose="02070309020205020404" pitchFamily="49" charset="0"/>
              </a:rPr>
              <a:t>Spezialitäten</a:t>
            </a:r>
            <a:r>
              <a:rPr lang="en-US" sz="1000" b="1" dirty="0">
                <a:solidFill>
                  <a:srgbClr val="000000"/>
                </a:solidFill>
                <a:effectLst/>
                <a:latin typeface="Courier New" panose="02070309020205020404" pitchFamily="49" charset="0"/>
                <a:cs typeface="Courier New" panose="02070309020205020404" pitchFamily="49" charset="0"/>
              </a:rPr>
              <a:t>                   | NULL          |</a:t>
            </a:r>
          </a:p>
          <a:p>
            <a:r>
              <a:rPr lang="en-US" sz="1000" b="1" dirty="0">
                <a:solidFill>
                  <a:srgbClr val="000000"/>
                </a:solidFill>
                <a:effectLst/>
                <a:latin typeface="Courier New" panose="02070309020205020404" pitchFamily="49" charset="0"/>
                <a:cs typeface="Courier New" panose="02070309020205020404" pitchFamily="49" charset="0"/>
              </a:rPr>
              <a:t>| TORTU       | Tortuga </a:t>
            </a:r>
            <a:r>
              <a:rPr lang="en-US" sz="1000" b="1" dirty="0" err="1">
                <a:solidFill>
                  <a:srgbClr val="000000"/>
                </a:solidFill>
                <a:effectLst/>
                <a:latin typeface="Courier New" panose="02070309020205020404" pitchFamily="49" charset="0"/>
                <a:cs typeface="Courier New" panose="02070309020205020404" pitchFamily="49" charset="0"/>
              </a:rPr>
              <a:t>Restaurante</a:t>
            </a:r>
            <a:r>
              <a:rPr lang="en-US" sz="1000" b="1" dirty="0">
                <a:solidFill>
                  <a:srgbClr val="000000"/>
                </a:solidFill>
                <a:effectLst/>
                <a:latin typeface="Courier New" panose="02070309020205020404" pitchFamily="49" charset="0"/>
                <a:cs typeface="Courier New" panose="02070309020205020404" pitchFamily="49" charset="0"/>
              </a:rPr>
              <a:t>                  | NULL          |</a:t>
            </a:r>
          </a:p>
          <a:p>
            <a:r>
              <a:rPr lang="en-US" sz="1000" b="1" dirty="0">
                <a:solidFill>
                  <a:srgbClr val="000000"/>
                </a:solidFill>
                <a:effectLst/>
                <a:latin typeface="Courier New" panose="02070309020205020404" pitchFamily="49" charset="0"/>
                <a:cs typeface="Courier New" panose="02070309020205020404" pitchFamily="49" charset="0"/>
              </a:rPr>
              <a:t>| VAFFE       | </a:t>
            </a:r>
            <a:r>
              <a:rPr lang="en-US" sz="1000" b="1" dirty="0" err="1">
                <a:solidFill>
                  <a:srgbClr val="000000"/>
                </a:solidFill>
                <a:effectLst/>
                <a:latin typeface="Courier New" panose="02070309020205020404" pitchFamily="49" charset="0"/>
                <a:cs typeface="Courier New" panose="02070309020205020404" pitchFamily="49" charset="0"/>
              </a:rPr>
              <a:t>Vaffeljernet</a:t>
            </a:r>
            <a:r>
              <a:rPr lang="en-US" sz="1000" b="1" dirty="0">
                <a:solidFill>
                  <a:srgbClr val="000000"/>
                </a:solidFill>
                <a:effectLst/>
                <a:latin typeface="Courier New" panose="02070309020205020404" pitchFamily="49" charset="0"/>
                <a:cs typeface="Courier New" panose="02070309020205020404" pitchFamily="49" charset="0"/>
              </a:rPr>
              <a:t>                         | NULL          |</a:t>
            </a:r>
          </a:p>
          <a:p>
            <a:r>
              <a:rPr lang="en-US" sz="1000" b="1" dirty="0">
                <a:solidFill>
                  <a:srgbClr val="000000"/>
                </a:solidFill>
                <a:effectLst/>
                <a:latin typeface="Courier New" panose="02070309020205020404" pitchFamily="49" charset="0"/>
                <a:cs typeface="Courier New" panose="02070309020205020404" pitchFamily="49" charset="0"/>
              </a:rPr>
              <a:t>| VICTE       | </a:t>
            </a:r>
            <a:r>
              <a:rPr lang="en-US" sz="1000" b="1" dirty="0" err="1">
                <a:solidFill>
                  <a:srgbClr val="000000"/>
                </a:solidFill>
                <a:effectLst/>
                <a:latin typeface="Courier New" panose="02070309020205020404" pitchFamily="49" charset="0"/>
                <a:cs typeface="Courier New" panose="02070309020205020404" pitchFamily="49" charset="0"/>
              </a:rPr>
              <a:t>Victuailles</a:t>
            </a:r>
            <a:r>
              <a:rPr lang="en-US" sz="1000" b="1" dirty="0">
                <a:solidFill>
                  <a:srgbClr val="000000"/>
                </a:solidFill>
                <a:effectLst/>
                <a:latin typeface="Courier New" panose="02070309020205020404" pitchFamily="49" charset="0"/>
                <a:cs typeface="Courier New" panose="02070309020205020404" pitchFamily="49" charset="0"/>
              </a:rPr>
              <a:t> </a:t>
            </a:r>
            <a:r>
              <a:rPr lang="en-US" sz="1000" b="1" dirty="0" err="1">
                <a:solidFill>
                  <a:srgbClr val="000000"/>
                </a:solidFill>
                <a:effectLst/>
                <a:latin typeface="Courier New" panose="02070309020205020404" pitchFamily="49" charset="0"/>
                <a:cs typeface="Courier New" panose="02070309020205020404" pitchFamily="49" charset="0"/>
              </a:rPr>
              <a:t>en</a:t>
            </a:r>
            <a:r>
              <a:rPr lang="en-US" sz="1000" b="1" dirty="0">
                <a:solidFill>
                  <a:srgbClr val="000000"/>
                </a:solidFill>
                <a:effectLst/>
                <a:latin typeface="Courier New" panose="02070309020205020404" pitchFamily="49" charset="0"/>
                <a:cs typeface="Courier New" panose="02070309020205020404" pitchFamily="49" charset="0"/>
              </a:rPr>
              <a:t> stock                 | NULL          |</a:t>
            </a:r>
          </a:p>
          <a:p>
            <a:r>
              <a:rPr lang="en-US" sz="1000" b="1" dirty="0">
                <a:solidFill>
                  <a:srgbClr val="000000"/>
                </a:solidFill>
                <a:effectLst/>
                <a:latin typeface="Courier New" panose="02070309020205020404" pitchFamily="49" charset="0"/>
                <a:cs typeface="Courier New" panose="02070309020205020404" pitchFamily="49" charset="0"/>
              </a:rPr>
              <a:t>| VINET       | </a:t>
            </a:r>
            <a:r>
              <a:rPr lang="en-US" sz="1000" b="1" dirty="0" err="1">
                <a:solidFill>
                  <a:srgbClr val="000000"/>
                </a:solidFill>
                <a:effectLst/>
                <a:latin typeface="Courier New" panose="02070309020205020404" pitchFamily="49" charset="0"/>
                <a:cs typeface="Courier New" panose="02070309020205020404" pitchFamily="49" charset="0"/>
              </a:rPr>
              <a:t>Vins</a:t>
            </a:r>
            <a:r>
              <a:rPr lang="en-US" sz="1000" b="1" dirty="0">
                <a:solidFill>
                  <a:srgbClr val="000000"/>
                </a:solidFill>
                <a:effectLst/>
                <a:latin typeface="Courier New" panose="02070309020205020404" pitchFamily="49" charset="0"/>
                <a:cs typeface="Courier New" panose="02070309020205020404" pitchFamily="49" charset="0"/>
              </a:rPr>
              <a:t> et </a:t>
            </a:r>
            <a:r>
              <a:rPr lang="en-US" sz="1000" b="1" dirty="0" err="1">
                <a:solidFill>
                  <a:srgbClr val="000000"/>
                </a:solidFill>
                <a:effectLst/>
                <a:latin typeface="Courier New" panose="02070309020205020404" pitchFamily="49" charset="0"/>
                <a:cs typeface="Courier New" panose="02070309020205020404" pitchFamily="49" charset="0"/>
              </a:rPr>
              <a:t>alcools</a:t>
            </a:r>
            <a:r>
              <a:rPr lang="en-US" sz="1000" b="1" dirty="0">
                <a:solidFill>
                  <a:srgbClr val="000000"/>
                </a:solidFill>
                <a:effectLst/>
                <a:latin typeface="Courier New" panose="02070309020205020404" pitchFamily="49" charset="0"/>
                <a:cs typeface="Courier New" panose="02070309020205020404" pitchFamily="49" charset="0"/>
              </a:rPr>
              <a:t> Chevalier            | NULL          |</a:t>
            </a:r>
          </a:p>
          <a:p>
            <a:r>
              <a:rPr lang="en-US" sz="1000" b="1" dirty="0">
                <a:solidFill>
                  <a:srgbClr val="000000"/>
                </a:solidFill>
                <a:effectLst/>
                <a:latin typeface="Courier New" panose="02070309020205020404" pitchFamily="49" charset="0"/>
                <a:cs typeface="Courier New" panose="02070309020205020404" pitchFamily="49" charset="0"/>
              </a:rPr>
              <a:t>| WANDK       | Die </a:t>
            </a:r>
            <a:r>
              <a:rPr lang="en-US" sz="1000" b="1" dirty="0" err="1">
                <a:solidFill>
                  <a:srgbClr val="000000"/>
                </a:solidFill>
                <a:effectLst/>
                <a:latin typeface="Courier New" panose="02070309020205020404" pitchFamily="49" charset="0"/>
                <a:cs typeface="Courier New" panose="02070309020205020404" pitchFamily="49" charset="0"/>
              </a:rPr>
              <a:t>Wandernde</a:t>
            </a:r>
            <a:r>
              <a:rPr lang="en-US" sz="1000" b="1" dirty="0">
                <a:solidFill>
                  <a:srgbClr val="000000"/>
                </a:solidFill>
                <a:effectLst/>
                <a:latin typeface="Courier New" panose="02070309020205020404" pitchFamily="49" charset="0"/>
                <a:cs typeface="Courier New" panose="02070309020205020404" pitchFamily="49" charset="0"/>
              </a:rPr>
              <a:t> </a:t>
            </a:r>
            <a:r>
              <a:rPr lang="en-US" sz="1000" b="1" dirty="0" err="1">
                <a:solidFill>
                  <a:srgbClr val="000000"/>
                </a:solidFill>
                <a:effectLst/>
                <a:latin typeface="Courier New" panose="02070309020205020404" pitchFamily="49" charset="0"/>
                <a:cs typeface="Courier New" panose="02070309020205020404" pitchFamily="49" charset="0"/>
              </a:rPr>
              <a:t>Kuh</a:t>
            </a:r>
            <a:r>
              <a:rPr lang="en-US" sz="1000" b="1" dirty="0">
                <a:solidFill>
                  <a:srgbClr val="000000"/>
                </a:solidFill>
                <a:effectLst/>
                <a:latin typeface="Courier New" panose="02070309020205020404" pitchFamily="49" charset="0"/>
                <a:cs typeface="Courier New" panose="02070309020205020404" pitchFamily="49" charset="0"/>
              </a:rPr>
              <a:t>                    | NULL          |</a:t>
            </a:r>
          </a:p>
          <a:p>
            <a:r>
              <a:rPr lang="en-US" sz="1000" b="1" dirty="0">
                <a:solidFill>
                  <a:srgbClr val="000000"/>
                </a:solidFill>
                <a:effectLst/>
                <a:latin typeface="Courier New" panose="02070309020205020404" pitchFamily="49" charset="0"/>
                <a:cs typeface="Courier New" panose="02070309020205020404" pitchFamily="49" charset="0"/>
              </a:rPr>
              <a:t>| WARTH       | </a:t>
            </a:r>
            <a:r>
              <a:rPr lang="en-US" sz="1000" b="1" dirty="0" err="1">
                <a:solidFill>
                  <a:srgbClr val="000000"/>
                </a:solidFill>
                <a:effectLst/>
                <a:latin typeface="Courier New" panose="02070309020205020404" pitchFamily="49" charset="0"/>
                <a:cs typeface="Courier New" panose="02070309020205020404" pitchFamily="49" charset="0"/>
              </a:rPr>
              <a:t>Wartian</a:t>
            </a:r>
            <a:r>
              <a:rPr lang="en-US" sz="1000" b="1" dirty="0">
                <a:solidFill>
                  <a:srgbClr val="000000"/>
                </a:solidFill>
                <a:effectLst/>
                <a:latin typeface="Courier New" panose="02070309020205020404" pitchFamily="49" charset="0"/>
                <a:cs typeface="Courier New" panose="02070309020205020404" pitchFamily="49" charset="0"/>
              </a:rPr>
              <a:t> </a:t>
            </a:r>
            <a:r>
              <a:rPr lang="en-US" sz="1000" b="1" dirty="0" err="1">
                <a:solidFill>
                  <a:srgbClr val="000000"/>
                </a:solidFill>
                <a:effectLst/>
                <a:latin typeface="Courier New" panose="02070309020205020404" pitchFamily="49" charset="0"/>
                <a:cs typeface="Courier New" panose="02070309020205020404" pitchFamily="49" charset="0"/>
              </a:rPr>
              <a:t>Herkku</a:t>
            </a:r>
            <a:r>
              <a:rPr lang="en-US" sz="1000" b="1" dirty="0">
                <a:solidFill>
                  <a:srgbClr val="000000"/>
                </a:solidFill>
                <a:effectLst/>
                <a:latin typeface="Courier New" panose="02070309020205020404" pitchFamily="49" charset="0"/>
                <a:cs typeface="Courier New" panose="02070309020205020404" pitchFamily="49" charset="0"/>
              </a:rPr>
              <a:t>                       | NULL          |</a:t>
            </a:r>
          </a:p>
          <a:p>
            <a:r>
              <a:rPr lang="en-US" sz="1000" b="1" dirty="0">
                <a:solidFill>
                  <a:srgbClr val="000000"/>
                </a:solidFill>
                <a:effectLst/>
                <a:latin typeface="Courier New" panose="02070309020205020404" pitchFamily="49" charset="0"/>
                <a:cs typeface="Courier New" panose="02070309020205020404" pitchFamily="49" charset="0"/>
              </a:rPr>
              <a:t>| WILMK       | </a:t>
            </a:r>
            <a:r>
              <a:rPr lang="en-US" sz="1000" b="1" dirty="0" err="1">
                <a:solidFill>
                  <a:srgbClr val="000000"/>
                </a:solidFill>
                <a:effectLst/>
                <a:latin typeface="Courier New" panose="02070309020205020404" pitchFamily="49" charset="0"/>
                <a:cs typeface="Courier New" panose="02070309020205020404" pitchFamily="49" charset="0"/>
              </a:rPr>
              <a:t>Wilman</a:t>
            </a:r>
            <a:r>
              <a:rPr lang="en-US" sz="1000" b="1" dirty="0">
                <a:solidFill>
                  <a:srgbClr val="000000"/>
                </a:solidFill>
                <a:effectLst/>
                <a:latin typeface="Courier New" panose="02070309020205020404" pitchFamily="49" charset="0"/>
                <a:cs typeface="Courier New" panose="02070309020205020404" pitchFamily="49" charset="0"/>
              </a:rPr>
              <a:t> Kala                          | NULL          |</a:t>
            </a:r>
          </a:p>
          <a:p>
            <a:r>
              <a:rPr lang="en-US" sz="1000" b="1" dirty="0">
                <a:solidFill>
                  <a:srgbClr val="000000"/>
                </a:solidFill>
                <a:effectLst/>
                <a:latin typeface="Courier New" panose="02070309020205020404" pitchFamily="49" charset="0"/>
                <a:cs typeface="Courier New" panose="02070309020205020404" pitchFamily="49" charset="0"/>
              </a:rPr>
              <a:t>| WOLZA       | Wolski  </a:t>
            </a:r>
            <a:r>
              <a:rPr lang="en-US" sz="1000" b="1" dirty="0" err="1">
                <a:solidFill>
                  <a:srgbClr val="000000"/>
                </a:solidFill>
                <a:effectLst/>
                <a:latin typeface="Courier New" panose="02070309020205020404" pitchFamily="49" charset="0"/>
                <a:cs typeface="Courier New" panose="02070309020205020404" pitchFamily="49" charset="0"/>
              </a:rPr>
              <a:t>Zajazd</a:t>
            </a:r>
            <a:r>
              <a:rPr lang="en-US" sz="1000" b="1" dirty="0">
                <a:solidFill>
                  <a:srgbClr val="000000"/>
                </a:solidFill>
                <a:effectLst/>
                <a:latin typeface="Courier New" panose="02070309020205020404" pitchFamily="49" charset="0"/>
                <a:cs typeface="Courier New" panose="02070309020205020404" pitchFamily="49" charset="0"/>
              </a:rPr>
              <a:t>                       | NULL          |</a:t>
            </a:r>
          </a:p>
          <a:p>
            <a:r>
              <a:rPr lang="en-US" sz="1000" b="1" dirty="0">
                <a:solidFill>
                  <a:srgbClr val="000000"/>
                </a:solidFill>
                <a:effectLst/>
                <a:latin typeface="Courier New" panose="02070309020205020404" pitchFamily="49" charset="0"/>
                <a:cs typeface="Courier New" panose="02070309020205020404" pitchFamily="49" charset="0"/>
              </a:rPr>
              <a:t>+-------------+--------------------------------------+---------------+</a:t>
            </a:r>
          </a:p>
          <a:p>
            <a:r>
              <a:rPr lang="en-US" sz="1000" b="1" dirty="0">
                <a:solidFill>
                  <a:srgbClr val="000000"/>
                </a:solidFill>
                <a:effectLst/>
                <a:latin typeface="Courier New" panose="02070309020205020404" pitchFamily="49" charset="0"/>
                <a:cs typeface="Courier New" panose="02070309020205020404" pitchFamily="49" charset="0"/>
              </a:rPr>
              <a:t>91 rows in set (0.00 sec)</a:t>
            </a:r>
          </a:p>
        </p:txBody>
      </p:sp>
    </p:spTree>
    <p:extLst>
      <p:ext uri="{BB962C8B-B14F-4D97-AF65-F5344CB8AC3E}">
        <p14:creationId xmlns:p14="http://schemas.microsoft.com/office/powerpoint/2010/main" val="40504052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9C8AC6-E667-F21D-3F68-B98C002C59B5}"/>
              </a:ext>
            </a:extLst>
          </p:cNvPr>
          <p:cNvSpPr>
            <a:spLocks noGrp="1"/>
          </p:cNvSpPr>
          <p:nvPr>
            <p:ph type="title"/>
          </p:nvPr>
        </p:nvSpPr>
        <p:spPr/>
        <p:txBody>
          <a:bodyPr/>
          <a:lstStyle/>
          <a:p>
            <a:r>
              <a:rPr lang="en-US" dirty="0"/>
              <a:t>Query 8</a:t>
            </a:r>
          </a:p>
        </p:txBody>
      </p:sp>
      <p:sp>
        <p:nvSpPr>
          <p:cNvPr id="3" name="Content Placeholder 2">
            <a:extLst>
              <a:ext uri="{FF2B5EF4-FFF2-40B4-BE49-F238E27FC236}">
                <a16:creationId xmlns:a16="http://schemas.microsoft.com/office/drawing/2014/main" id="{9BE026B2-27BE-DF2E-302E-8AE013DCFFEE}"/>
              </a:ext>
            </a:extLst>
          </p:cNvPr>
          <p:cNvSpPr>
            <a:spLocks noGrp="1"/>
          </p:cNvSpPr>
          <p:nvPr>
            <p:ph idx="1"/>
          </p:nvPr>
        </p:nvSpPr>
        <p:spPr>
          <a:xfrm>
            <a:off x="457200" y="1295401"/>
            <a:ext cx="8229600" cy="1402088"/>
          </a:xfrm>
        </p:spPr>
        <p:txBody>
          <a:bodyPr/>
          <a:lstStyle/>
          <a:p>
            <a:r>
              <a:rPr lang="en-US" dirty="0"/>
              <a:t>In the year 2015, which three countries had the highest average freight charges? Sort the three in descending order.</a:t>
            </a:r>
          </a:p>
        </p:txBody>
      </p:sp>
      <p:sp>
        <p:nvSpPr>
          <p:cNvPr id="4" name="Slide Number Placeholder 3">
            <a:extLst>
              <a:ext uri="{FF2B5EF4-FFF2-40B4-BE49-F238E27FC236}">
                <a16:creationId xmlns:a16="http://schemas.microsoft.com/office/drawing/2014/main" id="{1A169523-A3DA-7F34-02B3-D634E41403B1}"/>
              </a:ext>
            </a:extLst>
          </p:cNvPr>
          <p:cNvSpPr>
            <a:spLocks noGrp="1"/>
          </p:cNvSpPr>
          <p:nvPr>
            <p:ph type="sldNum" sz="quarter" idx="12"/>
          </p:nvPr>
        </p:nvSpPr>
        <p:spPr/>
        <p:txBody>
          <a:bodyPr/>
          <a:lstStyle/>
          <a:p>
            <a:fld id="{5E4F0376-0E54-9843-B673-E00D6670E830}" type="slidenum">
              <a:rPr lang="en-US" smtClean="0"/>
              <a:pPr/>
              <a:t>14</a:t>
            </a:fld>
            <a:endParaRPr lang="en-US"/>
          </a:p>
        </p:txBody>
      </p:sp>
      <p:sp>
        <p:nvSpPr>
          <p:cNvPr id="5" name="TextBox 4">
            <a:extLst>
              <a:ext uri="{FF2B5EF4-FFF2-40B4-BE49-F238E27FC236}">
                <a16:creationId xmlns:a16="http://schemas.microsoft.com/office/drawing/2014/main" id="{9D230789-55E3-629E-257C-EC1C87B58720}"/>
              </a:ext>
            </a:extLst>
          </p:cNvPr>
          <p:cNvSpPr txBox="1"/>
          <p:nvPr/>
        </p:nvSpPr>
        <p:spPr>
          <a:xfrm>
            <a:off x="2653846" y="2764668"/>
            <a:ext cx="3836307" cy="1815882"/>
          </a:xfrm>
          <a:prstGeom prst="rect">
            <a:avLst/>
          </a:prstGeom>
          <a:noFill/>
        </p:spPr>
        <p:txBody>
          <a:bodyPr wrap="none" rtlCol="0">
            <a:spAutoFit/>
          </a:bodyPr>
          <a:lstStyle/>
          <a:p>
            <a:r>
              <a:rPr lang="en-US" sz="1400" dirty="0">
                <a:solidFill>
                  <a:srgbClr val="000000"/>
                </a:solidFill>
                <a:effectLst/>
                <a:latin typeface="Menlo" panose="020B0609030804020204" pitchFamily="49" charset="0"/>
              </a:rPr>
              <a:t>+--------------+-----------------+</a:t>
            </a:r>
          </a:p>
          <a:p>
            <a:r>
              <a:rPr lang="en-US" sz="1400" dirty="0">
                <a:solidFill>
                  <a:srgbClr val="000000"/>
                </a:solidFill>
                <a:effectLst/>
                <a:latin typeface="Menlo" panose="020B0609030804020204" pitchFamily="49" charset="0"/>
              </a:rPr>
              <a:t>| </a:t>
            </a:r>
            <a:r>
              <a:rPr lang="en-US" sz="1400" dirty="0" err="1">
                <a:solidFill>
                  <a:srgbClr val="000000"/>
                </a:solidFill>
                <a:effectLst/>
                <a:latin typeface="Menlo" panose="020B0609030804020204" pitchFamily="49" charset="0"/>
              </a:rPr>
              <a:t>ship_country</a:t>
            </a:r>
            <a:r>
              <a:rPr lang="en-US" sz="1400" dirty="0">
                <a:solidFill>
                  <a:srgbClr val="000000"/>
                </a:solidFill>
                <a:effectLst/>
                <a:latin typeface="Menlo" panose="020B0609030804020204" pitchFamily="49" charset="0"/>
              </a:rPr>
              <a:t> | </a:t>
            </a:r>
            <a:r>
              <a:rPr lang="en-US" sz="1400" dirty="0" err="1">
                <a:solidFill>
                  <a:srgbClr val="000000"/>
                </a:solidFill>
                <a:effectLst/>
                <a:latin typeface="Menlo" panose="020B0609030804020204" pitchFamily="49" charset="0"/>
              </a:rPr>
              <a:t>average_freight</a:t>
            </a:r>
            <a:r>
              <a:rPr lang="en-US" sz="1400" dirty="0">
                <a:solidFill>
                  <a:srgbClr val="000000"/>
                </a:solidFill>
                <a:effectLst/>
                <a:latin typeface="Menlo" panose="020B0609030804020204" pitchFamily="49" charset="0"/>
              </a:rPr>
              <a:t> |</a:t>
            </a:r>
          </a:p>
          <a:p>
            <a:r>
              <a:rPr lang="en-US" sz="1400" dirty="0">
                <a:solidFill>
                  <a:srgbClr val="000000"/>
                </a:solidFill>
                <a:effectLst/>
                <a:latin typeface="Menlo" panose="020B0609030804020204" pitchFamily="49" charset="0"/>
              </a:rPr>
              <a:t>+--------------+-----------------+</a:t>
            </a:r>
          </a:p>
          <a:p>
            <a:r>
              <a:rPr lang="en-US" sz="1400" dirty="0">
                <a:solidFill>
                  <a:srgbClr val="000000"/>
                </a:solidFill>
                <a:effectLst/>
                <a:latin typeface="Menlo" panose="020B0609030804020204" pitchFamily="49" charset="0"/>
              </a:rPr>
              <a:t>| Austria      |   178.364285714 |</a:t>
            </a:r>
          </a:p>
          <a:p>
            <a:r>
              <a:rPr lang="en-US" sz="1400" dirty="0">
                <a:solidFill>
                  <a:srgbClr val="000000"/>
                </a:solidFill>
                <a:effectLst/>
                <a:latin typeface="Menlo" panose="020B0609030804020204" pitchFamily="49" charset="0"/>
              </a:rPr>
              <a:t>| Switzerland  |   117.177500000 |</a:t>
            </a:r>
          </a:p>
          <a:p>
            <a:r>
              <a:rPr lang="en-US" sz="1400" dirty="0">
                <a:solidFill>
                  <a:srgbClr val="000000"/>
                </a:solidFill>
                <a:effectLst/>
                <a:latin typeface="Menlo" panose="020B0609030804020204" pitchFamily="49" charset="0"/>
              </a:rPr>
              <a:t>| France       |   113.991025641 |</a:t>
            </a:r>
          </a:p>
          <a:p>
            <a:r>
              <a:rPr lang="en-US" sz="1400" dirty="0">
                <a:solidFill>
                  <a:srgbClr val="000000"/>
                </a:solidFill>
                <a:effectLst/>
                <a:latin typeface="Menlo" panose="020B0609030804020204" pitchFamily="49" charset="0"/>
              </a:rPr>
              <a:t>+--------------+-----------------+</a:t>
            </a:r>
          </a:p>
          <a:p>
            <a:r>
              <a:rPr lang="en-US" sz="1400" dirty="0">
                <a:solidFill>
                  <a:srgbClr val="000000"/>
                </a:solidFill>
                <a:effectLst/>
                <a:latin typeface="Menlo" panose="020B0609030804020204" pitchFamily="49" charset="0"/>
              </a:rPr>
              <a:t>3 rows in set (0.00 sec)</a:t>
            </a:r>
          </a:p>
        </p:txBody>
      </p:sp>
    </p:spTree>
    <p:extLst>
      <p:ext uri="{BB962C8B-B14F-4D97-AF65-F5344CB8AC3E}">
        <p14:creationId xmlns:p14="http://schemas.microsoft.com/office/powerpoint/2010/main" val="42485408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9D5E7C-D555-4E56-6FBF-8F42E518BD62}"/>
              </a:ext>
            </a:extLst>
          </p:cNvPr>
          <p:cNvSpPr>
            <a:spLocks noGrp="1"/>
          </p:cNvSpPr>
          <p:nvPr>
            <p:ph type="title"/>
          </p:nvPr>
        </p:nvSpPr>
        <p:spPr/>
        <p:txBody>
          <a:bodyPr/>
          <a:lstStyle/>
          <a:p>
            <a:r>
              <a:rPr lang="en-US" dirty="0"/>
              <a:t>Query 9</a:t>
            </a:r>
          </a:p>
        </p:txBody>
      </p:sp>
      <p:sp>
        <p:nvSpPr>
          <p:cNvPr id="3" name="Content Placeholder 2">
            <a:extLst>
              <a:ext uri="{FF2B5EF4-FFF2-40B4-BE49-F238E27FC236}">
                <a16:creationId xmlns:a16="http://schemas.microsoft.com/office/drawing/2014/main" id="{3F5E04A7-0C53-15E5-7974-4D8255E5E11C}"/>
              </a:ext>
            </a:extLst>
          </p:cNvPr>
          <p:cNvSpPr>
            <a:spLocks noGrp="1"/>
          </p:cNvSpPr>
          <p:nvPr>
            <p:ph idx="1"/>
          </p:nvPr>
        </p:nvSpPr>
        <p:spPr>
          <a:xfrm>
            <a:off x="457200" y="1295400"/>
            <a:ext cx="8229600" cy="1767844"/>
          </a:xfrm>
        </p:spPr>
        <p:txBody>
          <a:bodyPr/>
          <a:lstStyle/>
          <a:p>
            <a:r>
              <a:rPr lang="en-US" dirty="0"/>
              <a:t>Randomly pick 5 customers for a survey. Show the customer ID and company name. There should be a different set of customers picked each time.</a:t>
            </a:r>
          </a:p>
        </p:txBody>
      </p:sp>
      <p:sp>
        <p:nvSpPr>
          <p:cNvPr id="4" name="Slide Number Placeholder 3">
            <a:extLst>
              <a:ext uri="{FF2B5EF4-FFF2-40B4-BE49-F238E27FC236}">
                <a16:creationId xmlns:a16="http://schemas.microsoft.com/office/drawing/2014/main" id="{6FAA360F-E97F-8EDA-EECC-C6853EB7BC45}"/>
              </a:ext>
            </a:extLst>
          </p:cNvPr>
          <p:cNvSpPr>
            <a:spLocks noGrp="1"/>
          </p:cNvSpPr>
          <p:nvPr>
            <p:ph type="sldNum" sz="quarter" idx="12"/>
          </p:nvPr>
        </p:nvSpPr>
        <p:spPr/>
        <p:txBody>
          <a:bodyPr/>
          <a:lstStyle/>
          <a:p>
            <a:fld id="{5E4F0376-0E54-9843-B673-E00D6670E830}" type="slidenum">
              <a:rPr lang="en-US" smtClean="0"/>
              <a:pPr/>
              <a:t>15</a:t>
            </a:fld>
            <a:endParaRPr lang="en-US"/>
          </a:p>
        </p:txBody>
      </p:sp>
      <p:sp>
        <p:nvSpPr>
          <p:cNvPr id="5" name="TextBox 4">
            <a:extLst>
              <a:ext uri="{FF2B5EF4-FFF2-40B4-BE49-F238E27FC236}">
                <a16:creationId xmlns:a16="http://schemas.microsoft.com/office/drawing/2014/main" id="{DEB229C8-6F1D-FFF5-D6E8-AB929582542A}"/>
              </a:ext>
            </a:extLst>
          </p:cNvPr>
          <p:cNvSpPr txBox="1"/>
          <p:nvPr/>
        </p:nvSpPr>
        <p:spPr>
          <a:xfrm>
            <a:off x="2600146" y="3193889"/>
            <a:ext cx="3943708" cy="2246769"/>
          </a:xfrm>
          <a:prstGeom prst="rect">
            <a:avLst/>
          </a:prstGeom>
          <a:noFill/>
        </p:spPr>
        <p:txBody>
          <a:bodyPr wrap="none" rtlCol="0">
            <a:spAutoFit/>
          </a:bodyPr>
          <a:lstStyle/>
          <a:p>
            <a:r>
              <a:rPr lang="en-US" sz="1400" b="1" dirty="0">
                <a:solidFill>
                  <a:srgbClr val="000000"/>
                </a:solidFill>
                <a:effectLst/>
                <a:latin typeface="Courier New" panose="02070309020205020404" pitchFamily="49" charset="0"/>
                <a:cs typeface="Courier New" panose="02070309020205020404" pitchFamily="49" charset="0"/>
              </a:rPr>
              <a:t>+-------------+-------------------+</a:t>
            </a:r>
          </a:p>
          <a:p>
            <a:r>
              <a:rPr lang="en-US" sz="1400" b="1" dirty="0">
                <a:solidFill>
                  <a:srgbClr val="000000"/>
                </a:solidFill>
                <a:effectLst/>
                <a:latin typeface="Courier New" panose="02070309020205020404" pitchFamily="49" charset="0"/>
                <a:cs typeface="Courier New" panose="02070309020205020404" pitchFamily="49" charset="0"/>
              </a:rPr>
              <a:t>| </a:t>
            </a:r>
            <a:r>
              <a:rPr lang="en-US" sz="1400" b="1" dirty="0" err="1">
                <a:solidFill>
                  <a:srgbClr val="000000"/>
                </a:solidFill>
                <a:effectLst/>
                <a:latin typeface="Courier New" panose="02070309020205020404" pitchFamily="49" charset="0"/>
                <a:cs typeface="Courier New" panose="02070309020205020404" pitchFamily="49" charset="0"/>
              </a:rPr>
              <a:t>customer_id</a:t>
            </a:r>
            <a:r>
              <a:rPr lang="en-US" sz="1400" b="1" dirty="0">
                <a:solidFill>
                  <a:srgbClr val="000000"/>
                </a:solidFill>
                <a:effectLst/>
                <a:latin typeface="Courier New" panose="02070309020205020404" pitchFamily="49" charset="0"/>
                <a:cs typeface="Courier New" panose="02070309020205020404" pitchFamily="49" charset="0"/>
              </a:rPr>
              <a:t> | </a:t>
            </a:r>
            <a:r>
              <a:rPr lang="en-US" sz="1400" b="1" dirty="0" err="1">
                <a:solidFill>
                  <a:srgbClr val="000000"/>
                </a:solidFill>
                <a:effectLst/>
                <a:latin typeface="Courier New" panose="02070309020205020404" pitchFamily="49" charset="0"/>
                <a:cs typeface="Courier New" panose="02070309020205020404" pitchFamily="49" charset="0"/>
              </a:rPr>
              <a:t>company_name</a:t>
            </a:r>
            <a:r>
              <a:rPr lang="en-US" sz="1400" b="1" dirty="0">
                <a:solidFill>
                  <a:srgbClr val="000000"/>
                </a:solidFill>
                <a:effectLst/>
                <a:latin typeface="Courier New" panose="02070309020205020404" pitchFamily="49" charset="0"/>
                <a:cs typeface="Courier New" panose="02070309020205020404" pitchFamily="49" charset="0"/>
              </a:rPr>
              <a:t>      |</a:t>
            </a:r>
          </a:p>
          <a:p>
            <a:r>
              <a:rPr lang="en-US" sz="1400" b="1" dirty="0">
                <a:solidFill>
                  <a:srgbClr val="000000"/>
                </a:solidFill>
                <a:effectLst/>
                <a:latin typeface="Courier New" panose="02070309020205020404" pitchFamily="49" charset="0"/>
                <a:cs typeface="Courier New" panose="02070309020205020404" pitchFamily="49" charset="0"/>
              </a:rPr>
              <a:t>+-------------+-------------------+</a:t>
            </a:r>
          </a:p>
          <a:p>
            <a:r>
              <a:rPr lang="en-US" sz="1400" b="1" dirty="0">
                <a:solidFill>
                  <a:srgbClr val="000000"/>
                </a:solidFill>
                <a:effectLst/>
                <a:latin typeface="Courier New" panose="02070309020205020404" pitchFamily="49" charset="0"/>
                <a:cs typeface="Courier New" panose="02070309020205020404" pitchFamily="49" charset="0"/>
              </a:rPr>
              <a:t>| CHOPS       | Chop-suey Chinese |</a:t>
            </a:r>
          </a:p>
          <a:p>
            <a:r>
              <a:rPr lang="en-US" sz="1400" b="1" dirty="0">
                <a:solidFill>
                  <a:srgbClr val="000000"/>
                </a:solidFill>
                <a:effectLst/>
                <a:latin typeface="Courier New" panose="02070309020205020404" pitchFamily="49" charset="0"/>
                <a:cs typeface="Courier New" panose="02070309020205020404" pitchFamily="49" charset="0"/>
              </a:rPr>
              <a:t>| WARTH       | </a:t>
            </a:r>
            <a:r>
              <a:rPr lang="en-US" sz="1400" b="1" dirty="0" err="1">
                <a:solidFill>
                  <a:srgbClr val="000000"/>
                </a:solidFill>
                <a:effectLst/>
                <a:latin typeface="Courier New" panose="02070309020205020404" pitchFamily="49" charset="0"/>
                <a:cs typeface="Courier New" panose="02070309020205020404" pitchFamily="49" charset="0"/>
              </a:rPr>
              <a:t>Wartian</a:t>
            </a:r>
            <a:r>
              <a:rPr lang="en-US" sz="1400" b="1" dirty="0">
                <a:solidFill>
                  <a:srgbClr val="000000"/>
                </a:solidFill>
                <a:effectLst/>
                <a:latin typeface="Courier New" panose="02070309020205020404" pitchFamily="49" charset="0"/>
                <a:cs typeface="Courier New" panose="02070309020205020404" pitchFamily="49" charset="0"/>
              </a:rPr>
              <a:t> </a:t>
            </a:r>
            <a:r>
              <a:rPr lang="en-US" sz="1400" b="1" dirty="0" err="1">
                <a:solidFill>
                  <a:srgbClr val="000000"/>
                </a:solidFill>
                <a:effectLst/>
                <a:latin typeface="Courier New" panose="02070309020205020404" pitchFamily="49" charset="0"/>
                <a:cs typeface="Courier New" panose="02070309020205020404" pitchFamily="49" charset="0"/>
              </a:rPr>
              <a:t>Herkku</a:t>
            </a:r>
            <a:r>
              <a:rPr lang="en-US" sz="1400" b="1" dirty="0">
                <a:solidFill>
                  <a:srgbClr val="000000"/>
                </a:solidFill>
                <a:effectLst/>
                <a:latin typeface="Courier New" panose="02070309020205020404" pitchFamily="49" charset="0"/>
                <a:cs typeface="Courier New" panose="02070309020205020404" pitchFamily="49" charset="0"/>
              </a:rPr>
              <a:t>    |</a:t>
            </a:r>
          </a:p>
          <a:p>
            <a:r>
              <a:rPr lang="en-US" sz="1400" b="1" dirty="0">
                <a:solidFill>
                  <a:srgbClr val="000000"/>
                </a:solidFill>
                <a:effectLst/>
                <a:latin typeface="Courier New" panose="02070309020205020404" pitchFamily="49" charset="0"/>
                <a:cs typeface="Courier New" panose="02070309020205020404" pitchFamily="49" charset="0"/>
              </a:rPr>
              <a:t>| BONAP       | Bon app'          |</a:t>
            </a:r>
          </a:p>
          <a:p>
            <a:r>
              <a:rPr lang="en-US" sz="1400" b="1" dirty="0">
                <a:solidFill>
                  <a:srgbClr val="000000"/>
                </a:solidFill>
                <a:effectLst/>
                <a:latin typeface="Courier New" panose="02070309020205020404" pitchFamily="49" charset="0"/>
                <a:cs typeface="Courier New" panose="02070309020205020404" pitchFamily="49" charset="0"/>
              </a:rPr>
              <a:t>| QUEE        | Queen </a:t>
            </a:r>
            <a:r>
              <a:rPr lang="en-US" sz="1400" b="1" dirty="0" err="1">
                <a:solidFill>
                  <a:srgbClr val="000000"/>
                </a:solidFill>
                <a:effectLst/>
                <a:latin typeface="Courier New" panose="02070309020205020404" pitchFamily="49" charset="0"/>
                <a:cs typeface="Courier New" panose="02070309020205020404" pitchFamily="49" charset="0"/>
              </a:rPr>
              <a:t>Cozinha</a:t>
            </a:r>
            <a:r>
              <a:rPr lang="en-US" sz="1400" b="1" dirty="0">
                <a:solidFill>
                  <a:srgbClr val="000000"/>
                </a:solidFill>
                <a:effectLst/>
                <a:latin typeface="Courier New" panose="02070309020205020404" pitchFamily="49" charset="0"/>
                <a:cs typeface="Courier New" panose="02070309020205020404" pitchFamily="49" charset="0"/>
              </a:rPr>
              <a:t>     |</a:t>
            </a:r>
          </a:p>
          <a:p>
            <a:r>
              <a:rPr lang="en-US" sz="1400" b="1" dirty="0">
                <a:solidFill>
                  <a:srgbClr val="000000"/>
                </a:solidFill>
                <a:effectLst/>
                <a:latin typeface="Courier New" panose="02070309020205020404" pitchFamily="49" charset="0"/>
                <a:cs typeface="Courier New" panose="02070309020205020404" pitchFamily="49" charset="0"/>
              </a:rPr>
              <a:t>| WANDK       | Die </a:t>
            </a:r>
            <a:r>
              <a:rPr lang="en-US" sz="1400" b="1" dirty="0" err="1">
                <a:solidFill>
                  <a:srgbClr val="000000"/>
                </a:solidFill>
                <a:effectLst/>
                <a:latin typeface="Courier New" panose="02070309020205020404" pitchFamily="49" charset="0"/>
                <a:cs typeface="Courier New" panose="02070309020205020404" pitchFamily="49" charset="0"/>
              </a:rPr>
              <a:t>Wandernde</a:t>
            </a:r>
            <a:r>
              <a:rPr lang="en-US" sz="1400" b="1" dirty="0">
                <a:solidFill>
                  <a:srgbClr val="000000"/>
                </a:solidFill>
                <a:effectLst/>
                <a:latin typeface="Courier New" panose="02070309020205020404" pitchFamily="49" charset="0"/>
                <a:cs typeface="Courier New" panose="02070309020205020404" pitchFamily="49" charset="0"/>
              </a:rPr>
              <a:t> </a:t>
            </a:r>
            <a:r>
              <a:rPr lang="en-US" sz="1400" b="1" dirty="0" err="1">
                <a:solidFill>
                  <a:srgbClr val="000000"/>
                </a:solidFill>
                <a:effectLst/>
                <a:latin typeface="Courier New" panose="02070309020205020404" pitchFamily="49" charset="0"/>
                <a:cs typeface="Courier New" panose="02070309020205020404" pitchFamily="49" charset="0"/>
              </a:rPr>
              <a:t>Kuh</a:t>
            </a:r>
            <a:r>
              <a:rPr lang="en-US" sz="1400" b="1" dirty="0">
                <a:solidFill>
                  <a:srgbClr val="000000"/>
                </a:solidFill>
                <a:effectLst/>
                <a:latin typeface="Courier New" panose="02070309020205020404" pitchFamily="49" charset="0"/>
                <a:cs typeface="Courier New" panose="02070309020205020404" pitchFamily="49" charset="0"/>
              </a:rPr>
              <a:t> |</a:t>
            </a:r>
          </a:p>
          <a:p>
            <a:r>
              <a:rPr lang="en-US" sz="1400" b="1" dirty="0">
                <a:solidFill>
                  <a:srgbClr val="000000"/>
                </a:solidFill>
                <a:effectLst/>
                <a:latin typeface="Courier New" panose="02070309020205020404" pitchFamily="49" charset="0"/>
                <a:cs typeface="Courier New" panose="02070309020205020404" pitchFamily="49" charset="0"/>
              </a:rPr>
              <a:t>+-------------+-------------------+</a:t>
            </a:r>
          </a:p>
          <a:p>
            <a:r>
              <a:rPr lang="en-US" sz="1400" b="1" dirty="0">
                <a:solidFill>
                  <a:srgbClr val="000000"/>
                </a:solidFill>
                <a:effectLst/>
                <a:latin typeface="Courier New" panose="02070309020205020404" pitchFamily="49" charset="0"/>
                <a:cs typeface="Courier New" panose="02070309020205020404" pitchFamily="49" charset="0"/>
              </a:rPr>
              <a:t>5 rows in set (0.00 sec)</a:t>
            </a:r>
          </a:p>
        </p:txBody>
      </p:sp>
    </p:spTree>
    <p:extLst>
      <p:ext uri="{BB962C8B-B14F-4D97-AF65-F5344CB8AC3E}">
        <p14:creationId xmlns:p14="http://schemas.microsoft.com/office/powerpoint/2010/main" val="40498697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9D5E7C-D555-4E56-6FBF-8F42E518BD62}"/>
              </a:ext>
            </a:extLst>
          </p:cNvPr>
          <p:cNvSpPr>
            <a:spLocks noGrp="1"/>
          </p:cNvSpPr>
          <p:nvPr>
            <p:ph type="title"/>
          </p:nvPr>
        </p:nvSpPr>
        <p:spPr/>
        <p:txBody>
          <a:bodyPr/>
          <a:lstStyle/>
          <a:p>
            <a:r>
              <a:rPr lang="en-US" dirty="0"/>
              <a:t>Query 10</a:t>
            </a:r>
          </a:p>
        </p:txBody>
      </p:sp>
      <p:sp>
        <p:nvSpPr>
          <p:cNvPr id="3" name="Content Placeholder 2">
            <a:extLst>
              <a:ext uri="{FF2B5EF4-FFF2-40B4-BE49-F238E27FC236}">
                <a16:creationId xmlns:a16="http://schemas.microsoft.com/office/drawing/2014/main" id="{3F5E04A7-0C53-15E5-7974-4D8255E5E11C}"/>
              </a:ext>
            </a:extLst>
          </p:cNvPr>
          <p:cNvSpPr>
            <a:spLocks noGrp="1"/>
          </p:cNvSpPr>
          <p:nvPr>
            <p:ph idx="1"/>
          </p:nvPr>
        </p:nvSpPr>
        <p:spPr>
          <a:xfrm>
            <a:off x="457200" y="1295400"/>
            <a:ext cx="8229600" cy="1767844"/>
          </a:xfrm>
        </p:spPr>
        <p:txBody>
          <a:bodyPr/>
          <a:lstStyle/>
          <a:p>
            <a:r>
              <a:rPr lang="en-US" dirty="0"/>
              <a:t>Randomly pick around 10% of the customers for a survey. Show the customer ID and company name. There should be a different set of customers picked each time.</a:t>
            </a:r>
          </a:p>
        </p:txBody>
      </p:sp>
      <p:sp>
        <p:nvSpPr>
          <p:cNvPr id="4" name="Slide Number Placeholder 3">
            <a:extLst>
              <a:ext uri="{FF2B5EF4-FFF2-40B4-BE49-F238E27FC236}">
                <a16:creationId xmlns:a16="http://schemas.microsoft.com/office/drawing/2014/main" id="{6FAA360F-E97F-8EDA-EECC-C6853EB7BC45}"/>
              </a:ext>
            </a:extLst>
          </p:cNvPr>
          <p:cNvSpPr>
            <a:spLocks noGrp="1"/>
          </p:cNvSpPr>
          <p:nvPr>
            <p:ph type="sldNum" sz="quarter" idx="12"/>
          </p:nvPr>
        </p:nvSpPr>
        <p:spPr/>
        <p:txBody>
          <a:bodyPr/>
          <a:lstStyle/>
          <a:p>
            <a:fld id="{5E4F0376-0E54-9843-B673-E00D6670E830}" type="slidenum">
              <a:rPr lang="en-US" smtClean="0"/>
              <a:pPr/>
              <a:t>16</a:t>
            </a:fld>
            <a:endParaRPr lang="en-US"/>
          </a:p>
        </p:txBody>
      </p:sp>
      <p:sp>
        <p:nvSpPr>
          <p:cNvPr id="6" name="TextBox 5">
            <a:extLst>
              <a:ext uri="{FF2B5EF4-FFF2-40B4-BE49-F238E27FC236}">
                <a16:creationId xmlns:a16="http://schemas.microsoft.com/office/drawing/2014/main" id="{58D47E2D-19F3-2F45-7E6D-72B6E493846A}"/>
              </a:ext>
            </a:extLst>
          </p:cNvPr>
          <p:cNvSpPr txBox="1"/>
          <p:nvPr/>
        </p:nvSpPr>
        <p:spPr>
          <a:xfrm>
            <a:off x="1579834" y="2971805"/>
            <a:ext cx="5984331" cy="3354765"/>
          </a:xfrm>
          <a:prstGeom prst="rect">
            <a:avLst/>
          </a:prstGeom>
          <a:noFill/>
        </p:spPr>
        <p:txBody>
          <a:bodyPr wrap="none" rtlCol="0">
            <a:spAutoFit/>
          </a:bodyPr>
          <a:lstStyle/>
          <a:p>
            <a:r>
              <a:rPr lang="en-US" sz="1400" b="1" dirty="0">
                <a:solidFill>
                  <a:srgbClr val="000000"/>
                </a:solidFill>
                <a:effectLst/>
                <a:latin typeface="Courier New" panose="02070309020205020404" pitchFamily="49" charset="0"/>
                <a:cs typeface="Courier New" panose="02070309020205020404" pitchFamily="49" charset="0"/>
              </a:rPr>
              <a:t>+-------------+--------------------------------------+</a:t>
            </a:r>
          </a:p>
          <a:p>
            <a:r>
              <a:rPr lang="en-US" sz="1400" b="1" dirty="0">
                <a:solidFill>
                  <a:srgbClr val="000000"/>
                </a:solidFill>
                <a:effectLst/>
                <a:latin typeface="Courier New" panose="02070309020205020404" pitchFamily="49" charset="0"/>
                <a:cs typeface="Courier New" panose="02070309020205020404" pitchFamily="49" charset="0"/>
              </a:rPr>
              <a:t>| </a:t>
            </a:r>
            <a:r>
              <a:rPr lang="en-US" sz="1400" b="1" dirty="0" err="1">
                <a:solidFill>
                  <a:srgbClr val="000000"/>
                </a:solidFill>
                <a:effectLst/>
                <a:latin typeface="Courier New" panose="02070309020205020404" pitchFamily="49" charset="0"/>
                <a:cs typeface="Courier New" panose="02070309020205020404" pitchFamily="49" charset="0"/>
              </a:rPr>
              <a:t>customer_id</a:t>
            </a:r>
            <a:r>
              <a:rPr lang="en-US" sz="1400" b="1" dirty="0">
                <a:solidFill>
                  <a:srgbClr val="000000"/>
                </a:solidFill>
                <a:effectLst/>
                <a:latin typeface="Courier New" panose="02070309020205020404" pitchFamily="49" charset="0"/>
                <a:cs typeface="Courier New" panose="02070309020205020404" pitchFamily="49" charset="0"/>
              </a:rPr>
              <a:t> | </a:t>
            </a:r>
            <a:r>
              <a:rPr lang="en-US" sz="1400" b="1" dirty="0" err="1">
                <a:solidFill>
                  <a:srgbClr val="000000"/>
                </a:solidFill>
                <a:effectLst/>
                <a:latin typeface="Courier New" panose="02070309020205020404" pitchFamily="49" charset="0"/>
                <a:cs typeface="Courier New" panose="02070309020205020404" pitchFamily="49" charset="0"/>
              </a:rPr>
              <a:t>company_name</a:t>
            </a:r>
            <a:r>
              <a:rPr lang="en-US" sz="1400" b="1" dirty="0">
                <a:solidFill>
                  <a:srgbClr val="000000"/>
                </a:solidFill>
                <a:effectLst/>
                <a:latin typeface="Courier New" panose="02070309020205020404" pitchFamily="49" charset="0"/>
                <a:cs typeface="Courier New" panose="02070309020205020404" pitchFamily="49" charset="0"/>
              </a:rPr>
              <a:t>                         |</a:t>
            </a:r>
          </a:p>
          <a:p>
            <a:r>
              <a:rPr lang="en-US" sz="1400" b="1" dirty="0">
                <a:solidFill>
                  <a:srgbClr val="000000"/>
                </a:solidFill>
                <a:effectLst/>
                <a:latin typeface="Courier New" panose="02070309020205020404" pitchFamily="49" charset="0"/>
                <a:cs typeface="Courier New" panose="02070309020205020404" pitchFamily="49" charset="0"/>
              </a:rPr>
              <a:t>+-------------+--------------------------------------+</a:t>
            </a:r>
          </a:p>
          <a:p>
            <a:r>
              <a:rPr lang="en-US" sz="1400" b="1" dirty="0">
                <a:solidFill>
                  <a:srgbClr val="000000"/>
                </a:solidFill>
                <a:effectLst/>
                <a:latin typeface="Courier New" panose="02070309020205020404" pitchFamily="49" charset="0"/>
                <a:cs typeface="Courier New" panose="02070309020205020404" pitchFamily="49" charset="0"/>
              </a:rPr>
              <a:t>| LAUGB       | Laughing Bacchus Wine Cellars        |</a:t>
            </a:r>
          </a:p>
          <a:p>
            <a:r>
              <a:rPr lang="en-US" sz="1400" b="1" dirty="0">
                <a:solidFill>
                  <a:srgbClr val="000000"/>
                </a:solidFill>
                <a:effectLst/>
                <a:latin typeface="Courier New" panose="02070309020205020404" pitchFamily="49" charset="0"/>
                <a:cs typeface="Courier New" panose="02070309020205020404" pitchFamily="49" charset="0"/>
              </a:rPr>
              <a:t>| VICTE       | </a:t>
            </a:r>
            <a:r>
              <a:rPr lang="en-US" sz="1400" b="1" dirty="0" err="1">
                <a:solidFill>
                  <a:srgbClr val="000000"/>
                </a:solidFill>
                <a:effectLst/>
                <a:latin typeface="Courier New" panose="02070309020205020404" pitchFamily="49" charset="0"/>
                <a:cs typeface="Courier New" panose="02070309020205020404" pitchFamily="49" charset="0"/>
              </a:rPr>
              <a:t>Victuailles</a:t>
            </a:r>
            <a:r>
              <a:rPr lang="en-US" sz="1400" b="1" dirty="0">
                <a:solidFill>
                  <a:srgbClr val="000000"/>
                </a:solidFill>
                <a:effectLst/>
                <a:latin typeface="Courier New" panose="02070309020205020404" pitchFamily="49" charset="0"/>
                <a:cs typeface="Courier New" panose="02070309020205020404" pitchFamily="49" charset="0"/>
              </a:rPr>
              <a:t> </a:t>
            </a:r>
            <a:r>
              <a:rPr lang="en-US" sz="1400" b="1" dirty="0" err="1">
                <a:solidFill>
                  <a:srgbClr val="000000"/>
                </a:solidFill>
                <a:effectLst/>
                <a:latin typeface="Courier New" panose="02070309020205020404" pitchFamily="49" charset="0"/>
                <a:cs typeface="Courier New" panose="02070309020205020404" pitchFamily="49" charset="0"/>
              </a:rPr>
              <a:t>en</a:t>
            </a:r>
            <a:r>
              <a:rPr lang="en-US" sz="1400" b="1" dirty="0">
                <a:solidFill>
                  <a:srgbClr val="000000"/>
                </a:solidFill>
                <a:effectLst/>
                <a:latin typeface="Courier New" panose="02070309020205020404" pitchFamily="49" charset="0"/>
                <a:cs typeface="Courier New" panose="02070309020205020404" pitchFamily="49" charset="0"/>
              </a:rPr>
              <a:t> stock                 |</a:t>
            </a:r>
          </a:p>
          <a:p>
            <a:r>
              <a:rPr lang="en-US" sz="1400" b="1" dirty="0">
                <a:solidFill>
                  <a:srgbClr val="000000"/>
                </a:solidFill>
                <a:effectLst/>
                <a:latin typeface="Courier New" panose="02070309020205020404" pitchFamily="49" charset="0"/>
                <a:cs typeface="Courier New" panose="02070309020205020404" pitchFamily="49" charset="0"/>
              </a:rPr>
              <a:t>| ERNSH       | Ernst Handel                         |</a:t>
            </a:r>
          </a:p>
          <a:p>
            <a:r>
              <a:rPr lang="en-US" sz="1400" b="1" dirty="0">
                <a:solidFill>
                  <a:srgbClr val="000000"/>
                </a:solidFill>
                <a:effectLst/>
                <a:latin typeface="Courier New" panose="02070309020205020404" pitchFamily="49" charset="0"/>
                <a:cs typeface="Courier New" panose="02070309020205020404" pitchFamily="49" charset="0"/>
              </a:rPr>
              <a:t>| FRANK       | </a:t>
            </a:r>
            <a:r>
              <a:rPr lang="en-US" sz="1400" b="1" dirty="0" err="1">
                <a:solidFill>
                  <a:srgbClr val="000000"/>
                </a:solidFill>
                <a:effectLst/>
                <a:latin typeface="Courier New" panose="02070309020205020404" pitchFamily="49" charset="0"/>
                <a:cs typeface="Courier New" panose="02070309020205020404" pitchFamily="49" charset="0"/>
              </a:rPr>
              <a:t>Frankenversand</a:t>
            </a:r>
            <a:r>
              <a:rPr lang="en-US" sz="1400" b="1" dirty="0">
                <a:solidFill>
                  <a:srgbClr val="000000"/>
                </a:solidFill>
                <a:effectLst/>
                <a:latin typeface="Courier New" panose="02070309020205020404" pitchFamily="49" charset="0"/>
                <a:cs typeface="Courier New" panose="02070309020205020404" pitchFamily="49" charset="0"/>
              </a:rPr>
              <a:t>                       |</a:t>
            </a:r>
          </a:p>
          <a:p>
            <a:r>
              <a:rPr lang="en-US" sz="1400" b="1" dirty="0">
                <a:solidFill>
                  <a:srgbClr val="000000"/>
                </a:solidFill>
                <a:effectLst/>
                <a:latin typeface="Courier New" panose="02070309020205020404" pitchFamily="49" charset="0"/>
                <a:cs typeface="Courier New" panose="02070309020205020404" pitchFamily="49" charset="0"/>
              </a:rPr>
              <a:t>| FISSA       | FISSA </a:t>
            </a:r>
            <a:r>
              <a:rPr lang="en-US" sz="1400" b="1" dirty="0" err="1">
                <a:solidFill>
                  <a:srgbClr val="000000"/>
                </a:solidFill>
                <a:effectLst/>
                <a:latin typeface="Courier New" panose="02070309020205020404" pitchFamily="49" charset="0"/>
                <a:cs typeface="Courier New" panose="02070309020205020404" pitchFamily="49" charset="0"/>
              </a:rPr>
              <a:t>Fabrica</a:t>
            </a:r>
            <a:r>
              <a:rPr lang="en-US" sz="1400" b="1" dirty="0">
                <a:solidFill>
                  <a:srgbClr val="000000"/>
                </a:solidFill>
                <a:effectLst/>
                <a:latin typeface="Courier New" panose="02070309020205020404" pitchFamily="49" charset="0"/>
                <a:cs typeface="Courier New" panose="02070309020205020404" pitchFamily="49" charset="0"/>
              </a:rPr>
              <a:t> Inter. </a:t>
            </a:r>
            <a:r>
              <a:rPr lang="en-US" sz="1400" b="1" dirty="0" err="1">
                <a:solidFill>
                  <a:srgbClr val="000000"/>
                </a:solidFill>
                <a:effectLst/>
                <a:latin typeface="Courier New" panose="02070309020205020404" pitchFamily="49" charset="0"/>
                <a:cs typeface="Courier New" panose="02070309020205020404" pitchFamily="49" charset="0"/>
              </a:rPr>
              <a:t>Salchichas</a:t>
            </a:r>
            <a:r>
              <a:rPr lang="en-US" sz="1400" b="1" dirty="0">
                <a:solidFill>
                  <a:srgbClr val="000000"/>
                </a:solidFill>
                <a:effectLst/>
                <a:latin typeface="Courier New" panose="02070309020205020404" pitchFamily="49" charset="0"/>
                <a:cs typeface="Courier New" panose="02070309020205020404" pitchFamily="49" charset="0"/>
              </a:rPr>
              <a:t> S.A. |</a:t>
            </a:r>
          </a:p>
          <a:p>
            <a:r>
              <a:rPr lang="en-US" sz="1400" b="1" dirty="0">
                <a:solidFill>
                  <a:srgbClr val="000000"/>
                </a:solidFill>
                <a:effectLst/>
                <a:latin typeface="Courier New" panose="02070309020205020404" pitchFamily="49" charset="0"/>
                <a:cs typeface="Courier New" panose="02070309020205020404" pitchFamily="49" charset="0"/>
              </a:rPr>
              <a:t>| COMMI       | </a:t>
            </a:r>
            <a:r>
              <a:rPr lang="en-US" sz="1400" b="1" dirty="0" err="1">
                <a:solidFill>
                  <a:srgbClr val="000000"/>
                </a:solidFill>
                <a:effectLst/>
                <a:latin typeface="Courier New" panose="02070309020205020404" pitchFamily="49" charset="0"/>
                <a:cs typeface="Courier New" panose="02070309020205020404" pitchFamily="49" charset="0"/>
              </a:rPr>
              <a:t>Comércio</a:t>
            </a:r>
            <a:r>
              <a:rPr lang="en-US" sz="1400" b="1" dirty="0">
                <a:solidFill>
                  <a:srgbClr val="000000"/>
                </a:solidFill>
                <a:effectLst/>
                <a:latin typeface="Courier New" panose="02070309020205020404" pitchFamily="49" charset="0"/>
                <a:cs typeface="Courier New" panose="02070309020205020404" pitchFamily="49" charset="0"/>
              </a:rPr>
              <a:t> Mineiro                     |</a:t>
            </a:r>
          </a:p>
          <a:p>
            <a:r>
              <a:rPr lang="en-US" sz="1400" b="1" dirty="0">
                <a:solidFill>
                  <a:srgbClr val="000000"/>
                </a:solidFill>
                <a:effectLst/>
                <a:latin typeface="Courier New" panose="02070309020205020404" pitchFamily="49" charset="0"/>
                <a:cs typeface="Courier New" panose="02070309020205020404" pitchFamily="49" charset="0"/>
              </a:rPr>
              <a:t>| WELLI       | Wellington </a:t>
            </a:r>
            <a:r>
              <a:rPr lang="en-US" sz="1400" b="1" dirty="0" err="1">
                <a:solidFill>
                  <a:srgbClr val="000000"/>
                </a:solidFill>
                <a:effectLst/>
                <a:latin typeface="Courier New" panose="02070309020205020404" pitchFamily="49" charset="0"/>
                <a:cs typeface="Courier New" panose="02070309020205020404" pitchFamily="49" charset="0"/>
              </a:rPr>
              <a:t>Importadora</a:t>
            </a:r>
            <a:r>
              <a:rPr lang="en-US" sz="1400" b="1" dirty="0">
                <a:solidFill>
                  <a:srgbClr val="000000"/>
                </a:solidFill>
                <a:effectLst/>
                <a:latin typeface="Courier New" panose="02070309020205020404" pitchFamily="49" charset="0"/>
                <a:cs typeface="Courier New" panose="02070309020205020404" pitchFamily="49" charset="0"/>
              </a:rPr>
              <a:t>               |</a:t>
            </a:r>
          </a:p>
          <a:p>
            <a:r>
              <a:rPr lang="en-US" sz="1400" b="1" dirty="0">
                <a:solidFill>
                  <a:srgbClr val="000000"/>
                </a:solidFill>
                <a:effectLst/>
                <a:latin typeface="Courier New" panose="02070309020205020404" pitchFamily="49" charset="0"/>
                <a:cs typeface="Courier New" panose="02070309020205020404" pitchFamily="49" charset="0"/>
              </a:rPr>
              <a:t>| SPECD       | </a:t>
            </a:r>
            <a:r>
              <a:rPr lang="en-US" sz="1400" b="1" dirty="0" err="1">
                <a:solidFill>
                  <a:srgbClr val="000000"/>
                </a:solidFill>
                <a:effectLst/>
                <a:latin typeface="Courier New" panose="02070309020205020404" pitchFamily="49" charset="0"/>
                <a:cs typeface="Courier New" panose="02070309020205020404" pitchFamily="49" charset="0"/>
              </a:rPr>
              <a:t>Spécialités</a:t>
            </a:r>
            <a:r>
              <a:rPr lang="en-US" sz="1400" b="1" dirty="0">
                <a:solidFill>
                  <a:srgbClr val="000000"/>
                </a:solidFill>
                <a:effectLst/>
                <a:latin typeface="Courier New" panose="02070309020205020404" pitchFamily="49" charset="0"/>
                <a:cs typeface="Courier New" panose="02070309020205020404" pitchFamily="49" charset="0"/>
              </a:rPr>
              <a:t> du monde                 |</a:t>
            </a:r>
          </a:p>
          <a:p>
            <a:r>
              <a:rPr lang="en-US" sz="1400" b="1" dirty="0">
                <a:solidFill>
                  <a:srgbClr val="000000"/>
                </a:solidFill>
                <a:effectLst/>
                <a:latin typeface="Courier New" panose="02070309020205020404" pitchFamily="49" charset="0"/>
                <a:cs typeface="Courier New" panose="02070309020205020404" pitchFamily="49" charset="0"/>
              </a:rPr>
              <a:t>| SEVES       | Seven Seas Imports                   |</a:t>
            </a:r>
          </a:p>
          <a:p>
            <a:r>
              <a:rPr lang="en-US" sz="1400" b="1" dirty="0">
                <a:solidFill>
                  <a:srgbClr val="000000"/>
                </a:solidFill>
                <a:effectLst/>
                <a:latin typeface="Courier New" panose="02070309020205020404" pitchFamily="49" charset="0"/>
                <a:cs typeface="Courier New" panose="02070309020205020404" pitchFamily="49" charset="0"/>
              </a:rPr>
              <a:t>| OCEA        | </a:t>
            </a:r>
            <a:r>
              <a:rPr lang="en-US" sz="1400" b="1" dirty="0" err="1">
                <a:solidFill>
                  <a:srgbClr val="000000"/>
                </a:solidFill>
                <a:effectLst/>
                <a:latin typeface="Courier New" panose="02070309020205020404" pitchFamily="49" charset="0"/>
                <a:cs typeface="Courier New" panose="02070309020205020404" pitchFamily="49" charset="0"/>
              </a:rPr>
              <a:t>Océano</a:t>
            </a:r>
            <a:r>
              <a:rPr lang="en-US" sz="1400" b="1" dirty="0">
                <a:solidFill>
                  <a:srgbClr val="000000"/>
                </a:solidFill>
                <a:effectLst/>
                <a:latin typeface="Courier New" panose="02070309020205020404" pitchFamily="49" charset="0"/>
                <a:cs typeface="Courier New" panose="02070309020205020404" pitchFamily="49" charset="0"/>
              </a:rPr>
              <a:t> Atlántico Ltda.               |</a:t>
            </a:r>
          </a:p>
          <a:p>
            <a:r>
              <a:rPr lang="en-US" sz="1400" b="1" dirty="0">
                <a:solidFill>
                  <a:srgbClr val="000000"/>
                </a:solidFill>
                <a:effectLst/>
                <a:latin typeface="Courier New" panose="02070309020205020404" pitchFamily="49" charset="0"/>
                <a:cs typeface="Courier New" panose="02070309020205020404" pitchFamily="49" charset="0"/>
              </a:rPr>
              <a:t>+-------------+--------------------------------------+</a:t>
            </a:r>
          </a:p>
          <a:p>
            <a:r>
              <a:rPr lang="en-US" sz="1400" b="1" dirty="0">
                <a:solidFill>
                  <a:srgbClr val="000000"/>
                </a:solidFill>
                <a:effectLst/>
                <a:latin typeface="Courier New" panose="02070309020205020404" pitchFamily="49" charset="0"/>
                <a:cs typeface="Courier New" panose="02070309020205020404" pitchFamily="49" charset="0"/>
              </a:rPr>
              <a:t>10 rows in set (0.00 sec)</a:t>
            </a:r>
          </a:p>
        </p:txBody>
      </p:sp>
    </p:spTree>
    <p:extLst>
      <p:ext uri="{BB962C8B-B14F-4D97-AF65-F5344CB8AC3E}">
        <p14:creationId xmlns:p14="http://schemas.microsoft.com/office/powerpoint/2010/main" val="27987875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C41CBA-BBD0-2238-A83A-7D94D9079DC1}"/>
              </a:ext>
            </a:extLst>
          </p:cNvPr>
          <p:cNvSpPr>
            <a:spLocks noGrp="1"/>
          </p:cNvSpPr>
          <p:nvPr>
            <p:ph type="title"/>
          </p:nvPr>
        </p:nvSpPr>
        <p:spPr/>
        <p:txBody>
          <a:bodyPr/>
          <a:lstStyle/>
          <a:p>
            <a:r>
              <a:rPr lang="en-US" dirty="0"/>
              <a:t>Multi-Table Queries</a:t>
            </a:r>
          </a:p>
        </p:txBody>
      </p:sp>
      <p:sp>
        <p:nvSpPr>
          <p:cNvPr id="3" name="Content Placeholder 2">
            <a:extLst>
              <a:ext uri="{FF2B5EF4-FFF2-40B4-BE49-F238E27FC236}">
                <a16:creationId xmlns:a16="http://schemas.microsoft.com/office/drawing/2014/main" id="{1FCF270A-381C-D24E-EC4C-A9AA5E94F40C}"/>
              </a:ext>
            </a:extLst>
          </p:cNvPr>
          <p:cNvSpPr>
            <a:spLocks noGrp="1"/>
          </p:cNvSpPr>
          <p:nvPr>
            <p:ph idx="1"/>
          </p:nvPr>
        </p:nvSpPr>
        <p:spPr/>
        <p:txBody>
          <a:bodyPr/>
          <a:lstStyle/>
          <a:p>
            <a:r>
              <a:rPr lang="en-US" dirty="0"/>
              <a:t>The following queries each requires joins.</a:t>
            </a:r>
          </a:p>
        </p:txBody>
      </p:sp>
      <p:sp>
        <p:nvSpPr>
          <p:cNvPr id="4" name="Slide Number Placeholder 3">
            <a:extLst>
              <a:ext uri="{FF2B5EF4-FFF2-40B4-BE49-F238E27FC236}">
                <a16:creationId xmlns:a16="http://schemas.microsoft.com/office/drawing/2014/main" id="{532058BC-18CD-ED56-FCE9-0D246D5572DB}"/>
              </a:ext>
            </a:extLst>
          </p:cNvPr>
          <p:cNvSpPr>
            <a:spLocks noGrp="1"/>
          </p:cNvSpPr>
          <p:nvPr>
            <p:ph type="sldNum" sz="quarter" idx="12"/>
          </p:nvPr>
        </p:nvSpPr>
        <p:spPr/>
        <p:txBody>
          <a:bodyPr/>
          <a:lstStyle/>
          <a:p>
            <a:fld id="{5E4F0376-0E54-9843-B673-E00D6670E830}" type="slidenum">
              <a:rPr lang="en-US" smtClean="0"/>
              <a:pPr/>
              <a:t>17</a:t>
            </a:fld>
            <a:endParaRPr lang="en-US"/>
          </a:p>
        </p:txBody>
      </p:sp>
    </p:spTree>
    <p:extLst>
      <p:ext uri="{BB962C8B-B14F-4D97-AF65-F5344CB8AC3E}">
        <p14:creationId xmlns:p14="http://schemas.microsoft.com/office/powerpoint/2010/main" val="5481906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0FBAAB-975B-073F-72B7-38410D36B2C2}"/>
              </a:ext>
            </a:extLst>
          </p:cNvPr>
          <p:cNvSpPr>
            <a:spLocks noGrp="1"/>
          </p:cNvSpPr>
          <p:nvPr>
            <p:ph type="title"/>
          </p:nvPr>
        </p:nvSpPr>
        <p:spPr/>
        <p:txBody>
          <a:bodyPr/>
          <a:lstStyle/>
          <a:p>
            <a:r>
              <a:rPr lang="en-US" dirty="0"/>
              <a:t>Query 11</a:t>
            </a:r>
          </a:p>
        </p:txBody>
      </p:sp>
      <p:sp>
        <p:nvSpPr>
          <p:cNvPr id="3" name="Content Placeholder 2">
            <a:extLst>
              <a:ext uri="{FF2B5EF4-FFF2-40B4-BE49-F238E27FC236}">
                <a16:creationId xmlns:a16="http://schemas.microsoft.com/office/drawing/2014/main" id="{FB4D87B9-90D3-2CF9-1011-6CCCC3353993}"/>
              </a:ext>
            </a:extLst>
          </p:cNvPr>
          <p:cNvSpPr>
            <a:spLocks noGrp="1"/>
          </p:cNvSpPr>
          <p:nvPr>
            <p:ph idx="1"/>
          </p:nvPr>
        </p:nvSpPr>
        <p:spPr>
          <a:xfrm>
            <a:off x="457200" y="1325903"/>
            <a:ext cx="8229600" cy="2651731"/>
          </a:xfrm>
        </p:spPr>
        <p:txBody>
          <a:bodyPr/>
          <a:lstStyle/>
          <a:p>
            <a:r>
              <a:rPr lang="en-US" dirty="0"/>
              <a:t>Who were the high-value customers in 2016 who made at least one order with a total amount (quantity times unit price) of $10,000 or more? Show customer ID, company name, order ID, and total order amount. Sort in descending order of amount.</a:t>
            </a:r>
          </a:p>
        </p:txBody>
      </p:sp>
      <p:sp>
        <p:nvSpPr>
          <p:cNvPr id="4" name="Slide Number Placeholder 3">
            <a:extLst>
              <a:ext uri="{FF2B5EF4-FFF2-40B4-BE49-F238E27FC236}">
                <a16:creationId xmlns:a16="http://schemas.microsoft.com/office/drawing/2014/main" id="{FDFA4B6E-FD3A-EEAC-C77B-2885B6F80614}"/>
              </a:ext>
            </a:extLst>
          </p:cNvPr>
          <p:cNvSpPr>
            <a:spLocks noGrp="1"/>
          </p:cNvSpPr>
          <p:nvPr>
            <p:ph type="sldNum" sz="quarter" idx="12"/>
          </p:nvPr>
        </p:nvSpPr>
        <p:spPr/>
        <p:txBody>
          <a:bodyPr/>
          <a:lstStyle/>
          <a:p>
            <a:fld id="{5E4F0376-0E54-9843-B673-E00D6670E830}" type="slidenum">
              <a:rPr lang="en-US" smtClean="0"/>
              <a:pPr/>
              <a:t>18</a:t>
            </a:fld>
            <a:endParaRPr lang="en-US"/>
          </a:p>
        </p:txBody>
      </p:sp>
      <p:sp>
        <p:nvSpPr>
          <p:cNvPr id="5" name="TextBox 4">
            <a:extLst>
              <a:ext uri="{FF2B5EF4-FFF2-40B4-BE49-F238E27FC236}">
                <a16:creationId xmlns:a16="http://schemas.microsoft.com/office/drawing/2014/main" id="{DC1769CA-B7CD-4EC3-A694-A0DD484315DA}"/>
              </a:ext>
            </a:extLst>
          </p:cNvPr>
          <p:cNvSpPr txBox="1"/>
          <p:nvPr/>
        </p:nvSpPr>
        <p:spPr>
          <a:xfrm>
            <a:off x="291020" y="3862058"/>
            <a:ext cx="8561959" cy="2492990"/>
          </a:xfrm>
          <a:prstGeom prst="rect">
            <a:avLst/>
          </a:prstGeom>
          <a:noFill/>
        </p:spPr>
        <p:txBody>
          <a:bodyPr wrap="none" rtlCol="0">
            <a:spAutoFit/>
          </a:bodyPr>
          <a:lstStyle/>
          <a:p>
            <a:r>
              <a:rPr lang="en-US" sz="1400" b="1" dirty="0">
                <a:solidFill>
                  <a:srgbClr val="000000"/>
                </a:solidFill>
                <a:effectLst/>
                <a:latin typeface="Courier New" panose="02070309020205020404" pitchFamily="49" charset="0"/>
                <a:cs typeface="Courier New" panose="02070309020205020404" pitchFamily="49" charset="0"/>
              </a:rPr>
              <a:t>+-------------+------------------------------+----------+--------------------+</a:t>
            </a:r>
          </a:p>
          <a:p>
            <a:r>
              <a:rPr lang="en-US" sz="1400" b="1" dirty="0">
                <a:solidFill>
                  <a:srgbClr val="000000"/>
                </a:solidFill>
                <a:effectLst/>
                <a:latin typeface="Courier New" panose="02070309020205020404" pitchFamily="49" charset="0"/>
                <a:cs typeface="Courier New" panose="02070309020205020404" pitchFamily="49" charset="0"/>
              </a:rPr>
              <a:t>| </a:t>
            </a:r>
            <a:r>
              <a:rPr lang="en-US" sz="1400" b="1" dirty="0" err="1">
                <a:solidFill>
                  <a:srgbClr val="000000"/>
                </a:solidFill>
                <a:effectLst/>
                <a:latin typeface="Courier New" panose="02070309020205020404" pitchFamily="49" charset="0"/>
                <a:cs typeface="Courier New" panose="02070309020205020404" pitchFamily="49" charset="0"/>
              </a:rPr>
              <a:t>customer_id</a:t>
            </a:r>
            <a:r>
              <a:rPr lang="en-US" sz="1400" b="1" dirty="0">
                <a:solidFill>
                  <a:srgbClr val="000000"/>
                </a:solidFill>
                <a:effectLst/>
                <a:latin typeface="Courier New" panose="02070309020205020404" pitchFamily="49" charset="0"/>
                <a:cs typeface="Courier New" panose="02070309020205020404" pitchFamily="49" charset="0"/>
              </a:rPr>
              <a:t> | </a:t>
            </a:r>
            <a:r>
              <a:rPr lang="en-US" sz="1400" b="1" dirty="0" err="1">
                <a:solidFill>
                  <a:srgbClr val="000000"/>
                </a:solidFill>
                <a:effectLst/>
                <a:latin typeface="Courier New" panose="02070309020205020404" pitchFamily="49" charset="0"/>
                <a:cs typeface="Courier New" panose="02070309020205020404" pitchFamily="49" charset="0"/>
              </a:rPr>
              <a:t>company_name</a:t>
            </a:r>
            <a:r>
              <a:rPr lang="en-US" sz="1400" b="1" dirty="0">
                <a:solidFill>
                  <a:srgbClr val="000000"/>
                </a:solidFill>
                <a:effectLst/>
                <a:latin typeface="Courier New" panose="02070309020205020404" pitchFamily="49" charset="0"/>
                <a:cs typeface="Courier New" panose="02070309020205020404" pitchFamily="49" charset="0"/>
              </a:rPr>
              <a:t>                 | </a:t>
            </a:r>
            <a:r>
              <a:rPr lang="en-US" sz="1400" b="1" dirty="0" err="1">
                <a:solidFill>
                  <a:srgbClr val="000000"/>
                </a:solidFill>
                <a:effectLst/>
                <a:latin typeface="Courier New" panose="02070309020205020404" pitchFamily="49" charset="0"/>
                <a:cs typeface="Courier New" panose="02070309020205020404" pitchFamily="49" charset="0"/>
              </a:rPr>
              <a:t>order_id</a:t>
            </a:r>
            <a:r>
              <a:rPr lang="en-US" sz="1400" b="1" dirty="0">
                <a:solidFill>
                  <a:srgbClr val="000000"/>
                </a:solidFill>
                <a:effectLst/>
                <a:latin typeface="Courier New" panose="02070309020205020404" pitchFamily="49" charset="0"/>
                <a:cs typeface="Courier New" panose="02070309020205020404" pitchFamily="49" charset="0"/>
              </a:rPr>
              <a:t> | </a:t>
            </a:r>
            <a:r>
              <a:rPr lang="en-US" sz="1400" b="1" dirty="0" err="1">
                <a:solidFill>
                  <a:srgbClr val="000000"/>
                </a:solidFill>
                <a:effectLst/>
                <a:latin typeface="Courier New" panose="02070309020205020404" pitchFamily="49" charset="0"/>
                <a:cs typeface="Courier New" panose="02070309020205020404" pitchFamily="49" charset="0"/>
              </a:rPr>
              <a:t>total_order_amount</a:t>
            </a:r>
            <a:r>
              <a:rPr lang="en-US" sz="1400" b="1" dirty="0">
                <a:solidFill>
                  <a:srgbClr val="000000"/>
                </a:solidFill>
                <a:effectLst/>
                <a:latin typeface="Courier New" panose="02070309020205020404" pitchFamily="49" charset="0"/>
                <a:cs typeface="Courier New" panose="02070309020205020404" pitchFamily="49" charset="0"/>
              </a:rPr>
              <a:t> |</a:t>
            </a:r>
          </a:p>
          <a:p>
            <a:r>
              <a:rPr lang="en-US" sz="1400" b="1" dirty="0">
                <a:solidFill>
                  <a:srgbClr val="000000"/>
                </a:solidFill>
                <a:effectLst/>
                <a:latin typeface="Courier New" panose="02070309020205020404" pitchFamily="49" charset="0"/>
                <a:cs typeface="Courier New" panose="02070309020205020404" pitchFamily="49" charset="0"/>
              </a:rPr>
              <a:t>+-------------+------------------------------+----------+--------------------+</a:t>
            </a:r>
          </a:p>
          <a:p>
            <a:r>
              <a:rPr lang="en-US" sz="1400" b="1" dirty="0">
                <a:solidFill>
                  <a:srgbClr val="000000"/>
                </a:solidFill>
                <a:effectLst/>
                <a:latin typeface="Courier New" panose="02070309020205020404" pitchFamily="49" charset="0"/>
                <a:cs typeface="Courier New" panose="02070309020205020404" pitchFamily="49" charset="0"/>
              </a:rPr>
              <a:t>| QUICK       | QUICK-Stop                   |    10865 | $17,250.00         |</a:t>
            </a:r>
          </a:p>
          <a:p>
            <a:r>
              <a:rPr lang="en-US" sz="1400" b="1" dirty="0">
                <a:solidFill>
                  <a:srgbClr val="000000"/>
                </a:solidFill>
                <a:effectLst/>
                <a:latin typeface="Courier New" panose="02070309020205020404" pitchFamily="49" charset="0"/>
                <a:cs typeface="Courier New" panose="02070309020205020404" pitchFamily="49" charset="0"/>
              </a:rPr>
              <a:t>| SAVEA       | Save-a-lot Markets           |    11030 | $16,321.90         |</a:t>
            </a:r>
          </a:p>
          <a:p>
            <a:r>
              <a:rPr lang="en-US" sz="1400" b="1" dirty="0">
                <a:solidFill>
                  <a:srgbClr val="000000"/>
                </a:solidFill>
                <a:effectLst/>
                <a:latin typeface="Courier New" panose="02070309020205020404" pitchFamily="49" charset="0"/>
                <a:cs typeface="Courier New" panose="02070309020205020404" pitchFamily="49" charset="0"/>
              </a:rPr>
              <a:t>| HANAR       | </a:t>
            </a:r>
            <a:r>
              <a:rPr lang="en-US" sz="1400" b="1" dirty="0" err="1">
                <a:solidFill>
                  <a:srgbClr val="000000"/>
                </a:solidFill>
                <a:effectLst/>
                <a:latin typeface="Courier New" panose="02070309020205020404" pitchFamily="49" charset="0"/>
                <a:cs typeface="Courier New" panose="02070309020205020404" pitchFamily="49" charset="0"/>
              </a:rPr>
              <a:t>Hanari</a:t>
            </a:r>
            <a:r>
              <a:rPr lang="en-US" sz="1400" b="1" dirty="0">
                <a:solidFill>
                  <a:srgbClr val="000000"/>
                </a:solidFill>
                <a:effectLst/>
                <a:latin typeface="Courier New" panose="02070309020205020404" pitchFamily="49" charset="0"/>
                <a:cs typeface="Courier New" panose="02070309020205020404" pitchFamily="49" charset="0"/>
              </a:rPr>
              <a:t> Carnes                |    10981 | $15,810.00         |</a:t>
            </a:r>
          </a:p>
          <a:p>
            <a:r>
              <a:rPr lang="en-US" sz="1400" b="1" dirty="0">
                <a:solidFill>
                  <a:srgbClr val="000000"/>
                </a:solidFill>
                <a:effectLst/>
                <a:latin typeface="Courier New" panose="02070309020205020404" pitchFamily="49" charset="0"/>
                <a:cs typeface="Courier New" panose="02070309020205020404" pitchFamily="49" charset="0"/>
              </a:rPr>
              <a:t>| KOENE       | </a:t>
            </a:r>
            <a:r>
              <a:rPr lang="en-US" sz="1400" b="1" dirty="0" err="1">
                <a:solidFill>
                  <a:srgbClr val="000000"/>
                </a:solidFill>
                <a:effectLst/>
                <a:latin typeface="Courier New" panose="02070309020205020404" pitchFamily="49" charset="0"/>
                <a:cs typeface="Courier New" panose="02070309020205020404" pitchFamily="49" charset="0"/>
              </a:rPr>
              <a:t>Königlich</a:t>
            </a:r>
            <a:r>
              <a:rPr lang="en-US" sz="1400" b="1" dirty="0">
                <a:solidFill>
                  <a:srgbClr val="000000"/>
                </a:solidFill>
                <a:effectLst/>
                <a:latin typeface="Courier New" panose="02070309020205020404" pitchFamily="49" charset="0"/>
                <a:cs typeface="Courier New" panose="02070309020205020404" pitchFamily="49" charset="0"/>
              </a:rPr>
              <a:t> Essen              |    10817 | $11,490.70         |</a:t>
            </a:r>
          </a:p>
          <a:p>
            <a:r>
              <a:rPr lang="en-US" sz="1400" b="1" dirty="0">
                <a:solidFill>
                  <a:srgbClr val="000000"/>
                </a:solidFill>
                <a:effectLst/>
                <a:latin typeface="Courier New" panose="02070309020205020404" pitchFamily="49" charset="0"/>
                <a:cs typeface="Courier New" panose="02070309020205020404" pitchFamily="49" charset="0"/>
              </a:rPr>
              <a:t>| RATTC       | Rattlesnake Canyon Grocery   |    10889 | $11,380.00         |</a:t>
            </a:r>
          </a:p>
          <a:p>
            <a:r>
              <a:rPr lang="en-US" sz="1400" b="1" dirty="0">
                <a:solidFill>
                  <a:srgbClr val="000000"/>
                </a:solidFill>
                <a:effectLst/>
                <a:latin typeface="Courier New" panose="02070309020205020404" pitchFamily="49" charset="0"/>
                <a:cs typeface="Courier New" panose="02070309020205020404" pitchFamily="49" charset="0"/>
              </a:rPr>
              <a:t>| HUNGO       | Hungry Owl All-Night Grocers |    10897 | $10,835.24         |</a:t>
            </a:r>
          </a:p>
          <a:p>
            <a:r>
              <a:rPr lang="en-US" sz="1400" b="1" dirty="0">
                <a:solidFill>
                  <a:srgbClr val="000000"/>
                </a:solidFill>
                <a:effectLst/>
                <a:latin typeface="Courier New" panose="02070309020205020404" pitchFamily="49" charset="0"/>
                <a:cs typeface="Courier New" panose="02070309020205020404" pitchFamily="49" charset="0"/>
              </a:rPr>
              <a:t>+-------------+------------------------------+----------+--------------------+</a:t>
            </a:r>
          </a:p>
          <a:p>
            <a:r>
              <a:rPr lang="en-US" sz="1400" b="1" dirty="0">
                <a:solidFill>
                  <a:srgbClr val="000000"/>
                </a:solidFill>
                <a:effectLst/>
                <a:latin typeface="Courier New" panose="02070309020205020404" pitchFamily="49" charset="0"/>
                <a:cs typeface="Courier New" panose="02070309020205020404" pitchFamily="49" charset="0"/>
              </a:rPr>
              <a:t>6 rows in set (0.01 sec)</a:t>
            </a:r>
          </a:p>
        </p:txBody>
      </p:sp>
    </p:spTree>
    <p:extLst>
      <p:ext uri="{BB962C8B-B14F-4D97-AF65-F5344CB8AC3E}">
        <p14:creationId xmlns:p14="http://schemas.microsoft.com/office/powerpoint/2010/main" val="17503896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76EA19-B618-321E-21D7-5E54DFA68F1E}"/>
              </a:ext>
            </a:extLst>
          </p:cNvPr>
          <p:cNvSpPr>
            <a:spLocks noGrp="1"/>
          </p:cNvSpPr>
          <p:nvPr>
            <p:ph type="title"/>
          </p:nvPr>
        </p:nvSpPr>
        <p:spPr/>
        <p:txBody>
          <a:bodyPr/>
          <a:lstStyle/>
          <a:p>
            <a:r>
              <a:rPr lang="en-US" dirty="0"/>
              <a:t>Query 12</a:t>
            </a:r>
          </a:p>
        </p:txBody>
      </p:sp>
      <p:sp>
        <p:nvSpPr>
          <p:cNvPr id="3" name="Content Placeholder 2">
            <a:extLst>
              <a:ext uri="{FF2B5EF4-FFF2-40B4-BE49-F238E27FC236}">
                <a16:creationId xmlns:a16="http://schemas.microsoft.com/office/drawing/2014/main" id="{3E8AC059-6D74-6F52-EFE9-3956C8B8AF23}"/>
              </a:ext>
            </a:extLst>
          </p:cNvPr>
          <p:cNvSpPr>
            <a:spLocks noGrp="1"/>
          </p:cNvSpPr>
          <p:nvPr>
            <p:ph idx="1"/>
          </p:nvPr>
        </p:nvSpPr>
        <p:spPr>
          <a:xfrm>
            <a:off x="457200" y="1295401"/>
            <a:ext cx="8229600" cy="1859282"/>
          </a:xfrm>
        </p:spPr>
        <p:txBody>
          <a:bodyPr/>
          <a:lstStyle/>
          <a:p>
            <a:r>
              <a:rPr lang="en-US" dirty="0"/>
              <a:t>Display the customer ID, company name, ship country, and the order date and time of any rush orders within 15 hours before Christmas 2015. Format the date and time.</a:t>
            </a:r>
          </a:p>
        </p:txBody>
      </p:sp>
      <p:sp>
        <p:nvSpPr>
          <p:cNvPr id="4" name="Slide Number Placeholder 3">
            <a:extLst>
              <a:ext uri="{FF2B5EF4-FFF2-40B4-BE49-F238E27FC236}">
                <a16:creationId xmlns:a16="http://schemas.microsoft.com/office/drawing/2014/main" id="{E4625D15-2A0D-FFFD-A6FF-4CC963897BB1}"/>
              </a:ext>
            </a:extLst>
          </p:cNvPr>
          <p:cNvSpPr>
            <a:spLocks noGrp="1"/>
          </p:cNvSpPr>
          <p:nvPr>
            <p:ph type="sldNum" sz="quarter" idx="12"/>
          </p:nvPr>
        </p:nvSpPr>
        <p:spPr/>
        <p:txBody>
          <a:bodyPr/>
          <a:lstStyle/>
          <a:p>
            <a:fld id="{5E4F0376-0E54-9843-B673-E00D6670E830}" type="slidenum">
              <a:rPr lang="en-US" smtClean="0"/>
              <a:pPr/>
              <a:t>19</a:t>
            </a:fld>
            <a:endParaRPr lang="en-US"/>
          </a:p>
        </p:txBody>
      </p:sp>
      <p:sp>
        <p:nvSpPr>
          <p:cNvPr id="5" name="TextBox 4">
            <a:extLst>
              <a:ext uri="{FF2B5EF4-FFF2-40B4-BE49-F238E27FC236}">
                <a16:creationId xmlns:a16="http://schemas.microsoft.com/office/drawing/2014/main" id="{5EDB3101-0627-B499-DCA7-D0A9D9482F3A}"/>
              </a:ext>
            </a:extLst>
          </p:cNvPr>
          <p:cNvSpPr txBox="1"/>
          <p:nvPr/>
        </p:nvSpPr>
        <p:spPr>
          <a:xfrm>
            <a:off x="505823" y="3291586"/>
            <a:ext cx="8132354" cy="1600438"/>
          </a:xfrm>
          <a:prstGeom prst="rect">
            <a:avLst/>
          </a:prstGeom>
          <a:noFill/>
        </p:spPr>
        <p:txBody>
          <a:bodyPr wrap="none" rtlCol="0">
            <a:spAutoFit/>
          </a:bodyPr>
          <a:lstStyle/>
          <a:p>
            <a:r>
              <a:rPr lang="en-US" sz="1400" b="1" dirty="0">
                <a:solidFill>
                  <a:srgbClr val="000000"/>
                </a:solidFill>
                <a:effectLst/>
                <a:latin typeface="Courier New" panose="02070309020205020404" pitchFamily="49" charset="0"/>
                <a:cs typeface="Courier New" panose="02070309020205020404" pitchFamily="49" charset="0"/>
              </a:rPr>
              <a:t>+-------------+-----------------+--------------+-------------------------+</a:t>
            </a:r>
          </a:p>
          <a:p>
            <a:r>
              <a:rPr lang="en-US" sz="1400" b="1" dirty="0">
                <a:solidFill>
                  <a:srgbClr val="000000"/>
                </a:solidFill>
                <a:effectLst/>
                <a:latin typeface="Courier New" panose="02070309020205020404" pitchFamily="49" charset="0"/>
                <a:cs typeface="Courier New" panose="02070309020205020404" pitchFamily="49" charset="0"/>
              </a:rPr>
              <a:t>| </a:t>
            </a:r>
            <a:r>
              <a:rPr lang="en-US" sz="1400" b="1" dirty="0" err="1">
                <a:solidFill>
                  <a:srgbClr val="000000"/>
                </a:solidFill>
                <a:effectLst/>
                <a:latin typeface="Courier New" panose="02070309020205020404" pitchFamily="49" charset="0"/>
                <a:cs typeface="Courier New" panose="02070309020205020404" pitchFamily="49" charset="0"/>
              </a:rPr>
              <a:t>customer_id</a:t>
            </a:r>
            <a:r>
              <a:rPr lang="en-US" sz="1400" b="1" dirty="0">
                <a:solidFill>
                  <a:srgbClr val="000000"/>
                </a:solidFill>
                <a:effectLst/>
                <a:latin typeface="Courier New" panose="02070309020205020404" pitchFamily="49" charset="0"/>
                <a:cs typeface="Courier New" panose="02070309020205020404" pitchFamily="49" charset="0"/>
              </a:rPr>
              <a:t> | </a:t>
            </a:r>
            <a:r>
              <a:rPr lang="en-US" sz="1400" b="1" dirty="0" err="1">
                <a:solidFill>
                  <a:srgbClr val="000000"/>
                </a:solidFill>
                <a:effectLst/>
                <a:latin typeface="Courier New" panose="02070309020205020404" pitchFamily="49" charset="0"/>
                <a:cs typeface="Courier New" panose="02070309020205020404" pitchFamily="49" charset="0"/>
              </a:rPr>
              <a:t>company_name</a:t>
            </a:r>
            <a:r>
              <a:rPr lang="en-US" sz="1400" b="1" dirty="0">
                <a:solidFill>
                  <a:srgbClr val="000000"/>
                </a:solidFill>
                <a:effectLst/>
                <a:latin typeface="Courier New" panose="02070309020205020404" pitchFamily="49" charset="0"/>
                <a:cs typeface="Courier New" panose="02070309020205020404" pitchFamily="49" charset="0"/>
              </a:rPr>
              <a:t>    | </a:t>
            </a:r>
            <a:r>
              <a:rPr lang="en-US" sz="1400" b="1" dirty="0" err="1">
                <a:solidFill>
                  <a:srgbClr val="000000"/>
                </a:solidFill>
                <a:effectLst/>
                <a:latin typeface="Courier New" panose="02070309020205020404" pitchFamily="49" charset="0"/>
                <a:cs typeface="Courier New" panose="02070309020205020404" pitchFamily="49" charset="0"/>
              </a:rPr>
              <a:t>ship_country</a:t>
            </a:r>
            <a:r>
              <a:rPr lang="en-US" sz="1400" b="1" dirty="0">
                <a:solidFill>
                  <a:srgbClr val="000000"/>
                </a:solidFill>
                <a:effectLst/>
                <a:latin typeface="Courier New" panose="02070309020205020404" pitchFamily="49" charset="0"/>
                <a:cs typeface="Courier New" panose="02070309020205020404" pitchFamily="49" charset="0"/>
              </a:rPr>
              <a:t> | timestamp               |</a:t>
            </a:r>
          </a:p>
          <a:p>
            <a:r>
              <a:rPr lang="en-US" sz="1400" b="1" dirty="0">
                <a:solidFill>
                  <a:srgbClr val="000000"/>
                </a:solidFill>
                <a:effectLst/>
                <a:latin typeface="Courier New" panose="02070309020205020404" pitchFamily="49" charset="0"/>
                <a:cs typeface="Courier New" panose="02070309020205020404" pitchFamily="49" charset="0"/>
              </a:rPr>
              <a:t>+-------------+-----------------+--------------+-------------------------+</a:t>
            </a:r>
          </a:p>
          <a:p>
            <a:r>
              <a:rPr lang="en-US" sz="1400" b="1" dirty="0">
                <a:solidFill>
                  <a:srgbClr val="000000"/>
                </a:solidFill>
                <a:effectLst/>
                <a:latin typeface="Courier New" panose="02070309020205020404" pitchFamily="49" charset="0"/>
                <a:cs typeface="Courier New" panose="02070309020205020404" pitchFamily="49" charset="0"/>
              </a:rPr>
              <a:t>| ERNSH       | Ernst Handel    | Austria      | Dec 24, 2015 @ 11:00 AM |</a:t>
            </a:r>
          </a:p>
          <a:p>
            <a:r>
              <a:rPr lang="en-US" sz="1400" b="1" dirty="0">
                <a:solidFill>
                  <a:srgbClr val="000000"/>
                </a:solidFill>
                <a:effectLst/>
                <a:latin typeface="Courier New" panose="02070309020205020404" pitchFamily="49" charset="0"/>
                <a:cs typeface="Courier New" panose="02070309020205020404" pitchFamily="49" charset="0"/>
              </a:rPr>
              <a:t>| AROUT       | Around the Horn | UK           | Dec 24, 2015 @ 09:00 PM |</a:t>
            </a:r>
          </a:p>
          <a:p>
            <a:r>
              <a:rPr lang="en-US" sz="1400" b="1" dirty="0">
                <a:solidFill>
                  <a:srgbClr val="000000"/>
                </a:solidFill>
                <a:effectLst/>
                <a:latin typeface="Courier New" panose="02070309020205020404" pitchFamily="49" charset="0"/>
                <a:cs typeface="Courier New" panose="02070309020205020404" pitchFamily="49" charset="0"/>
              </a:rPr>
              <a:t>+-------------+-----------------+--------------+-------------------------+</a:t>
            </a:r>
          </a:p>
          <a:p>
            <a:r>
              <a:rPr lang="en-US" sz="1400" b="1" dirty="0">
                <a:solidFill>
                  <a:srgbClr val="000000"/>
                </a:solidFill>
                <a:effectLst/>
                <a:latin typeface="Courier New" panose="02070309020205020404" pitchFamily="49" charset="0"/>
                <a:cs typeface="Courier New" panose="02070309020205020404" pitchFamily="49" charset="0"/>
              </a:rPr>
              <a:t>2 rows in set (0.00 sec)</a:t>
            </a:r>
          </a:p>
        </p:txBody>
      </p:sp>
    </p:spTree>
    <p:extLst>
      <p:ext uri="{BB962C8B-B14F-4D97-AF65-F5344CB8AC3E}">
        <p14:creationId xmlns:p14="http://schemas.microsoft.com/office/powerpoint/2010/main" val="40903712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32B9BC-B2C4-599C-E48B-2E286DCBD5D6}"/>
              </a:ext>
            </a:extLst>
          </p:cNvPr>
          <p:cNvSpPr>
            <a:spLocks noGrp="1"/>
          </p:cNvSpPr>
          <p:nvPr>
            <p:ph type="title"/>
          </p:nvPr>
        </p:nvSpPr>
        <p:spPr/>
        <p:txBody>
          <a:bodyPr/>
          <a:lstStyle/>
          <a:p>
            <a:r>
              <a:rPr lang="en-US" dirty="0"/>
              <a:t>This Evening</a:t>
            </a:r>
          </a:p>
        </p:txBody>
      </p:sp>
      <p:sp>
        <p:nvSpPr>
          <p:cNvPr id="3" name="Content Placeholder 2">
            <a:extLst>
              <a:ext uri="{FF2B5EF4-FFF2-40B4-BE49-F238E27FC236}">
                <a16:creationId xmlns:a16="http://schemas.microsoft.com/office/drawing/2014/main" id="{E01B5296-113A-1D78-AF19-0D77759D567C}"/>
              </a:ext>
            </a:extLst>
          </p:cNvPr>
          <p:cNvSpPr>
            <a:spLocks noGrp="1"/>
          </p:cNvSpPr>
          <p:nvPr>
            <p:ph idx="1"/>
          </p:nvPr>
        </p:nvSpPr>
        <p:spPr>
          <a:xfrm>
            <a:off x="457200" y="1234464"/>
            <a:ext cx="8320994" cy="4953000"/>
          </a:xfrm>
        </p:spPr>
        <p:txBody>
          <a:bodyPr/>
          <a:lstStyle/>
          <a:p>
            <a:r>
              <a:rPr lang="en-US" dirty="0"/>
              <a:t>SQL practice</a:t>
            </a:r>
          </a:p>
          <a:p>
            <a:pPr lvl="4"/>
            <a:endParaRPr lang="en-US" dirty="0"/>
          </a:p>
          <a:p>
            <a:r>
              <a:rPr lang="en-US" dirty="0"/>
              <a:t>Northwind database (</a:t>
            </a:r>
            <a:r>
              <a:rPr lang="en-US" sz="2400" b="1" dirty="0" err="1">
                <a:solidFill>
                  <a:srgbClr val="0033CC"/>
                </a:solidFill>
                <a:latin typeface="Courier New" panose="02070309020205020404" pitchFamily="49" charset="0"/>
                <a:cs typeface="Courier New" panose="02070309020205020404" pitchFamily="49" charset="0"/>
              </a:rPr>
              <a:t>northwind</a:t>
            </a:r>
            <a:r>
              <a:rPr lang="en-US" dirty="0"/>
              <a:t>)</a:t>
            </a:r>
          </a:p>
          <a:p>
            <a:pPr lvl="1"/>
            <a:r>
              <a:rPr lang="en-US" dirty="0"/>
              <a:t>Hostname: </a:t>
            </a:r>
            <a:r>
              <a:rPr lang="en-US" b="1" dirty="0">
                <a:solidFill>
                  <a:srgbClr val="0033CC"/>
                </a:solidFill>
                <a:latin typeface="Courier New" panose="02070309020205020404" pitchFamily="49" charset="0"/>
                <a:cs typeface="Courier New" panose="02070309020205020404" pitchFamily="49" charset="0"/>
              </a:rPr>
              <a:t>IES-ADS-</a:t>
            </a:r>
            <a:r>
              <a:rPr lang="en-US" b="1" dirty="0" err="1">
                <a:solidFill>
                  <a:srgbClr val="0033CC"/>
                </a:solidFill>
                <a:latin typeface="Courier New" panose="02070309020205020404" pitchFamily="49" charset="0"/>
                <a:cs typeface="Courier New" panose="02070309020205020404" pitchFamily="49" charset="0"/>
              </a:rPr>
              <a:t>ClassDB.sjsu.edu</a:t>
            </a:r>
            <a:endParaRPr lang="en-US" b="1" dirty="0">
              <a:solidFill>
                <a:srgbClr val="0033CC"/>
              </a:solidFill>
              <a:latin typeface="Courier New" panose="02070309020205020404" pitchFamily="49" charset="0"/>
              <a:cs typeface="Courier New" panose="02070309020205020404" pitchFamily="49" charset="0"/>
            </a:endParaRPr>
          </a:p>
          <a:p>
            <a:pPr lvl="1"/>
            <a:r>
              <a:rPr lang="en-US" dirty="0"/>
              <a:t>Username: </a:t>
            </a:r>
            <a:r>
              <a:rPr lang="en-US" i="1" dirty="0">
                <a:latin typeface="Times New Roman" panose="02020603050405020304" pitchFamily="18" charset="0"/>
                <a:cs typeface="Times New Roman" panose="02020603050405020304" pitchFamily="18" charset="0"/>
              </a:rPr>
              <a:t>your team username</a:t>
            </a:r>
            <a:endParaRPr lang="en-US" i="1" dirty="0">
              <a:solidFill>
                <a:srgbClr val="0033CC"/>
              </a:solidFill>
              <a:latin typeface="Times New Roman" panose="02020603050405020304" pitchFamily="18" charset="0"/>
              <a:cs typeface="Times New Roman" panose="02020603050405020304" pitchFamily="18" charset="0"/>
            </a:endParaRPr>
          </a:p>
          <a:p>
            <a:pPr lvl="1"/>
            <a:r>
              <a:rPr lang="en-US" dirty="0"/>
              <a:t>Password: </a:t>
            </a:r>
            <a:r>
              <a:rPr lang="en-US" i="1" dirty="0">
                <a:latin typeface="Times New Roman" panose="02020603050405020304" pitchFamily="18" charset="0"/>
                <a:cs typeface="Times New Roman" panose="02020603050405020304" pitchFamily="18" charset="0"/>
              </a:rPr>
              <a:t>your team password</a:t>
            </a:r>
          </a:p>
          <a:p>
            <a:pPr lvl="1"/>
            <a:r>
              <a:rPr lang="en-US" dirty="0"/>
              <a:t>NOTE: On the remote server, you will </a:t>
            </a:r>
            <a:r>
              <a:rPr lang="en-US" u="sng" dirty="0"/>
              <a:t>not</a:t>
            </a:r>
            <a:r>
              <a:rPr lang="en-US" dirty="0"/>
              <a:t> be able to alter tables, update rows, or create views.</a:t>
            </a:r>
          </a:p>
          <a:p>
            <a:pPr lvl="4"/>
            <a:endParaRPr lang="en-US" dirty="0"/>
          </a:p>
          <a:p>
            <a:pPr lvl="1"/>
            <a:r>
              <a:rPr lang="en-US" dirty="0"/>
              <a:t>Create the database on your local machine for full access rights:</a:t>
            </a:r>
            <a:br>
              <a:rPr lang="en-US" dirty="0"/>
            </a:br>
            <a:r>
              <a:rPr lang="en-US" sz="1800" dirty="0">
                <a:hlinkClick r:id="rId3"/>
              </a:rPr>
              <a:t>https://www.cs.sjsu.edu/~mak/DATA201/notebooks/0313/northwind.sql</a:t>
            </a:r>
            <a:r>
              <a:rPr lang="en-US" sz="1800" dirty="0"/>
              <a:t> </a:t>
            </a:r>
            <a:endParaRPr lang="en-US" dirty="0"/>
          </a:p>
        </p:txBody>
      </p:sp>
      <p:sp>
        <p:nvSpPr>
          <p:cNvPr id="4" name="Slide Number Placeholder 3">
            <a:extLst>
              <a:ext uri="{FF2B5EF4-FFF2-40B4-BE49-F238E27FC236}">
                <a16:creationId xmlns:a16="http://schemas.microsoft.com/office/drawing/2014/main" id="{86C52422-BA28-B681-3508-C2F3C60189EE}"/>
              </a:ext>
            </a:extLst>
          </p:cNvPr>
          <p:cNvSpPr>
            <a:spLocks noGrp="1"/>
          </p:cNvSpPr>
          <p:nvPr>
            <p:ph type="sldNum" sz="quarter" idx="12"/>
          </p:nvPr>
        </p:nvSpPr>
        <p:spPr/>
        <p:txBody>
          <a:bodyPr/>
          <a:lstStyle/>
          <a:p>
            <a:fld id="{5E4F0376-0E54-9843-B673-E00D6670E830}" type="slidenum">
              <a:rPr lang="en-US" smtClean="0"/>
              <a:pPr/>
              <a:t>2</a:t>
            </a:fld>
            <a:endParaRPr lang="en-US"/>
          </a:p>
        </p:txBody>
      </p:sp>
    </p:spTree>
    <p:extLst>
      <p:ext uri="{BB962C8B-B14F-4D97-AF65-F5344CB8AC3E}">
        <p14:creationId xmlns:p14="http://schemas.microsoft.com/office/powerpoint/2010/main" val="39647998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73E11D-9B3C-A21A-C1A8-41F90F8A7A64}"/>
              </a:ext>
            </a:extLst>
          </p:cNvPr>
          <p:cNvSpPr>
            <a:spLocks noGrp="1"/>
          </p:cNvSpPr>
          <p:nvPr>
            <p:ph type="title"/>
          </p:nvPr>
        </p:nvSpPr>
        <p:spPr/>
        <p:txBody>
          <a:bodyPr/>
          <a:lstStyle/>
          <a:p>
            <a:r>
              <a:rPr lang="en-US" dirty="0"/>
              <a:t>Query 13</a:t>
            </a:r>
          </a:p>
        </p:txBody>
      </p:sp>
      <p:sp>
        <p:nvSpPr>
          <p:cNvPr id="3" name="Content Placeholder 2">
            <a:extLst>
              <a:ext uri="{FF2B5EF4-FFF2-40B4-BE49-F238E27FC236}">
                <a16:creationId xmlns:a16="http://schemas.microsoft.com/office/drawing/2014/main" id="{4135F31F-1A43-8C6E-808F-065BE744C6A8}"/>
              </a:ext>
            </a:extLst>
          </p:cNvPr>
          <p:cNvSpPr>
            <a:spLocks noGrp="1"/>
          </p:cNvSpPr>
          <p:nvPr>
            <p:ph idx="1"/>
          </p:nvPr>
        </p:nvSpPr>
        <p:spPr>
          <a:xfrm>
            <a:off x="457200" y="1295400"/>
            <a:ext cx="8229600" cy="579137"/>
          </a:xfrm>
        </p:spPr>
        <p:txBody>
          <a:bodyPr/>
          <a:lstStyle/>
          <a:p>
            <a:r>
              <a:rPr lang="en-US" dirty="0"/>
              <a:t>Which customers have never placed an order?</a:t>
            </a:r>
          </a:p>
        </p:txBody>
      </p:sp>
      <p:sp>
        <p:nvSpPr>
          <p:cNvPr id="4" name="Slide Number Placeholder 3">
            <a:extLst>
              <a:ext uri="{FF2B5EF4-FFF2-40B4-BE49-F238E27FC236}">
                <a16:creationId xmlns:a16="http://schemas.microsoft.com/office/drawing/2014/main" id="{0491C49A-C582-E717-C7BD-F043F43616D3}"/>
              </a:ext>
            </a:extLst>
          </p:cNvPr>
          <p:cNvSpPr>
            <a:spLocks noGrp="1"/>
          </p:cNvSpPr>
          <p:nvPr>
            <p:ph type="sldNum" sz="quarter" idx="12"/>
          </p:nvPr>
        </p:nvSpPr>
        <p:spPr/>
        <p:txBody>
          <a:bodyPr/>
          <a:lstStyle/>
          <a:p>
            <a:fld id="{5E4F0376-0E54-9843-B673-E00D6670E830}" type="slidenum">
              <a:rPr lang="en-US" smtClean="0"/>
              <a:pPr/>
              <a:t>20</a:t>
            </a:fld>
            <a:endParaRPr lang="en-US"/>
          </a:p>
        </p:txBody>
      </p:sp>
      <p:sp>
        <p:nvSpPr>
          <p:cNvPr id="5" name="TextBox 4">
            <a:extLst>
              <a:ext uri="{FF2B5EF4-FFF2-40B4-BE49-F238E27FC236}">
                <a16:creationId xmlns:a16="http://schemas.microsoft.com/office/drawing/2014/main" id="{8A8324C1-E0AE-4323-3F18-0755ADE390E7}"/>
              </a:ext>
            </a:extLst>
          </p:cNvPr>
          <p:cNvSpPr txBox="1"/>
          <p:nvPr/>
        </p:nvSpPr>
        <p:spPr>
          <a:xfrm>
            <a:off x="3190852" y="1965976"/>
            <a:ext cx="2762295" cy="1600438"/>
          </a:xfrm>
          <a:prstGeom prst="rect">
            <a:avLst/>
          </a:prstGeom>
          <a:noFill/>
        </p:spPr>
        <p:txBody>
          <a:bodyPr wrap="none" rtlCol="0">
            <a:spAutoFit/>
          </a:bodyPr>
          <a:lstStyle/>
          <a:p>
            <a:r>
              <a:rPr lang="en-US" sz="1400" b="1" dirty="0">
                <a:solidFill>
                  <a:srgbClr val="000000"/>
                </a:solidFill>
                <a:effectLst/>
                <a:latin typeface="Courier New" panose="02070309020205020404" pitchFamily="49" charset="0"/>
                <a:cs typeface="Courier New" panose="02070309020205020404" pitchFamily="49" charset="0"/>
              </a:rPr>
              <a:t>+-------------+</a:t>
            </a:r>
          </a:p>
          <a:p>
            <a:r>
              <a:rPr lang="en-US" sz="1400" b="1" dirty="0">
                <a:solidFill>
                  <a:srgbClr val="000000"/>
                </a:solidFill>
                <a:effectLst/>
                <a:latin typeface="Courier New" panose="02070309020205020404" pitchFamily="49" charset="0"/>
                <a:cs typeface="Courier New" panose="02070309020205020404" pitchFamily="49" charset="0"/>
              </a:rPr>
              <a:t>| </a:t>
            </a:r>
            <a:r>
              <a:rPr lang="en-US" sz="1400" b="1" dirty="0" err="1">
                <a:solidFill>
                  <a:srgbClr val="000000"/>
                </a:solidFill>
                <a:effectLst/>
                <a:latin typeface="Courier New" panose="02070309020205020404" pitchFamily="49" charset="0"/>
                <a:cs typeface="Courier New" panose="02070309020205020404" pitchFamily="49" charset="0"/>
              </a:rPr>
              <a:t>customer_id</a:t>
            </a:r>
            <a:r>
              <a:rPr lang="en-US" sz="1400" b="1" dirty="0">
                <a:solidFill>
                  <a:srgbClr val="000000"/>
                </a:solidFill>
                <a:effectLst/>
                <a:latin typeface="Courier New" panose="02070309020205020404" pitchFamily="49" charset="0"/>
                <a:cs typeface="Courier New" panose="02070309020205020404" pitchFamily="49" charset="0"/>
              </a:rPr>
              <a:t> |</a:t>
            </a:r>
          </a:p>
          <a:p>
            <a:r>
              <a:rPr lang="en-US" sz="1400" b="1" dirty="0">
                <a:solidFill>
                  <a:srgbClr val="000000"/>
                </a:solidFill>
                <a:effectLst/>
                <a:latin typeface="Courier New" panose="02070309020205020404" pitchFamily="49" charset="0"/>
                <a:cs typeface="Courier New" panose="02070309020205020404" pitchFamily="49" charset="0"/>
              </a:rPr>
              <a:t>+-------------+</a:t>
            </a:r>
          </a:p>
          <a:p>
            <a:r>
              <a:rPr lang="en-US" sz="1400" b="1" dirty="0">
                <a:solidFill>
                  <a:srgbClr val="000000"/>
                </a:solidFill>
                <a:effectLst/>
                <a:latin typeface="Courier New" panose="02070309020205020404" pitchFamily="49" charset="0"/>
                <a:cs typeface="Courier New" panose="02070309020205020404" pitchFamily="49" charset="0"/>
              </a:rPr>
              <a:t>| FISSA       |</a:t>
            </a:r>
          </a:p>
          <a:p>
            <a:r>
              <a:rPr lang="en-US" sz="1400" b="1" dirty="0">
                <a:solidFill>
                  <a:srgbClr val="000000"/>
                </a:solidFill>
                <a:effectLst/>
                <a:latin typeface="Courier New" panose="02070309020205020404" pitchFamily="49" charset="0"/>
                <a:cs typeface="Courier New" panose="02070309020205020404" pitchFamily="49" charset="0"/>
              </a:rPr>
              <a:t>| PARIS       |</a:t>
            </a:r>
          </a:p>
          <a:p>
            <a:r>
              <a:rPr lang="en-US" sz="1400" b="1" dirty="0">
                <a:solidFill>
                  <a:srgbClr val="000000"/>
                </a:solidFill>
                <a:effectLst/>
                <a:latin typeface="Courier New" panose="02070309020205020404" pitchFamily="49" charset="0"/>
                <a:cs typeface="Courier New" panose="02070309020205020404" pitchFamily="49" charset="0"/>
              </a:rPr>
              <a:t>+-------------+</a:t>
            </a:r>
          </a:p>
          <a:p>
            <a:r>
              <a:rPr lang="en-US" sz="1400" b="1" dirty="0">
                <a:solidFill>
                  <a:srgbClr val="000000"/>
                </a:solidFill>
                <a:effectLst/>
                <a:latin typeface="Courier New" panose="02070309020205020404" pitchFamily="49" charset="0"/>
                <a:cs typeface="Courier New" panose="02070309020205020404" pitchFamily="49" charset="0"/>
              </a:rPr>
              <a:t>2 rows in set (0.00 sec)</a:t>
            </a:r>
          </a:p>
        </p:txBody>
      </p:sp>
    </p:spTree>
    <p:extLst>
      <p:ext uri="{BB962C8B-B14F-4D97-AF65-F5344CB8AC3E}">
        <p14:creationId xmlns:p14="http://schemas.microsoft.com/office/powerpoint/2010/main" val="41117509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BABFD5-3BB6-C5A4-6317-F28D79082FE0}"/>
              </a:ext>
            </a:extLst>
          </p:cNvPr>
          <p:cNvSpPr>
            <a:spLocks noGrp="1"/>
          </p:cNvSpPr>
          <p:nvPr>
            <p:ph type="title"/>
          </p:nvPr>
        </p:nvSpPr>
        <p:spPr/>
        <p:txBody>
          <a:bodyPr/>
          <a:lstStyle/>
          <a:p>
            <a:r>
              <a:rPr lang="en-US" dirty="0"/>
              <a:t>Query 14</a:t>
            </a:r>
          </a:p>
        </p:txBody>
      </p:sp>
      <p:sp>
        <p:nvSpPr>
          <p:cNvPr id="3" name="Content Placeholder 2">
            <a:extLst>
              <a:ext uri="{FF2B5EF4-FFF2-40B4-BE49-F238E27FC236}">
                <a16:creationId xmlns:a16="http://schemas.microsoft.com/office/drawing/2014/main" id="{BD9B51A9-0F96-7B79-41F9-36A9C813C8F0}"/>
              </a:ext>
            </a:extLst>
          </p:cNvPr>
          <p:cNvSpPr>
            <a:spLocks noGrp="1"/>
          </p:cNvSpPr>
          <p:nvPr>
            <p:ph idx="1"/>
          </p:nvPr>
        </p:nvSpPr>
        <p:spPr>
          <a:xfrm>
            <a:off x="457200" y="1295400"/>
            <a:ext cx="8229600" cy="944893"/>
          </a:xfrm>
        </p:spPr>
        <p:txBody>
          <a:bodyPr/>
          <a:lstStyle/>
          <a:p>
            <a:r>
              <a:rPr lang="en-US" dirty="0"/>
              <a:t>What is the total number of orders handled by each employee?</a:t>
            </a:r>
          </a:p>
        </p:txBody>
      </p:sp>
      <p:sp>
        <p:nvSpPr>
          <p:cNvPr id="4" name="Slide Number Placeholder 3">
            <a:extLst>
              <a:ext uri="{FF2B5EF4-FFF2-40B4-BE49-F238E27FC236}">
                <a16:creationId xmlns:a16="http://schemas.microsoft.com/office/drawing/2014/main" id="{43450DED-F9D7-0999-C7A9-36A92147F905}"/>
              </a:ext>
            </a:extLst>
          </p:cNvPr>
          <p:cNvSpPr>
            <a:spLocks noGrp="1"/>
          </p:cNvSpPr>
          <p:nvPr>
            <p:ph type="sldNum" sz="quarter" idx="12"/>
          </p:nvPr>
        </p:nvSpPr>
        <p:spPr/>
        <p:txBody>
          <a:bodyPr/>
          <a:lstStyle/>
          <a:p>
            <a:fld id="{5E4F0376-0E54-9843-B673-E00D6670E830}" type="slidenum">
              <a:rPr lang="en-US" smtClean="0"/>
              <a:pPr/>
              <a:t>21</a:t>
            </a:fld>
            <a:endParaRPr lang="en-US"/>
          </a:p>
        </p:txBody>
      </p:sp>
      <p:sp>
        <p:nvSpPr>
          <p:cNvPr id="5" name="TextBox 4">
            <a:extLst>
              <a:ext uri="{FF2B5EF4-FFF2-40B4-BE49-F238E27FC236}">
                <a16:creationId xmlns:a16="http://schemas.microsoft.com/office/drawing/2014/main" id="{AAC9370E-138F-53D4-9503-1FC6A0D61420}"/>
              </a:ext>
            </a:extLst>
          </p:cNvPr>
          <p:cNvSpPr txBox="1"/>
          <p:nvPr/>
        </p:nvSpPr>
        <p:spPr>
          <a:xfrm>
            <a:off x="1526134" y="2331732"/>
            <a:ext cx="6091732" cy="3139321"/>
          </a:xfrm>
          <a:prstGeom prst="rect">
            <a:avLst/>
          </a:prstGeom>
          <a:noFill/>
        </p:spPr>
        <p:txBody>
          <a:bodyPr wrap="none" rtlCol="0">
            <a:spAutoFit/>
          </a:bodyPr>
          <a:lstStyle/>
          <a:p>
            <a:r>
              <a:rPr lang="en-US" sz="1400" b="1" dirty="0">
                <a:solidFill>
                  <a:srgbClr val="000000"/>
                </a:solidFill>
                <a:effectLst/>
                <a:latin typeface="Courier New" panose="02070309020205020404" pitchFamily="49" charset="0"/>
                <a:cs typeface="Courier New" panose="02070309020205020404" pitchFamily="49" charset="0"/>
              </a:rPr>
              <a:t>+-------------+-----------+------------+--------------+</a:t>
            </a:r>
          </a:p>
          <a:p>
            <a:r>
              <a:rPr lang="en-US" sz="1400" b="1" dirty="0">
                <a:solidFill>
                  <a:srgbClr val="000000"/>
                </a:solidFill>
                <a:effectLst/>
                <a:latin typeface="Courier New" panose="02070309020205020404" pitchFamily="49" charset="0"/>
                <a:cs typeface="Courier New" panose="02070309020205020404" pitchFamily="49" charset="0"/>
              </a:rPr>
              <a:t>| employee_id | </a:t>
            </a:r>
            <a:r>
              <a:rPr lang="en-US" sz="1400" b="1" dirty="0" err="1">
                <a:solidFill>
                  <a:srgbClr val="000000"/>
                </a:solidFill>
                <a:effectLst/>
                <a:latin typeface="Courier New" panose="02070309020205020404" pitchFamily="49" charset="0"/>
                <a:cs typeface="Courier New" panose="02070309020205020404" pitchFamily="49" charset="0"/>
              </a:rPr>
              <a:t>last_name</a:t>
            </a:r>
            <a:r>
              <a:rPr lang="en-US" sz="1400" b="1" dirty="0">
                <a:solidFill>
                  <a:srgbClr val="000000"/>
                </a:solidFill>
                <a:effectLst/>
                <a:latin typeface="Courier New" panose="02070309020205020404" pitchFamily="49" charset="0"/>
                <a:cs typeface="Courier New" panose="02070309020205020404" pitchFamily="49" charset="0"/>
              </a:rPr>
              <a:t> | </a:t>
            </a:r>
            <a:r>
              <a:rPr lang="en-US" sz="1400" b="1" dirty="0" err="1">
                <a:solidFill>
                  <a:srgbClr val="000000"/>
                </a:solidFill>
                <a:effectLst/>
                <a:latin typeface="Courier New" panose="02070309020205020404" pitchFamily="49" charset="0"/>
                <a:cs typeface="Courier New" panose="02070309020205020404" pitchFamily="49" charset="0"/>
              </a:rPr>
              <a:t>first_name</a:t>
            </a:r>
            <a:r>
              <a:rPr lang="en-US" sz="1400" b="1" dirty="0">
                <a:solidFill>
                  <a:srgbClr val="000000"/>
                </a:solidFill>
                <a:effectLst/>
                <a:latin typeface="Courier New" panose="02070309020205020404" pitchFamily="49" charset="0"/>
                <a:cs typeface="Courier New" panose="02070309020205020404" pitchFamily="49" charset="0"/>
              </a:rPr>
              <a:t> | </a:t>
            </a:r>
            <a:r>
              <a:rPr lang="en-US" sz="1400" b="1" dirty="0" err="1">
                <a:solidFill>
                  <a:srgbClr val="000000"/>
                </a:solidFill>
                <a:effectLst/>
                <a:latin typeface="Courier New" panose="02070309020205020404" pitchFamily="49" charset="0"/>
                <a:cs typeface="Courier New" panose="02070309020205020404" pitchFamily="49" charset="0"/>
              </a:rPr>
              <a:t>total_orders</a:t>
            </a:r>
            <a:r>
              <a:rPr lang="en-US" sz="1400" b="1" dirty="0">
                <a:solidFill>
                  <a:srgbClr val="000000"/>
                </a:solidFill>
                <a:effectLst/>
                <a:latin typeface="Courier New" panose="02070309020205020404" pitchFamily="49" charset="0"/>
                <a:cs typeface="Courier New" panose="02070309020205020404" pitchFamily="49" charset="0"/>
              </a:rPr>
              <a:t> |</a:t>
            </a:r>
          </a:p>
          <a:p>
            <a:r>
              <a:rPr lang="en-US" sz="1400" b="1" dirty="0">
                <a:solidFill>
                  <a:srgbClr val="000000"/>
                </a:solidFill>
                <a:effectLst/>
                <a:latin typeface="Courier New" panose="02070309020205020404" pitchFamily="49" charset="0"/>
                <a:cs typeface="Courier New" panose="02070309020205020404" pitchFamily="49" charset="0"/>
              </a:rPr>
              <a:t>+-------------+-----------+------------+--------------+</a:t>
            </a:r>
          </a:p>
          <a:p>
            <a:r>
              <a:rPr lang="en-US" sz="1400" b="1" dirty="0">
                <a:solidFill>
                  <a:srgbClr val="000000"/>
                </a:solidFill>
                <a:effectLst/>
                <a:latin typeface="Courier New" panose="02070309020205020404" pitchFamily="49" charset="0"/>
                <a:cs typeface="Courier New" panose="02070309020205020404" pitchFamily="49" charset="0"/>
              </a:rPr>
              <a:t>|           1 | </a:t>
            </a:r>
            <a:r>
              <a:rPr lang="en-US" sz="1400" b="1" dirty="0" err="1">
                <a:solidFill>
                  <a:srgbClr val="000000"/>
                </a:solidFill>
                <a:effectLst/>
                <a:latin typeface="Courier New" panose="02070309020205020404" pitchFamily="49" charset="0"/>
                <a:cs typeface="Courier New" panose="02070309020205020404" pitchFamily="49" charset="0"/>
              </a:rPr>
              <a:t>Davolio</a:t>
            </a:r>
            <a:r>
              <a:rPr lang="en-US" sz="1400" b="1" dirty="0">
                <a:solidFill>
                  <a:srgbClr val="000000"/>
                </a:solidFill>
                <a:effectLst/>
                <a:latin typeface="Courier New" panose="02070309020205020404" pitchFamily="49" charset="0"/>
                <a:cs typeface="Courier New" panose="02070309020205020404" pitchFamily="49" charset="0"/>
              </a:rPr>
              <a:t>   | Nancy      |          123 |</a:t>
            </a:r>
          </a:p>
          <a:p>
            <a:r>
              <a:rPr lang="en-US" sz="1400" b="1" dirty="0">
                <a:solidFill>
                  <a:srgbClr val="000000"/>
                </a:solidFill>
                <a:effectLst/>
                <a:latin typeface="Courier New" panose="02070309020205020404" pitchFamily="49" charset="0"/>
                <a:cs typeface="Courier New" panose="02070309020205020404" pitchFamily="49" charset="0"/>
              </a:rPr>
              <a:t>|           2 | Fuller    | Andrew     |           96 |</a:t>
            </a:r>
          </a:p>
          <a:p>
            <a:r>
              <a:rPr lang="en-US" sz="1400" b="1" dirty="0">
                <a:solidFill>
                  <a:srgbClr val="000000"/>
                </a:solidFill>
                <a:effectLst/>
                <a:latin typeface="Courier New" panose="02070309020205020404" pitchFamily="49" charset="0"/>
                <a:cs typeface="Courier New" panose="02070309020205020404" pitchFamily="49" charset="0"/>
              </a:rPr>
              <a:t>|           3 | </a:t>
            </a:r>
            <a:r>
              <a:rPr lang="en-US" sz="1400" b="1" dirty="0" err="1">
                <a:solidFill>
                  <a:srgbClr val="000000"/>
                </a:solidFill>
                <a:effectLst/>
                <a:latin typeface="Courier New" panose="02070309020205020404" pitchFamily="49" charset="0"/>
                <a:cs typeface="Courier New" panose="02070309020205020404" pitchFamily="49" charset="0"/>
              </a:rPr>
              <a:t>Leverling</a:t>
            </a:r>
            <a:r>
              <a:rPr lang="en-US" sz="1400" b="1" dirty="0">
                <a:solidFill>
                  <a:srgbClr val="000000"/>
                </a:solidFill>
                <a:effectLst/>
                <a:latin typeface="Courier New" panose="02070309020205020404" pitchFamily="49" charset="0"/>
                <a:cs typeface="Courier New" panose="02070309020205020404" pitchFamily="49" charset="0"/>
              </a:rPr>
              <a:t> | Janet      |          127 |</a:t>
            </a:r>
          </a:p>
          <a:p>
            <a:r>
              <a:rPr lang="en-US" sz="1400" b="1" dirty="0">
                <a:solidFill>
                  <a:srgbClr val="000000"/>
                </a:solidFill>
                <a:effectLst/>
                <a:latin typeface="Courier New" panose="02070309020205020404" pitchFamily="49" charset="0"/>
                <a:cs typeface="Courier New" panose="02070309020205020404" pitchFamily="49" charset="0"/>
              </a:rPr>
              <a:t>|           4 | Peacock   | Margaret   |          156 |</a:t>
            </a:r>
          </a:p>
          <a:p>
            <a:r>
              <a:rPr lang="en-US" sz="1400" b="1" dirty="0">
                <a:solidFill>
                  <a:srgbClr val="000000"/>
                </a:solidFill>
                <a:effectLst/>
                <a:latin typeface="Courier New" panose="02070309020205020404" pitchFamily="49" charset="0"/>
                <a:cs typeface="Courier New" panose="02070309020205020404" pitchFamily="49" charset="0"/>
              </a:rPr>
              <a:t>|           5 | Buchanan  | Steven     |           42 |</a:t>
            </a:r>
          </a:p>
          <a:p>
            <a:r>
              <a:rPr lang="en-US" sz="1400" b="1" dirty="0">
                <a:solidFill>
                  <a:srgbClr val="000000"/>
                </a:solidFill>
                <a:effectLst/>
                <a:latin typeface="Courier New" panose="02070309020205020404" pitchFamily="49" charset="0"/>
                <a:cs typeface="Courier New" panose="02070309020205020404" pitchFamily="49" charset="0"/>
              </a:rPr>
              <a:t>|           6 | </a:t>
            </a:r>
            <a:r>
              <a:rPr lang="en-US" sz="1400" b="1" dirty="0" err="1">
                <a:solidFill>
                  <a:srgbClr val="000000"/>
                </a:solidFill>
                <a:effectLst/>
                <a:latin typeface="Courier New" panose="02070309020205020404" pitchFamily="49" charset="0"/>
                <a:cs typeface="Courier New" panose="02070309020205020404" pitchFamily="49" charset="0"/>
              </a:rPr>
              <a:t>Suyama</a:t>
            </a:r>
            <a:r>
              <a:rPr lang="en-US" sz="1400" b="1" dirty="0">
                <a:solidFill>
                  <a:srgbClr val="000000"/>
                </a:solidFill>
                <a:effectLst/>
                <a:latin typeface="Courier New" panose="02070309020205020404" pitchFamily="49" charset="0"/>
                <a:cs typeface="Courier New" panose="02070309020205020404" pitchFamily="49" charset="0"/>
              </a:rPr>
              <a:t>    | Michael    |           67 |</a:t>
            </a:r>
          </a:p>
          <a:p>
            <a:r>
              <a:rPr lang="en-US" sz="1400" b="1" dirty="0">
                <a:solidFill>
                  <a:srgbClr val="000000"/>
                </a:solidFill>
                <a:effectLst/>
                <a:latin typeface="Courier New" panose="02070309020205020404" pitchFamily="49" charset="0"/>
                <a:cs typeface="Courier New" panose="02070309020205020404" pitchFamily="49" charset="0"/>
              </a:rPr>
              <a:t>|           7 | King      | Robert     |           72 |</a:t>
            </a:r>
          </a:p>
          <a:p>
            <a:r>
              <a:rPr lang="en-US" sz="1400" b="1" dirty="0">
                <a:solidFill>
                  <a:srgbClr val="000000"/>
                </a:solidFill>
                <a:effectLst/>
                <a:latin typeface="Courier New" panose="02070309020205020404" pitchFamily="49" charset="0"/>
                <a:cs typeface="Courier New" panose="02070309020205020404" pitchFamily="49" charset="0"/>
              </a:rPr>
              <a:t>|           8 | Callahan  | Laura      |          104 |</a:t>
            </a:r>
          </a:p>
          <a:p>
            <a:r>
              <a:rPr lang="en-US" sz="1400" b="1" dirty="0">
                <a:solidFill>
                  <a:srgbClr val="000000"/>
                </a:solidFill>
                <a:effectLst/>
                <a:latin typeface="Courier New" panose="02070309020205020404" pitchFamily="49" charset="0"/>
                <a:cs typeface="Courier New" panose="02070309020205020404" pitchFamily="49" charset="0"/>
              </a:rPr>
              <a:t>|           9 | </a:t>
            </a:r>
            <a:r>
              <a:rPr lang="en-US" sz="1400" b="1" dirty="0" err="1">
                <a:solidFill>
                  <a:srgbClr val="000000"/>
                </a:solidFill>
                <a:effectLst/>
                <a:latin typeface="Courier New" panose="02070309020205020404" pitchFamily="49" charset="0"/>
                <a:cs typeface="Courier New" panose="02070309020205020404" pitchFamily="49" charset="0"/>
              </a:rPr>
              <a:t>Dodsworth</a:t>
            </a:r>
            <a:r>
              <a:rPr lang="en-US" sz="1400" b="1" dirty="0">
                <a:solidFill>
                  <a:srgbClr val="000000"/>
                </a:solidFill>
                <a:effectLst/>
                <a:latin typeface="Courier New" panose="02070309020205020404" pitchFamily="49" charset="0"/>
                <a:cs typeface="Courier New" panose="02070309020205020404" pitchFamily="49" charset="0"/>
              </a:rPr>
              <a:t> | Anne       |           43 |</a:t>
            </a:r>
          </a:p>
          <a:p>
            <a:r>
              <a:rPr lang="en-US" sz="1400" b="1" dirty="0">
                <a:solidFill>
                  <a:srgbClr val="000000"/>
                </a:solidFill>
                <a:effectLst/>
                <a:latin typeface="Courier New" panose="02070309020205020404" pitchFamily="49" charset="0"/>
                <a:cs typeface="Courier New" panose="02070309020205020404" pitchFamily="49" charset="0"/>
              </a:rPr>
              <a:t>+-------------+-----------+------------+--------------+</a:t>
            </a:r>
          </a:p>
          <a:p>
            <a:r>
              <a:rPr lang="en-US" sz="1400" b="1" dirty="0">
                <a:solidFill>
                  <a:srgbClr val="000000"/>
                </a:solidFill>
                <a:effectLst/>
                <a:latin typeface="Courier New" panose="02070309020205020404" pitchFamily="49" charset="0"/>
                <a:cs typeface="Courier New" panose="02070309020205020404" pitchFamily="49" charset="0"/>
              </a:rPr>
              <a:t>9 rows in set (0.00 sec)</a:t>
            </a:r>
          </a:p>
        </p:txBody>
      </p:sp>
    </p:spTree>
    <p:extLst>
      <p:ext uri="{BB962C8B-B14F-4D97-AF65-F5344CB8AC3E}">
        <p14:creationId xmlns:p14="http://schemas.microsoft.com/office/powerpoint/2010/main" val="14219924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AA916-7B34-7054-E682-3384EA757542}"/>
              </a:ext>
            </a:extLst>
          </p:cNvPr>
          <p:cNvSpPr>
            <a:spLocks noGrp="1"/>
          </p:cNvSpPr>
          <p:nvPr>
            <p:ph type="title"/>
          </p:nvPr>
        </p:nvSpPr>
        <p:spPr/>
        <p:txBody>
          <a:bodyPr/>
          <a:lstStyle/>
          <a:p>
            <a:r>
              <a:rPr lang="en-US" dirty="0"/>
              <a:t>Query 15</a:t>
            </a:r>
          </a:p>
        </p:txBody>
      </p:sp>
      <p:sp>
        <p:nvSpPr>
          <p:cNvPr id="3" name="Content Placeholder 2">
            <a:extLst>
              <a:ext uri="{FF2B5EF4-FFF2-40B4-BE49-F238E27FC236}">
                <a16:creationId xmlns:a16="http://schemas.microsoft.com/office/drawing/2014/main" id="{197C286E-35E0-743A-304A-E1EDFDCB6F4B}"/>
              </a:ext>
            </a:extLst>
          </p:cNvPr>
          <p:cNvSpPr>
            <a:spLocks noGrp="1"/>
          </p:cNvSpPr>
          <p:nvPr>
            <p:ph idx="1"/>
          </p:nvPr>
        </p:nvSpPr>
        <p:spPr>
          <a:xfrm>
            <a:off x="457200" y="1295401"/>
            <a:ext cx="8229600" cy="1402088"/>
          </a:xfrm>
        </p:spPr>
        <p:txBody>
          <a:bodyPr/>
          <a:lstStyle/>
          <a:p>
            <a:r>
              <a:rPr lang="en-US" dirty="0"/>
              <a:t>What is the total number of late orders handled by each employee? An order is late if its shipped date is not before its required date.</a:t>
            </a:r>
          </a:p>
        </p:txBody>
      </p:sp>
      <p:sp>
        <p:nvSpPr>
          <p:cNvPr id="4" name="Slide Number Placeholder 3">
            <a:extLst>
              <a:ext uri="{FF2B5EF4-FFF2-40B4-BE49-F238E27FC236}">
                <a16:creationId xmlns:a16="http://schemas.microsoft.com/office/drawing/2014/main" id="{945626D9-5B13-AE4E-4C4F-37F68F14722B}"/>
              </a:ext>
            </a:extLst>
          </p:cNvPr>
          <p:cNvSpPr>
            <a:spLocks noGrp="1"/>
          </p:cNvSpPr>
          <p:nvPr>
            <p:ph type="sldNum" sz="quarter" idx="12"/>
          </p:nvPr>
        </p:nvSpPr>
        <p:spPr/>
        <p:txBody>
          <a:bodyPr/>
          <a:lstStyle/>
          <a:p>
            <a:fld id="{5E4F0376-0E54-9843-B673-E00D6670E830}" type="slidenum">
              <a:rPr lang="en-US" smtClean="0"/>
              <a:pPr/>
              <a:t>22</a:t>
            </a:fld>
            <a:endParaRPr lang="en-US"/>
          </a:p>
        </p:txBody>
      </p:sp>
      <p:sp>
        <p:nvSpPr>
          <p:cNvPr id="7" name="TextBox 6">
            <a:extLst>
              <a:ext uri="{FF2B5EF4-FFF2-40B4-BE49-F238E27FC236}">
                <a16:creationId xmlns:a16="http://schemas.microsoft.com/office/drawing/2014/main" id="{13B661EC-9EB9-9012-C922-8F34699C2189}"/>
              </a:ext>
            </a:extLst>
          </p:cNvPr>
          <p:cNvSpPr txBox="1"/>
          <p:nvPr/>
        </p:nvSpPr>
        <p:spPr>
          <a:xfrm>
            <a:off x="1579834" y="2697489"/>
            <a:ext cx="5984331" cy="2893100"/>
          </a:xfrm>
          <a:prstGeom prst="rect">
            <a:avLst/>
          </a:prstGeom>
          <a:noFill/>
        </p:spPr>
        <p:txBody>
          <a:bodyPr wrap="none" rtlCol="0">
            <a:spAutoFit/>
          </a:bodyPr>
          <a:lstStyle/>
          <a:p>
            <a:r>
              <a:rPr lang="en-US" sz="1400" b="1" dirty="0">
                <a:solidFill>
                  <a:srgbClr val="000000"/>
                </a:solidFill>
                <a:effectLst/>
                <a:latin typeface="Courier New" panose="02070309020205020404" pitchFamily="49" charset="0"/>
                <a:cs typeface="Courier New" panose="02070309020205020404" pitchFamily="49" charset="0"/>
              </a:rPr>
              <a:t>+-------------+-----------+------------+-------------+</a:t>
            </a:r>
          </a:p>
          <a:p>
            <a:r>
              <a:rPr lang="en-US" sz="1400" b="1" dirty="0">
                <a:solidFill>
                  <a:srgbClr val="000000"/>
                </a:solidFill>
                <a:effectLst/>
                <a:latin typeface="Courier New" panose="02070309020205020404" pitchFamily="49" charset="0"/>
                <a:cs typeface="Courier New" panose="02070309020205020404" pitchFamily="49" charset="0"/>
              </a:rPr>
              <a:t>| employee_id | </a:t>
            </a:r>
            <a:r>
              <a:rPr lang="en-US" sz="1400" b="1" dirty="0" err="1">
                <a:solidFill>
                  <a:srgbClr val="000000"/>
                </a:solidFill>
                <a:effectLst/>
                <a:latin typeface="Courier New" panose="02070309020205020404" pitchFamily="49" charset="0"/>
                <a:cs typeface="Courier New" panose="02070309020205020404" pitchFamily="49" charset="0"/>
              </a:rPr>
              <a:t>last_name</a:t>
            </a:r>
            <a:r>
              <a:rPr lang="en-US" sz="1400" b="1" dirty="0">
                <a:solidFill>
                  <a:srgbClr val="000000"/>
                </a:solidFill>
                <a:effectLst/>
                <a:latin typeface="Courier New" panose="02070309020205020404" pitchFamily="49" charset="0"/>
                <a:cs typeface="Courier New" panose="02070309020205020404" pitchFamily="49" charset="0"/>
              </a:rPr>
              <a:t> | </a:t>
            </a:r>
            <a:r>
              <a:rPr lang="en-US" sz="1400" b="1" dirty="0" err="1">
                <a:solidFill>
                  <a:srgbClr val="000000"/>
                </a:solidFill>
                <a:effectLst/>
                <a:latin typeface="Courier New" panose="02070309020205020404" pitchFamily="49" charset="0"/>
                <a:cs typeface="Courier New" panose="02070309020205020404" pitchFamily="49" charset="0"/>
              </a:rPr>
              <a:t>first_name</a:t>
            </a:r>
            <a:r>
              <a:rPr lang="en-US" sz="1400" b="1" dirty="0">
                <a:solidFill>
                  <a:srgbClr val="000000"/>
                </a:solidFill>
                <a:effectLst/>
                <a:latin typeface="Courier New" panose="02070309020205020404" pitchFamily="49" charset="0"/>
                <a:cs typeface="Courier New" panose="02070309020205020404" pitchFamily="49" charset="0"/>
              </a:rPr>
              <a:t> | </a:t>
            </a:r>
            <a:r>
              <a:rPr lang="en-US" sz="1400" b="1" dirty="0" err="1">
                <a:solidFill>
                  <a:srgbClr val="000000"/>
                </a:solidFill>
                <a:effectLst/>
                <a:latin typeface="Courier New" panose="02070309020205020404" pitchFamily="49" charset="0"/>
                <a:cs typeface="Courier New" panose="02070309020205020404" pitchFamily="49" charset="0"/>
              </a:rPr>
              <a:t>late_orders</a:t>
            </a:r>
            <a:r>
              <a:rPr lang="en-US" sz="1400" b="1" dirty="0">
                <a:solidFill>
                  <a:srgbClr val="000000"/>
                </a:solidFill>
                <a:effectLst/>
                <a:latin typeface="Courier New" panose="02070309020205020404" pitchFamily="49" charset="0"/>
                <a:cs typeface="Courier New" panose="02070309020205020404" pitchFamily="49" charset="0"/>
              </a:rPr>
              <a:t> |</a:t>
            </a:r>
          </a:p>
          <a:p>
            <a:r>
              <a:rPr lang="en-US" sz="1400" b="1" dirty="0">
                <a:solidFill>
                  <a:srgbClr val="000000"/>
                </a:solidFill>
                <a:effectLst/>
                <a:latin typeface="Courier New" panose="02070309020205020404" pitchFamily="49" charset="0"/>
                <a:cs typeface="Courier New" panose="02070309020205020404" pitchFamily="49" charset="0"/>
              </a:rPr>
              <a:t>+-------------+-----------+------------+-------------+</a:t>
            </a:r>
          </a:p>
          <a:p>
            <a:r>
              <a:rPr lang="en-US" sz="1400" b="1" dirty="0">
                <a:solidFill>
                  <a:srgbClr val="000000"/>
                </a:solidFill>
                <a:effectLst/>
                <a:latin typeface="Courier New" panose="02070309020205020404" pitchFamily="49" charset="0"/>
                <a:cs typeface="Courier New" panose="02070309020205020404" pitchFamily="49" charset="0"/>
              </a:rPr>
              <a:t>|           1 | </a:t>
            </a:r>
            <a:r>
              <a:rPr lang="en-US" sz="1400" b="1" dirty="0" err="1">
                <a:solidFill>
                  <a:srgbClr val="000000"/>
                </a:solidFill>
                <a:effectLst/>
                <a:latin typeface="Courier New" panose="02070309020205020404" pitchFamily="49" charset="0"/>
                <a:cs typeface="Courier New" panose="02070309020205020404" pitchFamily="49" charset="0"/>
              </a:rPr>
              <a:t>Davolio</a:t>
            </a:r>
            <a:r>
              <a:rPr lang="en-US" sz="1400" b="1" dirty="0">
                <a:solidFill>
                  <a:srgbClr val="000000"/>
                </a:solidFill>
                <a:effectLst/>
                <a:latin typeface="Courier New" panose="02070309020205020404" pitchFamily="49" charset="0"/>
                <a:cs typeface="Courier New" panose="02070309020205020404" pitchFamily="49" charset="0"/>
              </a:rPr>
              <a:t>   | Nancy      |           3 |</a:t>
            </a:r>
          </a:p>
          <a:p>
            <a:r>
              <a:rPr lang="en-US" sz="1400" b="1" dirty="0">
                <a:solidFill>
                  <a:srgbClr val="000000"/>
                </a:solidFill>
                <a:effectLst/>
                <a:latin typeface="Courier New" panose="02070309020205020404" pitchFamily="49" charset="0"/>
                <a:cs typeface="Courier New" panose="02070309020205020404" pitchFamily="49" charset="0"/>
              </a:rPr>
              <a:t>|           2 | Fuller    | Andrew     |           4 |</a:t>
            </a:r>
          </a:p>
          <a:p>
            <a:r>
              <a:rPr lang="en-US" sz="1400" b="1" dirty="0">
                <a:solidFill>
                  <a:srgbClr val="000000"/>
                </a:solidFill>
                <a:effectLst/>
                <a:latin typeface="Courier New" panose="02070309020205020404" pitchFamily="49" charset="0"/>
                <a:cs typeface="Courier New" panose="02070309020205020404" pitchFamily="49" charset="0"/>
              </a:rPr>
              <a:t>|           3 | </a:t>
            </a:r>
            <a:r>
              <a:rPr lang="en-US" sz="1400" b="1" dirty="0" err="1">
                <a:solidFill>
                  <a:srgbClr val="000000"/>
                </a:solidFill>
                <a:effectLst/>
                <a:latin typeface="Courier New" panose="02070309020205020404" pitchFamily="49" charset="0"/>
                <a:cs typeface="Courier New" panose="02070309020205020404" pitchFamily="49" charset="0"/>
              </a:rPr>
              <a:t>Leverling</a:t>
            </a:r>
            <a:r>
              <a:rPr lang="en-US" sz="1400" b="1" dirty="0">
                <a:solidFill>
                  <a:srgbClr val="000000"/>
                </a:solidFill>
                <a:effectLst/>
                <a:latin typeface="Courier New" panose="02070309020205020404" pitchFamily="49" charset="0"/>
                <a:cs typeface="Courier New" panose="02070309020205020404" pitchFamily="49" charset="0"/>
              </a:rPr>
              <a:t> | Janet      |           5 |</a:t>
            </a:r>
          </a:p>
          <a:p>
            <a:r>
              <a:rPr lang="en-US" sz="1400" b="1" dirty="0">
                <a:solidFill>
                  <a:srgbClr val="000000"/>
                </a:solidFill>
                <a:effectLst/>
                <a:latin typeface="Courier New" panose="02070309020205020404" pitchFamily="49" charset="0"/>
                <a:cs typeface="Courier New" panose="02070309020205020404" pitchFamily="49" charset="0"/>
              </a:rPr>
              <a:t>|           4 | Peacock   | Margaret   |          10 |</a:t>
            </a:r>
          </a:p>
          <a:p>
            <a:r>
              <a:rPr lang="en-US" sz="1400" b="1" dirty="0">
                <a:solidFill>
                  <a:srgbClr val="000000"/>
                </a:solidFill>
                <a:effectLst/>
                <a:latin typeface="Courier New" panose="02070309020205020404" pitchFamily="49" charset="0"/>
                <a:cs typeface="Courier New" panose="02070309020205020404" pitchFamily="49" charset="0"/>
              </a:rPr>
              <a:t>|           6 | </a:t>
            </a:r>
            <a:r>
              <a:rPr lang="en-US" sz="1400" b="1" dirty="0" err="1">
                <a:solidFill>
                  <a:srgbClr val="000000"/>
                </a:solidFill>
                <a:effectLst/>
                <a:latin typeface="Courier New" panose="02070309020205020404" pitchFamily="49" charset="0"/>
                <a:cs typeface="Courier New" panose="02070309020205020404" pitchFamily="49" charset="0"/>
              </a:rPr>
              <a:t>Suyama</a:t>
            </a:r>
            <a:r>
              <a:rPr lang="en-US" sz="1400" b="1" dirty="0">
                <a:solidFill>
                  <a:srgbClr val="000000"/>
                </a:solidFill>
                <a:effectLst/>
                <a:latin typeface="Courier New" panose="02070309020205020404" pitchFamily="49" charset="0"/>
                <a:cs typeface="Courier New" panose="02070309020205020404" pitchFamily="49" charset="0"/>
              </a:rPr>
              <a:t>    | Michael    |           3 |</a:t>
            </a:r>
          </a:p>
          <a:p>
            <a:r>
              <a:rPr lang="en-US" sz="1400" b="1" dirty="0">
                <a:solidFill>
                  <a:srgbClr val="000000"/>
                </a:solidFill>
                <a:effectLst/>
                <a:latin typeface="Courier New" panose="02070309020205020404" pitchFamily="49" charset="0"/>
                <a:cs typeface="Courier New" panose="02070309020205020404" pitchFamily="49" charset="0"/>
              </a:rPr>
              <a:t>|           7 | King      | Robert     |           4 |</a:t>
            </a:r>
          </a:p>
          <a:p>
            <a:r>
              <a:rPr lang="en-US" sz="1400" b="1" dirty="0">
                <a:solidFill>
                  <a:srgbClr val="000000"/>
                </a:solidFill>
                <a:effectLst/>
                <a:latin typeface="Courier New" panose="02070309020205020404" pitchFamily="49" charset="0"/>
                <a:cs typeface="Courier New" panose="02070309020205020404" pitchFamily="49" charset="0"/>
              </a:rPr>
              <a:t>|           8 | Callahan  | Laura      |           5 |</a:t>
            </a:r>
          </a:p>
          <a:p>
            <a:r>
              <a:rPr lang="en-US" sz="1400" b="1" dirty="0">
                <a:solidFill>
                  <a:srgbClr val="000000"/>
                </a:solidFill>
                <a:effectLst/>
                <a:latin typeface="Courier New" panose="02070309020205020404" pitchFamily="49" charset="0"/>
                <a:cs typeface="Courier New" panose="02070309020205020404" pitchFamily="49" charset="0"/>
              </a:rPr>
              <a:t>|           9 | </a:t>
            </a:r>
            <a:r>
              <a:rPr lang="en-US" sz="1400" b="1" dirty="0" err="1">
                <a:solidFill>
                  <a:srgbClr val="000000"/>
                </a:solidFill>
                <a:effectLst/>
                <a:latin typeface="Courier New" panose="02070309020205020404" pitchFamily="49" charset="0"/>
                <a:cs typeface="Courier New" panose="02070309020205020404" pitchFamily="49" charset="0"/>
              </a:rPr>
              <a:t>Dodsworth</a:t>
            </a:r>
            <a:r>
              <a:rPr lang="en-US" sz="1400" b="1" dirty="0">
                <a:solidFill>
                  <a:srgbClr val="000000"/>
                </a:solidFill>
                <a:effectLst/>
                <a:latin typeface="Courier New" panose="02070309020205020404" pitchFamily="49" charset="0"/>
                <a:cs typeface="Courier New" panose="02070309020205020404" pitchFamily="49" charset="0"/>
              </a:rPr>
              <a:t> | Anne       |           5 |</a:t>
            </a:r>
          </a:p>
          <a:p>
            <a:r>
              <a:rPr lang="en-US" sz="1400" b="1" dirty="0">
                <a:solidFill>
                  <a:srgbClr val="000000"/>
                </a:solidFill>
                <a:effectLst/>
                <a:latin typeface="Courier New" panose="02070309020205020404" pitchFamily="49" charset="0"/>
                <a:cs typeface="Courier New" panose="02070309020205020404" pitchFamily="49" charset="0"/>
              </a:rPr>
              <a:t>+-------------+-----------+------------+-------------+</a:t>
            </a:r>
          </a:p>
          <a:p>
            <a:r>
              <a:rPr lang="en-US" sz="1400" b="1" dirty="0">
                <a:solidFill>
                  <a:srgbClr val="000000"/>
                </a:solidFill>
                <a:effectLst/>
                <a:latin typeface="Courier New" panose="02070309020205020404" pitchFamily="49" charset="0"/>
                <a:cs typeface="Courier New" panose="02070309020205020404" pitchFamily="49" charset="0"/>
              </a:rPr>
              <a:t>8 rows in set (0.00 sec)</a:t>
            </a:r>
          </a:p>
        </p:txBody>
      </p:sp>
    </p:spTree>
    <p:extLst>
      <p:ext uri="{BB962C8B-B14F-4D97-AF65-F5344CB8AC3E}">
        <p14:creationId xmlns:p14="http://schemas.microsoft.com/office/powerpoint/2010/main" val="18692527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7CC1DF-879B-351B-1191-8958BF88D140}"/>
              </a:ext>
            </a:extLst>
          </p:cNvPr>
          <p:cNvSpPr>
            <a:spLocks noGrp="1"/>
          </p:cNvSpPr>
          <p:nvPr>
            <p:ph type="title"/>
          </p:nvPr>
        </p:nvSpPr>
        <p:spPr/>
        <p:txBody>
          <a:bodyPr/>
          <a:lstStyle/>
          <a:p>
            <a:r>
              <a:rPr lang="en-US" dirty="0"/>
              <a:t>Query 16</a:t>
            </a:r>
          </a:p>
        </p:txBody>
      </p:sp>
      <p:sp>
        <p:nvSpPr>
          <p:cNvPr id="3" name="Content Placeholder 2">
            <a:extLst>
              <a:ext uri="{FF2B5EF4-FFF2-40B4-BE49-F238E27FC236}">
                <a16:creationId xmlns:a16="http://schemas.microsoft.com/office/drawing/2014/main" id="{034C8225-7210-7FF4-265C-B02FE1EF74AE}"/>
              </a:ext>
            </a:extLst>
          </p:cNvPr>
          <p:cNvSpPr>
            <a:spLocks noGrp="1"/>
          </p:cNvSpPr>
          <p:nvPr>
            <p:ph idx="1"/>
          </p:nvPr>
        </p:nvSpPr>
        <p:spPr>
          <a:xfrm>
            <a:off x="457200" y="1295401"/>
            <a:ext cx="8229600" cy="1402088"/>
          </a:xfrm>
        </p:spPr>
        <p:txBody>
          <a:bodyPr/>
          <a:lstStyle/>
          <a:p>
            <a:r>
              <a:rPr lang="en-US" dirty="0"/>
              <a:t>For each employee, display the </a:t>
            </a:r>
            <a:r>
              <a:rPr lang="en-US" u="sng" dirty="0"/>
              <a:t>total number of orders</a:t>
            </a:r>
            <a:r>
              <a:rPr lang="en-US" dirty="0"/>
              <a:t> and the </a:t>
            </a:r>
            <a:r>
              <a:rPr lang="en-US" u="sng" dirty="0"/>
              <a:t>number of late orders</a:t>
            </a:r>
            <a:r>
              <a:rPr lang="en-US" dirty="0"/>
              <a:t> handled by that employee.</a:t>
            </a:r>
          </a:p>
        </p:txBody>
      </p:sp>
      <p:sp>
        <p:nvSpPr>
          <p:cNvPr id="4" name="Slide Number Placeholder 3">
            <a:extLst>
              <a:ext uri="{FF2B5EF4-FFF2-40B4-BE49-F238E27FC236}">
                <a16:creationId xmlns:a16="http://schemas.microsoft.com/office/drawing/2014/main" id="{C6585444-CDC3-33A4-A8EC-7EEFB04AEFFA}"/>
              </a:ext>
            </a:extLst>
          </p:cNvPr>
          <p:cNvSpPr>
            <a:spLocks noGrp="1"/>
          </p:cNvSpPr>
          <p:nvPr>
            <p:ph type="sldNum" sz="quarter" idx="12"/>
          </p:nvPr>
        </p:nvSpPr>
        <p:spPr/>
        <p:txBody>
          <a:bodyPr/>
          <a:lstStyle/>
          <a:p>
            <a:fld id="{5E4F0376-0E54-9843-B673-E00D6670E830}" type="slidenum">
              <a:rPr lang="en-US" smtClean="0"/>
              <a:pPr/>
              <a:t>23</a:t>
            </a:fld>
            <a:endParaRPr lang="en-US"/>
          </a:p>
        </p:txBody>
      </p:sp>
      <p:sp>
        <p:nvSpPr>
          <p:cNvPr id="5" name="TextBox 4">
            <a:extLst>
              <a:ext uri="{FF2B5EF4-FFF2-40B4-BE49-F238E27FC236}">
                <a16:creationId xmlns:a16="http://schemas.microsoft.com/office/drawing/2014/main" id="{772AF444-CD3A-66AA-FB31-0F8531CF4298}"/>
              </a:ext>
            </a:extLst>
          </p:cNvPr>
          <p:cNvSpPr txBox="1"/>
          <p:nvPr/>
        </p:nvSpPr>
        <p:spPr>
          <a:xfrm>
            <a:off x="774325" y="2697489"/>
            <a:ext cx="7595349" cy="3139321"/>
          </a:xfrm>
          <a:prstGeom prst="rect">
            <a:avLst/>
          </a:prstGeom>
          <a:noFill/>
        </p:spPr>
        <p:txBody>
          <a:bodyPr wrap="none" rtlCol="0">
            <a:spAutoFit/>
          </a:bodyPr>
          <a:lstStyle/>
          <a:p>
            <a:r>
              <a:rPr lang="en-US" sz="1400" dirty="0">
                <a:solidFill>
                  <a:srgbClr val="000000"/>
                </a:solidFill>
                <a:effectLst/>
                <a:latin typeface="Menlo" panose="020B0609030804020204" pitchFamily="49" charset="0"/>
              </a:rPr>
              <a:t>+-------------+-----------+------------+--------------+-------------+</a:t>
            </a:r>
          </a:p>
          <a:p>
            <a:r>
              <a:rPr lang="en-US" sz="1400" dirty="0">
                <a:solidFill>
                  <a:srgbClr val="000000"/>
                </a:solidFill>
                <a:effectLst/>
                <a:latin typeface="Menlo" panose="020B0609030804020204" pitchFamily="49" charset="0"/>
              </a:rPr>
              <a:t>| employee_id | </a:t>
            </a:r>
            <a:r>
              <a:rPr lang="en-US" sz="1400" dirty="0" err="1">
                <a:solidFill>
                  <a:srgbClr val="000000"/>
                </a:solidFill>
                <a:effectLst/>
                <a:latin typeface="Menlo" panose="020B0609030804020204" pitchFamily="49" charset="0"/>
              </a:rPr>
              <a:t>last_name</a:t>
            </a:r>
            <a:r>
              <a:rPr lang="en-US" sz="1400" dirty="0">
                <a:solidFill>
                  <a:srgbClr val="000000"/>
                </a:solidFill>
                <a:effectLst/>
                <a:latin typeface="Menlo" panose="020B0609030804020204" pitchFamily="49" charset="0"/>
              </a:rPr>
              <a:t> | </a:t>
            </a:r>
            <a:r>
              <a:rPr lang="en-US" sz="1400" dirty="0" err="1">
                <a:solidFill>
                  <a:srgbClr val="000000"/>
                </a:solidFill>
                <a:effectLst/>
                <a:latin typeface="Menlo" panose="020B0609030804020204" pitchFamily="49" charset="0"/>
              </a:rPr>
              <a:t>first_name</a:t>
            </a:r>
            <a:r>
              <a:rPr lang="en-US" sz="1400" dirty="0">
                <a:solidFill>
                  <a:srgbClr val="000000"/>
                </a:solidFill>
                <a:effectLst/>
                <a:latin typeface="Menlo" panose="020B0609030804020204" pitchFamily="49" charset="0"/>
              </a:rPr>
              <a:t> | </a:t>
            </a:r>
            <a:r>
              <a:rPr lang="en-US" sz="1400" dirty="0" err="1">
                <a:solidFill>
                  <a:srgbClr val="000000"/>
                </a:solidFill>
                <a:effectLst/>
                <a:latin typeface="Menlo" panose="020B0609030804020204" pitchFamily="49" charset="0"/>
              </a:rPr>
              <a:t>total_orders</a:t>
            </a:r>
            <a:r>
              <a:rPr lang="en-US" sz="1400" dirty="0">
                <a:solidFill>
                  <a:srgbClr val="000000"/>
                </a:solidFill>
                <a:effectLst/>
                <a:latin typeface="Menlo" panose="020B0609030804020204" pitchFamily="49" charset="0"/>
              </a:rPr>
              <a:t> | </a:t>
            </a:r>
            <a:r>
              <a:rPr lang="en-US" sz="1400" dirty="0" err="1">
                <a:solidFill>
                  <a:srgbClr val="000000"/>
                </a:solidFill>
                <a:effectLst/>
                <a:latin typeface="Menlo" panose="020B0609030804020204" pitchFamily="49" charset="0"/>
              </a:rPr>
              <a:t>late_orders</a:t>
            </a:r>
            <a:r>
              <a:rPr lang="en-US" sz="1400" dirty="0">
                <a:solidFill>
                  <a:srgbClr val="000000"/>
                </a:solidFill>
                <a:effectLst/>
                <a:latin typeface="Menlo" panose="020B0609030804020204" pitchFamily="49" charset="0"/>
              </a:rPr>
              <a:t> |</a:t>
            </a:r>
          </a:p>
          <a:p>
            <a:r>
              <a:rPr lang="en-US" sz="1400" dirty="0">
                <a:solidFill>
                  <a:srgbClr val="000000"/>
                </a:solidFill>
                <a:effectLst/>
                <a:latin typeface="Menlo" panose="020B0609030804020204" pitchFamily="49" charset="0"/>
              </a:rPr>
              <a:t>+-------------+-----------+------------+--------------+-------------+</a:t>
            </a:r>
          </a:p>
          <a:p>
            <a:r>
              <a:rPr lang="en-US" sz="1400" dirty="0">
                <a:solidFill>
                  <a:srgbClr val="000000"/>
                </a:solidFill>
                <a:effectLst/>
                <a:latin typeface="Menlo" panose="020B0609030804020204" pitchFamily="49" charset="0"/>
              </a:rPr>
              <a:t>|           1 | </a:t>
            </a:r>
            <a:r>
              <a:rPr lang="en-US" sz="1400" dirty="0" err="1">
                <a:solidFill>
                  <a:srgbClr val="000000"/>
                </a:solidFill>
                <a:effectLst/>
                <a:latin typeface="Menlo" panose="020B0609030804020204" pitchFamily="49" charset="0"/>
              </a:rPr>
              <a:t>Davolio</a:t>
            </a:r>
            <a:r>
              <a:rPr lang="en-US" sz="1400" dirty="0">
                <a:solidFill>
                  <a:srgbClr val="000000"/>
                </a:solidFill>
                <a:effectLst/>
                <a:latin typeface="Menlo" panose="020B0609030804020204" pitchFamily="49" charset="0"/>
              </a:rPr>
              <a:t>   | Nancy      |          123 |           3 |</a:t>
            </a:r>
          </a:p>
          <a:p>
            <a:r>
              <a:rPr lang="en-US" sz="1400" dirty="0">
                <a:solidFill>
                  <a:srgbClr val="000000"/>
                </a:solidFill>
                <a:effectLst/>
                <a:latin typeface="Menlo" panose="020B0609030804020204" pitchFamily="49" charset="0"/>
              </a:rPr>
              <a:t>|           2 | Fuller    | Andrew     |           96 |           4 |</a:t>
            </a:r>
          </a:p>
          <a:p>
            <a:r>
              <a:rPr lang="en-US" sz="1400" dirty="0">
                <a:solidFill>
                  <a:srgbClr val="000000"/>
                </a:solidFill>
                <a:effectLst/>
                <a:latin typeface="Menlo" panose="020B0609030804020204" pitchFamily="49" charset="0"/>
              </a:rPr>
              <a:t>|           3 | </a:t>
            </a:r>
            <a:r>
              <a:rPr lang="en-US" sz="1400" dirty="0" err="1">
                <a:solidFill>
                  <a:srgbClr val="000000"/>
                </a:solidFill>
                <a:effectLst/>
                <a:latin typeface="Menlo" panose="020B0609030804020204" pitchFamily="49" charset="0"/>
              </a:rPr>
              <a:t>Leverling</a:t>
            </a:r>
            <a:r>
              <a:rPr lang="en-US" sz="1400" dirty="0">
                <a:solidFill>
                  <a:srgbClr val="000000"/>
                </a:solidFill>
                <a:effectLst/>
                <a:latin typeface="Menlo" panose="020B0609030804020204" pitchFamily="49" charset="0"/>
              </a:rPr>
              <a:t> | Janet      |          127 |           5 |</a:t>
            </a:r>
          </a:p>
          <a:p>
            <a:r>
              <a:rPr lang="en-US" sz="1400" dirty="0">
                <a:solidFill>
                  <a:srgbClr val="000000"/>
                </a:solidFill>
                <a:effectLst/>
                <a:latin typeface="Menlo" panose="020B0609030804020204" pitchFamily="49" charset="0"/>
              </a:rPr>
              <a:t>|           4 | Peacock   | Margaret   |          156 |          10 |</a:t>
            </a:r>
          </a:p>
          <a:p>
            <a:r>
              <a:rPr lang="en-US" sz="1400" dirty="0">
                <a:solidFill>
                  <a:srgbClr val="000000"/>
                </a:solidFill>
                <a:effectLst/>
                <a:latin typeface="Menlo" panose="020B0609030804020204" pitchFamily="49" charset="0"/>
              </a:rPr>
              <a:t>|           5 | Buchanan  | Steven     |           42 |           0 |</a:t>
            </a:r>
          </a:p>
          <a:p>
            <a:r>
              <a:rPr lang="en-US" sz="1400" dirty="0">
                <a:solidFill>
                  <a:srgbClr val="000000"/>
                </a:solidFill>
                <a:effectLst/>
                <a:latin typeface="Menlo" panose="020B0609030804020204" pitchFamily="49" charset="0"/>
              </a:rPr>
              <a:t>|           6 | </a:t>
            </a:r>
            <a:r>
              <a:rPr lang="en-US" sz="1400" dirty="0" err="1">
                <a:solidFill>
                  <a:srgbClr val="000000"/>
                </a:solidFill>
                <a:effectLst/>
                <a:latin typeface="Menlo" panose="020B0609030804020204" pitchFamily="49" charset="0"/>
              </a:rPr>
              <a:t>Suyama</a:t>
            </a:r>
            <a:r>
              <a:rPr lang="en-US" sz="1400" dirty="0">
                <a:solidFill>
                  <a:srgbClr val="000000"/>
                </a:solidFill>
                <a:effectLst/>
                <a:latin typeface="Menlo" panose="020B0609030804020204" pitchFamily="49" charset="0"/>
              </a:rPr>
              <a:t>    | Michael    |           67 |           3 |</a:t>
            </a:r>
          </a:p>
          <a:p>
            <a:r>
              <a:rPr lang="en-US" sz="1400" dirty="0">
                <a:solidFill>
                  <a:srgbClr val="000000"/>
                </a:solidFill>
                <a:effectLst/>
                <a:latin typeface="Menlo" panose="020B0609030804020204" pitchFamily="49" charset="0"/>
              </a:rPr>
              <a:t>|           7 | King      | Robert     |           72 |           4 |</a:t>
            </a:r>
          </a:p>
          <a:p>
            <a:r>
              <a:rPr lang="en-US" sz="1400" dirty="0">
                <a:solidFill>
                  <a:srgbClr val="000000"/>
                </a:solidFill>
                <a:effectLst/>
                <a:latin typeface="Menlo" panose="020B0609030804020204" pitchFamily="49" charset="0"/>
              </a:rPr>
              <a:t>|           8 | Callahan  | Laura      |          104 |           5 |</a:t>
            </a:r>
          </a:p>
          <a:p>
            <a:r>
              <a:rPr lang="en-US" sz="1400" dirty="0">
                <a:solidFill>
                  <a:srgbClr val="000000"/>
                </a:solidFill>
                <a:effectLst/>
                <a:latin typeface="Menlo" panose="020B0609030804020204" pitchFamily="49" charset="0"/>
              </a:rPr>
              <a:t>|           9 | </a:t>
            </a:r>
            <a:r>
              <a:rPr lang="en-US" sz="1400" dirty="0" err="1">
                <a:solidFill>
                  <a:srgbClr val="000000"/>
                </a:solidFill>
                <a:effectLst/>
                <a:latin typeface="Menlo" panose="020B0609030804020204" pitchFamily="49" charset="0"/>
              </a:rPr>
              <a:t>Dodsworth</a:t>
            </a:r>
            <a:r>
              <a:rPr lang="en-US" sz="1400" dirty="0">
                <a:solidFill>
                  <a:srgbClr val="000000"/>
                </a:solidFill>
                <a:effectLst/>
                <a:latin typeface="Menlo" panose="020B0609030804020204" pitchFamily="49" charset="0"/>
              </a:rPr>
              <a:t> | Anne       |           43 |           5 |</a:t>
            </a:r>
          </a:p>
          <a:p>
            <a:r>
              <a:rPr lang="en-US" sz="1400" dirty="0">
                <a:solidFill>
                  <a:srgbClr val="000000"/>
                </a:solidFill>
                <a:effectLst/>
                <a:latin typeface="Menlo" panose="020B0609030804020204" pitchFamily="49" charset="0"/>
              </a:rPr>
              <a:t>+-------------+-----------+------------+--------------+-------------+</a:t>
            </a:r>
          </a:p>
          <a:p>
            <a:r>
              <a:rPr lang="en-US" sz="1400" dirty="0">
                <a:solidFill>
                  <a:srgbClr val="000000"/>
                </a:solidFill>
                <a:effectLst/>
                <a:latin typeface="Menlo" panose="020B0609030804020204" pitchFamily="49" charset="0"/>
              </a:rPr>
              <a:t>9 rows in set (0.00 sec)</a:t>
            </a:r>
          </a:p>
        </p:txBody>
      </p:sp>
    </p:spTree>
    <p:extLst>
      <p:ext uri="{BB962C8B-B14F-4D97-AF65-F5344CB8AC3E}">
        <p14:creationId xmlns:p14="http://schemas.microsoft.com/office/powerpoint/2010/main" val="1459479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5D61D2-9FCF-9325-E65D-0C3313C0AAE3}"/>
              </a:ext>
            </a:extLst>
          </p:cNvPr>
          <p:cNvSpPr>
            <a:spLocks noGrp="1"/>
          </p:cNvSpPr>
          <p:nvPr>
            <p:ph type="title"/>
          </p:nvPr>
        </p:nvSpPr>
        <p:spPr/>
        <p:txBody>
          <a:bodyPr/>
          <a:lstStyle/>
          <a:p>
            <a:r>
              <a:rPr lang="en-US" dirty="0"/>
              <a:t>Query 17</a:t>
            </a:r>
          </a:p>
        </p:txBody>
      </p:sp>
      <p:sp>
        <p:nvSpPr>
          <p:cNvPr id="3" name="Content Placeholder 2">
            <a:extLst>
              <a:ext uri="{FF2B5EF4-FFF2-40B4-BE49-F238E27FC236}">
                <a16:creationId xmlns:a16="http://schemas.microsoft.com/office/drawing/2014/main" id="{15FE1BE1-5C41-4D7A-1AB9-50EF44CF7655}"/>
              </a:ext>
            </a:extLst>
          </p:cNvPr>
          <p:cNvSpPr>
            <a:spLocks noGrp="1"/>
          </p:cNvSpPr>
          <p:nvPr>
            <p:ph idx="1"/>
          </p:nvPr>
        </p:nvSpPr>
        <p:spPr>
          <a:xfrm>
            <a:off x="457200" y="1234463"/>
            <a:ext cx="8229600" cy="2834609"/>
          </a:xfrm>
        </p:spPr>
        <p:txBody>
          <a:bodyPr/>
          <a:lstStyle/>
          <a:p>
            <a:r>
              <a:rPr lang="en-US" dirty="0"/>
              <a:t>Rate each customer by the total value of the customer’s orders (the sum of quantity*price) during 2016. A customer is </a:t>
            </a:r>
          </a:p>
          <a:p>
            <a:pPr lvl="2"/>
            <a:r>
              <a:rPr lang="en-US" dirty="0"/>
              <a:t>“Very high” if the total value exceeds $10,000</a:t>
            </a:r>
          </a:p>
          <a:p>
            <a:pPr lvl="2"/>
            <a:r>
              <a:rPr lang="en-US" dirty="0"/>
              <a:t>“High” if the total value is $5,000 to $10,000</a:t>
            </a:r>
          </a:p>
          <a:p>
            <a:pPr lvl="2"/>
            <a:r>
              <a:rPr lang="en-US" dirty="0"/>
              <a:t>“Medium” if the total value is $1,000 to $5,000</a:t>
            </a:r>
          </a:p>
          <a:p>
            <a:pPr lvl="2"/>
            <a:r>
              <a:rPr lang="en-US" dirty="0"/>
              <a:t>otherwise “Low”.</a:t>
            </a:r>
          </a:p>
        </p:txBody>
      </p:sp>
      <p:sp>
        <p:nvSpPr>
          <p:cNvPr id="4" name="Slide Number Placeholder 3">
            <a:extLst>
              <a:ext uri="{FF2B5EF4-FFF2-40B4-BE49-F238E27FC236}">
                <a16:creationId xmlns:a16="http://schemas.microsoft.com/office/drawing/2014/main" id="{4AA27B02-802E-1768-6486-B979199A49B7}"/>
              </a:ext>
            </a:extLst>
          </p:cNvPr>
          <p:cNvSpPr>
            <a:spLocks noGrp="1"/>
          </p:cNvSpPr>
          <p:nvPr>
            <p:ph type="sldNum" sz="quarter" idx="12"/>
          </p:nvPr>
        </p:nvSpPr>
        <p:spPr/>
        <p:txBody>
          <a:bodyPr/>
          <a:lstStyle/>
          <a:p>
            <a:fld id="{5E4F0376-0E54-9843-B673-E00D6670E830}" type="slidenum">
              <a:rPr lang="en-US" smtClean="0"/>
              <a:pPr/>
              <a:t>24</a:t>
            </a:fld>
            <a:endParaRPr lang="en-US" dirty="0"/>
          </a:p>
        </p:txBody>
      </p:sp>
      <p:sp>
        <p:nvSpPr>
          <p:cNvPr id="5" name="TextBox 4">
            <a:extLst>
              <a:ext uri="{FF2B5EF4-FFF2-40B4-BE49-F238E27FC236}">
                <a16:creationId xmlns:a16="http://schemas.microsoft.com/office/drawing/2014/main" id="{DE71E5EE-3F30-17A2-6DC8-27CB23076D6A}"/>
              </a:ext>
            </a:extLst>
          </p:cNvPr>
          <p:cNvSpPr txBox="1"/>
          <p:nvPr/>
        </p:nvSpPr>
        <p:spPr>
          <a:xfrm>
            <a:off x="1208739" y="3970674"/>
            <a:ext cx="6726521" cy="2292935"/>
          </a:xfrm>
          <a:prstGeom prst="rect">
            <a:avLst/>
          </a:prstGeom>
          <a:noFill/>
        </p:spPr>
        <p:txBody>
          <a:bodyPr wrap="none" rtlCol="0">
            <a:spAutoFit/>
          </a:bodyPr>
          <a:lstStyle/>
          <a:p>
            <a:r>
              <a:rPr lang="en-US" sz="1100" b="1" dirty="0">
                <a:solidFill>
                  <a:srgbClr val="000000"/>
                </a:solidFill>
                <a:effectLst/>
                <a:latin typeface="Courier New" panose="02070309020205020404" pitchFamily="49" charset="0"/>
                <a:cs typeface="Courier New" panose="02070309020205020404" pitchFamily="49" charset="0"/>
              </a:rPr>
              <a:t>+-------------+------------------------------------+------------+-----------+</a:t>
            </a:r>
          </a:p>
          <a:p>
            <a:r>
              <a:rPr lang="en-US" sz="1100" b="1" dirty="0">
                <a:solidFill>
                  <a:srgbClr val="000000"/>
                </a:solidFill>
                <a:effectLst/>
                <a:latin typeface="Courier New" panose="02070309020205020404" pitchFamily="49" charset="0"/>
                <a:cs typeface="Courier New" panose="02070309020205020404" pitchFamily="49" charset="0"/>
              </a:rPr>
              <a:t>| </a:t>
            </a:r>
            <a:r>
              <a:rPr lang="en-US" sz="1100" b="1" dirty="0" err="1">
                <a:solidFill>
                  <a:srgbClr val="000000"/>
                </a:solidFill>
                <a:effectLst/>
                <a:latin typeface="Courier New" panose="02070309020205020404" pitchFamily="49" charset="0"/>
                <a:cs typeface="Courier New" panose="02070309020205020404" pitchFamily="49" charset="0"/>
              </a:rPr>
              <a:t>customer_id</a:t>
            </a:r>
            <a:r>
              <a:rPr lang="en-US" sz="1100" b="1" dirty="0">
                <a:solidFill>
                  <a:srgbClr val="000000"/>
                </a:solidFill>
                <a:effectLst/>
                <a:latin typeface="Courier New" panose="02070309020205020404" pitchFamily="49" charset="0"/>
                <a:cs typeface="Courier New" panose="02070309020205020404" pitchFamily="49" charset="0"/>
              </a:rPr>
              <a:t> | </a:t>
            </a:r>
            <a:r>
              <a:rPr lang="en-US" sz="1100" b="1" dirty="0" err="1">
                <a:solidFill>
                  <a:srgbClr val="000000"/>
                </a:solidFill>
                <a:effectLst/>
                <a:latin typeface="Courier New" panose="02070309020205020404" pitchFamily="49" charset="0"/>
                <a:cs typeface="Courier New" panose="02070309020205020404" pitchFamily="49" charset="0"/>
              </a:rPr>
              <a:t>company_name</a:t>
            </a:r>
            <a:r>
              <a:rPr lang="en-US" sz="1100" b="1" dirty="0">
                <a:solidFill>
                  <a:srgbClr val="000000"/>
                </a:solidFill>
                <a:effectLst/>
                <a:latin typeface="Courier New" panose="02070309020205020404" pitchFamily="49" charset="0"/>
                <a:cs typeface="Courier New" panose="02070309020205020404" pitchFamily="49" charset="0"/>
              </a:rPr>
              <a:t>                       | total      | rating    |</a:t>
            </a:r>
          </a:p>
          <a:p>
            <a:r>
              <a:rPr lang="en-US" sz="1100" b="1" dirty="0">
                <a:solidFill>
                  <a:srgbClr val="000000"/>
                </a:solidFill>
                <a:effectLst/>
                <a:latin typeface="Courier New" panose="02070309020205020404" pitchFamily="49" charset="0"/>
                <a:cs typeface="Courier New" panose="02070309020205020404" pitchFamily="49" charset="0"/>
              </a:rPr>
              <a:t>+-------------+------------------------------------+------------+-----------+</a:t>
            </a:r>
          </a:p>
          <a:p>
            <a:r>
              <a:rPr lang="en-US" sz="1100" b="1" dirty="0">
                <a:solidFill>
                  <a:srgbClr val="000000"/>
                </a:solidFill>
                <a:effectLst/>
                <a:latin typeface="Courier New" panose="02070309020205020404" pitchFamily="49" charset="0"/>
                <a:cs typeface="Courier New" panose="02070309020205020404" pitchFamily="49" charset="0"/>
              </a:rPr>
              <a:t>| ALFKI       | </a:t>
            </a:r>
            <a:r>
              <a:rPr lang="en-US" sz="1100" b="1" dirty="0" err="1">
                <a:solidFill>
                  <a:srgbClr val="000000"/>
                </a:solidFill>
                <a:effectLst/>
                <a:latin typeface="Courier New" panose="02070309020205020404" pitchFamily="49" charset="0"/>
                <a:cs typeface="Courier New" panose="02070309020205020404" pitchFamily="49" charset="0"/>
              </a:rPr>
              <a:t>Alfreds</a:t>
            </a:r>
            <a:r>
              <a:rPr lang="en-US" sz="1100" b="1" dirty="0">
                <a:solidFill>
                  <a:srgbClr val="000000"/>
                </a:solidFill>
                <a:effectLst/>
                <a:latin typeface="Courier New" panose="02070309020205020404" pitchFamily="49" charset="0"/>
                <a:cs typeface="Courier New" panose="02070309020205020404" pitchFamily="49" charset="0"/>
              </a:rPr>
              <a:t> </a:t>
            </a:r>
            <a:r>
              <a:rPr lang="en-US" sz="1100" b="1" dirty="0" err="1">
                <a:solidFill>
                  <a:srgbClr val="000000"/>
                </a:solidFill>
                <a:effectLst/>
                <a:latin typeface="Courier New" panose="02070309020205020404" pitchFamily="49" charset="0"/>
                <a:cs typeface="Courier New" panose="02070309020205020404" pitchFamily="49" charset="0"/>
              </a:rPr>
              <a:t>Futterkiste</a:t>
            </a:r>
            <a:r>
              <a:rPr lang="en-US" sz="1100" b="1" dirty="0">
                <a:solidFill>
                  <a:srgbClr val="000000"/>
                </a:solidFill>
                <a:effectLst/>
                <a:latin typeface="Courier New" panose="02070309020205020404" pitchFamily="49" charset="0"/>
                <a:cs typeface="Courier New" panose="02070309020205020404" pitchFamily="49" charset="0"/>
              </a:rPr>
              <a:t>                | $2,302.20  | Medium    |</a:t>
            </a:r>
          </a:p>
          <a:p>
            <a:r>
              <a:rPr lang="en-US" sz="1100" b="1" dirty="0">
                <a:solidFill>
                  <a:srgbClr val="000000"/>
                </a:solidFill>
                <a:effectLst/>
                <a:latin typeface="Courier New" panose="02070309020205020404" pitchFamily="49" charset="0"/>
                <a:cs typeface="Courier New" panose="02070309020205020404" pitchFamily="49" charset="0"/>
              </a:rPr>
              <a:t>| ANATR       | Ana Trujillo </a:t>
            </a:r>
            <a:r>
              <a:rPr lang="en-US" sz="1100" b="1" dirty="0" err="1">
                <a:solidFill>
                  <a:srgbClr val="000000"/>
                </a:solidFill>
                <a:effectLst/>
                <a:latin typeface="Courier New" panose="02070309020205020404" pitchFamily="49" charset="0"/>
                <a:cs typeface="Courier New" panose="02070309020205020404" pitchFamily="49" charset="0"/>
              </a:rPr>
              <a:t>Emparedados</a:t>
            </a:r>
            <a:r>
              <a:rPr lang="en-US" sz="1100" b="1" dirty="0">
                <a:solidFill>
                  <a:srgbClr val="000000"/>
                </a:solidFill>
                <a:effectLst/>
                <a:latin typeface="Courier New" panose="02070309020205020404" pitchFamily="49" charset="0"/>
                <a:cs typeface="Courier New" panose="02070309020205020404" pitchFamily="49" charset="0"/>
              </a:rPr>
              <a:t> y </a:t>
            </a:r>
            <a:r>
              <a:rPr lang="en-US" sz="1100" b="1" dirty="0" err="1">
                <a:solidFill>
                  <a:srgbClr val="000000"/>
                </a:solidFill>
                <a:effectLst/>
                <a:latin typeface="Courier New" panose="02070309020205020404" pitchFamily="49" charset="0"/>
                <a:cs typeface="Courier New" panose="02070309020205020404" pitchFamily="49" charset="0"/>
              </a:rPr>
              <a:t>helados</a:t>
            </a:r>
            <a:r>
              <a:rPr lang="en-US" sz="1100" b="1" dirty="0">
                <a:solidFill>
                  <a:srgbClr val="000000"/>
                </a:solidFill>
                <a:effectLst/>
                <a:latin typeface="Courier New" panose="02070309020205020404" pitchFamily="49" charset="0"/>
                <a:cs typeface="Courier New" panose="02070309020205020404" pitchFamily="49" charset="0"/>
              </a:rPr>
              <a:t> | $514.40    | Low       |</a:t>
            </a:r>
          </a:p>
          <a:p>
            <a:r>
              <a:rPr lang="en-US" sz="1100" b="1" dirty="0">
                <a:solidFill>
                  <a:srgbClr val="000000"/>
                </a:solidFill>
                <a:effectLst/>
                <a:latin typeface="Courier New" panose="02070309020205020404" pitchFamily="49" charset="0"/>
                <a:cs typeface="Courier New" panose="02070309020205020404" pitchFamily="49" charset="0"/>
              </a:rPr>
              <a:t>| ANTO        | Antonio Moreno </a:t>
            </a:r>
            <a:r>
              <a:rPr lang="en-US" sz="1100" b="1" dirty="0" err="1">
                <a:solidFill>
                  <a:srgbClr val="000000"/>
                </a:solidFill>
                <a:effectLst/>
                <a:latin typeface="Courier New" panose="02070309020205020404" pitchFamily="49" charset="0"/>
                <a:cs typeface="Courier New" panose="02070309020205020404" pitchFamily="49" charset="0"/>
              </a:rPr>
              <a:t>Taquería</a:t>
            </a:r>
            <a:r>
              <a:rPr lang="en-US" sz="1100" b="1" dirty="0">
                <a:solidFill>
                  <a:srgbClr val="000000"/>
                </a:solidFill>
                <a:effectLst/>
                <a:latin typeface="Courier New" panose="02070309020205020404" pitchFamily="49" charset="0"/>
                <a:cs typeface="Courier New" panose="02070309020205020404" pitchFamily="49" charset="0"/>
              </a:rPr>
              <a:t>            | $660.00    | Low       |</a:t>
            </a:r>
          </a:p>
          <a:p>
            <a:r>
              <a:rPr lang="en-US" sz="1100" b="1" dirty="0">
                <a:solidFill>
                  <a:srgbClr val="000000"/>
                </a:solidFill>
                <a:effectLst/>
                <a:latin typeface="Courier New" panose="02070309020205020404" pitchFamily="49" charset="0"/>
                <a:cs typeface="Courier New" panose="02070309020205020404" pitchFamily="49" charset="0"/>
              </a:rPr>
              <a:t>| AROUT       | Around the Horn                    | $5,838.50  | High      |</a:t>
            </a:r>
          </a:p>
          <a:p>
            <a:r>
              <a:rPr lang="en-US" sz="1100" b="1" dirty="0">
                <a:solidFill>
                  <a:srgbClr val="000000"/>
                </a:solidFill>
                <a:effectLst/>
                <a:latin typeface="Courier New" panose="02070309020205020404" pitchFamily="49" charset="0"/>
                <a:cs typeface="Courier New" panose="02070309020205020404" pitchFamily="49" charset="0"/>
              </a:rPr>
              <a:t>| BERGS       | </a:t>
            </a:r>
            <a:r>
              <a:rPr lang="en-US" sz="1100" b="1" dirty="0" err="1">
                <a:solidFill>
                  <a:srgbClr val="000000"/>
                </a:solidFill>
                <a:effectLst/>
                <a:latin typeface="Courier New" panose="02070309020205020404" pitchFamily="49" charset="0"/>
                <a:cs typeface="Courier New" panose="02070309020205020404" pitchFamily="49" charset="0"/>
              </a:rPr>
              <a:t>Berglunds</a:t>
            </a:r>
            <a:r>
              <a:rPr lang="en-US" sz="1100" b="1" dirty="0">
                <a:solidFill>
                  <a:srgbClr val="000000"/>
                </a:solidFill>
                <a:effectLst/>
                <a:latin typeface="Courier New" panose="02070309020205020404" pitchFamily="49" charset="0"/>
                <a:cs typeface="Courier New" panose="02070309020205020404" pitchFamily="49" charset="0"/>
              </a:rPr>
              <a:t> </a:t>
            </a:r>
            <a:r>
              <a:rPr lang="en-US" sz="1100" b="1" dirty="0" err="1">
                <a:solidFill>
                  <a:srgbClr val="000000"/>
                </a:solidFill>
                <a:effectLst/>
                <a:latin typeface="Courier New" panose="02070309020205020404" pitchFamily="49" charset="0"/>
                <a:cs typeface="Courier New" panose="02070309020205020404" pitchFamily="49" charset="0"/>
              </a:rPr>
              <a:t>snabbköp</a:t>
            </a:r>
            <a:r>
              <a:rPr lang="en-US" sz="1100" b="1" dirty="0">
                <a:solidFill>
                  <a:srgbClr val="000000"/>
                </a:solidFill>
                <a:effectLst/>
                <a:latin typeface="Courier New" panose="02070309020205020404" pitchFamily="49" charset="0"/>
                <a:cs typeface="Courier New" panose="02070309020205020404" pitchFamily="49" charset="0"/>
              </a:rPr>
              <a:t>                 | $8,110.55  | High      |</a:t>
            </a:r>
          </a:p>
          <a:p>
            <a:r>
              <a:rPr lang="en-US" sz="1100" b="1" dirty="0">
                <a:solidFill>
                  <a:srgbClr val="000000"/>
                </a:solidFill>
                <a:effectLst/>
                <a:latin typeface="Courier New" panose="02070309020205020404" pitchFamily="49" charset="0"/>
                <a:cs typeface="Courier New" panose="02070309020205020404" pitchFamily="49" charset="0"/>
              </a:rPr>
              <a:t>| BLAUS       | </a:t>
            </a:r>
            <a:r>
              <a:rPr lang="en-US" sz="1100" b="1" dirty="0" err="1">
                <a:solidFill>
                  <a:srgbClr val="000000"/>
                </a:solidFill>
                <a:effectLst/>
                <a:latin typeface="Courier New" panose="02070309020205020404" pitchFamily="49" charset="0"/>
                <a:cs typeface="Courier New" panose="02070309020205020404" pitchFamily="49" charset="0"/>
              </a:rPr>
              <a:t>Blauer</a:t>
            </a:r>
            <a:r>
              <a:rPr lang="en-US" sz="1100" b="1" dirty="0">
                <a:solidFill>
                  <a:srgbClr val="000000"/>
                </a:solidFill>
                <a:effectLst/>
                <a:latin typeface="Courier New" panose="02070309020205020404" pitchFamily="49" charset="0"/>
                <a:cs typeface="Courier New" panose="02070309020205020404" pitchFamily="49" charset="0"/>
              </a:rPr>
              <a:t> See </a:t>
            </a:r>
            <a:r>
              <a:rPr lang="en-US" sz="1100" b="1" dirty="0" err="1">
                <a:solidFill>
                  <a:srgbClr val="000000"/>
                </a:solidFill>
                <a:effectLst/>
                <a:latin typeface="Courier New" panose="02070309020205020404" pitchFamily="49" charset="0"/>
                <a:cs typeface="Courier New" panose="02070309020205020404" pitchFamily="49" charset="0"/>
              </a:rPr>
              <a:t>Delikatessen</a:t>
            </a:r>
            <a:r>
              <a:rPr lang="en-US" sz="1100" b="1" dirty="0">
                <a:solidFill>
                  <a:srgbClr val="000000"/>
                </a:solidFill>
                <a:effectLst/>
                <a:latin typeface="Courier New" panose="02070309020205020404" pitchFamily="49" charset="0"/>
                <a:cs typeface="Courier New" panose="02070309020205020404" pitchFamily="49" charset="0"/>
              </a:rPr>
              <a:t>            | $2,160.00  | Medium    |</a:t>
            </a:r>
          </a:p>
          <a:p>
            <a:r>
              <a:rPr lang="en-US" sz="1100" b="1" dirty="0">
                <a:latin typeface="Courier New" panose="02070309020205020404" pitchFamily="49" charset="0"/>
                <a:cs typeface="Courier New" panose="02070309020205020404" pitchFamily="49" charset="0"/>
              </a:rPr>
              <a:t>...</a:t>
            </a:r>
          </a:p>
          <a:p>
            <a:r>
              <a:rPr lang="en-US" sz="1100" b="1" dirty="0">
                <a:solidFill>
                  <a:srgbClr val="000000"/>
                </a:solidFill>
                <a:effectLst/>
                <a:latin typeface="Courier New" panose="02070309020205020404" pitchFamily="49" charset="0"/>
                <a:cs typeface="Courier New" panose="02070309020205020404" pitchFamily="49" charset="0"/>
              </a:rPr>
              <a:t>| WOLZA       | Wolski  </a:t>
            </a:r>
            <a:r>
              <a:rPr lang="en-US" sz="1100" b="1" dirty="0" err="1">
                <a:solidFill>
                  <a:srgbClr val="000000"/>
                </a:solidFill>
                <a:effectLst/>
                <a:latin typeface="Courier New" panose="02070309020205020404" pitchFamily="49" charset="0"/>
                <a:cs typeface="Courier New" panose="02070309020205020404" pitchFamily="49" charset="0"/>
              </a:rPr>
              <a:t>Zajazd</a:t>
            </a:r>
            <a:r>
              <a:rPr lang="en-US" sz="1100" b="1" dirty="0">
                <a:solidFill>
                  <a:srgbClr val="000000"/>
                </a:solidFill>
                <a:effectLst/>
                <a:latin typeface="Courier New" panose="02070309020205020404" pitchFamily="49" charset="0"/>
                <a:cs typeface="Courier New" panose="02070309020205020404" pitchFamily="49" charset="0"/>
              </a:rPr>
              <a:t>                     | $1,865.10  | Medium    |</a:t>
            </a:r>
          </a:p>
          <a:p>
            <a:r>
              <a:rPr lang="en-US" sz="1100" b="1" dirty="0">
                <a:solidFill>
                  <a:srgbClr val="000000"/>
                </a:solidFill>
                <a:effectLst/>
                <a:latin typeface="Courier New" panose="02070309020205020404" pitchFamily="49" charset="0"/>
                <a:cs typeface="Courier New" panose="02070309020205020404" pitchFamily="49" charset="0"/>
              </a:rPr>
              <a:t>+-------------+------------------------------------+------------+-----------+</a:t>
            </a:r>
          </a:p>
          <a:p>
            <a:r>
              <a:rPr lang="en-US" sz="1100" b="1" dirty="0">
                <a:solidFill>
                  <a:srgbClr val="000000"/>
                </a:solidFill>
                <a:effectLst/>
                <a:latin typeface="Courier New" panose="02070309020205020404" pitchFamily="49" charset="0"/>
                <a:cs typeface="Courier New" panose="02070309020205020404" pitchFamily="49" charset="0"/>
              </a:rPr>
              <a:t>81 rows in set (0.00 sec)</a:t>
            </a:r>
          </a:p>
        </p:txBody>
      </p:sp>
    </p:spTree>
    <p:extLst>
      <p:ext uri="{BB962C8B-B14F-4D97-AF65-F5344CB8AC3E}">
        <p14:creationId xmlns:p14="http://schemas.microsoft.com/office/powerpoint/2010/main" val="18545421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A0E2A-3773-1709-EF67-93207A1A3D76}"/>
              </a:ext>
            </a:extLst>
          </p:cNvPr>
          <p:cNvSpPr>
            <a:spLocks noGrp="1"/>
          </p:cNvSpPr>
          <p:nvPr>
            <p:ph type="title"/>
          </p:nvPr>
        </p:nvSpPr>
        <p:spPr/>
        <p:txBody>
          <a:bodyPr/>
          <a:lstStyle/>
          <a:p>
            <a:r>
              <a:rPr lang="en-US" dirty="0"/>
              <a:t>Query 18</a:t>
            </a:r>
          </a:p>
        </p:txBody>
      </p:sp>
      <p:sp>
        <p:nvSpPr>
          <p:cNvPr id="3" name="Content Placeholder 2">
            <a:extLst>
              <a:ext uri="{FF2B5EF4-FFF2-40B4-BE49-F238E27FC236}">
                <a16:creationId xmlns:a16="http://schemas.microsoft.com/office/drawing/2014/main" id="{22824ABE-5919-D2AA-04E8-252B6BF43B75}"/>
              </a:ext>
            </a:extLst>
          </p:cNvPr>
          <p:cNvSpPr>
            <a:spLocks noGrp="1"/>
          </p:cNvSpPr>
          <p:nvPr>
            <p:ph idx="1"/>
          </p:nvPr>
        </p:nvSpPr>
        <p:spPr>
          <a:xfrm>
            <a:off x="457200" y="1295399"/>
            <a:ext cx="4051109" cy="4785331"/>
          </a:xfrm>
        </p:spPr>
        <p:txBody>
          <a:bodyPr/>
          <a:lstStyle/>
          <a:p>
            <a:r>
              <a:rPr lang="en-US" dirty="0"/>
              <a:t>Due to an accounting error, some orders of quantities 60 or more were entered more than once with </a:t>
            </a:r>
            <a:r>
              <a:rPr lang="en-US" u="sng" dirty="0"/>
              <a:t>different product IDs </a:t>
            </a:r>
            <a:r>
              <a:rPr lang="en-US" dirty="0"/>
              <a:t>but with the </a:t>
            </a:r>
            <a:r>
              <a:rPr lang="en-US" u="sng" dirty="0"/>
              <a:t>same quantity</a:t>
            </a:r>
            <a:r>
              <a:rPr lang="en-US" dirty="0"/>
              <a:t>. Display the order ID, product ID, and quantity of the erroneous entries.</a:t>
            </a:r>
          </a:p>
        </p:txBody>
      </p:sp>
      <p:sp>
        <p:nvSpPr>
          <p:cNvPr id="4" name="Slide Number Placeholder 3">
            <a:extLst>
              <a:ext uri="{FF2B5EF4-FFF2-40B4-BE49-F238E27FC236}">
                <a16:creationId xmlns:a16="http://schemas.microsoft.com/office/drawing/2014/main" id="{CBBF3B87-5DEA-34E2-41C3-53EF1ED407C7}"/>
              </a:ext>
            </a:extLst>
          </p:cNvPr>
          <p:cNvSpPr>
            <a:spLocks noGrp="1"/>
          </p:cNvSpPr>
          <p:nvPr>
            <p:ph type="sldNum" sz="quarter" idx="12"/>
          </p:nvPr>
        </p:nvSpPr>
        <p:spPr/>
        <p:txBody>
          <a:bodyPr/>
          <a:lstStyle/>
          <a:p>
            <a:fld id="{5E4F0376-0E54-9843-B673-E00D6670E830}" type="slidenum">
              <a:rPr lang="en-US" smtClean="0"/>
              <a:pPr/>
              <a:t>25</a:t>
            </a:fld>
            <a:endParaRPr lang="en-US"/>
          </a:p>
        </p:txBody>
      </p:sp>
      <p:sp>
        <p:nvSpPr>
          <p:cNvPr id="5" name="TextBox 4">
            <a:extLst>
              <a:ext uri="{FF2B5EF4-FFF2-40B4-BE49-F238E27FC236}">
                <a16:creationId xmlns:a16="http://schemas.microsoft.com/office/drawing/2014/main" id="{9406D249-541E-0DC0-8DD2-A76C38592C2C}"/>
              </a:ext>
            </a:extLst>
          </p:cNvPr>
          <p:cNvSpPr txBox="1"/>
          <p:nvPr/>
        </p:nvSpPr>
        <p:spPr>
          <a:xfrm>
            <a:off x="4756245" y="1295400"/>
            <a:ext cx="4051109" cy="3539430"/>
          </a:xfrm>
          <a:prstGeom prst="rect">
            <a:avLst/>
          </a:prstGeom>
          <a:noFill/>
        </p:spPr>
        <p:txBody>
          <a:bodyPr wrap="none" rtlCol="0">
            <a:spAutoFit/>
          </a:bodyPr>
          <a:lstStyle/>
          <a:p>
            <a:r>
              <a:rPr lang="en-US" sz="1400" dirty="0">
                <a:solidFill>
                  <a:srgbClr val="000000"/>
                </a:solidFill>
                <a:effectLst/>
                <a:latin typeface="Menlo" panose="020B0609030804020204" pitchFamily="49" charset="0"/>
              </a:rPr>
              <a:t>+----------+------------+----------+</a:t>
            </a:r>
          </a:p>
          <a:p>
            <a:r>
              <a:rPr lang="en-US" sz="1400" dirty="0">
                <a:solidFill>
                  <a:srgbClr val="000000"/>
                </a:solidFill>
                <a:effectLst/>
                <a:latin typeface="Menlo" panose="020B0609030804020204" pitchFamily="49" charset="0"/>
              </a:rPr>
              <a:t>| </a:t>
            </a:r>
            <a:r>
              <a:rPr lang="en-US" sz="1400" dirty="0" err="1">
                <a:solidFill>
                  <a:srgbClr val="000000"/>
                </a:solidFill>
                <a:effectLst/>
                <a:latin typeface="Menlo" panose="020B0609030804020204" pitchFamily="49" charset="0"/>
              </a:rPr>
              <a:t>order_id</a:t>
            </a:r>
            <a:r>
              <a:rPr lang="en-US" sz="1400" dirty="0">
                <a:solidFill>
                  <a:srgbClr val="000000"/>
                </a:solidFill>
                <a:effectLst/>
                <a:latin typeface="Menlo" panose="020B0609030804020204" pitchFamily="49" charset="0"/>
              </a:rPr>
              <a:t> | </a:t>
            </a:r>
            <a:r>
              <a:rPr lang="en-US" sz="1400" dirty="0" err="1">
                <a:solidFill>
                  <a:srgbClr val="000000"/>
                </a:solidFill>
                <a:effectLst/>
                <a:latin typeface="Menlo" panose="020B0609030804020204" pitchFamily="49" charset="0"/>
              </a:rPr>
              <a:t>product_id</a:t>
            </a:r>
            <a:r>
              <a:rPr lang="en-US" sz="1400" dirty="0">
                <a:solidFill>
                  <a:srgbClr val="000000"/>
                </a:solidFill>
                <a:effectLst/>
                <a:latin typeface="Menlo" panose="020B0609030804020204" pitchFamily="49" charset="0"/>
              </a:rPr>
              <a:t> | quantity |</a:t>
            </a:r>
          </a:p>
          <a:p>
            <a:r>
              <a:rPr lang="en-US" sz="1400" dirty="0">
                <a:solidFill>
                  <a:srgbClr val="000000"/>
                </a:solidFill>
                <a:effectLst/>
                <a:latin typeface="Menlo" panose="020B0609030804020204" pitchFamily="49" charset="0"/>
              </a:rPr>
              <a:t>+----------+------------+----------+</a:t>
            </a:r>
          </a:p>
          <a:p>
            <a:r>
              <a:rPr lang="en-US" sz="1400" dirty="0">
                <a:solidFill>
                  <a:srgbClr val="000000"/>
                </a:solidFill>
                <a:effectLst/>
                <a:latin typeface="Menlo" panose="020B0609030804020204" pitchFamily="49" charset="0"/>
              </a:rPr>
              <a:t>|    10263 |         16 |       60 |</a:t>
            </a:r>
          </a:p>
          <a:p>
            <a:r>
              <a:rPr lang="en-US" sz="1400" dirty="0">
                <a:solidFill>
                  <a:srgbClr val="000000"/>
                </a:solidFill>
                <a:effectLst/>
                <a:latin typeface="Menlo" panose="020B0609030804020204" pitchFamily="49" charset="0"/>
              </a:rPr>
              <a:t>|    10263 |         30 |       60 |</a:t>
            </a:r>
          </a:p>
          <a:p>
            <a:r>
              <a:rPr lang="en-US" sz="1400" dirty="0">
                <a:solidFill>
                  <a:srgbClr val="000000"/>
                </a:solidFill>
                <a:effectLst/>
                <a:latin typeface="Menlo" panose="020B0609030804020204" pitchFamily="49" charset="0"/>
              </a:rPr>
              <a:t>|    10263 |         24 |       65 |</a:t>
            </a:r>
          </a:p>
          <a:p>
            <a:r>
              <a:rPr lang="en-US" sz="1400" dirty="0">
                <a:solidFill>
                  <a:srgbClr val="000000"/>
                </a:solidFill>
                <a:effectLst/>
                <a:latin typeface="Menlo" panose="020B0609030804020204" pitchFamily="49" charset="0"/>
              </a:rPr>
              <a:t>|    10263 |         74 |       65 |</a:t>
            </a:r>
          </a:p>
          <a:p>
            <a:r>
              <a:rPr lang="en-US" sz="1400" dirty="0">
                <a:solidFill>
                  <a:srgbClr val="000000"/>
                </a:solidFill>
                <a:effectLst/>
                <a:latin typeface="Menlo" panose="020B0609030804020204" pitchFamily="49" charset="0"/>
              </a:rPr>
              <a:t>|    10658 |         40 |       70 |</a:t>
            </a:r>
          </a:p>
          <a:p>
            <a:r>
              <a:rPr lang="en-US" sz="1400" dirty="0">
                <a:solidFill>
                  <a:srgbClr val="000000"/>
                </a:solidFill>
                <a:effectLst/>
                <a:latin typeface="Menlo" panose="020B0609030804020204" pitchFamily="49" charset="0"/>
              </a:rPr>
              <a:t>|    10658 |         77 |       70 |</a:t>
            </a:r>
          </a:p>
          <a:p>
            <a:r>
              <a:rPr lang="en-US" sz="1400" dirty="0">
                <a:solidFill>
                  <a:srgbClr val="000000"/>
                </a:solidFill>
                <a:effectLst/>
                <a:latin typeface="Menlo" panose="020B0609030804020204" pitchFamily="49" charset="0"/>
              </a:rPr>
              <a:t>|    10990 |         21 |       65 |</a:t>
            </a:r>
          </a:p>
          <a:p>
            <a:r>
              <a:rPr lang="en-US" sz="1400" dirty="0">
                <a:solidFill>
                  <a:srgbClr val="000000"/>
                </a:solidFill>
                <a:effectLst/>
                <a:latin typeface="Menlo" panose="020B0609030804020204" pitchFamily="49" charset="0"/>
              </a:rPr>
              <a:t>|    10990 |         55 |       65 |</a:t>
            </a:r>
          </a:p>
          <a:p>
            <a:r>
              <a:rPr lang="en-US" sz="1400" dirty="0">
                <a:solidFill>
                  <a:srgbClr val="000000"/>
                </a:solidFill>
                <a:effectLst/>
                <a:latin typeface="Menlo" panose="020B0609030804020204" pitchFamily="49" charset="0"/>
              </a:rPr>
              <a:t>|    11030 |          2 |      100 |</a:t>
            </a:r>
          </a:p>
          <a:p>
            <a:r>
              <a:rPr lang="en-US" sz="1400" dirty="0">
                <a:solidFill>
                  <a:srgbClr val="000000"/>
                </a:solidFill>
                <a:effectLst/>
                <a:latin typeface="Menlo" panose="020B0609030804020204" pitchFamily="49" charset="0"/>
              </a:rPr>
              <a:t>|    11030 |         59 |      100 |</a:t>
            </a:r>
          </a:p>
          <a:p>
            <a:r>
              <a:rPr lang="en-US" sz="1400" dirty="0">
                <a:solidFill>
                  <a:srgbClr val="000000"/>
                </a:solidFill>
                <a:effectLst/>
                <a:latin typeface="Menlo" panose="020B0609030804020204" pitchFamily="49" charset="0"/>
              </a:rPr>
              <a:t>+----------+------------+----------+</a:t>
            </a:r>
          </a:p>
          <a:p>
            <a:r>
              <a:rPr lang="en-US" sz="1400" dirty="0">
                <a:solidFill>
                  <a:srgbClr val="000000"/>
                </a:solidFill>
                <a:effectLst/>
                <a:latin typeface="Menlo" panose="020B0609030804020204" pitchFamily="49" charset="0"/>
              </a:rPr>
              <a:t>10 rows in set (0.00 sec)</a:t>
            </a:r>
          </a:p>
          <a:p>
            <a:endParaRPr lang="en-US" sz="1200" b="1" dirty="0">
              <a:solidFill>
                <a:srgbClr val="000000"/>
              </a:solidFill>
              <a:effectLst/>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0639726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45775AB9-9FAF-744D-8B1B-8631609A80AA}" type="slidenum">
              <a:rPr lang="en-US"/>
              <a:pPr/>
              <a:t>3</a:t>
            </a:fld>
            <a:endParaRPr lang="en-US"/>
          </a:p>
        </p:txBody>
      </p:sp>
      <p:sp>
        <p:nvSpPr>
          <p:cNvPr id="634882" name="Rectangle 2"/>
          <p:cNvSpPr>
            <a:spLocks noGrp="1" noChangeArrowheads="1"/>
          </p:cNvSpPr>
          <p:nvPr>
            <p:ph type="title"/>
          </p:nvPr>
        </p:nvSpPr>
        <p:spPr/>
        <p:txBody>
          <a:bodyPr/>
          <a:lstStyle/>
          <a:p>
            <a:r>
              <a:rPr lang="en-US" dirty="0"/>
              <a:t>Reminder: Unofficial Field Trip</a:t>
            </a:r>
          </a:p>
        </p:txBody>
      </p:sp>
      <p:sp>
        <p:nvSpPr>
          <p:cNvPr id="634883" name="Rectangle 3"/>
          <p:cNvSpPr>
            <a:spLocks noGrp="1" noChangeArrowheads="1"/>
          </p:cNvSpPr>
          <p:nvPr>
            <p:ph type="body" idx="1"/>
          </p:nvPr>
        </p:nvSpPr>
        <p:spPr>
          <a:xfrm>
            <a:off x="457200" y="1295401"/>
            <a:ext cx="8229600" cy="4968208"/>
          </a:xfrm>
          <a:ln/>
          <a:extLst>
            <a:ext uri="{91240B29-F687-4f45-9708-019B960494DF}">
              <a14:hiddenLine xmlns:a14="http://schemas.microsoft.com/office/drawing/2010/main" xmlns="" w="9525">
                <a:solidFill>
                  <a:schemeClr val="folHlink"/>
                </a:solidFill>
                <a:miter lim="800000"/>
                <a:headEnd/>
                <a:tailEnd/>
              </a14:hiddenLine>
            </a:ext>
          </a:extLst>
        </p:spPr>
        <p:txBody>
          <a:bodyPr>
            <a:noAutofit/>
          </a:bodyPr>
          <a:lstStyle/>
          <a:p>
            <a:pPr>
              <a:lnSpc>
                <a:spcPct val="90000"/>
              </a:lnSpc>
            </a:pPr>
            <a:r>
              <a:rPr lang="en-US" b="1" dirty="0">
                <a:solidFill>
                  <a:srgbClr val="B23C00"/>
                </a:solidFill>
              </a:rPr>
              <a:t>Computer History Museum in Mt. View</a:t>
            </a:r>
          </a:p>
          <a:p>
            <a:pPr lvl="4">
              <a:lnSpc>
                <a:spcPct val="90000"/>
              </a:lnSpc>
            </a:pPr>
            <a:endParaRPr lang="en-US" b="1" dirty="0">
              <a:solidFill>
                <a:srgbClr val="B23C00"/>
              </a:solidFill>
            </a:endParaRPr>
          </a:p>
          <a:p>
            <a:pPr lvl="1">
              <a:lnSpc>
                <a:spcPct val="90000"/>
              </a:lnSpc>
            </a:pPr>
            <a:r>
              <a:rPr lang="en-US" dirty="0">
                <a:hlinkClick r:id="rId2"/>
              </a:rPr>
              <a:t>http://www.computerhistory.org/</a:t>
            </a:r>
            <a:endParaRPr lang="en-US" dirty="0"/>
          </a:p>
          <a:p>
            <a:pPr lvl="1">
              <a:lnSpc>
                <a:spcPct val="90000"/>
              </a:lnSpc>
            </a:pPr>
            <a:r>
              <a:rPr lang="en-US" dirty="0"/>
              <a:t>Provide your own transportation to the museum.</a:t>
            </a:r>
          </a:p>
          <a:p>
            <a:pPr lvl="4">
              <a:lnSpc>
                <a:spcPct val="90000"/>
              </a:lnSpc>
            </a:pPr>
            <a:endParaRPr lang="en-US" dirty="0"/>
          </a:p>
          <a:p>
            <a:pPr>
              <a:lnSpc>
                <a:spcPct val="90000"/>
              </a:lnSpc>
            </a:pPr>
            <a:r>
              <a:rPr lang="en-US" b="1" dirty="0">
                <a:solidFill>
                  <a:srgbClr val="B23C00"/>
                </a:solidFill>
              </a:rPr>
              <a:t>Saturday, March 15, 11:30 AM</a:t>
            </a:r>
          </a:p>
          <a:p>
            <a:pPr lvl="1">
              <a:lnSpc>
                <a:spcPct val="90000"/>
              </a:lnSpc>
            </a:pPr>
            <a:r>
              <a:rPr lang="en-US" dirty="0"/>
              <a:t>Special </a:t>
            </a:r>
            <a:r>
              <a:rPr lang="en-US" u="sng" dirty="0"/>
              <a:t>free admission</a:t>
            </a:r>
            <a:r>
              <a:rPr lang="en-US" dirty="0"/>
              <a:t> for my students.</a:t>
            </a:r>
          </a:p>
          <a:p>
            <a:pPr lvl="2">
              <a:lnSpc>
                <a:spcPct val="90000"/>
              </a:lnSpc>
            </a:pPr>
            <a:r>
              <a:rPr lang="en-US" dirty="0"/>
              <a:t>Meet in the front lobby for your free pass.</a:t>
            </a:r>
          </a:p>
          <a:p>
            <a:pPr lvl="1">
              <a:lnSpc>
                <a:spcPct val="90000"/>
              </a:lnSpc>
            </a:pPr>
            <a:r>
              <a:rPr lang="en-US" dirty="0"/>
              <a:t>Stay as long as you like, until closing time</a:t>
            </a:r>
          </a:p>
          <a:p>
            <a:pPr lvl="1">
              <a:lnSpc>
                <a:spcPct val="90000"/>
              </a:lnSpc>
            </a:pPr>
            <a:r>
              <a:rPr lang="en-US" dirty="0"/>
              <a:t>Do a self-guided tour of the </a:t>
            </a:r>
            <a:r>
              <a:rPr lang="en-US" dirty="0">
                <a:solidFill>
                  <a:srgbClr val="C00000"/>
                </a:solidFill>
              </a:rPr>
              <a:t>Revolution</a:t>
            </a:r>
            <a:r>
              <a:rPr lang="en-US" dirty="0"/>
              <a:t> exhibit.</a:t>
            </a:r>
          </a:p>
          <a:p>
            <a:pPr lvl="1">
              <a:lnSpc>
                <a:spcPct val="90000"/>
              </a:lnSpc>
            </a:pPr>
            <a:r>
              <a:rPr lang="en-US" dirty="0"/>
              <a:t>Experience a fully restored </a:t>
            </a:r>
            <a:r>
              <a:rPr lang="en-US" dirty="0">
                <a:solidFill>
                  <a:srgbClr val="C00000"/>
                </a:solidFill>
              </a:rPr>
              <a:t>IBM 1401 </a:t>
            </a:r>
            <a:r>
              <a:rPr lang="en-US" dirty="0"/>
              <a:t>mainframe computer from the early 1960s in operation.</a:t>
            </a:r>
          </a:p>
        </p:txBody>
      </p:sp>
    </p:spTree>
    <p:extLst>
      <p:ext uri="{BB962C8B-B14F-4D97-AF65-F5344CB8AC3E}">
        <p14:creationId xmlns:p14="http://schemas.microsoft.com/office/powerpoint/2010/main" val="13680389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57634-7CB0-81BD-74C1-33D3FBC4D22D}"/>
              </a:ext>
            </a:extLst>
          </p:cNvPr>
          <p:cNvSpPr>
            <a:spLocks noGrp="1"/>
          </p:cNvSpPr>
          <p:nvPr>
            <p:ph type="title"/>
          </p:nvPr>
        </p:nvSpPr>
        <p:spPr/>
        <p:txBody>
          <a:bodyPr/>
          <a:lstStyle/>
          <a:p>
            <a:r>
              <a:rPr lang="en-US" dirty="0"/>
              <a:t>Northwind ERD</a:t>
            </a:r>
          </a:p>
        </p:txBody>
      </p:sp>
      <p:sp>
        <p:nvSpPr>
          <p:cNvPr id="4" name="Slide Number Placeholder 3">
            <a:extLst>
              <a:ext uri="{FF2B5EF4-FFF2-40B4-BE49-F238E27FC236}">
                <a16:creationId xmlns:a16="http://schemas.microsoft.com/office/drawing/2014/main" id="{D1B3BBE5-33AF-E0E1-DE60-2EF103450F90}"/>
              </a:ext>
            </a:extLst>
          </p:cNvPr>
          <p:cNvSpPr>
            <a:spLocks noGrp="1"/>
          </p:cNvSpPr>
          <p:nvPr>
            <p:ph type="sldNum" sz="quarter" idx="12"/>
          </p:nvPr>
        </p:nvSpPr>
        <p:spPr/>
        <p:txBody>
          <a:bodyPr/>
          <a:lstStyle/>
          <a:p>
            <a:fld id="{5E4F0376-0E54-9843-B673-E00D6670E830}" type="slidenum">
              <a:rPr lang="en-US" smtClean="0"/>
              <a:pPr/>
              <a:t>4</a:t>
            </a:fld>
            <a:endParaRPr lang="en-US"/>
          </a:p>
        </p:txBody>
      </p:sp>
      <p:pic>
        <p:nvPicPr>
          <p:cNvPr id="6" name="Picture 5" descr="A diagram of a company&#10;&#10;Description automatically generated">
            <a:extLst>
              <a:ext uri="{FF2B5EF4-FFF2-40B4-BE49-F238E27FC236}">
                <a16:creationId xmlns:a16="http://schemas.microsoft.com/office/drawing/2014/main" id="{1A148364-EE72-C9C5-B6C9-70C3E49D2517}"/>
              </a:ext>
            </a:extLst>
          </p:cNvPr>
          <p:cNvPicPr>
            <a:picLocks noChangeAspect="1"/>
          </p:cNvPicPr>
          <p:nvPr/>
        </p:nvPicPr>
        <p:blipFill>
          <a:blip r:embed="rId2"/>
          <a:stretch>
            <a:fillRect/>
          </a:stretch>
        </p:blipFill>
        <p:spPr>
          <a:xfrm>
            <a:off x="113693" y="1234463"/>
            <a:ext cx="8847379" cy="4846267"/>
          </a:xfrm>
          <a:prstGeom prst="rect">
            <a:avLst/>
          </a:prstGeom>
        </p:spPr>
      </p:pic>
    </p:spTree>
    <p:extLst>
      <p:ext uri="{BB962C8B-B14F-4D97-AF65-F5344CB8AC3E}">
        <p14:creationId xmlns:p14="http://schemas.microsoft.com/office/powerpoint/2010/main" val="38686492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diagram of a database&#10;&#10;Description automatically generated">
            <a:extLst>
              <a:ext uri="{FF2B5EF4-FFF2-40B4-BE49-F238E27FC236}">
                <a16:creationId xmlns:a16="http://schemas.microsoft.com/office/drawing/2014/main" id="{C5AF3D3E-C6D4-AFE5-1BEC-DAA99E12AE84}"/>
              </a:ext>
            </a:extLst>
          </p:cNvPr>
          <p:cNvPicPr>
            <a:picLocks noChangeAspect="1"/>
          </p:cNvPicPr>
          <p:nvPr/>
        </p:nvPicPr>
        <p:blipFill>
          <a:blip r:embed="rId2"/>
          <a:stretch>
            <a:fillRect/>
          </a:stretch>
        </p:blipFill>
        <p:spPr>
          <a:xfrm>
            <a:off x="1165897" y="1234464"/>
            <a:ext cx="6812206" cy="5070334"/>
          </a:xfrm>
          <a:prstGeom prst="rect">
            <a:avLst/>
          </a:prstGeom>
        </p:spPr>
      </p:pic>
      <p:sp>
        <p:nvSpPr>
          <p:cNvPr id="2" name="Title 1">
            <a:extLst>
              <a:ext uri="{FF2B5EF4-FFF2-40B4-BE49-F238E27FC236}">
                <a16:creationId xmlns:a16="http://schemas.microsoft.com/office/drawing/2014/main" id="{B379B210-6968-4C88-1333-E23BF9CEDEE3}"/>
              </a:ext>
            </a:extLst>
          </p:cNvPr>
          <p:cNvSpPr>
            <a:spLocks noGrp="1"/>
          </p:cNvSpPr>
          <p:nvPr>
            <p:ph type="title"/>
          </p:nvPr>
        </p:nvSpPr>
        <p:spPr/>
        <p:txBody>
          <a:bodyPr/>
          <a:lstStyle/>
          <a:p>
            <a:r>
              <a:rPr lang="en-US" dirty="0"/>
              <a:t>Northwind Relational Schema</a:t>
            </a:r>
          </a:p>
        </p:txBody>
      </p:sp>
      <p:sp>
        <p:nvSpPr>
          <p:cNvPr id="4" name="Slide Number Placeholder 3">
            <a:extLst>
              <a:ext uri="{FF2B5EF4-FFF2-40B4-BE49-F238E27FC236}">
                <a16:creationId xmlns:a16="http://schemas.microsoft.com/office/drawing/2014/main" id="{2408A964-6C8C-5292-FA40-44C3A60C1EE8}"/>
              </a:ext>
            </a:extLst>
          </p:cNvPr>
          <p:cNvSpPr>
            <a:spLocks noGrp="1"/>
          </p:cNvSpPr>
          <p:nvPr>
            <p:ph type="sldNum" sz="quarter" idx="12"/>
          </p:nvPr>
        </p:nvSpPr>
        <p:spPr/>
        <p:txBody>
          <a:bodyPr/>
          <a:lstStyle/>
          <a:p>
            <a:fld id="{5E4F0376-0E54-9843-B673-E00D6670E830}" type="slidenum">
              <a:rPr lang="en-US" smtClean="0"/>
              <a:pPr/>
              <a:t>5</a:t>
            </a:fld>
            <a:endParaRPr lang="en-US"/>
          </a:p>
        </p:txBody>
      </p:sp>
    </p:spTree>
    <p:extLst>
      <p:ext uri="{BB962C8B-B14F-4D97-AF65-F5344CB8AC3E}">
        <p14:creationId xmlns:p14="http://schemas.microsoft.com/office/powerpoint/2010/main" val="10809509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0C758-602B-2218-34A9-9BFC7879275E}"/>
              </a:ext>
            </a:extLst>
          </p:cNvPr>
          <p:cNvSpPr>
            <a:spLocks noGrp="1"/>
          </p:cNvSpPr>
          <p:nvPr>
            <p:ph type="title"/>
          </p:nvPr>
        </p:nvSpPr>
        <p:spPr/>
        <p:txBody>
          <a:bodyPr/>
          <a:lstStyle/>
          <a:p>
            <a:r>
              <a:rPr lang="en-US" dirty="0"/>
              <a:t>Single-Table Queries</a:t>
            </a:r>
          </a:p>
        </p:txBody>
      </p:sp>
      <p:sp>
        <p:nvSpPr>
          <p:cNvPr id="3" name="Content Placeholder 2">
            <a:extLst>
              <a:ext uri="{FF2B5EF4-FFF2-40B4-BE49-F238E27FC236}">
                <a16:creationId xmlns:a16="http://schemas.microsoft.com/office/drawing/2014/main" id="{9488CFB9-E7B2-3997-2665-157A2427D6D4}"/>
              </a:ext>
            </a:extLst>
          </p:cNvPr>
          <p:cNvSpPr>
            <a:spLocks noGrp="1"/>
          </p:cNvSpPr>
          <p:nvPr>
            <p:ph idx="1"/>
          </p:nvPr>
        </p:nvSpPr>
        <p:spPr/>
        <p:txBody>
          <a:bodyPr/>
          <a:lstStyle/>
          <a:p>
            <a:r>
              <a:rPr lang="en-US" dirty="0"/>
              <a:t>The following queries each involves only a single table.</a:t>
            </a:r>
          </a:p>
        </p:txBody>
      </p:sp>
      <p:sp>
        <p:nvSpPr>
          <p:cNvPr id="4" name="Slide Number Placeholder 3">
            <a:extLst>
              <a:ext uri="{FF2B5EF4-FFF2-40B4-BE49-F238E27FC236}">
                <a16:creationId xmlns:a16="http://schemas.microsoft.com/office/drawing/2014/main" id="{0011DC05-CBF5-D841-8D60-4F05F0717734}"/>
              </a:ext>
            </a:extLst>
          </p:cNvPr>
          <p:cNvSpPr>
            <a:spLocks noGrp="1"/>
          </p:cNvSpPr>
          <p:nvPr>
            <p:ph type="sldNum" sz="quarter" idx="12"/>
          </p:nvPr>
        </p:nvSpPr>
        <p:spPr/>
        <p:txBody>
          <a:bodyPr/>
          <a:lstStyle/>
          <a:p>
            <a:fld id="{5E4F0376-0E54-9843-B673-E00D6670E830}" type="slidenum">
              <a:rPr lang="en-US" smtClean="0"/>
              <a:pPr/>
              <a:t>6</a:t>
            </a:fld>
            <a:endParaRPr lang="en-US"/>
          </a:p>
        </p:txBody>
      </p:sp>
    </p:spTree>
    <p:extLst>
      <p:ext uri="{BB962C8B-B14F-4D97-AF65-F5344CB8AC3E}">
        <p14:creationId xmlns:p14="http://schemas.microsoft.com/office/powerpoint/2010/main" val="13243510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F86312-5494-6655-B05A-1FC0281BF78E}"/>
              </a:ext>
            </a:extLst>
          </p:cNvPr>
          <p:cNvSpPr>
            <a:spLocks noGrp="1"/>
          </p:cNvSpPr>
          <p:nvPr>
            <p:ph type="title"/>
          </p:nvPr>
        </p:nvSpPr>
        <p:spPr/>
        <p:txBody>
          <a:bodyPr/>
          <a:lstStyle/>
          <a:p>
            <a:r>
              <a:rPr lang="en-US" dirty="0"/>
              <a:t>Query 1</a:t>
            </a:r>
          </a:p>
        </p:txBody>
      </p:sp>
      <p:sp>
        <p:nvSpPr>
          <p:cNvPr id="3" name="Content Placeholder 2">
            <a:extLst>
              <a:ext uri="{FF2B5EF4-FFF2-40B4-BE49-F238E27FC236}">
                <a16:creationId xmlns:a16="http://schemas.microsoft.com/office/drawing/2014/main" id="{CAB53289-C77A-F808-70EB-9407FF2E5883}"/>
              </a:ext>
            </a:extLst>
          </p:cNvPr>
          <p:cNvSpPr>
            <a:spLocks noGrp="1"/>
          </p:cNvSpPr>
          <p:nvPr>
            <p:ph idx="1"/>
          </p:nvPr>
        </p:nvSpPr>
        <p:spPr>
          <a:xfrm>
            <a:off x="457200" y="1295400"/>
            <a:ext cx="8229600" cy="944893"/>
          </a:xfrm>
        </p:spPr>
        <p:txBody>
          <a:bodyPr/>
          <a:lstStyle/>
          <a:p>
            <a:r>
              <a:rPr lang="en-US" dirty="0"/>
              <a:t>Display the product ID and name for those products whose name includes “queso”.</a:t>
            </a:r>
          </a:p>
        </p:txBody>
      </p:sp>
      <p:sp>
        <p:nvSpPr>
          <p:cNvPr id="4" name="Slide Number Placeholder 3">
            <a:extLst>
              <a:ext uri="{FF2B5EF4-FFF2-40B4-BE49-F238E27FC236}">
                <a16:creationId xmlns:a16="http://schemas.microsoft.com/office/drawing/2014/main" id="{2962CBBC-F121-26D1-6145-F2C0A442654A}"/>
              </a:ext>
            </a:extLst>
          </p:cNvPr>
          <p:cNvSpPr>
            <a:spLocks noGrp="1"/>
          </p:cNvSpPr>
          <p:nvPr>
            <p:ph type="sldNum" sz="quarter" idx="12"/>
          </p:nvPr>
        </p:nvSpPr>
        <p:spPr/>
        <p:txBody>
          <a:bodyPr/>
          <a:lstStyle/>
          <a:p>
            <a:fld id="{5E4F0376-0E54-9843-B673-E00D6670E830}" type="slidenum">
              <a:rPr lang="en-US" smtClean="0"/>
              <a:pPr/>
              <a:t>7</a:t>
            </a:fld>
            <a:endParaRPr lang="en-US"/>
          </a:p>
        </p:txBody>
      </p:sp>
      <p:sp>
        <p:nvSpPr>
          <p:cNvPr id="5" name="TextBox 4">
            <a:extLst>
              <a:ext uri="{FF2B5EF4-FFF2-40B4-BE49-F238E27FC236}">
                <a16:creationId xmlns:a16="http://schemas.microsoft.com/office/drawing/2014/main" id="{59941C87-70A1-3356-A632-403F79CEAD5F}"/>
              </a:ext>
            </a:extLst>
          </p:cNvPr>
          <p:cNvSpPr txBox="1"/>
          <p:nvPr/>
        </p:nvSpPr>
        <p:spPr>
          <a:xfrm>
            <a:off x="2224242" y="2331732"/>
            <a:ext cx="4695516" cy="1600438"/>
          </a:xfrm>
          <a:prstGeom prst="rect">
            <a:avLst/>
          </a:prstGeom>
          <a:noFill/>
        </p:spPr>
        <p:txBody>
          <a:bodyPr wrap="none" rtlCol="0">
            <a:spAutoFit/>
          </a:bodyPr>
          <a:lstStyle/>
          <a:p>
            <a:r>
              <a:rPr lang="en-US" sz="1400" b="1" dirty="0">
                <a:solidFill>
                  <a:srgbClr val="000000"/>
                </a:solidFill>
                <a:effectLst/>
                <a:latin typeface="Courier New" panose="02070309020205020404" pitchFamily="49" charset="0"/>
                <a:cs typeface="Courier New" panose="02070309020205020404" pitchFamily="49" charset="0"/>
              </a:rPr>
              <a:t>+------------+---------------------------+</a:t>
            </a:r>
          </a:p>
          <a:p>
            <a:r>
              <a:rPr lang="en-US" sz="1400" b="1" dirty="0">
                <a:solidFill>
                  <a:srgbClr val="000000"/>
                </a:solidFill>
                <a:effectLst/>
                <a:latin typeface="Courier New" panose="02070309020205020404" pitchFamily="49" charset="0"/>
                <a:cs typeface="Courier New" panose="02070309020205020404" pitchFamily="49" charset="0"/>
              </a:rPr>
              <a:t>| </a:t>
            </a:r>
            <a:r>
              <a:rPr lang="en-US" sz="1400" b="1" dirty="0" err="1">
                <a:solidFill>
                  <a:srgbClr val="000000"/>
                </a:solidFill>
                <a:effectLst/>
                <a:latin typeface="Courier New" panose="02070309020205020404" pitchFamily="49" charset="0"/>
                <a:cs typeface="Courier New" panose="02070309020205020404" pitchFamily="49" charset="0"/>
              </a:rPr>
              <a:t>product_id</a:t>
            </a:r>
            <a:r>
              <a:rPr lang="en-US" sz="1400" b="1" dirty="0">
                <a:solidFill>
                  <a:srgbClr val="000000"/>
                </a:solidFill>
                <a:effectLst/>
                <a:latin typeface="Courier New" panose="02070309020205020404" pitchFamily="49" charset="0"/>
                <a:cs typeface="Courier New" panose="02070309020205020404" pitchFamily="49" charset="0"/>
              </a:rPr>
              <a:t> | </a:t>
            </a:r>
            <a:r>
              <a:rPr lang="en-US" sz="1400" b="1" dirty="0" err="1">
                <a:solidFill>
                  <a:srgbClr val="000000"/>
                </a:solidFill>
                <a:effectLst/>
                <a:latin typeface="Courier New" panose="02070309020205020404" pitchFamily="49" charset="0"/>
                <a:cs typeface="Courier New" panose="02070309020205020404" pitchFamily="49" charset="0"/>
              </a:rPr>
              <a:t>product_name</a:t>
            </a:r>
            <a:r>
              <a:rPr lang="en-US" sz="1400" b="1" dirty="0">
                <a:solidFill>
                  <a:srgbClr val="000000"/>
                </a:solidFill>
                <a:effectLst/>
                <a:latin typeface="Courier New" panose="02070309020205020404" pitchFamily="49" charset="0"/>
                <a:cs typeface="Courier New" panose="02070309020205020404" pitchFamily="49" charset="0"/>
              </a:rPr>
              <a:t>              |</a:t>
            </a:r>
          </a:p>
          <a:p>
            <a:r>
              <a:rPr lang="en-US" sz="1400" b="1" dirty="0">
                <a:solidFill>
                  <a:srgbClr val="000000"/>
                </a:solidFill>
                <a:effectLst/>
                <a:latin typeface="Courier New" panose="02070309020205020404" pitchFamily="49" charset="0"/>
                <a:cs typeface="Courier New" panose="02070309020205020404" pitchFamily="49" charset="0"/>
              </a:rPr>
              <a:t>+------------+---------------------------+</a:t>
            </a:r>
          </a:p>
          <a:p>
            <a:r>
              <a:rPr lang="en-US" sz="1400" b="1" dirty="0">
                <a:solidFill>
                  <a:srgbClr val="000000"/>
                </a:solidFill>
                <a:effectLst/>
                <a:latin typeface="Courier New" panose="02070309020205020404" pitchFamily="49" charset="0"/>
                <a:cs typeface="Courier New" panose="02070309020205020404" pitchFamily="49" charset="0"/>
              </a:rPr>
              <a:t>|         11 | Queso </a:t>
            </a:r>
            <a:r>
              <a:rPr lang="en-US" sz="1400" b="1" dirty="0" err="1">
                <a:solidFill>
                  <a:srgbClr val="000000"/>
                </a:solidFill>
                <a:effectLst/>
                <a:latin typeface="Courier New" panose="02070309020205020404" pitchFamily="49" charset="0"/>
                <a:cs typeface="Courier New" panose="02070309020205020404" pitchFamily="49" charset="0"/>
              </a:rPr>
              <a:t>Cabrales</a:t>
            </a:r>
            <a:r>
              <a:rPr lang="en-US" sz="1400" b="1" dirty="0">
                <a:solidFill>
                  <a:srgbClr val="000000"/>
                </a:solidFill>
                <a:effectLst/>
                <a:latin typeface="Courier New" panose="02070309020205020404" pitchFamily="49" charset="0"/>
                <a:cs typeface="Courier New" panose="02070309020205020404" pitchFamily="49" charset="0"/>
              </a:rPr>
              <a:t>            |</a:t>
            </a:r>
          </a:p>
          <a:p>
            <a:r>
              <a:rPr lang="en-US" sz="1400" b="1" dirty="0">
                <a:solidFill>
                  <a:srgbClr val="000000"/>
                </a:solidFill>
                <a:effectLst/>
                <a:latin typeface="Courier New" panose="02070309020205020404" pitchFamily="49" charset="0"/>
                <a:cs typeface="Courier New" panose="02070309020205020404" pitchFamily="49" charset="0"/>
              </a:rPr>
              <a:t>|         12 | Queso Manchego La </a:t>
            </a:r>
            <a:r>
              <a:rPr lang="en-US" sz="1400" b="1" dirty="0" err="1">
                <a:solidFill>
                  <a:srgbClr val="000000"/>
                </a:solidFill>
                <a:effectLst/>
                <a:latin typeface="Courier New" panose="02070309020205020404" pitchFamily="49" charset="0"/>
                <a:cs typeface="Courier New" panose="02070309020205020404" pitchFamily="49" charset="0"/>
              </a:rPr>
              <a:t>Pastora</a:t>
            </a:r>
            <a:r>
              <a:rPr lang="en-US" sz="1400" b="1" dirty="0">
                <a:solidFill>
                  <a:srgbClr val="000000"/>
                </a:solidFill>
                <a:effectLst/>
                <a:latin typeface="Courier New" panose="02070309020205020404" pitchFamily="49" charset="0"/>
                <a:cs typeface="Courier New" panose="02070309020205020404" pitchFamily="49" charset="0"/>
              </a:rPr>
              <a:t> |</a:t>
            </a:r>
          </a:p>
          <a:p>
            <a:r>
              <a:rPr lang="en-US" sz="1400" b="1" dirty="0">
                <a:solidFill>
                  <a:srgbClr val="000000"/>
                </a:solidFill>
                <a:effectLst/>
                <a:latin typeface="Courier New" panose="02070309020205020404" pitchFamily="49" charset="0"/>
                <a:cs typeface="Courier New" panose="02070309020205020404" pitchFamily="49" charset="0"/>
              </a:rPr>
              <a:t>+------------+---------------------------+</a:t>
            </a:r>
          </a:p>
          <a:p>
            <a:r>
              <a:rPr lang="en-US" sz="1400" b="1" dirty="0">
                <a:solidFill>
                  <a:srgbClr val="000000"/>
                </a:solidFill>
                <a:effectLst/>
                <a:latin typeface="Courier New" panose="02070309020205020404" pitchFamily="49" charset="0"/>
                <a:cs typeface="Courier New" panose="02070309020205020404" pitchFamily="49" charset="0"/>
              </a:rPr>
              <a:t>2 rows in set (0.00 sec)</a:t>
            </a:r>
          </a:p>
        </p:txBody>
      </p:sp>
    </p:spTree>
    <p:extLst>
      <p:ext uri="{BB962C8B-B14F-4D97-AF65-F5344CB8AC3E}">
        <p14:creationId xmlns:p14="http://schemas.microsoft.com/office/powerpoint/2010/main" val="30470700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80CCAF-BC6E-D634-FD5A-5599DA76EE2F}"/>
              </a:ext>
            </a:extLst>
          </p:cNvPr>
          <p:cNvSpPr>
            <a:spLocks noGrp="1"/>
          </p:cNvSpPr>
          <p:nvPr>
            <p:ph type="title"/>
          </p:nvPr>
        </p:nvSpPr>
        <p:spPr/>
        <p:txBody>
          <a:bodyPr/>
          <a:lstStyle/>
          <a:p>
            <a:r>
              <a:rPr lang="en-US" dirty="0"/>
              <a:t>Query 2</a:t>
            </a:r>
          </a:p>
        </p:txBody>
      </p:sp>
      <p:sp>
        <p:nvSpPr>
          <p:cNvPr id="3" name="Content Placeholder 2">
            <a:extLst>
              <a:ext uri="{FF2B5EF4-FFF2-40B4-BE49-F238E27FC236}">
                <a16:creationId xmlns:a16="http://schemas.microsoft.com/office/drawing/2014/main" id="{6C397A32-3E7A-C9B3-B83D-D41C68F496A3}"/>
              </a:ext>
            </a:extLst>
          </p:cNvPr>
          <p:cNvSpPr>
            <a:spLocks noGrp="1"/>
          </p:cNvSpPr>
          <p:nvPr>
            <p:ph idx="1"/>
          </p:nvPr>
        </p:nvSpPr>
        <p:spPr>
          <a:xfrm>
            <a:off x="457200" y="1295401"/>
            <a:ext cx="8229600" cy="1036332"/>
          </a:xfrm>
        </p:spPr>
        <p:txBody>
          <a:bodyPr/>
          <a:lstStyle/>
          <a:p>
            <a:r>
              <a:rPr lang="en-US" dirty="0"/>
              <a:t>Display all orders from any Latin American country.</a:t>
            </a:r>
          </a:p>
        </p:txBody>
      </p:sp>
      <p:sp>
        <p:nvSpPr>
          <p:cNvPr id="4" name="Slide Number Placeholder 3">
            <a:extLst>
              <a:ext uri="{FF2B5EF4-FFF2-40B4-BE49-F238E27FC236}">
                <a16:creationId xmlns:a16="http://schemas.microsoft.com/office/drawing/2014/main" id="{8C98F2A2-4628-47BC-56F8-5A2435DF3C76}"/>
              </a:ext>
            </a:extLst>
          </p:cNvPr>
          <p:cNvSpPr>
            <a:spLocks noGrp="1"/>
          </p:cNvSpPr>
          <p:nvPr>
            <p:ph type="sldNum" sz="quarter" idx="12"/>
          </p:nvPr>
        </p:nvSpPr>
        <p:spPr/>
        <p:txBody>
          <a:bodyPr/>
          <a:lstStyle/>
          <a:p>
            <a:fld id="{5E4F0376-0E54-9843-B673-E00D6670E830}" type="slidenum">
              <a:rPr lang="en-US" smtClean="0"/>
              <a:pPr/>
              <a:t>8</a:t>
            </a:fld>
            <a:endParaRPr lang="en-US"/>
          </a:p>
        </p:txBody>
      </p:sp>
      <p:sp>
        <p:nvSpPr>
          <p:cNvPr id="5" name="TextBox 4">
            <a:extLst>
              <a:ext uri="{FF2B5EF4-FFF2-40B4-BE49-F238E27FC236}">
                <a16:creationId xmlns:a16="http://schemas.microsoft.com/office/drawing/2014/main" id="{8B13615E-77E8-71DD-0037-5666B660A3E8}"/>
              </a:ext>
            </a:extLst>
          </p:cNvPr>
          <p:cNvSpPr txBox="1"/>
          <p:nvPr/>
        </p:nvSpPr>
        <p:spPr>
          <a:xfrm>
            <a:off x="2277942" y="2331733"/>
            <a:ext cx="4588115" cy="3323987"/>
          </a:xfrm>
          <a:prstGeom prst="rect">
            <a:avLst/>
          </a:prstGeom>
          <a:noFill/>
        </p:spPr>
        <p:txBody>
          <a:bodyPr wrap="none" rtlCol="0">
            <a:spAutoFit/>
          </a:bodyPr>
          <a:lstStyle/>
          <a:p>
            <a:r>
              <a:rPr lang="en-US" sz="1400" b="1" dirty="0">
                <a:solidFill>
                  <a:srgbClr val="000000"/>
                </a:solidFill>
                <a:effectLst/>
                <a:latin typeface="Courier New" panose="02070309020205020404" pitchFamily="49" charset="0"/>
                <a:cs typeface="Courier New" panose="02070309020205020404" pitchFamily="49" charset="0"/>
              </a:rPr>
              <a:t>+----------+-------------+--------------+</a:t>
            </a:r>
          </a:p>
          <a:p>
            <a:r>
              <a:rPr lang="en-US" sz="1400" b="1" dirty="0">
                <a:solidFill>
                  <a:srgbClr val="000000"/>
                </a:solidFill>
                <a:effectLst/>
                <a:latin typeface="Courier New" panose="02070309020205020404" pitchFamily="49" charset="0"/>
                <a:cs typeface="Courier New" panose="02070309020205020404" pitchFamily="49" charset="0"/>
              </a:rPr>
              <a:t>| </a:t>
            </a:r>
            <a:r>
              <a:rPr lang="en-US" sz="1400" b="1" dirty="0" err="1">
                <a:solidFill>
                  <a:srgbClr val="000000"/>
                </a:solidFill>
                <a:effectLst/>
                <a:latin typeface="Courier New" panose="02070309020205020404" pitchFamily="49" charset="0"/>
                <a:cs typeface="Courier New" panose="02070309020205020404" pitchFamily="49" charset="0"/>
              </a:rPr>
              <a:t>order_id</a:t>
            </a:r>
            <a:r>
              <a:rPr lang="en-US" sz="1400" b="1" dirty="0">
                <a:solidFill>
                  <a:srgbClr val="000000"/>
                </a:solidFill>
                <a:effectLst/>
                <a:latin typeface="Courier New" panose="02070309020205020404" pitchFamily="49" charset="0"/>
                <a:cs typeface="Courier New" panose="02070309020205020404" pitchFamily="49" charset="0"/>
              </a:rPr>
              <a:t> | </a:t>
            </a:r>
            <a:r>
              <a:rPr lang="en-US" sz="1400" b="1" dirty="0" err="1">
                <a:solidFill>
                  <a:srgbClr val="000000"/>
                </a:solidFill>
                <a:effectLst/>
                <a:latin typeface="Courier New" panose="02070309020205020404" pitchFamily="49" charset="0"/>
                <a:cs typeface="Courier New" panose="02070309020205020404" pitchFamily="49" charset="0"/>
              </a:rPr>
              <a:t>customer_id</a:t>
            </a:r>
            <a:r>
              <a:rPr lang="en-US" sz="1400" b="1" dirty="0">
                <a:solidFill>
                  <a:srgbClr val="000000"/>
                </a:solidFill>
                <a:effectLst/>
                <a:latin typeface="Courier New" panose="02070309020205020404" pitchFamily="49" charset="0"/>
                <a:cs typeface="Courier New" panose="02070309020205020404" pitchFamily="49" charset="0"/>
              </a:rPr>
              <a:t> | </a:t>
            </a:r>
            <a:r>
              <a:rPr lang="en-US" sz="1400" b="1" dirty="0" err="1">
                <a:solidFill>
                  <a:srgbClr val="000000"/>
                </a:solidFill>
                <a:effectLst/>
                <a:latin typeface="Courier New" panose="02070309020205020404" pitchFamily="49" charset="0"/>
                <a:cs typeface="Courier New" panose="02070309020205020404" pitchFamily="49" charset="0"/>
              </a:rPr>
              <a:t>ship_country</a:t>
            </a:r>
            <a:r>
              <a:rPr lang="en-US" sz="1400" b="1" dirty="0">
                <a:solidFill>
                  <a:srgbClr val="000000"/>
                </a:solidFill>
                <a:effectLst/>
                <a:latin typeface="Courier New" panose="02070309020205020404" pitchFamily="49" charset="0"/>
                <a:cs typeface="Courier New" panose="02070309020205020404" pitchFamily="49" charset="0"/>
              </a:rPr>
              <a:t> |</a:t>
            </a:r>
          </a:p>
          <a:p>
            <a:r>
              <a:rPr lang="en-US" sz="1400" b="1" dirty="0">
                <a:solidFill>
                  <a:srgbClr val="000000"/>
                </a:solidFill>
                <a:effectLst/>
                <a:latin typeface="Courier New" panose="02070309020205020404" pitchFamily="49" charset="0"/>
                <a:cs typeface="Courier New" panose="02070309020205020404" pitchFamily="49" charset="0"/>
              </a:rPr>
              <a:t>+----------+-------------+--------------+</a:t>
            </a:r>
          </a:p>
          <a:p>
            <a:r>
              <a:rPr lang="en-US" sz="1400" b="1" dirty="0">
                <a:solidFill>
                  <a:srgbClr val="000000"/>
                </a:solidFill>
                <a:effectLst/>
                <a:latin typeface="Courier New" panose="02070309020205020404" pitchFamily="49" charset="0"/>
                <a:cs typeface="Courier New" panose="02070309020205020404" pitchFamily="49" charset="0"/>
              </a:rPr>
              <a:t>|    10250 | HANAR       | Brazil       |</a:t>
            </a:r>
          </a:p>
          <a:p>
            <a:r>
              <a:rPr lang="en-US" sz="1400" b="1" dirty="0">
                <a:solidFill>
                  <a:srgbClr val="000000"/>
                </a:solidFill>
                <a:effectLst/>
                <a:latin typeface="Courier New" panose="02070309020205020404" pitchFamily="49" charset="0"/>
                <a:cs typeface="Courier New" panose="02070309020205020404" pitchFamily="49" charset="0"/>
              </a:rPr>
              <a:t>|    10253 | HANAR       | Brazil       |</a:t>
            </a:r>
          </a:p>
          <a:p>
            <a:r>
              <a:rPr lang="en-US" sz="1400" b="1" dirty="0">
                <a:solidFill>
                  <a:srgbClr val="000000"/>
                </a:solidFill>
                <a:effectLst/>
                <a:latin typeface="Courier New" panose="02070309020205020404" pitchFamily="49" charset="0"/>
                <a:cs typeface="Courier New" panose="02070309020205020404" pitchFamily="49" charset="0"/>
              </a:rPr>
              <a:t>|    10256 | WELLI       | Brazil       |</a:t>
            </a:r>
          </a:p>
          <a:p>
            <a:r>
              <a:rPr lang="en-US" sz="1400" b="1" dirty="0">
                <a:solidFill>
                  <a:srgbClr val="000000"/>
                </a:solidFill>
                <a:effectLst/>
                <a:latin typeface="Courier New" panose="02070309020205020404" pitchFamily="49" charset="0"/>
                <a:cs typeface="Courier New" panose="02070309020205020404" pitchFamily="49" charset="0"/>
              </a:rPr>
              <a:t>|    10257 | HILAA       | Venezuela    |</a:t>
            </a:r>
          </a:p>
          <a:p>
            <a:r>
              <a:rPr lang="en-US" sz="1400" b="1" dirty="0">
                <a:solidFill>
                  <a:srgbClr val="000000"/>
                </a:solidFill>
                <a:effectLst/>
                <a:latin typeface="Courier New" panose="02070309020205020404" pitchFamily="49" charset="0"/>
                <a:cs typeface="Courier New" panose="02070309020205020404" pitchFamily="49" charset="0"/>
              </a:rPr>
              <a:t>|    10259 | CENTC       | Mexico       |</a:t>
            </a:r>
          </a:p>
          <a:p>
            <a:r>
              <a:rPr lang="en-US" sz="1400" b="1" dirty="0">
                <a:solidFill>
                  <a:srgbClr val="000000"/>
                </a:solidFill>
                <a:effectLst/>
                <a:latin typeface="Courier New" panose="02070309020205020404" pitchFamily="49" charset="0"/>
                <a:cs typeface="Courier New" panose="02070309020205020404" pitchFamily="49" charset="0"/>
              </a:rPr>
              <a:t>|    10261 | QUEDE       | Brazil       |</a:t>
            </a:r>
          </a:p>
          <a:p>
            <a:r>
              <a:rPr lang="en-US" sz="1400" b="1" dirty="0">
                <a:latin typeface="Courier New" panose="02070309020205020404" pitchFamily="49" charset="0"/>
                <a:cs typeface="Courier New" panose="02070309020205020404" pitchFamily="49" charset="0"/>
              </a:rPr>
              <a:t>...</a:t>
            </a:r>
          </a:p>
          <a:p>
            <a:r>
              <a:rPr lang="en-US" sz="1400" b="1" dirty="0">
                <a:solidFill>
                  <a:srgbClr val="000000"/>
                </a:solidFill>
                <a:effectLst/>
                <a:latin typeface="Courier New" panose="02070309020205020404" pitchFamily="49" charset="0"/>
                <a:cs typeface="Courier New" panose="02070309020205020404" pitchFamily="49" charset="0"/>
              </a:rPr>
              <a:t>|    11071 | LILAS       | Venezuela    |</a:t>
            </a:r>
          </a:p>
          <a:p>
            <a:r>
              <a:rPr lang="en-US" sz="1400" b="1" dirty="0">
                <a:solidFill>
                  <a:srgbClr val="000000"/>
                </a:solidFill>
                <a:effectLst/>
                <a:latin typeface="Courier New" panose="02070309020205020404" pitchFamily="49" charset="0"/>
                <a:cs typeface="Courier New" panose="02070309020205020404" pitchFamily="49" charset="0"/>
              </a:rPr>
              <a:t>|    11073 | PERIC       | Mexico       |</a:t>
            </a:r>
          </a:p>
          <a:p>
            <a:r>
              <a:rPr lang="en-US" sz="1400" b="1" dirty="0">
                <a:solidFill>
                  <a:srgbClr val="000000"/>
                </a:solidFill>
                <a:effectLst/>
                <a:latin typeface="Courier New" panose="02070309020205020404" pitchFamily="49" charset="0"/>
                <a:cs typeface="Courier New" panose="02070309020205020404" pitchFamily="49" charset="0"/>
              </a:rPr>
              <a:t>+----------+-------------+--------------+</a:t>
            </a:r>
          </a:p>
          <a:p>
            <a:r>
              <a:rPr lang="en-US" sz="1400" b="1" dirty="0">
                <a:solidFill>
                  <a:srgbClr val="000000"/>
                </a:solidFill>
                <a:effectLst/>
                <a:latin typeface="Courier New" panose="02070309020205020404" pitchFamily="49" charset="0"/>
                <a:cs typeface="Courier New" panose="02070309020205020404" pitchFamily="49" charset="0"/>
              </a:rPr>
              <a:t>173 rows in set (0.00 sec)</a:t>
            </a:r>
          </a:p>
          <a:p>
            <a:endParaRPr lang="en-US" sz="1400"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3342296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1115AE-8CD6-8681-30A3-F842B701024F}"/>
              </a:ext>
            </a:extLst>
          </p:cNvPr>
          <p:cNvSpPr>
            <a:spLocks noGrp="1"/>
          </p:cNvSpPr>
          <p:nvPr>
            <p:ph type="title"/>
          </p:nvPr>
        </p:nvSpPr>
        <p:spPr/>
        <p:txBody>
          <a:bodyPr/>
          <a:lstStyle/>
          <a:p>
            <a:r>
              <a:rPr lang="en-US" dirty="0"/>
              <a:t>Query 3</a:t>
            </a:r>
          </a:p>
        </p:txBody>
      </p:sp>
      <p:sp>
        <p:nvSpPr>
          <p:cNvPr id="3" name="Content Placeholder 2">
            <a:extLst>
              <a:ext uri="{FF2B5EF4-FFF2-40B4-BE49-F238E27FC236}">
                <a16:creationId xmlns:a16="http://schemas.microsoft.com/office/drawing/2014/main" id="{A8AF1545-EFF2-5430-3EB7-11EE83DE682E}"/>
              </a:ext>
            </a:extLst>
          </p:cNvPr>
          <p:cNvSpPr>
            <a:spLocks noGrp="1"/>
          </p:cNvSpPr>
          <p:nvPr>
            <p:ph idx="1"/>
          </p:nvPr>
        </p:nvSpPr>
        <p:spPr>
          <a:xfrm>
            <a:off x="457200" y="1295400"/>
            <a:ext cx="8229600" cy="1859283"/>
          </a:xfrm>
        </p:spPr>
        <p:txBody>
          <a:bodyPr/>
          <a:lstStyle/>
          <a:p>
            <a:r>
              <a:rPr lang="en-US" dirty="0"/>
              <a:t>For each line item in order details, display the order ID, product ID, unit price, quantity, and total price (= unit price * quantity). Format the monetary amounts.</a:t>
            </a:r>
          </a:p>
        </p:txBody>
      </p:sp>
      <p:sp>
        <p:nvSpPr>
          <p:cNvPr id="4" name="Slide Number Placeholder 3">
            <a:extLst>
              <a:ext uri="{FF2B5EF4-FFF2-40B4-BE49-F238E27FC236}">
                <a16:creationId xmlns:a16="http://schemas.microsoft.com/office/drawing/2014/main" id="{99CBD438-863B-BD9B-2925-ECB8BCFCCFEA}"/>
              </a:ext>
            </a:extLst>
          </p:cNvPr>
          <p:cNvSpPr>
            <a:spLocks noGrp="1"/>
          </p:cNvSpPr>
          <p:nvPr>
            <p:ph type="sldNum" sz="quarter" idx="12"/>
          </p:nvPr>
        </p:nvSpPr>
        <p:spPr/>
        <p:txBody>
          <a:bodyPr/>
          <a:lstStyle/>
          <a:p>
            <a:fld id="{5E4F0376-0E54-9843-B673-E00D6670E830}" type="slidenum">
              <a:rPr lang="en-US" smtClean="0"/>
              <a:pPr/>
              <a:t>9</a:t>
            </a:fld>
            <a:endParaRPr lang="en-US"/>
          </a:p>
        </p:txBody>
      </p:sp>
      <p:sp>
        <p:nvSpPr>
          <p:cNvPr id="5" name="TextBox 4">
            <a:extLst>
              <a:ext uri="{FF2B5EF4-FFF2-40B4-BE49-F238E27FC236}">
                <a16:creationId xmlns:a16="http://schemas.microsoft.com/office/drawing/2014/main" id="{A4C67E59-995D-0640-0AB9-7D100D7A504C}"/>
              </a:ext>
            </a:extLst>
          </p:cNvPr>
          <p:cNvSpPr txBox="1"/>
          <p:nvPr/>
        </p:nvSpPr>
        <p:spPr>
          <a:xfrm>
            <a:off x="1096529" y="3183429"/>
            <a:ext cx="6950942" cy="2923877"/>
          </a:xfrm>
          <a:prstGeom prst="rect">
            <a:avLst/>
          </a:prstGeom>
          <a:noFill/>
        </p:spPr>
        <p:txBody>
          <a:bodyPr wrap="none" rtlCol="0">
            <a:spAutoFit/>
          </a:bodyPr>
          <a:lstStyle/>
          <a:p>
            <a:r>
              <a:rPr lang="en-US" sz="1400" b="1" dirty="0">
                <a:solidFill>
                  <a:srgbClr val="000000"/>
                </a:solidFill>
                <a:effectLst/>
                <a:latin typeface="Courier New" panose="02070309020205020404" pitchFamily="49" charset="0"/>
                <a:cs typeface="Courier New" panose="02070309020205020404" pitchFamily="49" charset="0"/>
              </a:rPr>
              <a:t>+----------+------------+------------+----------+-------------+</a:t>
            </a:r>
          </a:p>
          <a:p>
            <a:r>
              <a:rPr lang="en-US" sz="1400" b="1" dirty="0">
                <a:solidFill>
                  <a:srgbClr val="000000"/>
                </a:solidFill>
                <a:effectLst/>
                <a:latin typeface="Courier New" panose="02070309020205020404" pitchFamily="49" charset="0"/>
                <a:cs typeface="Courier New" panose="02070309020205020404" pitchFamily="49" charset="0"/>
              </a:rPr>
              <a:t>| </a:t>
            </a:r>
            <a:r>
              <a:rPr lang="en-US" sz="1400" b="1" dirty="0" err="1">
                <a:solidFill>
                  <a:srgbClr val="000000"/>
                </a:solidFill>
                <a:effectLst/>
                <a:latin typeface="Courier New" panose="02070309020205020404" pitchFamily="49" charset="0"/>
                <a:cs typeface="Courier New" panose="02070309020205020404" pitchFamily="49" charset="0"/>
              </a:rPr>
              <a:t>order_id</a:t>
            </a:r>
            <a:r>
              <a:rPr lang="en-US" sz="1400" b="1" dirty="0">
                <a:solidFill>
                  <a:srgbClr val="000000"/>
                </a:solidFill>
                <a:effectLst/>
                <a:latin typeface="Courier New" panose="02070309020205020404" pitchFamily="49" charset="0"/>
                <a:cs typeface="Courier New" panose="02070309020205020404" pitchFamily="49" charset="0"/>
              </a:rPr>
              <a:t> | </a:t>
            </a:r>
            <a:r>
              <a:rPr lang="en-US" sz="1400" b="1" dirty="0" err="1">
                <a:solidFill>
                  <a:srgbClr val="000000"/>
                </a:solidFill>
                <a:effectLst/>
                <a:latin typeface="Courier New" panose="02070309020205020404" pitchFamily="49" charset="0"/>
                <a:cs typeface="Courier New" panose="02070309020205020404" pitchFamily="49" charset="0"/>
              </a:rPr>
              <a:t>product_id</a:t>
            </a:r>
            <a:r>
              <a:rPr lang="en-US" sz="1400" b="1" dirty="0">
                <a:solidFill>
                  <a:srgbClr val="000000"/>
                </a:solidFill>
                <a:effectLst/>
                <a:latin typeface="Courier New" panose="02070309020205020404" pitchFamily="49" charset="0"/>
                <a:cs typeface="Courier New" panose="02070309020205020404" pitchFamily="49" charset="0"/>
              </a:rPr>
              <a:t> | </a:t>
            </a:r>
            <a:r>
              <a:rPr lang="en-US" sz="1400" b="1" dirty="0" err="1">
                <a:solidFill>
                  <a:srgbClr val="000000"/>
                </a:solidFill>
                <a:effectLst/>
                <a:latin typeface="Courier New" panose="02070309020205020404" pitchFamily="49" charset="0"/>
                <a:cs typeface="Courier New" panose="02070309020205020404" pitchFamily="49" charset="0"/>
              </a:rPr>
              <a:t>unit_price</a:t>
            </a:r>
            <a:r>
              <a:rPr lang="en-US" sz="1400" b="1" dirty="0">
                <a:solidFill>
                  <a:srgbClr val="000000"/>
                </a:solidFill>
                <a:effectLst/>
                <a:latin typeface="Courier New" panose="02070309020205020404" pitchFamily="49" charset="0"/>
                <a:cs typeface="Courier New" panose="02070309020205020404" pitchFamily="49" charset="0"/>
              </a:rPr>
              <a:t> | quantity | </a:t>
            </a:r>
            <a:r>
              <a:rPr lang="en-US" sz="1400" b="1" dirty="0" err="1">
                <a:solidFill>
                  <a:srgbClr val="000000"/>
                </a:solidFill>
                <a:effectLst/>
                <a:latin typeface="Courier New" panose="02070309020205020404" pitchFamily="49" charset="0"/>
                <a:cs typeface="Courier New" panose="02070309020205020404" pitchFamily="49" charset="0"/>
              </a:rPr>
              <a:t>total_price</a:t>
            </a:r>
            <a:r>
              <a:rPr lang="en-US" sz="1400" b="1" dirty="0">
                <a:solidFill>
                  <a:srgbClr val="000000"/>
                </a:solidFill>
                <a:effectLst/>
                <a:latin typeface="Courier New" panose="02070309020205020404" pitchFamily="49" charset="0"/>
                <a:cs typeface="Courier New" panose="02070309020205020404" pitchFamily="49" charset="0"/>
              </a:rPr>
              <a:t> |</a:t>
            </a:r>
          </a:p>
          <a:p>
            <a:r>
              <a:rPr lang="en-US" sz="1400" b="1" dirty="0">
                <a:solidFill>
                  <a:srgbClr val="000000"/>
                </a:solidFill>
                <a:effectLst/>
                <a:latin typeface="Courier New" panose="02070309020205020404" pitchFamily="49" charset="0"/>
                <a:cs typeface="Courier New" panose="02070309020205020404" pitchFamily="49" charset="0"/>
              </a:rPr>
              <a:t>+----------+------------+------------+----------+-------------+</a:t>
            </a:r>
          </a:p>
          <a:p>
            <a:r>
              <a:rPr lang="en-US" sz="1400" b="1" dirty="0">
                <a:solidFill>
                  <a:srgbClr val="000000"/>
                </a:solidFill>
                <a:effectLst/>
                <a:latin typeface="Courier New" panose="02070309020205020404" pitchFamily="49" charset="0"/>
                <a:cs typeface="Courier New" panose="02070309020205020404" pitchFamily="49" charset="0"/>
              </a:rPr>
              <a:t>|    10248 |         11 | $14.00     |       12 | $168.00     |</a:t>
            </a:r>
          </a:p>
          <a:p>
            <a:r>
              <a:rPr lang="en-US" sz="1400" b="1" dirty="0">
                <a:solidFill>
                  <a:srgbClr val="000000"/>
                </a:solidFill>
                <a:effectLst/>
                <a:latin typeface="Courier New" panose="02070309020205020404" pitchFamily="49" charset="0"/>
                <a:cs typeface="Courier New" panose="02070309020205020404" pitchFamily="49" charset="0"/>
              </a:rPr>
              <a:t>|    10248 |         42 | $9.80      |       10 | $98.00      |</a:t>
            </a:r>
          </a:p>
          <a:p>
            <a:r>
              <a:rPr lang="en-US" sz="1400" b="1" dirty="0">
                <a:solidFill>
                  <a:srgbClr val="000000"/>
                </a:solidFill>
                <a:effectLst/>
                <a:latin typeface="Courier New" panose="02070309020205020404" pitchFamily="49" charset="0"/>
                <a:cs typeface="Courier New" panose="02070309020205020404" pitchFamily="49" charset="0"/>
              </a:rPr>
              <a:t>|    10248 |         72 | $34.80     |        5 | $174.00     |</a:t>
            </a:r>
          </a:p>
          <a:p>
            <a:r>
              <a:rPr lang="en-US" sz="1400" b="1" dirty="0">
                <a:solidFill>
                  <a:srgbClr val="000000"/>
                </a:solidFill>
                <a:effectLst/>
                <a:latin typeface="Courier New" panose="02070309020205020404" pitchFamily="49" charset="0"/>
                <a:cs typeface="Courier New" panose="02070309020205020404" pitchFamily="49" charset="0"/>
              </a:rPr>
              <a:t>|    10249 |         14 | $18.60     |        9 | $167.40     |</a:t>
            </a:r>
          </a:p>
          <a:p>
            <a:r>
              <a:rPr lang="en-US" sz="1400" b="1" dirty="0">
                <a:solidFill>
                  <a:srgbClr val="000000"/>
                </a:solidFill>
                <a:effectLst/>
                <a:latin typeface="Courier New" panose="02070309020205020404" pitchFamily="49" charset="0"/>
                <a:cs typeface="Courier New" panose="02070309020205020404" pitchFamily="49" charset="0"/>
              </a:rPr>
              <a:t>|    10249 |         51 | $42.40     |       40 | $1,696.00   |</a:t>
            </a:r>
          </a:p>
          <a:p>
            <a:r>
              <a:rPr lang="en-US" sz="1400" b="1" dirty="0">
                <a:latin typeface="Courier New" panose="02070309020205020404" pitchFamily="49" charset="0"/>
                <a:cs typeface="Courier New" panose="02070309020205020404" pitchFamily="49" charset="0"/>
              </a:rPr>
              <a:t>...</a:t>
            </a:r>
          </a:p>
          <a:p>
            <a:r>
              <a:rPr lang="en-US" sz="1400" b="1" dirty="0">
                <a:solidFill>
                  <a:srgbClr val="000000"/>
                </a:solidFill>
                <a:effectLst/>
                <a:latin typeface="Courier New" panose="02070309020205020404" pitchFamily="49" charset="0"/>
                <a:cs typeface="Courier New" panose="02070309020205020404" pitchFamily="49" charset="0"/>
              </a:rPr>
              <a:t>|    11077 |         75 | $7.75      |        4 | $31.00      |</a:t>
            </a:r>
          </a:p>
          <a:p>
            <a:r>
              <a:rPr lang="en-US" sz="1400" b="1" dirty="0">
                <a:solidFill>
                  <a:srgbClr val="000000"/>
                </a:solidFill>
                <a:effectLst/>
                <a:latin typeface="Courier New" panose="02070309020205020404" pitchFamily="49" charset="0"/>
                <a:cs typeface="Courier New" panose="02070309020205020404" pitchFamily="49" charset="0"/>
              </a:rPr>
              <a:t>|    11077 |         77 | $13.00     |        2 | $26.00      |</a:t>
            </a:r>
          </a:p>
          <a:p>
            <a:r>
              <a:rPr lang="en-US" sz="1400" b="1" dirty="0">
                <a:solidFill>
                  <a:srgbClr val="000000"/>
                </a:solidFill>
                <a:effectLst/>
                <a:latin typeface="Courier New" panose="02070309020205020404" pitchFamily="49" charset="0"/>
                <a:cs typeface="Courier New" panose="02070309020205020404" pitchFamily="49" charset="0"/>
              </a:rPr>
              <a:t>+----------+------------+------------+----------+-------------+</a:t>
            </a:r>
          </a:p>
          <a:p>
            <a:r>
              <a:rPr lang="en-US" sz="1400" b="1" dirty="0">
                <a:solidFill>
                  <a:srgbClr val="000000"/>
                </a:solidFill>
                <a:effectLst/>
                <a:latin typeface="Courier New" panose="02070309020205020404" pitchFamily="49" charset="0"/>
                <a:cs typeface="Courier New" panose="02070309020205020404" pitchFamily="49" charset="0"/>
              </a:rPr>
              <a:t>2155 rows in set (0.00 sec)</a:t>
            </a:r>
          </a:p>
        </p:txBody>
      </p:sp>
    </p:spTree>
    <p:extLst>
      <p:ext uri="{BB962C8B-B14F-4D97-AF65-F5344CB8AC3E}">
        <p14:creationId xmlns:p14="http://schemas.microsoft.com/office/powerpoint/2010/main" val="946504123"/>
      </p:ext>
    </p:extLst>
  </p:cSld>
  <p:clrMapOvr>
    <a:masterClrMapping/>
  </p:clrMapOvr>
</p:sld>
</file>

<file path=ppt/theme/theme1.xml><?xml version="1.0" encoding="utf-8"?>
<a:theme xmlns:a="http://schemas.openxmlformats.org/drawingml/2006/main" name="Quadrant">
  <a:themeElements>
    <a:clrScheme name="Quadrant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fontScheme name="Quadrant">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a:ln>
              <a:noFill/>
            </a:ln>
            <a:solidFill>
              <a:schemeClr val="tx1"/>
            </a:solidFill>
            <a:effectLst/>
            <a:latin typeface="Arial"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a:ln>
              <a:noFill/>
            </a:ln>
            <a:solidFill>
              <a:schemeClr val="tx1"/>
            </a:solidFill>
            <a:effectLst/>
            <a:latin typeface="Arial" charset="0"/>
            <a:ea typeface="ＭＳ Ｐゴシック" charset="0"/>
          </a:defRPr>
        </a:defPPr>
      </a:lstStyle>
    </a:lnDef>
  </a:objectDefaults>
  <a:extraClrSchemeLst>
    <a:extraClrScheme>
      <a:clrScheme name="Quadrant 1">
        <a:dk1>
          <a:srgbClr val="5C5674"/>
        </a:dk1>
        <a:lt1>
          <a:srgbClr val="FFFFFF"/>
        </a:lt1>
        <a:dk2>
          <a:srgbClr val="85986A"/>
        </a:dk2>
        <a:lt2>
          <a:srgbClr val="FFFFFF"/>
        </a:lt2>
        <a:accent1>
          <a:srgbClr val="666633"/>
        </a:accent1>
        <a:accent2>
          <a:srgbClr val="ADC5B8"/>
        </a:accent2>
        <a:accent3>
          <a:srgbClr val="C2CAB9"/>
        </a:accent3>
        <a:accent4>
          <a:srgbClr val="DADADA"/>
        </a:accent4>
        <a:accent5>
          <a:srgbClr val="B8B8AD"/>
        </a:accent5>
        <a:accent6>
          <a:srgbClr val="9CB2A6"/>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Quadrant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clrMap bg1="lt1" tx1="dk1" bg2="lt2" tx2="dk2" accent1="accent1" accent2="accent2" accent3="accent3" accent4="accent4" accent5="accent5" accent6="accent6" hlink="hlink" folHlink="folHlink"/>
    </a:extraClrScheme>
    <a:extraClrScheme>
      <a:clrScheme name="Quadrant 3">
        <a:dk1>
          <a:srgbClr val="618052"/>
        </a:dk1>
        <a:lt1>
          <a:srgbClr val="FFFFE3"/>
        </a:lt1>
        <a:dk2>
          <a:srgbClr val="162E36"/>
        </a:dk2>
        <a:lt2>
          <a:srgbClr val="FFFFFF"/>
        </a:lt2>
        <a:accent1>
          <a:srgbClr val="336699"/>
        </a:accent1>
        <a:accent2>
          <a:srgbClr val="69888B"/>
        </a:accent2>
        <a:accent3>
          <a:srgbClr val="ABADAE"/>
        </a:accent3>
        <a:accent4>
          <a:srgbClr val="DADAC2"/>
        </a:accent4>
        <a:accent5>
          <a:srgbClr val="ADB8CA"/>
        </a:accent5>
        <a:accent6>
          <a:srgbClr val="5E7B7D"/>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Quadrant 4">
        <a:dk1>
          <a:srgbClr val="000000"/>
        </a:dk1>
        <a:lt1>
          <a:srgbClr val="FFFFFF"/>
        </a:lt1>
        <a:dk2>
          <a:srgbClr val="000000"/>
        </a:dk2>
        <a:lt2>
          <a:srgbClr val="CC0000"/>
        </a:lt2>
        <a:accent1>
          <a:srgbClr val="FFCC00"/>
        </a:accent1>
        <a:accent2>
          <a:srgbClr val="3366CC"/>
        </a:accent2>
        <a:accent3>
          <a:srgbClr val="FFFFFF"/>
        </a:accent3>
        <a:accent4>
          <a:srgbClr val="000000"/>
        </a:accent4>
        <a:accent5>
          <a:srgbClr val="FFE2AA"/>
        </a:accent5>
        <a:accent6>
          <a:srgbClr val="2D5CB9"/>
        </a:accent6>
        <a:hlink>
          <a:srgbClr val="666699"/>
        </a:hlink>
        <a:folHlink>
          <a:srgbClr val="C0C0C0"/>
        </a:folHlink>
      </a:clrScheme>
      <a:clrMap bg1="lt1" tx1="dk1" bg2="lt2" tx2="dk2" accent1="accent1" accent2="accent2" accent3="accent3" accent4="accent4" accent5="accent5" accent6="accent6" hlink="hlink" folHlink="folHlink"/>
    </a:extraClrScheme>
    <a:extraClrScheme>
      <a:clrScheme name="Quadrant 5">
        <a:dk1>
          <a:srgbClr val="666699"/>
        </a:dk1>
        <a:lt1>
          <a:srgbClr val="FFFFFF"/>
        </a:lt1>
        <a:dk2>
          <a:srgbClr val="000033"/>
        </a:dk2>
        <a:lt2>
          <a:srgbClr val="FFFFFF"/>
        </a:lt2>
        <a:accent1>
          <a:srgbClr val="9966FF"/>
        </a:accent1>
        <a:accent2>
          <a:srgbClr val="CCCCFF"/>
        </a:accent2>
        <a:accent3>
          <a:srgbClr val="AAAAAD"/>
        </a:accent3>
        <a:accent4>
          <a:srgbClr val="DADADA"/>
        </a:accent4>
        <a:accent5>
          <a:srgbClr val="CAB8FF"/>
        </a:accent5>
        <a:accent6>
          <a:srgbClr val="B9B9E7"/>
        </a:accent6>
        <a:hlink>
          <a:srgbClr val="CCCC00"/>
        </a:hlink>
        <a:folHlink>
          <a:srgbClr val="CC9900"/>
        </a:folHlink>
      </a:clrScheme>
      <a:clrMap bg1="dk2" tx1="lt1" bg2="dk1" tx2="lt2" accent1="accent1" accent2="accent2" accent3="accent3" accent4="accent4" accent5="accent5" accent6="accent6" hlink="hlink" folHlink="folHlink"/>
    </a:extraClrScheme>
    <a:extraClrScheme>
      <a:clrScheme name="Quadrant 6">
        <a:dk1>
          <a:srgbClr val="000000"/>
        </a:dk1>
        <a:lt1>
          <a:srgbClr val="FFFFFF"/>
        </a:lt1>
        <a:dk2>
          <a:srgbClr val="000000"/>
        </a:dk2>
        <a:lt2>
          <a:srgbClr val="669966"/>
        </a:lt2>
        <a:accent1>
          <a:srgbClr val="CCCCFF"/>
        </a:accent1>
        <a:accent2>
          <a:srgbClr val="9999CC"/>
        </a:accent2>
        <a:accent3>
          <a:srgbClr val="FFFFFF"/>
        </a:accent3>
        <a:accent4>
          <a:srgbClr val="000000"/>
        </a:accent4>
        <a:accent5>
          <a:srgbClr val="E2E2FF"/>
        </a:accent5>
        <a:accent6>
          <a:srgbClr val="8A8AB9"/>
        </a:accent6>
        <a:hlink>
          <a:srgbClr val="000066"/>
        </a:hlink>
        <a:folHlink>
          <a:srgbClr val="333399"/>
        </a:folHlink>
      </a:clrScheme>
      <a:clrMap bg1="lt1" tx1="dk1" bg2="lt2" tx2="dk2" accent1="accent1" accent2="accent2" accent3="accent3" accent4="accent4" accent5="accent5" accent6="accent6" hlink="hlink" folHlink="folHlink"/>
    </a:extraClrScheme>
    <a:extraClrScheme>
      <a:clrScheme name="Quadrant 7">
        <a:dk1>
          <a:srgbClr val="0099CC"/>
        </a:dk1>
        <a:lt1>
          <a:srgbClr val="FFFFFF"/>
        </a:lt1>
        <a:dk2>
          <a:srgbClr val="000099"/>
        </a:dk2>
        <a:lt2>
          <a:srgbClr val="FFFFFF"/>
        </a:lt2>
        <a:accent1>
          <a:srgbClr val="0099CC"/>
        </a:accent1>
        <a:accent2>
          <a:srgbClr val="6600FF"/>
        </a:accent2>
        <a:accent3>
          <a:srgbClr val="AAAACA"/>
        </a:accent3>
        <a:accent4>
          <a:srgbClr val="DADADA"/>
        </a:accent4>
        <a:accent5>
          <a:srgbClr val="AACAE2"/>
        </a:accent5>
        <a:accent6>
          <a:srgbClr val="5C00E7"/>
        </a:accent6>
        <a:hlink>
          <a:srgbClr val="FFCC00"/>
        </a:hlink>
        <a:folHlink>
          <a:srgbClr val="00CCFF"/>
        </a:folHlink>
      </a:clrScheme>
      <a:clrMap bg1="dk2" tx1="lt1" bg2="dk1" tx2="lt2" accent1="accent1" accent2="accent2" accent3="accent3" accent4="accent4" accent5="accent5" accent6="accent6" hlink="hlink" folHlink="folHlink"/>
    </a:extraClrScheme>
    <a:extraClrScheme>
      <a:clrScheme name="Quadrant 8">
        <a:dk1>
          <a:srgbClr val="000033"/>
        </a:dk1>
        <a:lt1>
          <a:srgbClr val="FFFFFF"/>
        </a:lt1>
        <a:dk2>
          <a:srgbClr val="003366"/>
        </a:dk2>
        <a:lt2>
          <a:srgbClr val="275C6D"/>
        </a:lt2>
        <a:accent1>
          <a:srgbClr val="A7D2DF"/>
        </a:accent1>
        <a:accent2>
          <a:srgbClr val="108DA6"/>
        </a:accent2>
        <a:accent3>
          <a:srgbClr val="FFFFFF"/>
        </a:accent3>
        <a:accent4>
          <a:srgbClr val="00002A"/>
        </a:accent4>
        <a:accent5>
          <a:srgbClr val="D0E5EC"/>
        </a:accent5>
        <a:accent6>
          <a:srgbClr val="0D7F96"/>
        </a:accent6>
        <a:hlink>
          <a:srgbClr val="666699"/>
        </a:hlink>
        <a:folHlink>
          <a:srgbClr val="9999FF"/>
        </a:folHlink>
      </a:clrScheme>
      <a:clrMap bg1="lt1" tx1="dk1" bg2="lt2" tx2="dk2" accent1="accent1" accent2="accent2" accent3="accent3" accent4="accent4" accent5="accent5" accent6="accent6" hlink="hlink" folHlink="folHlink"/>
    </a:extraClrScheme>
    <a:extraClrScheme>
      <a:clrScheme name="Quadrant 9">
        <a:dk1>
          <a:srgbClr val="CC3300"/>
        </a:dk1>
        <a:lt1>
          <a:srgbClr val="FFFFFF"/>
        </a:lt1>
        <a:dk2>
          <a:srgbClr val="000000"/>
        </a:dk2>
        <a:lt2>
          <a:srgbClr val="FFFFCC"/>
        </a:lt2>
        <a:accent1>
          <a:srgbClr val="FF9900"/>
        </a:accent1>
        <a:accent2>
          <a:srgbClr val="993300"/>
        </a:accent2>
        <a:accent3>
          <a:srgbClr val="AAAAAA"/>
        </a:accent3>
        <a:accent4>
          <a:srgbClr val="DADADA"/>
        </a:accent4>
        <a:accent5>
          <a:srgbClr val="FFCAAA"/>
        </a:accent5>
        <a:accent6>
          <a:srgbClr val="8A2D00"/>
        </a:accent6>
        <a:hlink>
          <a:srgbClr val="CEC5A2"/>
        </a:hlink>
        <a:folHlink>
          <a:srgbClr val="DDDDDD"/>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Quadrant</Template>
  <TotalTime>71601</TotalTime>
  <Words>2457</Words>
  <Application>Microsoft Macintosh PowerPoint</Application>
  <PresentationFormat>On-screen Show (4:3)</PresentationFormat>
  <Paragraphs>344</Paragraphs>
  <Slides>25</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Arial</vt:lpstr>
      <vt:lpstr>Courier New</vt:lpstr>
      <vt:lpstr>Menlo</vt:lpstr>
      <vt:lpstr>Times New Roman</vt:lpstr>
      <vt:lpstr>Wingdings</vt:lpstr>
      <vt:lpstr>Quadrant</vt:lpstr>
      <vt:lpstr>DATA 201 Database Technologies  for Data Analytics March 13 Class Meeting</vt:lpstr>
      <vt:lpstr>This Evening</vt:lpstr>
      <vt:lpstr>Reminder: Unofficial Field Trip</vt:lpstr>
      <vt:lpstr>Northwind ERD</vt:lpstr>
      <vt:lpstr>Northwind Relational Schema</vt:lpstr>
      <vt:lpstr>Single-Table Queries</vt:lpstr>
      <vt:lpstr>Query 1</vt:lpstr>
      <vt:lpstr>Query 2</vt:lpstr>
      <vt:lpstr>Query 3</vt:lpstr>
      <vt:lpstr>Query 4</vt:lpstr>
      <vt:lpstr>Query 5</vt:lpstr>
      <vt:lpstr>Query 6</vt:lpstr>
      <vt:lpstr>Query 7</vt:lpstr>
      <vt:lpstr>Query 8</vt:lpstr>
      <vt:lpstr>Query 9</vt:lpstr>
      <vt:lpstr>Query 10</vt:lpstr>
      <vt:lpstr>Multi-Table Queries</vt:lpstr>
      <vt:lpstr>Query 11</vt:lpstr>
      <vt:lpstr>Query 12</vt:lpstr>
      <vt:lpstr>Query 13</vt:lpstr>
      <vt:lpstr>Query 14</vt:lpstr>
      <vt:lpstr>Query 15</vt:lpstr>
      <vt:lpstr>Query 16</vt:lpstr>
      <vt:lpstr>Query 17</vt:lpstr>
      <vt:lpstr>Query 18</vt:lpstr>
    </vt:vector>
  </TitlesOfParts>
  <Manager/>
  <Company>San Jose State University</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 46B: Introduction to Data Structures</dc:title>
  <dc:subject/>
  <dc:creator>Ronald Mak</dc:creator>
  <cp:keywords/>
  <dc:description/>
  <cp:lastModifiedBy>Ronald Mak</cp:lastModifiedBy>
  <cp:revision>670</cp:revision>
  <dcterms:created xsi:type="dcterms:W3CDTF">2008-01-12T03:52:55Z</dcterms:created>
  <dcterms:modified xsi:type="dcterms:W3CDTF">2025-03-17T05:59:58Z</dcterms:modified>
  <cp:category/>
</cp:coreProperties>
</file>