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56" r:id="rId2"/>
    <p:sldId id="770" r:id="rId3"/>
    <p:sldId id="848" r:id="rId4"/>
    <p:sldId id="257" r:id="rId5"/>
    <p:sldId id="259" r:id="rId6"/>
    <p:sldId id="260" r:id="rId7"/>
    <p:sldId id="771" r:id="rId8"/>
    <p:sldId id="772" r:id="rId9"/>
    <p:sldId id="774" r:id="rId10"/>
    <p:sldId id="773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0033CC"/>
    <a:srgbClr val="009051"/>
    <a:srgbClr val="B23C00"/>
    <a:srgbClr val="D5FC79"/>
    <a:srgbClr val="E1F5FF"/>
    <a:srgbClr val="C6DEFF"/>
    <a:srgbClr val="A12A03"/>
    <a:srgbClr val="66CCFF"/>
    <a:srgbClr val="A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8746" autoAdjust="0"/>
    <p:restoredTop sz="98450" autoAdjust="0"/>
  </p:normalViewPr>
  <p:slideViewPr>
    <p:cSldViewPr>
      <p:cViewPr varScale="1">
        <p:scale>
          <a:sx n="124" d="100"/>
          <a:sy n="124" d="100"/>
        </p:scale>
        <p:origin x="888" y="168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3/21/24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00435" y="6263609"/>
            <a:ext cx="17427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Applied Data Science </a:t>
            </a:r>
            <a:r>
              <a:rPr lang="en-US" sz="1000" baseline="0" dirty="0"/>
              <a:t>Dept.</a:t>
            </a:r>
          </a:p>
          <a:p>
            <a:r>
              <a:rPr lang="en-US" sz="1000" baseline="0" dirty="0"/>
              <a:t>Spring 2024: March 21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111051" y="6263609"/>
            <a:ext cx="31999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DATA 200: </a:t>
            </a:r>
            <a:r>
              <a:rPr lang="en-US" sz="1000" baseline="0" dirty="0"/>
              <a:t>Computational Programming for Analytics</a:t>
            </a:r>
            <a:br>
              <a:rPr lang="en-US" sz="1000" baseline="0" dirty="0"/>
            </a:br>
            <a:r>
              <a:rPr lang="en-US" sz="1000" baseline="0" dirty="0"/>
              <a:t>© Ronald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mputerhistory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1401/" TargetMode="External"/><Relationship Id="rId2" Type="http://schemas.openxmlformats.org/officeDocument/2006/relationships/hyperlink" Target="http://en.wikipedia.org/wiki/IBM_140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d-thelen.org/1401Project/1401RestorationPage.html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DATA 200</a:t>
            </a:r>
            <a:br>
              <a:rPr lang="en-US" sz="3200" dirty="0"/>
            </a:br>
            <a:r>
              <a:rPr lang="en-US" dirty="0"/>
              <a:t>Computational Programming</a:t>
            </a:r>
            <a:br>
              <a:rPr lang="en-US" dirty="0"/>
            </a:br>
            <a:r>
              <a:rPr lang="en-US" dirty="0"/>
              <a:t>for Analytics</a:t>
            </a:r>
            <a:br>
              <a:rPr lang="en-US" sz="3600" dirty="0"/>
            </a:br>
            <a:r>
              <a:rPr lang="en-US" sz="2400" dirty="0"/>
              <a:t>March 21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Applied Data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62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429A7643-0D99-37CC-DA97-13489E8FBD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097" y="4783963"/>
            <a:ext cx="1828780" cy="64604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4F45B-1BF0-C1E8-BBA0-A2EB211A6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D1B60-1B43-F982-1D98-3AE67516D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655637"/>
          </a:xfrm>
        </p:spPr>
        <p:txBody>
          <a:bodyPr/>
          <a:lstStyle/>
          <a:p>
            <a:r>
              <a:rPr lang="en-US" dirty="0"/>
              <a:t>Do some cleaning: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D6BCA-B300-9B7F-5AD8-6FD42AFE9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DC703D-62CC-2872-4FA4-0C4DB892E2D2}"/>
              </a:ext>
            </a:extLst>
          </p:cNvPr>
          <p:cNvSpPr txBox="1"/>
          <p:nvPr/>
        </p:nvSpPr>
        <p:spPr>
          <a:xfrm>
            <a:off x="1005879" y="1951037"/>
            <a:ext cx="6032421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NON_ASCII_SPACE = chr(int('0xa0', 16))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ASCII_SPACE     = ' 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DASH            = '–'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HYPHEN          = '-'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622497-E694-C7F5-7170-4CE334D81918}"/>
              </a:ext>
            </a:extLst>
          </p:cNvPr>
          <p:cNvSpPr txBox="1"/>
          <p:nvPr/>
        </p:nvSpPr>
        <p:spPr>
          <a:xfrm>
            <a:off x="1005879" y="3498351"/>
            <a:ext cx="7725192" cy="224676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line.replace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(NON_ASCII_SPACE, ASCII_SPACE)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line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line.replace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(DASH, HYPHEN)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Remove any remaining non-ASCII characters.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line: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&gt; 127: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line =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line.replace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'')</a:t>
            </a:r>
          </a:p>
        </p:txBody>
      </p:sp>
    </p:spTree>
    <p:extLst>
      <p:ext uri="{BB962C8B-B14F-4D97-AF65-F5344CB8AC3E}">
        <p14:creationId xmlns:p14="http://schemas.microsoft.com/office/powerpoint/2010/main" val="2434176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D190-E6DE-FF21-228D-F68F7B00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Evening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6C2DC-949D-CE29-0A05-E672F92CE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 over Quiz 0214 and Assignment #7</a:t>
            </a:r>
          </a:p>
          <a:p>
            <a:r>
              <a:rPr lang="en-US" dirty="0"/>
              <a:t>Python files</a:t>
            </a:r>
          </a:p>
          <a:p>
            <a:r>
              <a:rPr lang="en-US" dirty="0"/>
              <a:t>Python exception handling</a:t>
            </a:r>
          </a:p>
          <a:p>
            <a:pPr lvl="4"/>
            <a:endParaRPr lang="en-US" dirty="0"/>
          </a:p>
          <a:p>
            <a:r>
              <a:rPr lang="en-US" i="1" dirty="0"/>
              <a:t>Break</a:t>
            </a:r>
          </a:p>
          <a:p>
            <a:pPr lvl="4"/>
            <a:endParaRPr lang="en-US" dirty="0"/>
          </a:p>
          <a:p>
            <a:r>
              <a:rPr lang="en-US" dirty="0"/>
              <a:t>Analysis of Titanic survival data</a:t>
            </a:r>
          </a:p>
          <a:p>
            <a:r>
              <a:rPr lang="en-US" i="1" dirty="0"/>
              <a:t>Quiz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85233-8876-6DB5-1EB3-0DF0A6CEF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26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75AB9-9FAF-744D-8B1B-8631609A80AA}" type="slidenum">
              <a:rPr lang="en-US"/>
              <a:pPr/>
              <a:t>3</a:t>
            </a:fld>
            <a:endParaRPr lang="en-US"/>
          </a:p>
        </p:txBody>
      </p:sp>
      <p:sp>
        <p:nvSpPr>
          <p:cNvPr id="634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Unofficial Field Trip</a:t>
            </a:r>
          </a:p>
        </p:txBody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968208"/>
          </a:xfrm>
          <a:ln/>
          <a:extLst>
            <a:ext uri="{91240B29-F687-4f45-9708-019B960494DF}">
              <a14:hiddenLine xmlns=""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Computer History Museum in Mt. View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hlinkClick r:id="rId2"/>
              </a:rPr>
              <a:t>http://www.computerhistory.org/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Provide your own transportation to the museum.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b="1" dirty="0">
                <a:solidFill>
                  <a:srgbClr val="B23C00"/>
                </a:solidFill>
              </a:rPr>
              <a:t>Saturday, March 23, 11:30 – closing time</a:t>
            </a:r>
          </a:p>
          <a:p>
            <a:pPr lvl="4">
              <a:lnSpc>
                <a:spcPct val="90000"/>
              </a:lnSpc>
            </a:pPr>
            <a:endParaRPr lang="en-US" b="1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Special </a:t>
            </a:r>
            <a:r>
              <a:rPr lang="en-US" u="sng" dirty="0"/>
              <a:t>free admission</a:t>
            </a:r>
            <a:r>
              <a:rPr lang="en-US" dirty="0"/>
              <a:t> for my students.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Do a self-guided tour of the </a:t>
            </a:r>
            <a:r>
              <a:rPr lang="en-US" dirty="0">
                <a:solidFill>
                  <a:srgbClr val="C00000"/>
                </a:solidFill>
              </a:rPr>
              <a:t>Revolution</a:t>
            </a:r>
            <a:r>
              <a:rPr lang="en-US" dirty="0"/>
              <a:t> exhibit.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Experience a fully restored </a:t>
            </a:r>
            <a:r>
              <a:rPr lang="en-US" dirty="0">
                <a:solidFill>
                  <a:srgbClr val="C00000"/>
                </a:solidFill>
              </a:rPr>
              <a:t>IBM 1401 </a:t>
            </a:r>
            <a:r>
              <a:rPr lang="en-US" dirty="0"/>
              <a:t>mainframe computer from the early 1960s in operation.</a:t>
            </a:r>
          </a:p>
        </p:txBody>
      </p:sp>
    </p:spTree>
    <p:extLst>
      <p:ext uri="{BB962C8B-B14F-4D97-AF65-F5344CB8AC3E}">
        <p14:creationId xmlns:p14="http://schemas.microsoft.com/office/powerpoint/2010/main" val="1368038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488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4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4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34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34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34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34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34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88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5C319-8D3C-2B4A-A32F-5D47B5E98049}" type="slidenum">
              <a:rPr lang="en-US"/>
              <a:pPr/>
              <a:t>4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5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the extensive </a:t>
            </a:r>
            <a:r>
              <a:rPr lang="en-US" dirty="0">
                <a:solidFill>
                  <a:srgbClr val="B23C00"/>
                </a:solidFill>
              </a:rPr>
              <a:t>Revolution </a:t>
            </a:r>
            <a:r>
              <a:rPr lang="en-US" dirty="0"/>
              <a:t>exhibit!</a:t>
            </a:r>
          </a:p>
          <a:p>
            <a:pPr lvl="1"/>
            <a:r>
              <a:rPr lang="en-US" sz="2000" dirty="0"/>
              <a:t>Walk through a timeline of the </a:t>
            </a:r>
            <a:br>
              <a:rPr lang="en-US" sz="2000" dirty="0"/>
            </a:br>
            <a:r>
              <a:rPr lang="en-US" sz="2000" dirty="0"/>
              <a:t>First 2000 Years of Computing History.</a:t>
            </a:r>
          </a:p>
          <a:p>
            <a:pPr lvl="1"/>
            <a:r>
              <a:rPr lang="en-US" sz="2000" dirty="0"/>
              <a:t>Historic computer systems, data processing equipment, </a:t>
            </a:r>
            <a:br>
              <a:rPr lang="en-US" sz="2000" dirty="0"/>
            </a:br>
            <a:r>
              <a:rPr lang="en-US" sz="2000" dirty="0"/>
              <a:t>and other artifacts.</a:t>
            </a:r>
          </a:p>
          <a:p>
            <a:pPr lvl="1"/>
            <a:r>
              <a:rPr lang="en-US" sz="2000" dirty="0"/>
              <a:t>Small theater presentations.</a:t>
            </a:r>
          </a:p>
        </p:txBody>
      </p:sp>
      <p:pic>
        <p:nvPicPr>
          <p:cNvPr id="6359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2838" y="3154363"/>
            <a:ext cx="3946525" cy="28575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59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549650"/>
            <a:ext cx="353536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35910" name="Text Box 6"/>
          <p:cNvSpPr txBox="1">
            <a:spLocks noChangeArrowheads="1"/>
          </p:cNvSpPr>
          <p:nvPr/>
        </p:nvSpPr>
        <p:spPr bwMode="auto">
          <a:xfrm>
            <a:off x="7589838" y="5500688"/>
            <a:ext cx="1096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/>
              <a:t>Atanasoff-Berry </a:t>
            </a:r>
          </a:p>
          <a:p>
            <a:r>
              <a:rPr lang="en-US" sz="1000"/>
              <a:t>Computer </a:t>
            </a:r>
          </a:p>
        </p:txBody>
      </p:sp>
      <p:sp>
        <p:nvSpPr>
          <p:cNvPr id="635911" name="Text Box 7"/>
          <p:cNvSpPr txBox="1">
            <a:spLocks noChangeArrowheads="1"/>
          </p:cNvSpPr>
          <p:nvPr/>
        </p:nvSpPr>
        <p:spPr bwMode="auto">
          <a:xfrm>
            <a:off x="731838" y="5349875"/>
            <a:ext cx="661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r"/>
            <a:r>
              <a:rPr lang="en-US" sz="1000"/>
              <a:t>Hollerith</a:t>
            </a:r>
          </a:p>
          <a:p>
            <a:pPr algn="r"/>
            <a:r>
              <a:rPr lang="en-US" sz="1000"/>
              <a:t>Census</a:t>
            </a:r>
          </a:p>
          <a:p>
            <a:pPr algn="r"/>
            <a:r>
              <a:rPr lang="en-US" sz="1000"/>
              <a:t>Machine</a:t>
            </a:r>
          </a:p>
        </p:txBody>
      </p:sp>
    </p:spTree>
    <p:extLst>
      <p:ext uri="{BB962C8B-B14F-4D97-AF65-F5344CB8AC3E}">
        <p14:creationId xmlns:p14="http://schemas.microsoft.com/office/powerpoint/2010/main" val="279529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5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35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359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359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359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35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9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0641E-849C-5E4C-9426-22969953EBEB}" type="slidenum">
              <a:rPr lang="en-US"/>
              <a:pPr/>
              <a:t>5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</a:p>
        </p:txBody>
      </p:sp>
      <p:sp>
        <p:nvSpPr>
          <p:cNvPr id="637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40791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>
                <a:solidFill>
                  <a:srgbClr val="B23C00"/>
                </a:solidFill>
              </a:rPr>
              <a:t>IBM 1401 computer</a:t>
            </a:r>
            <a:r>
              <a:rPr lang="en-US" sz="2400" dirty="0"/>
              <a:t>, fully restored and operational.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 small transistor-based mainframe computer.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Extremely popular with small businesses </a:t>
            </a:r>
            <a:br>
              <a:rPr lang="en-US" sz="2000" dirty="0"/>
            </a:br>
            <a:r>
              <a:rPr lang="en-US" sz="2000" dirty="0"/>
              <a:t>in the late 1950s through the mid 1960s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Maximum of 16K bytes of memory.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800 card/minute card reader (wire brushes).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600 line/minute line printer (impact).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6 magnetic tape drives, no disk drives.</a:t>
            </a:r>
          </a:p>
          <a:p>
            <a:pPr lvl="2">
              <a:lnSpc>
                <a:spcPct val="80000"/>
              </a:lnSpc>
            </a:pPr>
            <a:endParaRPr lang="en-US" sz="1600" dirty="0"/>
          </a:p>
        </p:txBody>
      </p:sp>
      <p:pic>
        <p:nvPicPr>
          <p:cNvPr id="637956" name="Picture 4" descr="IBM1401_TapeSystem_Mwh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3604546"/>
            <a:ext cx="6584950" cy="265906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301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37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37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37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37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37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37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379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379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795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Unofficial Field Trip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on the IBM 1401:</a:t>
            </a:r>
          </a:p>
          <a:p>
            <a:pPr lvl="4"/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2200" dirty="0"/>
              <a:t>General info: </a:t>
            </a:r>
            <a:r>
              <a:rPr lang="en-US" sz="2200" dirty="0">
                <a:hlinkClick r:id="rId2"/>
              </a:rPr>
              <a:t>http://en.wikipedia.org/wiki/IBM_1401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My summer seminar: </a:t>
            </a:r>
            <a:r>
              <a:rPr lang="en-US" sz="2200" dirty="0">
                <a:hlinkClick r:id="rId3"/>
              </a:rPr>
              <a:t>http://www.cs.sjsu.edu/~mak/1401/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Restoration: </a:t>
            </a:r>
            <a:r>
              <a:rPr lang="en-US" sz="2200" dirty="0">
                <a:hlinkClick r:id="rId4"/>
              </a:rPr>
              <a:t>http://ed-thelen.org/1401Project/1401RestorationPage.html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161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3959A-CD6C-ED7E-9E13-C7F0C0BDD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A5386C-04F1-42D1-FED6-E6835E7A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28964B-A765-4EFF-9846-1A85F8990E1A}"/>
              </a:ext>
            </a:extLst>
          </p:cNvPr>
          <p:cNvSpPr txBox="1"/>
          <p:nvPr/>
        </p:nvSpPr>
        <p:spPr>
          <a:xfrm>
            <a:off x="794427" y="1417342"/>
            <a:ext cx="7555145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/>
              <a:t>Abriam-Yago</a:t>
            </a:r>
            <a:r>
              <a:rPr lang="en-US" dirty="0"/>
              <a:t>, Katherine - Professor, Nursing (1985)</a:t>
            </a:r>
          </a:p>
          <a:p>
            <a:endParaRPr lang="en-US" dirty="0"/>
          </a:p>
          <a:p>
            <a:r>
              <a:rPr lang="en-US" dirty="0"/>
              <a:t>               BS, University of San Francisco</a:t>
            </a:r>
          </a:p>
          <a:p>
            <a:endParaRPr lang="en-US" dirty="0"/>
          </a:p>
          <a:p>
            <a:r>
              <a:rPr lang="en-US" dirty="0"/>
              <a:t>               MA, University of San Diego</a:t>
            </a:r>
          </a:p>
          <a:p>
            <a:endParaRPr lang="en-US" dirty="0"/>
          </a:p>
          <a:p>
            <a:r>
              <a:rPr lang="en-US" dirty="0"/>
              <a:t>               DED, University of San Francisco</a:t>
            </a:r>
          </a:p>
          <a:p>
            <a:endParaRPr lang="en-US" dirty="0"/>
          </a:p>
          <a:p>
            <a:r>
              <a:rPr lang="en-US" dirty="0"/>
              <a:t>Ackerman, Brian - Marine Operations Manager­, Moss Landing Marine Lab (2016)</a:t>
            </a:r>
          </a:p>
          <a:p>
            <a:endParaRPr lang="en-US" dirty="0"/>
          </a:p>
          <a:p>
            <a:r>
              <a:rPr lang="en-US" dirty="0"/>
              <a:t>               BS, Loyola Marymount University</a:t>
            </a:r>
          </a:p>
          <a:p>
            <a:endParaRPr lang="en-US" dirty="0"/>
          </a:p>
          <a:p>
            <a:r>
              <a:rPr lang="en-US" dirty="0"/>
              <a:t>Adams, Ericka - Assistant Professor, Justice Studies (2010)</a:t>
            </a:r>
          </a:p>
          <a:p>
            <a:endParaRPr lang="en-US" dirty="0"/>
          </a:p>
          <a:p>
            <a:r>
              <a:rPr lang="en-US" dirty="0"/>
              <a:t>               BA, John Jay College of Criminal Justice</a:t>
            </a:r>
          </a:p>
          <a:p>
            <a:endParaRPr lang="en-US" dirty="0"/>
          </a:p>
          <a:p>
            <a:r>
              <a:rPr lang="en-US" dirty="0"/>
              <a:t>               PhD, University of Illinois at Chicago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2940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F41EE-1560-5BF9-59FC-90E6E609C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#7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2243C-8DBC-5396-5F79-A49EDA777E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499356"/>
          </a:xfrm>
        </p:spPr>
        <p:txBody>
          <a:bodyPr/>
          <a:lstStyle/>
          <a:p>
            <a:r>
              <a:rPr lang="en-US" dirty="0"/>
              <a:t>Only consider lines containing a name </a:t>
            </a:r>
            <a:br>
              <a:rPr lang="en-US" dirty="0"/>
            </a:br>
            <a:r>
              <a:rPr lang="en-US" dirty="0"/>
              <a:t>and a job title: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Count professors: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916C03-8FE0-1282-FD47-ECF15CCF5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C7DEBA-B68F-BD39-B04B-0B12F474DCC8}"/>
              </a:ext>
            </a:extLst>
          </p:cNvPr>
          <p:cNvSpPr txBox="1"/>
          <p:nvPr/>
        </p:nvSpPr>
        <p:spPr>
          <a:xfrm>
            <a:off x="731539" y="2423171"/>
            <a:ext cx="7680921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(line) &gt; 2) and line[0].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isalpha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E0DC6F-1A97-11E5-C1CF-2F71E499EF75}"/>
              </a:ext>
            </a:extLst>
          </p:cNvPr>
          <p:cNvSpPr txBox="1"/>
          <p:nvPr/>
        </p:nvSpPr>
        <p:spPr>
          <a:xfrm>
            <a:off x="2267522" y="3834219"/>
            <a:ext cx="4608954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"Professor" in line:</a:t>
            </a:r>
          </a:p>
          <a:p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professor_count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1</a:t>
            </a:r>
          </a:p>
        </p:txBody>
      </p:sp>
    </p:spTree>
    <p:extLst>
      <p:ext uri="{BB962C8B-B14F-4D97-AF65-F5344CB8AC3E}">
        <p14:creationId xmlns:p14="http://schemas.microsoft.com/office/powerpoint/2010/main" val="3963041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EB0B0-D666-ABF7-F05A-6FE89F785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#7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2344E-CB6F-2175-9DDC-1D921BCA0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655637"/>
          </a:xfrm>
        </p:spPr>
        <p:txBody>
          <a:bodyPr/>
          <a:lstStyle/>
          <a:p>
            <a:r>
              <a:rPr lang="en-US" dirty="0"/>
              <a:t>Use a regular expression to extract the title: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5EAE7-9EDF-C676-7EE1-839E1AF57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3EFDAB-5061-16D7-8977-580F69DB1B9C}"/>
              </a:ext>
            </a:extLst>
          </p:cNvPr>
          <p:cNvSpPr txBox="1"/>
          <p:nvPr/>
        </p:nvSpPr>
        <p:spPr>
          <a:xfrm>
            <a:off x="1345796" y="2821659"/>
            <a:ext cx="645240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re.search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('.*\s</a:t>
            </a:r>
            <a:r>
              <a:rPr lang="en-US" sz="24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-\s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(.*)</a:t>
            </a:r>
            <a:r>
              <a:rPr lang="en-US" sz="2400" b="1" dirty="0">
                <a:solidFill>
                  <a:srgbClr val="CC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\s\(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line)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201F02-2E0D-6C8C-BC1A-D3A2FF8326FF}"/>
              </a:ext>
            </a:extLst>
          </p:cNvPr>
          <p:cNvSpPr txBox="1"/>
          <p:nvPr/>
        </p:nvSpPr>
        <p:spPr>
          <a:xfrm>
            <a:off x="731562" y="2219204"/>
            <a:ext cx="81804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Agee, Ann </a:t>
            </a:r>
            <a:r>
              <a:rPr lang="en-US" sz="1800" b="1" dirty="0">
                <a:solidFill>
                  <a:srgbClr val="00905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 </a:t>
            </a:r>
            <a:r>
              <a:rPr lang="en-US" sz="1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Associate Librarian, University Library</a:t>
            </a:r>
            <a:r>
              <a:rPr lang="en-US" sz="1800" b="1" dirty="0">
                <a:solidFill>
                  <a:srgbClr val="CC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2008)</a:t>
            </a:r>
          </a:p>
        </p:txBody>
      </p:sp>
    </p:spTree>
    <p:extLst>
      <p:ext uri="{BB962C8B-B14F-4D97-AF65-F5344CB8AC3E}">
        <p14:creationId xmlns:p14="http://schemas.microsoft.com/office/powerpoint/2010/main" val="2276452013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36689</TotalTime>
  <Words>576</Words>
  <Application>Microsoft Macintosh PowerPoint</Application>
  <PresentationFormat>On-screen Show (4:3)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Courier New</vt:lpstr>
      <vt:lpstr>Times New Roman</vt:lpstr>
      <vt:lpstr>Wingdings</vt:lpstr>
      <vt:lpstr>Quadrant</vt:lpstr>
      <vt:lpstr>DATA 200 Computational Programming for Analytics March 21 Class Meeting</vt:lpstr>
      <vt:lpstr>This Evening</vt:lpstr>
      <vt:lpstr>Unofficial Field Trip</vt:lpstr>
      <vt:lpstr>Unofficial Field Trip, cont’d</vt:lpstr>
      <vt:lpstr>Unofficial Field Trip, cont’d</vt:lpstr>
      <vt:lpstr>Unofficial Field Trip, cont’d</vt:lpstr>
      <vt:lpstr>Assignment #7</vt:lpstr>
      <vt:lpstr>Assignment #7, cont’d</vt:lpstr>
      <vt:lpstr>Assignment #7, cont’d</vt:lpstr>
      <vt:lpstr>Assignment #7, cont’d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 Mak</cp:lastModifiedBy>
  <cp:revision>504</cp:revision>
  <dcterms:created xsi:type="dcterms:W3CDTF">2008-01-12T03:52:55Z</dcterms:created>
  <dcterms:modified xsi:type="dcterms:W3CDTF">2024-03-22T00:57:02Z</dcterms:modified>
  <cp:category/>
</cp:coreProperties>
</file>