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770" r:id="rId3"/>
    <p:sldId id="270" r:id="rId4"/>
    <p:sldId id="272" r:id="rId5"/>
    <p:sldId id="271" r:id="rId6"/>
    <p:sldId id="27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9051"/>
    <a:srgbClr val="B23C00"/>
    <a:srgbClr val="D5FC79"/>
    <a:srgbClr val="E1F5FF"/>
    <a:srgbClr val="C6DEFF"/>
    <a:srgbClr val="A12A03"/>
    <a:srgbClr val="66CCFF"/>
    <a:srgbClr val="A4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6" autoAdjust="0"/>
    <p:restoredTop sz="98450" autoAdjust="0"/>
  </p:normalViewPr>
  <p:slideViewPr>
    <p:cSldViewPr>
      <p:cViewPr varScale="1">
        <p:scale>
          <a:sx n="192" d="100"/>
          <a:sy n="192" d="100"/>
        </p:scale>
        <p:origin x="976" y="17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February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February 29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Quiz-0222 and Assignment #4</a:t>
            </a:r>
          </a:p>
          <a:p>
            <a:pPr lvl="1"/>
            <a:r>
              <a:rPr lang="en-US" dirty="0"/>
              <a:t>Generalized Monty Hall with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doors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cars</a:t>
            </a:r>
          </a:p>
          <a:p>
            <a:r>
              <a:rPr lang="en-US" dirty="0"/>
              <a:t>Dictionaries</a:t>
            </a: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dirty="0"/>
          </a:p>
          <a:p>
            <a:r>
              <a:rPr lang="en-US" dirty="0"/>
              <a:t>Sets</a:t>
            </a:r>
          </a:p>
          <a:p>
            <a:r>
              <a:rPr lang="en-US" i="1" dirty="0"/>
              <a:t>Quiz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9E08E-1B64-E148-B2BE-CCE34D98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Monty Hall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classic Monty Hall problem </a:t>
                </a:r>
                <a:br>
                  <a:rPr lang="en-US" dirty="0"/>
                </a:br>
                <a:r>
                  <a:rPr lang="en-US" dirty="0"/>
                  <a:t>has 3 doors and 1 car.</a:t>
                </a:r>
              </a:p>
              <a:p>
                <a:pPr lvl="4"/>
                <a:endParaRPr lang="en-US" dirty="0"/>
              </a:p>
              <a:p>
                <a:r>
                  <a:rPr lang="en-US" dirty="0"/>
                  <a:t>You can generalize the problem </a:t>
                </a:r>
                <a:br>
                  <a:rPr lang="en-US" dirty="0"/>
                </a:br>
                <a:r>
                  <a:rPr lang="en-US" dirty="0"/>
                  <a:t>to </a:t>
                </a:r>
                <a:r>
                  <a:rPr lang="en-US" i="1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>
                    <a:solidFill>
                      <a:srgbClr val="0033CC"/>
                    </a:solidFill>
                  </a:rPr>
                  <a:t> doors and </a:t>
                </a:r>
                <a:r>
                  <a:rPr lang="en-US" i="1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dirty="0">
                    <a:solidFill>
                      <a:srgbClr val="0033CC"/>
                    </a:solidFill>
                  </a:rPr>
                  <a:t> cars</a:t>
                </a:r>
                <a:r>
                  <a:rPr lang="en-US" dirty="0"/>
                  <a:t>, </a:t>
                </a:r>
                <a:br>
                  <a:rPr lang="en-US" dirty="0"/>
                </a:br>
                <a:r>
                  <a:rPr lang="en-US" dirty="0"/>
                  <a:t>where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≥ 3 and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dirty="0"/>
                  <a:t> ≤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en-US" dirty="0"/>
                  <a:t>– 2.</a:t>
                </a:r>
              </a:p>
              <a:p>
                <a:pPr lvl="4"/>
                <a:endParaRPr lang="en-US" dirty="0"/>
              </a:p>
              <a:p>
                <a:pPr lvl="1"/>
                <a:r>
                  <a:rPr lang="en-US" dirty="0"/>
                  <a:t>You win </a:t>
                </a:r>
                <a:r>
                  <a:rPr lang="en-US" u="sng" dirty="0"/>
                  <a:t>either</a:t>
                </a:r>
                <a:r>
                  <a:rPr lang="en-US" dirty="0"/>
                  <a:t> by staying or by switching.</a:t>
                </a:r>
              </a:p>
              <a:p>
                <a:pPr lvl="1"/>
                <a:r>
                  <a:rPr lang="en-US" dirty="0"/>
                  <a:t>You can also get a goat by staying or by switching.</a:t>
                </a:r>
              </a:p>
              <a:p>
                <a:pPr lvl="4"/>
                <a:endParaRPr lang="en-US" dirty="0"/>
              </a:p>
              <a:p>
                <a:r>
                  <a:rPr lang="en-US" dirty="0"/>
                  <a:t>If you </a:t>
                </a:r>
                <a:r>
                  <a:rPr lang="en-US" u="sng" dirty="0"/>
                  <a:t>stay</a:t>
                </a:r>
                <a:r>
                  <a:rPr lang="en-US" dirty="0"/>
                  <a:t> with your original door, </a:t>
                </a:r>
                <a:br>
                  <a:rPr lang="en-US" dirty="0"/>
                </a:br>
                <a:r>
                  <a:rPr lang="en-US" dirty="0"/>
                  <a:t>the probability that you win a car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309" b="-2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2F59A-11E1-564E-A63F-205AF529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9616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9E08E-1B64-E148-B2BE-CCE34D98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Monty Hall</a:t>
            </a:r>
            <a:r>
              <a:rPr lang="en-US" i="1" dirty="0"/>
              <a:t>, cont’d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63794"/>
                <a:ext cx="8320994" cy="4267132"/>
              </a:xfrm>
            </p:spPr>
            <p:txBody>
              <a:bodyPr/>
              <a:lstStyle/>
              <a:p>
                <a:r>
                  <a:rPr lang="en-US" dirty="0"/>
                  <a:t>If you </a:t>
                </a:r>
                <a:r>
                  <a:rPr lang="en-US" u="sng" dirty="0"/>
                  <a:t>switch</a:t>
                </a:r>
                <a:r>
                  <a:rPr lang="en-US" dirty="0"/>
                  <a:t> doors: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of the time, your first door choice is one of the </a:t>
                </a:r>
                <a:r>
                  <a:rPr lang="en-US" u="sng" dirty="0"/>
                  <a:t>right</a:t>
                </a:r>
                <a:r>
                  <a:rPr lang="en-US" dirty="0"/>
                  <a:t> ones with a car. Monty opens a door to reveal a goat, and the remaining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– 2 doors will hide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dirty="0"/>
                  <a:t> – 1 cars. Therefore, the probability that your second door choice will win a car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of the time, your first door choice is </a:t>
                </a:r>
                <a:r>
                  <a:rPr lang="en-US" u="sng" dirty="0"/>
                  <a:t>wrong</a:t>
                </a:r>
                <a:r>
                  <a:rPr lang="en-US" dirty="0"/>
                  <a:t>. The remaining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– 2 doors will hide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dirty="0"/>
                  <a:t> cars. Therefore, the probability that your second choice will win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B23C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63794"/>
                <a:ext cx="8320994" cy="4267132"/>
              </a:xfrm>
              <a:blipFill>
                <a:blip r:embed="rId2"/>
                <a:stretch>
                  <a:fillRect l="-611" t="-1484" r="-1374" b="-1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2F59A-11E1-564E-A63F-205AF529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EC46E5-E245-384A-90E0-665537486F02}"/>
              </a:ext>
            </a:extLst>
          </p:cNvPr>
          <p:cNvSpPr txBox="1"/>
          <p:nvPr/>
        </p:nvSpPr>
        <p:spPr>
          <a:xfrm>
            <a:off x="1442777" y="1321433"/>
            <a:ext cx="6258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3CC"/>
                </a:solidFill>
              </a:rPr>
              <a:t> doors and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rgbClr val="0033CC"/>
                </a:solidFill>
              </a:rPr>
              <a:t> cars, where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3CC"/>
                </a:solidFill>
              </a:rPr>
              <a:t> ≥ 3 and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rgbClr val="0033CC"/>
                </a:solidFill>
              </a:rPr>
              <a:t> ≤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>
                <a:solidFill>
                  <a:srgbClr val="0033CC"/>
                </a:solidFill>
              </a:rPr>
              <a:t>– 2</a:t>
            </a:r>
          </a:p>
        </p:txBody>
      </p:sp>
    </p:spTree>
    <p:extLst>
      <p:ext uri="{BB962C8B-B14F-4D97-AF65-F5344CB8AC3E}">
        <p14:creationId xmlns:p14="http://schemas.microsoft.com/office/powerpoint/2010/main" val="242876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142320-6739-D843-B281-717BACEF6C88}"/>
              </a:ext>
            </a:extLst>
          </p:cNvPr>
          <p:cNvSpPr/>
          <p:nvPr/>
        </p:nvSpPr>
        <p:spPr bwMode="auto">
          <a:xfrm>
            <a:off x="7132292" y="2919077"/>
            <a:ext cx="1005829" cy="7331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39E08E-1B64-E148-B2BE-CCE34D98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Monty Hall</a:t>
            </a:r>
            <a:r>
              <a:rPr lang="en-US" i="1" dirty="0"/>
              <a:t>, cont’d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6389" y="1903435"/>
                <a:ext cx="8320994" cy="4308376"/>
              </a:xfrm>
            </p:spPr>
            <p:txBody>
              <a:bodyPr/>
              <a:lstStyle/>
              <a:p>
                <a:r>
                  <a:rPr lang="en-US" dirty="0"/>
                  <a:t>Add up the probabilities that you will win a car by </a:t>
                </a:r>
                <a:r>
                  <a:rPr lang="en-US" u="sng" dirty="0"/>
                  <a:t>switching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The probability of winning by </a:t>
                </a:r>
                <a:r>
                  <a:rPr lang="en-US" u="sng" dirty="0"/>
                  <a:t>staying</a:t>
                </a:r>
                <a:r>
                  <a:rPr lang="en-US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Since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– 1 &gt;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– 2, the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&gt;1.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Therefore, the probability of winning a car is </a:t>
                </a:r>
                <a:br>
                  <a:rPr lang="en-US" dirty="0"/>
                </a:br>
                <a:r>
                  <a:rPr lang="en-US" u="sng" dirty="0"/>
                  <a:t>always greater</a:t>
                </a:r>
                <a:r>
                  <a:rPr lang="en-US" dirty="0"/>
                  <a:t> if you switch, although the </a:t>
                </a:r>
                <a:br>
                  <a:rPr lang="en-US" dirty="0"/>
                </a:br>
                <a:r>
                  <a:rPr lang="en-US" dirty="0"/>
                  <a:t>advantage diminishes as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/>
                  <a:t> increases.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69EA1-704F-9E4F-9E49-FA4630B62D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6389" y="1903435"/>
                <a:ext cx="8320994" cy="4308376"/>
              </a:xfrm>
              <a:blipFill>
                <a:blip r:embed="rId2"/>
                <a:stretch>
                  <a:fillRect l="-610" t="-1471" b="-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2F59A-11E1-564E-A63F-205AF529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5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EC46E5-E245-384A-90E0-665537486F02}"/>
              </a:ext>
            </a:extLst>
          </p:cNvPr>
          <p:cNvSpPr txBox="1"/>
          <p:nvPr/>
        </p:nvSpPr>
        <p:spPr>
          <a:xfrm>
            <a:off x="1442777" y="1321433"/>
            <a:ext cx="6258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3CC"/>
                </a:solidFill>
              </a:rPr>
              <a:t> doors and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rgbClr val="0033CC"/>
                </a:solidFill>
              </a:rPr>
              <a:t> cars, where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33CC"/>
                </a:solidFill>
              </a:rPr>
              <a:t> ≥ 3 and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rgbClr val="0033CC"/>
                </a:solidFill>
              </a:rPr>
              <a:t> ≤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>
                <a:solidFill>
                  <a:srgbClr val="0033CC"/>
                </a:solidFill>
              </a:rPr>
              <a:t>–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06F0F1-F19C-1E46-9991-5104C153313D}"/>
                  </a:ext>
                </a:extLst>
              </p:cNvPr>
              <p:cNvSpPr txBox="1"/>
              <p:nvPr/>
            </p:nvSpPr>
            <p:spPr>
              <a:xfrm>
                <a:off x="996000" y="2919077"/>
                <a:ext cx="7243393" cy="7331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B23C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06F0F1-F19C-1E46-9991-5104C1533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000" y="2919077"/>
                <a:ext cx="7243393" cy="7331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854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5FED3-2EFE-7546-991E-0840AC4F7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Monty Hall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C1163-1475-0242-83CB-6A0E333F9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98"/>
          </a:xfrm>
        </p:spPr>
        <p:txBody>
          <a:bodyPr/>
          <a:lstStyle/>
          <a:p>
            <a:r>
              <a:rPr lang="en-US" dirty="0"/>
              <a:t>Do a simulation!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FDD58-0556-684B-937C-EC671EF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6</a:t>
            </a:fld>
            <a:endParaRPr lang="en-US" alt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DD3B50-574E-E346-91A2-7C9A39EA09B4}"/>
              </a:ext>
            </a:extLst>
          </p:cNvPr>
          <p:cNvSpPr txBox="1"/>
          <p:nvPr/>
        </p:nvSpPr>
        <p:spPr>
          <a:xfrm>
            <a:off x="365806" y="1860352"/>
            <a:ext cx="8561959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Stay    Stay    Switch  Switch     switch     (n-1)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Trials  Doors  Cars     wins    win %     wins    win %     /stay    /(n-2)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10,000      3     1    3,339  33.390%    6,661  66.610%   1.99491   2.00000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10,000      4     1    2,459  24.590%    3,789  37.890%   1.54087   1.50000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10,000      5     1    1,985  19.850%    2,613  26.130%   1.31637   1.33333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10,000      5     2    3,973  39.730%    5,305  53.050%   1.33526   1.33333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10,000      5     3    5,960  59.600%    8,018  80.180%   1.34530   1.33333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100,000     50     1    2,065   2.065%    2,041   2.041%   0.98838   1.02083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100,000     50    10   20,298  20.298%   20,289  20.289%   0.99956   1.02083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100,000     50    25   50,214  50.214%   51,141  51.141%   1.01846   1.02083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 1   10,155   1.016%    9,893   0.989%   0.97420   1.01020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10  100,259  10.026%  100,945  10.095%   1.00684   1.01020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25  250,590  25.059%  252,788  25.279%   1.00877   1.01020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50  500,332  50.033%  504,967  50.497%   1.00926   1.01020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75  749,845  74.984%  757,993  75.799%   1.01087   1.01020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1,000,000    100    90  900,016  90.002%  908,809  90.881%   1.00977   1.01020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Done!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5868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37440</TotalTime>
  <Words>558</Words>
  <Application>Microsoft Macintosh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Cambria Math</vt:lpstr>
      <vt:lpstr>Courier New</vt:lpstr>
      <vt:lpstr>Times New Roman</vt:lpstr>
      <vt:lpstr>Wingdings</vt:lpstr>
      <vt:lpstr>Quadrant</vt:lpstr>
      <vt:lpstr>DATA 200 Computational Programming for Analytics February 29 Class Meeting</vt:lpstr>
      <vt:lpstr>This Evening</vt:lpstr>
      <vt:lpstr>Generalized Monty Hall</vt:lpstr>
      <vt:lpstr>Generalized Monty Hall, cont’d</vt:lpstr>
      <vt:lpstr>Generalized Monty Hall, cont’d</vt:lpstr>
      <vt:lpstr>Generalized Monty Hall,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500</cp:revision>
  <dcterms:created xsi:type="dcterms:W3CDTF">2008-01-12T03:52:55Z</dcterms:created>
  <dcterms:modified xsi:type="dcterms:W3CDTF">2024-02-29T06:43:07Z</dcterms:modified>
  <cp:category/>
</cp:coreProperties>
</file>