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7"/>
  </p:notesMasterIdLst>
  <p:handoutMasterIdLst>
    <p:handoutMasterId r:id="rId8"/>
  </p:handoutMasterIdLst>
  <p:sldIdLst>
    <p:sldId id="256" r:id="rId2"/>
    <p:sldId id="770" r:id="rId3"/>
    <p:sldId id="771" r:id="rId4"/>
    <p:sldId id="772" r:id="rId5"/>
    <p:sldId id="773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B23C00"/>
    <a:srgbClr val="009051"/>
    <a:srgbClr val="D5FC79"/>
    <a:srgbClr val="E1F5FF"/>
    <a:srgbClr val="C6DEFF"/>
    <a:srgbClr val="A12A03"/>
    <a:srgbClr val="66CCFF"/>
    <a:srgbClr val="A40000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09" autoAdjust="0"/>
    <p:restoredTop sz="98450" autoAdjust="0"/>
  </p:normalViewPr>
  <p:slideViewPr>
    <p:cSldViewPr>
      <p:cViewPr varScale="1">
        <p:scale>
          <a:sx n="215" d="100"/>
          <a:sy n="215" d="100"/>
        </p:scale>
        <p:origin x="256" y="192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2/10/24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00435" y="6263609"/>
            <a:ext cx="1742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Applied Data Science </a:t>
            </a:r>
            <a:r>
              <a:rPr lang="en-US" sz="1000" baseline="0" dirty="0"/>
              <a:t>Dept.</a:t>
            </a:r>
          </a:p>
          <a:p>
            <a:r>
              <a:rPr lang="en-US" sz="1000" baseline="0" dirty="0"/>
              <a:t>Spring 2024: February 8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111051" y="6263609"/>
            <a:ext cx="31999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DATA 200: </a:t>
            </a:r>
            <a:r>
              <a:rPr lang="en-US" sz="1000" baseline="0" dirty="0"/>
              <a:t>Computational Programming for Analytics</a:t>
            </a:r>
            <a:br>
              <a:rPr lang="en-US" sz="1000" baseline="0" dirty="0"/>
            </a:br>
            <a:r>
              <a:rPr lang="en-US" sz="1000" baseline="0" dirty="0"/>
              <a:t>© Ronald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omannumerals.org/converter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DATA 200</a:t>
            </a:r>
            <a:br>
              <a:rPr lang="en-US" sz="3200" dirty="0"/>
            </a:br>
            <a:r>
              <a:rPr lang="en-US" dirty="0"/>
              <a:t>Computational Programming</a:t>
            </a:r>
            <a:br>
              <a:rPr lang="en-US" dirty="0"/>
            </a:br>
            <a:r>
              <a:rPr lang="en-US" dirty="0"/>
              <a:t>for Analytics</a:t>
            </a:r>
            <a:br>
              <a:rPr lang="en-US" sz="3600" dirty="0"/>
            </a:br>
            <a:r>
              <a:rPr lang="en-US" sz="2400" dirty="0"/>
              <a:t>February 8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Applied Data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2024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62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429A7643-0D99-37CC-DA97-13489E8FBD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5097" y="4783963"/>
            <a:ext cx="1828780" cy="64604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4D190-E6DE-FF21-228D-F68F7B002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Evening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6C2DC-949D-CE29-0A05-E672F92CE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5394946" cy="4835525"/>
          </a:xfrm>
        </p:spPr>
        <p:txBody>
          <a:bodyPr/>
          <a:lstStyle/>
          <a:p>
            <a:r>
              <a:rPr lang="en-US" dirty="0"/>
              <a:t>Python control statements</a:t>
            </a:r>
          </a:p>
          <a:p>
            <a:pPr lvl="1"/>
            <a:r>
              <a:rPr lang="en-US" dirty="0"/>
              <a:t>Conditional</a:t>
            </a:r>
          </a:p>
          <a:p>
            <a:pPr lvl="2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</a:p>
          <a:p>
            <a:pPr lvl="2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/>
              <a:t> ...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 lvl="2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/>
              <a:t> ...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dirty="0"/>
              <a:t> ...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 lvl="1"/>
            <a:r>
              <a:rPr lang="en-US" dirty="0"/>
              <a:t>Looping</a:t>
            </a:r>
          </a:p>
          <a:p>
            <a:pPr lvl="2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</a:p>
          <a:p>
            <a:pPr lvl="2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</a:p>
          <a:p>
            <a:pPr lvl="2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break </a:t>
            </a:r>
            <a:r>
              <a:rPr lang="en-US" dirty="0"/>
              <a:t>and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continue</a:t>
            </a:r>
          </a:p>
          <a:p>
            <a:r>
              <a:rPr lang="en-US" dirty="0"/>
              <a:t>Augmented assignments</a:t>
            </a:r>
          </a:p>
          <a:p>
            <a:r>
              <a:rPr lang="en-US" dirty="0"/>
              <a:t>Formatted strings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385233-8876-6DB5-1EB3-0DF0A6CEF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474BD9-DB7B-743C-F7F5-71C776C8F26E}"/>
              </a:ext>
            </a:extLst>
          </p:cNvPr>
          <p:cNvSpPr txBox="1"/>
          <p:nvPr/>
        </p:nvSpPr>
        <p:spPr>
          <a:xfrm>
            <a:off x="4572000" y="2359897"/>
            <a:ext cx="130035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03_05.ipynb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52DC70-8D9D-1A67-37F1-AE15285D85A7}"/>
              </a:ext>
            </a:extLst>
          </p:cNvPr>
          <p:cNvSpPr txBox="1"/>
          <p:nvPr/>
        </p:nvSpPr>
        <p:spPr>
          <a:xfrm>
            <a:off x="4572000" y="2813957"/>
            <a:ext cx="130035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03_06.ipynb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47E7DC-8CF2-2556-E3CC-2F5BC0F6D886}"/>
              </a:ext>
            </a:extLst>
          </p:cNvPr>
          <p:cNvSpPr txBox="1"/>
          <p:nvPr/>
        </p:nvSpPr>
        <p:spPr>
          <a:xfrm>
            <a:off x="5109187" y="3800550"/>
            <a:ext cx="130035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03_07.ipynb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2F29DC-8243-C354-313A-E9F0C904383A}"/>
              </a:ext>
            </a:extLst>
          </p:cNvPr>
          <p:cNvSpPr txBox="1"/>
          <p:nvPr/>
        </p:nvSpPr>
        <p:spPr>
          <a:xfrm>
            <a:off x="5109187" y="4206950"/>
            <a:ext cx="130035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03_08.ipynb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F25BAD3-9E25-35FF-7269-1A1D117BAA30}"/>
              </a:ext>
            </a:extLst>
          </p:cNvPr>
          <p:cNvSpPr txBox="1"/>
          <p:nvPr/>
        </p:nvSpPr>
        <p:spPr>
          <a:xfrm>
            <a:off x="6495728" y="3800550"/>
            <a:ext cx="128509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03_11.ipynb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BF1E96D-B4CB-9C46-D31D-9E4C7CD713CB}"/>
              </a:ext>
            </a:extLst>
          </p:cNvPr>
          <p:cNvSpPr txBox="1"/>
          <p:nvPr/>
        </p:nvSpPr>
        <p:spPr>
          <a:xfrm>
            <a:off x="5109187" y="4983463"/>
            <a:ext cx="130035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03_09.ipynb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125184-E155-15F5-5234-A7CCC9DF97B6}"/>
              </a:ext>
            </a:extLst>
          </p:cNvPr>
          <p:cNvSpPr txBox="1"/>
          <p:nvPr/>
        </p:nvSpPr>
        <p:spPr>
          <a:xfrm>
            <a:off x="5109187" y="5506063"/>
            <a:ext cx="130035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03_10.ipynb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3E1F787-C72F-0090-283E-4E86FD41BCC2}"/>
              </a:ext>
            </a:extLst>
          </p:cNvPr>
          <p:cNvSpPr txBox="1"/>
          <p:nvPr/>
        </p:nvSpPr>
        <p:spPr>
          <a:xfrm>
            <a:off x="6495728" y="4206950"/>
            <a:ext cx="130035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03_15.ipynb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5D9AC55-A553-B144-9DCE-8245C8B02123}"/>
              </a:ext>
            </a:extLst>
          </p:cNvPr>
          <p:cNvSpPr txBox="1"/>
          <p:nvPr/>
        </p:nvSpPr>
        <p:spPr>
          <a:xfrm>
            <a:off x="4583746" y="2778600"/>
            <a:ext cx="130035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03_06.ipynb</a:t>
            </a:r>
          </a:p>
        </p:txBody>
      </p:sp>
    </p:spTree>
    <p:extLst>
      <p:ext uri="{BB962C8B-B14F-4D97-AF65-F5344CB8AC3E}">
        <p14:creationId xmlns:p14="http://schemas.microsoft.com/office/powerpoint/2010/main" val="2123126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2EEBB-EBFB-7ED5-DF7C-422F403E4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Evening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30BE2B-90C2-6991-40E1-FD65AAD53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Range function</a:t>
            </a:r>
          </a:p>
          <a:p>
            <a:r>
              <a:rPr lang="en-US" dirty="0"/>
              <a:t>Decimal package</a:t>
            </a:r>
          </a:p>
          <a:p>
            <a:r>
              <a:rPr lang="en-US" dirty="0"/>
              <a:t>Boolean operators </a:t>
            </a:r>
          </a:p>
          <a:p>
            <a:r>
              <a:rPr lang="en-US" dirty="0"/>
              <a:t>Measures of central tendency</a:t>
            </a:r>
          </a:p>
          <a:p>
            <a:r>
              <a:rPr lang="en-US" dirty="0"/>
              <a:t>Assignment #2</a:t>
            </a:r>
          </a:p>
          <a:p>
            <a:r>
              <a:rPr lang="en-US" dirty="0"/>
              <a:t>Quiz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8802E0-F34D-E6A3-1C4D-913EB850B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345C48-34CE-BABF-3164-50659169F79D}"/>
              </a:ext>
            </a:extLst>
          </p:cNvPr>
          <p:cNvSpPr txBox="1"/>
          <p:nvPr/>
        </p:nvSpPr>
        <p:spPr>
          <a:xfrm>
            <a:off x="4143059" y="1417341"/>
            <a:ext cx="130035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03_13.ipynb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74DF61-5762-600B-6141-48C862549D81}"/>
              </a:ext>
            </a:extLst>
          </p:cNvPr>
          <p:cNvSpPr txBox="1"/>
          <p:nvPr/>
        </p:nvSpPr>
        <p:spPr>
          <a:xfrm>
            <a:off x="4143059" y="1915429"/>
            <a:ext cx="130035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03_14.ipynb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07B3FC-1892-8E3B-70CC-4016A55BD839}"/>
              </a:ext>
            </a:extLst>
          </p:cNvPr>
          <p:cNvSpPr txBox="1"/>
          <p:nvPr/>
        </p:nvSpPr>
        <p:spPr>
          <a:xfrm>
            <a:off x="4143059" y="2413517"/>
            <a:ext cx="130035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03_16.ipynb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0ED674-010D-F00B-CB6E-DDE4BDF55B78}"/>
              </a:ext>
            </a:extLst>
          </p:cNvPr>
          <p:cNvSpPr txBox="1"/>
          <p:nvPr/>
        </p:nvSpPr>
        <p:spPr>
          <a:xfrm>
            <a:off x="5867781" y="2926473"/>
            <a:ext cx="130035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03_17.ipynb</a:t>
            </a:r>
          </a:p>
        </p:txBody>
      </p:sp>
    </p:spTree>
    <p:extLst>
      <p:ext uri="{BB962C8B-B14F-4D97-AF65-F5344CB8AC3E}">
        <p14:creationId xmlns:p14="http://schemas.microsoft.com/office/powerpoint/2010/main" val="1579873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CD2FD-3A1C-AB24-4B27-42CB279F5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 Integer to Roman Numeral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7BC4E-196F-6EA6-3CA8-D12CE276B0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6098" y="1284457"/>
            <a:ext cx="5303507" cy="2235982"/>
          </a:xfrm>
        </p:spPr>
        <p:txBody>
          <a:bodyPr/>
          <a:lstStyle/>
          <a:p>
            <a:r>
              <a:rPr lang="en-US" dirty="0"/>
              <a:t>During a conversion, start at the top of the table (highest value) and work your way down to the bottom (lowest value).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B944E3-EAE6-51EE-044F-B2A6CB2E6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1AFFB49-F695-B869-4A3D-B505C4D74A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9867871"/>
              </p:ext>
            </p:extLst>
          </p:nvPr>
        </p:nvGraphicFramePr>
        <p:xfrm>
          <a:off x="823001" y="1287791"/>
          <a:ext cx="1828826" cy="46939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14436">
                  <a:extLst>
                    <a:ext uri="{9D8B030D-6E8A-4147-A177-3AD203B41FA5}">
                      <a16:colId xmlns:a16="http://schemas.microsoft.com/office/drawing/2014/main" val="700099161"/>
                    </a:ext>
                  </a:extLst>
                </a:gridCol>
                <a:gridCol w="914390">
                  <a:extLst>
                    <a:ext uri="{9D8B030D-6E8A-4147-A177-3AD203B41FA5}">
                      <a16:colId xmlns:a16="http://schemas.microsoft.com/office/drawing/2014/main" val="1170771060"/>
                    </a:ext>
                  </a:extLst>
                </a:gridCol>
              </a:tblGrid>
              <a:tr h="318564"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Integer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Roman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3194843"/>
                  </a:ext>
                </a:extLst>
              </a:tr>
              <a:tr h="318564"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348180"/>
                  </a:ext>
                </a:extLst>
              </a:tr>
              <a:tr h="318564"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0733623"/>
                  </a:ext>
                </a:extLst>
              </a:tr>
              <a:tr h="318564"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9967103"/>
                  </a:ext>
                </a:extLst>
              </a:tr>
              <a:tr h="318564"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3214925"/>
                  </a:ext>
                </a:extLst>
              </a:tr>
              <a:tr h="318564"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1716424"/>
                  </a:ext>
                </a:extLst>
              </a:tr>
              <a:tr h="318564"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7490692"/>
                  </a:ext>
                </a:extLst>
              </a:tr>
              <a:tr h="318564"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2714298"/>
                  </a:ext>
                </a:extLst>
              </a:tr>
              <a:tr h="318564"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5453652"/>
                  </a:ext>
                </a:extLst>
              </a:tr>
              <a:tr h="318564"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0409350"/>
                  </a:ext>
                </a:extLst>
              </a:tr>
              <a:tr h="318564"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798350"/>
                  </a:ext>
                </a:extLst>
              </a:tr>
              <a:tr h="318564"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9670302"/>
                  </a:ext>
                </a:extLst>
              </a:tr>
              <a:tr h="318564"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7783615"/>
                  </a:ext>
                </a:extLst>
              </a:tr>
              <a:tr h="318564"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226449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61A956F-843A-9D12-D58D-6FD659C94613}"/>
              </a:ext>
            </a:extLst>
          </p:cNvPr>
          <p:cNvSpPr txBox="1"/>
          <p:nvPr/>
        </p:nvSpPr>
        <p:spPr>
          <a:xfrm>
            <a:off x="3585222" y="3821901"/>
            <a:ext cx="4042966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  <a:hlinkClick r:id="rId2"/>
              </a:rPr>
              <a:t>https://www.romannumerals.org/converter</a:t>
            </a:r>
            <a:r>
              <a:rPr lang="en-US" dirty="0">
                <a:solidFill>
                  <a:srgbClr val="0033CC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63332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EFE2C-08E5-BAFC-508A-F0AD57C87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Convert 2,443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MMCDXLIII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91BE0-E6F9-9EC9-886A-E75EEACAF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84" y="1325902"/>
            <a:ext cx="8046632" cy="4922497"/>
          </a:xfrm>
        </p:spPr>
        <p:txBody>
          <a:bodyPr/>
          <a:lstStyle/>
          <a:p>
            <a:r>
              <a:rPr lang="en-US" sz="1400" dirty="0"/>
              <a:t>As long as it’s possible, subtract 1000 and print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  <a:r>
              <a:rPr lang="en-US" sz="1400" dirty="0"/>
              <a:t> each time.</a:t>
            </a:r>
          </a:p>
          <a:p>
            <a:pPr lvl="1"/>
            <a:r>
              <a:rPr lang="en-US" sz="1200" dirty="0"/>
              <a:t>1,443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</a:p>
          <a:p>
            <a:pPr lvl="1"/>
            <a:r>
              <a:rPr lang="en-US" sz="1200" dirty="0"/>
              <a:t>   443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</a:p>
          <a:p>
            <a:r>
              <a:rPr lang="en-US" sz="1400" dirty="0"/>
              <a:t>If it’s possible, subtract 900 and print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CM.</a:t>
            </a:r>
          </a:p>
          <a:p>
            <a:r>
              <a:rPr lang="en-US" sz="1400" dirty="0"/>
              <a:t>If it’s possible, subtract 500 and print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sz="1400" dirty="0"/>
              <a:t>.</a:t>
            </a:r>
          </a:p>
          <a:p>
            <a:r>
              <a:rPr lang="en-US" sz="1400" dirty="0"/>
              <a:t>If it’s possible, subtract 400 and print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CD</a:t>
            </a:r>
            <a:r>
              <a:rPr lang="en-US" sz="1400" dirty="0"/>
              <a:t>.</a:t>
            </a:r>
          </a:p>
          <a:p>
            <a:pPr lvl="1"/>
            <a:r>
              <a:rPr lang="en-US" sz="1200" dirty="0"/>
              <a:t>43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CD</a:t>
            </a:r>
          </a:p>
          <a:p>
            <a:r>
              <a:rPr lang="en-US" sz="1400" dirty="0"/>
              <a:t>As long as it’s possible, subtract 100 and print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400" dirty="0"/>
              <a:t> each time.</a:t>
            </a:r>
          </a:p>
          <a:p>
            <a:r>
              <a:rPr lang="en-US" sz="1400" dirty="0"/>
              <a:t>If it’s possible, subtract 90 and print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XC</a:t>
            </a:r>
            <a:r>
              <a:rPr lang="en-US" sz="1400" dirty="0"/>
              <a:t>.</a:t>
            </a:r>
          </a:p>
          <a:p>
            <a:r>
              <a:rPr lang="en-US" sz="1400" dirty="0"/>
              <a:t>If it’s possible, subtract 50 and print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-US" sz="1400" dirty="0"/>
              <a:t>.</a:t>
            </a:r>
          </a:p>
          <a:p>
            <a:r>
              <a:rPr lang="en-US" sz="1400" dirty="0"/>
              <a:t>If it’s possible, subtract 40 and print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XL</a:t>
            </a:r>
            <a:r>
              <a:rPr lang="en-US" sz="1400" dirty="0"/>
              <a:t>.</a:t>
            </a:r>
          </a:p>
          <a:p>
            <a:pPr lvl="1"/>
            <a:r>
              <a:rPr lang="en-US" sz="1100" dirty="0"/>
              <a:t>3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XL</a:t>
            </a:r>
          </a:p>
          <a:p>
            <a:r>
              <a:rPr lang="en-US" sz="1400" dirty="0"/>
              <a:t>As long as it’s possible, subtract 10 and print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/>
              <a:t> each time.</a:t>
            </a:r>
          </a:p>
          <a:p>
            <a:r>
              <a:rPr lang="en-US" sz="1400" dirty="0"/>
              <a:t>If it’s possible, subtract 9 and print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IX</a:t>
            </a:r>
            <a:r>
              <a:rPr lang="en-US" sz="1400" dirty="0"/>
              <a:t>.</a:t>
            </a:r>
          </a:p>
          <a:p>
            <a:r>
              <a:rPr lang="en-US" sz="1400" dirty="0"/>
              <a:t>If it’s possible, subtract 5 and print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en-US" sz="1400" dirty="0"/>
              <a:t>.</a:t>
            </a:r>
          </a:p>
          <a:p>
            <a:r>
              <a:rPr lang="en-US" sz="1400" dirty="0"/>
              <a:t>If it’s possible, subtract 4 and print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IV</a:t>
            </a:r>
            <a:r>
              <a:rPr lang="en-US" sz="1400" dirty="0"/>
              <a:t>.</a:t>
            </a:r>
          </a:p>
          <a:p>
            <a:r>
              <a:rPr lang="en-US" sz="1400" dirty="0"/>
              <a:t>As long as it’s possible, subtract 1 and print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/>
              <a:t> each time.</a:t>
            </a:r>
          </a:p>
          <a:p>
            <a:pPr lvl="1"/>
            <a:r>
              <a:rPr lang="en-US" sz="1100" dirty="0"/>
              <a:t>2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</a:p>
          <a:p>
            <a:pPr lvl="1"/>
            <a:r>
              <a:rPr lang="en-US" sz="1100" dirty="0"/>
              <a:t>1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</a:p>
          <a:p>
            <a:pPr lvl="1"/>
            <a:r>
              <a:rPr lang="en-US" sz="1100" dirty="0"/>
              <a:t>0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</a:p>
          <a:p>
            <a:endParaRPr lang="en-US" sz="1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254827-23F8-FA2F-663C-82D8B2098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217462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36874</TotalTime>
  <Words>363</Words>
  <Application>Microsoft Macintosh PowerPoint</Application>
  <PresentationFormat>On-screen Show (4:3)</PresentationFormat>
  <Paragraphs>91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Courier New</vt:lpstr>
      <vt:lpstr>Times New Roman</vt:lpstr>
      <vt:lpstr>Wingdings</vt:lpstr>
      <vt:lpstr>Quadrant</vt:lpstr>
      <vt:lpstr>DATA 200 Computational Programming for Analytics February 8 Class Meeting</vt:lpstr>
      <vt:lpstr>This Evening</vt:lpstr>
      <vt:lpstr>This Evening, cont’d</vt:lpstr>
      <vt:lpstr>Convert Integer to Roman Numeral</vt:lpstr>
      <vt:lpstr>Example: Convert 2,443 to MMCDXLIII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 Mak</cp:lastModifiedBy>
  <cp:revision>463</cp:revision>
  <dcterms:created xsi:type="dcterms:W3CDTF">2008-01-12T03:52:55Z</dcterms:created>
  <dcterms:modified xsi:type="dcterms:W3CDTF">2024-02-10T19:24:10Z</dcterms:modified>
  <cp:category/>
</cp:coreProperties>
</file>