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56" r:id="rId2"/>
    <p:sldId id="770" r:id="rId3"/>
    <p:sldId id="768" r:id="rId4"/>
    <p:sldId id="769" r:id="rId5"/>
    <p:sldId id="773" r:id="rId6"/>
    <p:sldId id="774" r:id="rId7"/>
    <p:sldId id="775" r:id="rId8"/>
    <p:sldId id="776" r:id="rId9"/>
    <p:sldId id="771" r:id="rId10"/>
    <p:sldId id="772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009051"/>
    <a:srgbClr val="D5FC79"/>
    <a:srgbClr val="E1F5FF"/>
    <a:srgbClr val="C6DEFF"/>
    <a:srgbClr val="A12A03"/>
    <a:srgbClr val="66CCFF"/>
    <a:srgbClr val="A4000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01" autoAdjust="0"/>
    <p:restoredTop sz="98450" autoAdjust="0"/>
  </p:normalViewPr>
  <p:slideViewPr>
    <p:cSldViewPr>
      <p:cViewPr varScale="1">
        <p:scale>
          <a:sx n="196" d="100"/>
          <a:sy n="196" d="100"/>
        </p:scale>
        <p:origin x="168" y="33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1/31/24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00435" y="6263609"/>
            <a:ext cx="1742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Applied Data Science </a:t>
            </a:r>
            <a:r>
              <a:rPr lang="en-US" sz="1000" baseline="0" dirty="0"/>
              <a:t>Dept.</a:t>
            </a:r>
          </a:p>
          <a:p>
            <a:r>
              <a:rPr lang="en-US" sz="1000" baseline="0" dirty="0"/>
              <a:t>Spring 2024: February 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111051" y="6263609"/>
            <a:ext cx="3199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200: </a:t>
            </a:r>
            <a:r>
              <a:rPr lang="en-US" sz="1000" baseline="0" dirty="0"/>
              <a:t>Computational Programming for Analytics</a:t>
            </a:r>
            <a:br>
              <a:rPr lang="en-US" sz="1000" baseline="0" dirty="0"/>
            </a:br>
            <a:r>
              <a:rPr lang="en-US" sz="1000" baseline="0" dirty="0"/>
              <a:t>© Ronald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iobe.com/tiobe-index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anaconda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DATA 200</a:t>
            </a:r>
            <a:br>
              <a:rPr lang="en-US" sz="3200" dirty="0"/>
            </a:br>
            <a:r>
              <a:rPr lang="en-US" dirty="0"/>
              <a:t>Computational Programming</a:t>
            </a:r>
            <a:br>
              <a:rPr lang="en-US" dirty="0"/>
            </a:br>
            <a:r>
              <a:rPr lang="en-US" dirty="0"/>
              <a:t>for Analytics</a:t>
            </a:r>
            <a:br>
              <a:rPr lang="en-US" sz="3600" dirty="0"/>
            </a:br>
            <a:r>
              <a:rPr lang="en-US" sz="2400" dirty="0"/>
              <a:t>February 1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Applied Data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62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429A7643-0D99-37CC-DA97-13489E8FBD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097" y="4783963"/>
            <a:ext cx="1828780" cy="64604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56ABB-A486-8276-8840-EAF8D6E09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Break: Install Python Software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F13AF-85E2-19E6-4EC7-6434C0864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/>
              <a:t>In the terminal/prompt window, update Anaconda’s installed packages to their </a:t>
            </a:r>
            <a:br>
              <a:rPr lang="en-US" dirty="0"/>
            </a:br>
            <a:r>
              <a:rPr lang="en-US" dirty="0"/>
              <a:t>latest versions: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0121B-B4C0-2488-076F-7E8DC6F22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1F7A40-6DE5-ADE2-1E57-A3F7A58E070F}"/>
              </a:ext>
            </a:extLst>
          </p:cNvPr>
          <p:cNvSpPr txBox="1"/>
          <p:nvPr/>
        </p:nvSpPr>
        <p:spPr>
          <a:xfrm>
            <a:off x="3238943" y="2733508"/>
            <a:ext cx="266611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conda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update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conda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conda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update --all</a:t>
            </a:r>
          </a:p>
        </p:txBody>
      </p:sp>
    </p:spTree>
    <p:extLst>
      <p:ext uri="{BB962C8B-B14F-4D97-AF65-F5344CB8AC3E}">
        <p14:creationId xmlns:p14="http://schemas.microsoft.com/office/powerpoint/2010/main" val="598672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4D190-E6DE-FF21-228D-F68F7B00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6C2DC-949D-CE29-0A05-E672F92CE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Python and its role in data analytics</a:t>
            </a:r>
          </a:p>
          <a:p>
            <a:r>
              <a:rPr lang="en-US" dirty="0"/>
              <a:t>Installing Python software</a:t>
            </a:r>
          </a:p>
          <a:p>
            <a:r>
              <a:rPr lang="en-US" dirty="0"/>
              <a:t>Ways to run Python code</a:t>
            </a:r>
          </a:p>
          <a:p>
            <a:r>
              <a:rPr lang="en-US" dirty="0"/>
              <a:t>Introduction to Python programming</a:t>
            </a:r>
          </a:p>
          <a:p>
            <a:r>
              <a:rPr lang="en-US" dirty="0"/>
              <a:t>Example Python programs:</a:t>
            </a:r>
          </a:p>
          <a:p>
            <a:r>
              <a:rPr lang="en-US" dirty="0"/>
              <a:t>Example Jupyter notebooks: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i="1" dirty="0"/>
              <a:t>Daily quiz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85233-8876-6DB5-1EB3-0DF0A6CEF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867AA3-EECD-8E1D-266D-8A22AD406458}"/>
              </a:ext>
            </a:extLst>
          </p:cNvPr>
          <p:cNvSpPr txBox="1"/>
          <p:nvPr/>
        </p:nvSpPr>
        <p:spPr>
          <a:xfrm>
            <a:off x="5486390" y="3429000"/>
            <a:ext cx="191270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RollDieDynamic.py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E93395-C383-FA0B-39FA-451453191BB5}"/>
              </a:ext>
            </a:extLst>
          </p:cNvPr>
          <p:cNvSpPr txBox="1"/>
          <p:nvPr/>
        </p:nvSpPr>
        <p:spPr>
          <a:xfrm>
            <a:off x="7500257" y="3429000"/>
            <a:ext cx="118654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FindMin.py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847A13-2D83-8621-7282-D92C76159A54}"/>
              </a:ext>
            </a:extLst>
          </p:cNvPr>
          <p:cNvSpPr txBox="1"/>
          <p:nvPr/>
        </p:nvSpPr>
        <p:spPr>
          <a:xfrm>
            <a:off x="1168547" y="4434192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02_02.ipynb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D6C66F-7449-051C-1A47-2D33AF3427CC}"/>
              </a:ext>
            </a:extLst>
          </p:cNvPr>
          <p:cNvSpPr txBox="1"/>
          <p:nvPr/>
        </p:nvSpPr>
        <p:spPr>
          <a:xfrm>
            <a:off x="2571344" y="4434192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02_03.ipynb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B4DBA2-1702-5701-8F29-DB6024B8FE03}"/>
              </a:ext>
            </a:extLst>
          </p:cNvPr>
          <p:cNvSpPr txBox="1"/>
          <p:nvPr/>
        </p:nvSpPr>
        <p:spPr>
          <a:xfrm>
            <a:off x="3974141" y="4434192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02_04.ipynb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509DAC-E640-BA66-03D2-ADDC8B8E40EA}"/>
              </a:ext>
            </a:extLst>
          </p:cNvPr>
          <p:cNvSpPr txBox="1"/>
          <p:nvPr/>
        </p:nvSpPr>
        <p:spPr>
          <a:xfrm>
            <a:off x="5376938" y="4434192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02_05.ipynb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CEFA9A-67EF-7080-FADC-0717B63E1BA5}"/>
              </a:ext>
            </a:extLst>
          </p:cNvPr>
          <p:cNvSpPr txBox="1"/>
          <p:nvPr/>
        </p:nvSpPr>
        <p:spPr>
          <a:xfrm>
            <a:off x="1168547" y="4849239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02_06.ipynb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CC2C90-131C-E08A-BE17-F66A381AC035}"/>
              </a:ext>
            </a:extLst>
          </p:cNvPr>
          <p:cNvSpPr txBox="1"/>
          <p:nvPr/>
        </p:nvSpPr>
        <p:spPr>
          <a:xfrm>
            <a:off x="2571344" y="4849239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02_07.ipynb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89CFEFB-DEF0-BD1C-0D53-4744DA99695B}"/>
              </a:ext>
            </a:extLst>
          </p:cNvPr>
          <p:cNvSpPr txBox="1"/>
          <p:nvPr/>
        </p:nvSpPr>
        <p:spPr>
          <a:xfrm>
            <a:off x="3974141" y="4849239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02_08.ipynb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CFA4C1-09DF-3FD3-FC93-BCA5A3AC5A76}"/>
              </a:ext>
            </a:extLst>
          </p:cNvPr>
          <p:cNvSpPr txBox="1"/>
          <p:nvPr/>
        </p:nvSpPr>
        <p:spPr>
          <a:xfrm>
            <a:off x="5376938" y="4849239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02_09.ipynb</a:t>
            </a:r>
          </a:p>
        </p:txBody>
      </p:sp>
    </p:spTree>
    <p:extLst>
      <p:ext uri="{BB962C8B-B14F-4D97-AF65-F5344CB8AC3E}">
        <p14:creationId xmlns:p14="http://schemas.microsoft.com/office/powerpoint/2010/main" val="212312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67601-2825-B6B2-CFCF-1DD9ABF00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Python?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57580-874E-040A-C076-C07B088C4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Currently the world’s </a:t>
            </a:r>
            <a:r>
              <a:rPr lang="en-US" u="sng" dirty="0"/>
              <a:t>most popular</a:t>
            </a:r>
            <a:r>
              <a:rPr lang="en-US" dirty="0"/>
              <a:t> programming language in general use, </a:t>
            </a:r>
            <a:br>
              <a:rPr lang="en-US" dirty="0"/>
            </a:br>
            <a:r>
              <a:rPr lang="en-US" dirty="0"/>
              <a:t>and especially for educational and scientific computing.</a:t>
            </a:r>
          </a:p>
          <a:p>
            <a:pPr lvl="1"/>
            <a:r>
              <a:rPr lang="en-US" dirty="0">
                <a:hlinkClick r:id="rId2"/>
              </a:rPr>
              <a:t>https://www.tiobe.com/tiobe-index/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First released in 1991.</a:t>
            </a:r>
          </a:p>
          <a:p>
            <a:pPr lvl="5"/>
            <a:endParaRPr lang="en-US" dirty="0"/>
          </a:p>
          <a:p>
            <a:r>
              <a:rPr lang="en-US" dirty="0"/>
              <a:t>Open source, free, and widely available.</a:t>
            </a:r>
          </a:p>
          <a:p>
            <a:r>
              <a:rPr lang="en-US" dirty="0"/>
              <a:t>Many libraries available for data science, AI, finance, web programming, etc.</a:t>
            </a:r>
          </a:p>
          <a:p>
            <a:r>
              <a:rPr lang="en-US" dirty="0"/>
              <a:t>Easy to learn?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C1A364-12D2-B99C-EE3B-29389F7D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853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1BC30FAD-91CC-1C23-D053-04C32D3EC5F5}"/>
              </a:ext>
            </a:extLst>
          </p:cNvPr>
          <p:cNvSpPr/>
          <p:nvPr/>
        </p:nvSpPr>
        <p:spPr bwMode="auto">
          <a:xfrm>
            <a:off x="1828848" y="4617707"/>
            <a:ext cx="6766468" cy="1554463"/>
          </a:xfrm>
          <a:prstGeom prst="rect">
            <a:avLst/>
          </a:prstGeom>
          <a:solidFill>
            <a:srgbClr val="D5FC79">
              <a:alpha val="49782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D3CC5C-2B21-479D-C425-40687B850738}"/>
              </a:ext>
            </a:extLst>
          </p:cNvPr>
          <p:cNvSpPr/>
          <p:nvPr/>
        </p:nvSpPr>
        <p:spPr bwMode="auto">
          <a:xfrm>
            <a:off x="1828848" y="2240293"/>
            <a:ext cx="6766468" cy="2377414"/>
          </a:xfrm>
          <a:prstGeom prst="rect">
            <a:avLst/>
          </a:prstGeom>
          <a:solidFill>
            <a:schemeClr val="accent1">
              <a:lumMod val="40000"/>
              <a:lumOff val="60000"/>
              <a:alpha val="50005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B3ED8E-66B2-82C0-401E-26CFC136F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Python’s Role in Data Analytics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CC425-87D0-CB12-E2B5-92957CAEF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741698-1A60-62C4-0666-29536DD6230C}"/>
              </a:ext>
            </a:extLst>
          </p:cNvPr>
          <p:cNvSpPr txBox="1"/>
          <p:nvPr/>
        </p:nvSpPr>
        <p:spPr>
          <a:xfrm>
            <a:off x="4171091" y="1325903"/>
            <a:ext cx="2715807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Understand the application:</a:t>
            </a:r>
          </a:p>
          <a:p>
            <a:pPr algn="ctr"/>
            <a:r>
              <a:rPr lang="en-US" dirty="0"/>
              <a:t>What do we want to learn?</a:t>
            </a:r>
          </a:p>
          <a:p>
            <a:pPr algn="ctr"/>
            <a:r>
              <a:rPr lang="en-US" dirty="0"/>
              <a:t>What must be decided?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184F32-936F-CA8B-7822-74CC471025B9}"/>
              </a:ext>
            </a:extLst>
          </p:cNvPr>
          <p:cNvSpPr txBox="1"/>
          <p:nvPr/>
        </p:nvSpPr>
        <p:spPr>
          <a:xfrm>
            <a:off x="4171092" y="4717978"/>
            <a:ext cx="2715808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Perform advanced analysis:</a:t>
            </a:r>
          </a:p>
          <a:p>
            <a:pPr algn="ctr"/>
            <a:r>
              <a:rPr lang="en-US" dirty="0"/>
              <a:t>machine learning,</a:t>
            </a:r>
          </a:p>
          <a:p>
            <a:pPr algn="ctr"/>
            <a:r>
              <a:rPr lang="en-US" dirty="0"/>
              <a:t>data mining, deep</a:t>
            </a:r>
          </a:p>
          <a:p>
            <a:pPr algn="ctr"/>
            <a:r>
              <a:rPr lang="en-US" dirty="0"/>
              <a:t>learning, natural</a:t>
            </a:r>
          </a:p>
          <a:p>
            <a:pPr algn="ctr"/>
            <a:r>
              <a:rPr lang="en-US" dirty="0"/>
              <a:t>language processing, etc.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BFC8834-8D0C-EAC2-8143-92672F12DA64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 bwMode="auto">
          <a:xfrm>
            <a:off x="5528996" y="4514657"/>
            <a:ext cx="0" cy="20332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6825B0B-3A28-3584-5DE3-7B55F9BB4AF1}"/>
              </a:ext>
            </a:extLst>
          </p:cNvPr>
          <p:cNvGrpSpPr/>
          <p:nvPr/>
        </p:nvGrpSpPr>
        <p:grpSpPr>
          <a:xfrm>
            <a:off x="4171091" y="2156900"/>
            <a:ext cx="2715808" cy="2357757"/>
            <a:chOff x="4171091" y="2156900"/>
            <a:chExt cx="2715808" cy="235775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7D7E77A-0F09-6756-1A3D-B4D3ECA03B4A}"/>
                </a:ext>
              </a:extLst>
            </p:cNvPr>
            <p:cNvSpPr txBox="1"/>
            <p:nvPr/>
          </p:nvSpPr>
          <p:spPr>
            <a:xfrm>
              <a:off x="4171091" y="2366249"/>
              <a:ext cx="2715807" cy="33855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Identify the data sources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2255661-70C9-652E-7742-09B1D2FB56B0}"/>
                </a:ext>
              </a:extLst>
            </p:cNvPr>
            <p:cNvSpPr txBox="1"/>
            <p:nvPr/>
          </p:nvSpPr>
          <p:spPr>
            <a:xfrm>
              <a:off x="4171092" y="2901844"/>
              <a:ext cx="2715806" cy="58477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Extract, transform,</a:t>
              </a:r>
            </a:p>
            <a:p>
              <a:pPr algn="ctr"/>
              <a:r>
                <a:rPr lang="en-US" dirty="0"/>
                <a:t>and load data (ETL)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9920C08-F20B-EDB2-5834-89783B769E52}"/>
                </a:ext>
              </a:extLst>
            </p:cNvPr>
            <p:cNvSpPr txBox="1"/>
            <p:nvPr/>
          </p:nvSpPr>
          <p:spPr>
            <a:xfrm>
              <a:off x="4171092" y="3683660"/>
              <a:ext cx="2715807" cy="830997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Perform statistical analysis,</a:t>
              </a:r>
            </a:p>
            <a:p>
              <a:pPr algn="ctr"/>
              <a:r>
                <a:rPr lang="en-US" dirty="0"/>
                <a:t>produce tables,</a:t>
              </a:r>
            </a:p>
            <a:p>
              <a:pPr algn="ctr"/>
              <a:r>
                <a:rPr lang="en-US" dirty="0"/>
                <a:t>charts, and graphs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BB73308-673A-7316-5B15-9AD4DCCE0312}"/>
                </a:ext>
              </a:extLst>
            </p:cNvPr>
            <p:cNvCxnSpPr>
              <a:cxnSpLocks/>
              <a:stCxn id="5" idx="2"/>
              <a:endCxn id="6" idx="0"/>
            </p:cNvCxnSpPr>
            <p:nvPr/>
          </p:nvCxnSpPr>
          <p:spPr bwMode="auto">
            <a:xfrm>
              <a:off x="5528995" y="2156900"/>
              <a:ext cx="0" cy="20934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50052105-CFE1-2EF3-3C55-273FBFA52497}"/>
                </a:ext>
              </a:extLst>
            </p:cNvPr>
            <p:cNvCxnSpPr>
              <a:cxnSpLocks/>
              <a:stCxn id="6" idx="2"/>
              <a:endCxn id="7" idx="0"/>
            </p:cNvCxnSpPr>
            <p:nvPr/>
          </p:nvCxnSpPr>
          <p:spPr bwMode="auto">
            <a:xfrm>
              <a:off x="5528995" y="2704803"/>
              <a:ext cx="0" cy="19704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73659704-02FC-BF76-9F9D-E478D354A923}"/>
                </a:ext>
              </a:extLst>
            </p:cNvPr>
            <p:cNvCxnSpPr>
              <a:cxnSpLocks/>
              <a:stCxn id="7" idx="2"/>
              <a:endCxn id="8" idx="0"/>
            </p:cNvCxnSpPr>
            <p:nvPr/>
          </p:nvCxnSpPr>
          <p:spPr bwMode="auto">
            <a:xfrm>
              <a:off x="5528995" y="3486619"/>
              <a:ext cx="1" cy="19704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9" name="Elbow Connector 18">
              <a:extLst>
                <a:ext uri="{FF2B5EF4-FFF2-40B4-BE49-F238E27FC236}">
                  <a16:creationId xmlns:a16="http://schemas.microsoft.com/office/drawing/2014/main" id="{B0081BBE-3177-6F77-1F55-7776BCE83D24}"/>
                </a:ext>
              </a:extLst>
            </p:cNvPr>
            <p:cNvCxnSpPr>
              <a:cxnSpLocks/>
              <a:stCxn id="8" idx="3"/>
              <a:endCxn id="6" idx="3"/>
            </p:cNvCxnSpPr>
            <p:nvPr/>
          </p:nvCxnSpPr>
          <p:spPr bwMode="auto">
            <a:xfrm flipH="1" flipV="1">
              <a:off x="6886898" y="2535526"/>
              <a:ext cx="1" cy="1563633"/>
            </a:xfrm>
            <a:prstGeom prst="bentConnector3">
              <a:avLst>
                <a:gd name="adj1" fmla="val -2286000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1D07A7FE-8B86-69CC-4D7C-AC6F7F0A84E1}"/>
              </a:ext>
            </a:extLst>
          </p:cNvPr>
          <p:cNvSpPr txBox="1"/>
          <p:nvPr/>
        </p:nvSpPr>
        <p:spPr>
          <a:xfrm>
            <a:off x="7344166" y="2904034"/>
            <a:ext cx="861903" cy="276999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DATA 220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80EA8B2-4E31-4107-40A9-C6D5B39F13D8}"/>
              </a:ext>
            </a:extLst>
          </p:cNvPr>
          <p:cNvSpPr txBox="1"/>
          <p:nvPr/>
        </p:nvSpPr>
        <p:spPr>
          <a:xfrm>
            <a:off x="7345689" y="3269794"/>
            <a:ext cx="861903" cy="276999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DATA 225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A331C2D-9089-C91E-FC7F-856591297AEC}"/>
              </a:ext>
            </a:extLst>
          </p:cNvPr>
          <p:cNvSpPr txBox="1"/>
          <p:nvPr/>
        </p:nvSpPr>
        <p:spPr>
          <a:xfrm>
            <a:off x="7345689" y="3626343"/>
            <a:ext cx="861903" cy="276999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DATA 230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FDD9085-E462-489D-8302-3480E0715978}"/>
              </a:ext>
            </a:extLst>
          </p:cNvPr>
          <p:cNvSpPr txBox="1"/>
          <p:nvPr/>
        </p:nvSpPr>
        <p:spPr>
          <a:xfrm>
            <a:off x="7344165" y="4885711"/>
            <a:ext cx="861903" cy="276999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DATA 240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75EE750-0F13-2B21-C80A-0896AB43EDEF}"/>
              </a:ext>
            </a:extLst>
          </p:cNvPr>
          <p:cNvSpPr txBox="1"/>
          <p:nvPr/>
        </p:nvSpPr>
        <p:spPr>
          <a:xfrm>
            <a:off x="7344164" y="5238940"/>
            <a:ext cx="861903" cy="276999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DATA 245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03E6207-91F8-8E1D-0344-0BFB2E3BF1A5}"/>
              </a:ext>
            </a:extLst>
          </p:cNvPr>
          <p:cNvSpPr txBox="1"/>
          <p:nvPr/>
        </p:nvSpPr>
        <p:spPr>
          <a:xfrm>
            <a:off x="7344164" y="5596570"/>
            <a:ext cx="861903" cy="276999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DATA 255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DD43388-FB8A-16EB-E864-3A94A362BFFE}"/>
              </a:ext>
            </a:extLst>
          </p:cNvPr>
          <p:cNvSpPr txBox="1"/>
          <p:nvPr/>
        </p:nvSpPr>
        <p:spPr>
          <a:xfrm>
            <a:off x="7344166" y="1453542"/>
            <a:ext cx="861903" cy="276999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DATA 228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D121A61-1A47-EBAC-C6A3-6DF77AA04493}"/>
              </a:ext>
            </a:extLst>
          </p:cNvPr>
          <p:cNvSpPr txBox="1"/>
          <p:nvPr/>
        </p:nvSpPr>
        <p:spPr>
          <a:xfrm>
            <a:off x="7344164" y="1812774"/>
            <a:ext cx="861903" cy="276999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DATA 270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3421D53-1F20-F0A9-E20B-23C8F3855EE6}"/>
              </a:ext>
            </a:extLst>
          </p:cNvPr>
          <p:cNvSpPr txBox="1"/>
          <p:nvPr/>
        </p:nvSpPr>
        <p:spPr>
          <a:xfrm>
            <a:off x="313166" y="1239011"/>
            <a:ext cx="33970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All phases use </a:t>
            </a:r>
          </a:p>
          <a:p>
            <a:r>
              <a:rPr lang="en-US" sz="2400" b="1" dirty="0"/>
              <a:t>Python programming!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CB2DE26-DBAD-1955-7FB3-52CD2EB9B60C}"/>
              </a:ext>
            </a:extLst>
          </p:cNvPr>
          <p:cNvSpPr txBox="1"/>
          <p:nvPr/>
        </p:nvSpPr>
        <p:spPr>
          <a:xfrm>
            <a:off x="403038" y="2085310"/>
            <a:ext cx="861903" cy="276999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FF00"/>
                </a:solidFill>
              </a:rPr>
              <a:t>DATA 200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CEA8616-EF2F-7EE5-B41A-A85CC9D826FC}"/>
              </a:ext>
            </a:extLst>
          </p:cNvPr>
          <p:cNvSpPr txBox="1"/>
          <p:nvPr/>
        </p:nvSpPr>
        <p:spPr>
          <a:xfrm>
            <a:off x="7955243" y="2254864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80%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9DEED0A-5087-06BC-277E-FF6031D238E1}"/>
              </a:ext>
            </a:extLst>
          </p:cNvPr>
          <p:cNvSpPr txBox="1"/>
          <p:nvPr/>
        </p:nvSpPr>
        <p:spPr>
          <a:xfrm>
            <a:off x="2115177" y="2989522"/>
            <a:ext cx="1837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B23C00"/>
                </a:solidFill>
              </a:rPr>
              <a:t>Data wrangling:</a:t>
            </a:r>
          </a:p>
          <a:p>
            <a:pPr algn="ctr"/>
            <a:r>
              <a:rPr lang="en-US" sz="1200" dirty="0">
                <a:solidFill>
                  <a:srgbClr val="B23C00"/>
                </a:solidFill>
              </a:rPr>
              <a:t>Prepare and understand</a:t>
            </a:r>
          </a:p>
          <a:p>
            <a:pPr algn="ctr"/>
            <a:r>
              <a:rPr lang="en-US" sz="1200" dirty="0">
                <a:solidFill>
                  <a:srgbClr val="B23C00"/>
                </a:solidFill>
              </a:rPr>
              <a:t>the data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81FF84C-8FF7-ECE2-49F3-B76DE9EAE00D}"/>
              </a:ext>
            </a:extLst>
          </p:cNvPr>
          <p:cNvSpPr txBox="1"/>
          <p:nvPr/>
        </p:nvSpPr>
        <p:spPr>
          <a:xfrm>
            <a:off x="2103147" y="2366249"/>
            <a:ext cx="18614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n>
                  <a:solidFill>
                    <a:srgbClr val="FFC000"/>
                  </a:solidFill>
                </a:ln>
                <a:solidFill>
                  <a:srgbClr val="B23C00"/>
                </a:solidFill>
              </a:rPr>
              <a:t>Exploratory data </a:t>
            </a:r>
          </a:p>
          <a:p>
            <a:pPr algn="ctr"/>
            <a:r>
              <a:rPr lang="en-US" b="1" dirty="0">
                <a:ln>
                  <a:solidFill>
                    <a:srgbClr val="FFC000"/>
                  </a:solidFill>
                </a:ln>
                <a:solidFill>
                  <a:srgbClr val="B23C00"/>
                </a:solidFill>
              </a:rPr>
              <a:t>analysis (EDA)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618819-5636-2F1C-225C-B4C5CE54F6D2}"/>
              </a:ext>
            </a:extLst>
          </p:cNvPr>
          <p:cNvSpPr txBox="1"/>
          <p:nvPr/>
        </p:nvSpPr>
        <p:spPr>
          <a:xfrm>
            <a:off x="2176083" y="4709146"/>
            <a:ext cx="17155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n>
                  <a:solidFill>
                    <a:srgbClr val="00B050"/>
                  </a:solidFill>
                </a:ln>
                <a:solidFill>
                  <a:srgbClr val="009051"/>
                </a:solidFill>
              </a:rPr>
              <a:t>Artificial</a:t>
            </a:r>
          </a:p>
          <a:p>
            <a:pPr algn="ctr"/>
            <a:r>
              <a:rPr lang="en-US" b="1" dirty="0">
                <a:ln>
                  <a:solidFill>
                    <a:srgbClr val="00B050"/>
                  </a:solidFill>
                </a:ln>
                <a:solidFill>
                  <a:srgbClr val="009051"/>
                </a:solidFill>
              </a:rPr>
              <a:t>intelligence (AI)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9B34B82-D8B7-8031-FB4D-8D1CB78D09A9}"/>
              </a:ext>
            </a:extLst>
          </p:cNvPr>
          <p:cNvSpPr txBox="1"/>
          <p:nvPr/>
        </p:nvSpPr>
        <p:spPr>
          <a:xfrm>
            <a:off x="2345185" y="5329535"/>
            <a:ext cx="1343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9051"/>
                </a:solidFill>
              </a:rPr>
              <a:t>Discover insights</a:t>
            </a:r>
          </a:p>
          <a:p>
            <a:pPr algn="ctr"/>
            <a:r>
              <a:rPr lang="en-US" sz="1200" dirty="0">
                <a:solidFill>
                  <a:srgbClr val="009051"/>
                </a:solidFill>
              </a:rPr>
              <a:t>in the data</a:t>
            </a:r>
          </a:p>
        </p:txBody>
      </p:sp>
    </p:spTree>
    <p:extLst>
      <p:ext uri="{BB962C8B-B14F-4D97-AF65-F5344CB8AC3E}">
        <p14:creationId xmlns:p14="http://schemas.microsoft.com/office/powerpoint/2010/main" val="1137383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0" grpId="0" animBg="1"/>
      <p:bldP spid="5" grpId="0" animBg="1"/>
      <p:bldP spid="10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33" grpId="0" animBg="1"/>
      <p:bldP spid="36" grpId="0"/>
      <p:bldP spid="34" grpId="0"/>
      <p:bldP spid="21" grpId="0"/>
      <p:bldP spid="22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00AE2-6A6E-4419-083C-D0C4E9F27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Run Python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B4B91-7F6F-5200-D482-28B1A8289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779501"/>
          </a:xfrm>
        </p:spPr>
        <p:txBody>
          <a:bodyPr/>
          <a:lstStyle/>
          <a:p>
            <a:r>
              <a:rPr lang="en-US" dirty="0"/>
              <a:t>The Python code we’ll work with in this class comes in two forms.</a:t>
            </a:r>
          </a:p>
          <a:p>
            <a:pPr lvl="4"/>
            <a:endParaRPr lang="en-US" dirty="0"/>
          </a:p>
          <a:p>
            <a:r>
              <a:rPr lang="en-US" dirty="0"/>
              <a:t>As a </a:t>
            </a:r>
            <a:r>
              <a:rPr lang="en-US" u="sng" dirty="0"/>
              <a:t>standalone Python program</a:t>
            </a:r>
            <a:r>
              <a:rPr lang="en-US" dirty="0"/>
              <a:t> in a text file.</a:t>
            </a:r>
          </a:p>
          <a:p>
            <a:pPr lvl="1"/>
            <a:r>
              <a:rPr lang="en-US" dirty="0"/>
              <a:t>File suffix is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py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Example: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RollDieDynamic.py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Run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ipython</a:t>
            </a:r>
            <a:r>
              <a:rPr lang="en-US" dirty="0"/>
              <a:t> in a terminal/prompt window.</a:t>
            </a:r>
          </a:p>
          <a:p>
            <a:pPr lvl="2"/>
            <a:r>
              <a:rPr lang="en-US" dirty="0"/>
              <a:t>Windows: Get from the </a:t>
            </a:r>
            <a:r>
              <a:rPr lang="en-US" dirty="0">
                <a:solidFill>
                  <a:srgbClr val="0033CC"/>
                </a:solidFill>
              </a:rPr>
              <a:t>Start</a:t>
            </a:r>
            <a:r>
              <a:rPr lang="en-US" dirty="0"/>
              <a:t> menu. </a:t>
            </a:r>
            <a:br>
              <a:rPr lang="en-US" dirty="0"/>
            </a:br>
            <a:r>
              <a:rPr lang="en-US" dirty="0"/>
              <a:t>                 Do </a:t>
            </a:r>
            <a:r>
              <a:rPr lang="en-US" u="sng" dirty="0"/>
              <a:t>not</a:t>
            </a:r>
            <a:r>
              <a:rPr lang="en-US" dirty="0"/>
              <a:t> run as administrator.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06325-F4C1-3A17-FEE4-FF49CFBC5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F36975-8291-164C-382D-32BF60E9E3D2}"/>
              </a:ext>
            </a:extLst>
          </p:cNvPr>
          <p:cNvSpPr txBox="1"/>
          <p:nvPr/>
        </p:nvSpPr>
        <p:spPr>
          <a:xfrm>
            <a:off x="2273935" y="5166341"/>
            <a:ext cx="4733988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ipython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RollDieDynamic.py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100 100</a:t>
            </a:r>
          </a:p>
        </p:txBody>
      </p:sp>
    </p:spTree>
    <p:extLst>
      <p:ext uri="{BB962C8B-B14F-4D97-AF65-F5344CB8AC3E}">
        <p14:creationId xmlns:p14="http://schemas.microsoft.com/office/powerpoint/2010/main" val="1821985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34546-BE31-0AB9-A3A2-3F5E1EDCF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Run Python Code,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5D66D-8A2E-CFA1-2B8A-6D80069B9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 </a:t>
            </a:r>
            <a:r>
              <a:rPr lang="en-US" u="sng" dirty="0"/>
              <a:t>Jupyter notebook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File suffix is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ipynb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Example: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AgeHistogram.ipynb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cd</a:t>
            </a:r>
            <a:r>
              <a:rPr lang="en-US" dirty="0"/>
              <a:t> to the directory/folder containing the notebooks</a:t>
            </a:r>
          </a:p>
          <a:p>
            <a:pPr lvl="1"/>
            <a:r>
              <a:rPr lang="en-US" dirty="0"/>
              <a:t>Run in a terminal/prompt window.</a:t>
            </a:r>
          </a:p>
          <a:p>
            <a:pPr lvl="2"/>
            <a:r>
              <a:rPr lang="en-US" dirty="0"/>
              <a:t>Windows: Get from the </a:t>
            </a:r>
            <a:r>
              <a:rPr lang="en-US" dirty="0">
                <a:solidFill>
                  <a:srgbClr val="0033CC"/>
                </a:solidFill>
              </a:rPr>
              <a:t>Start</a:t>
            </a:r>
            <a:r>
              <a:rPr lang="en-US" dirty="0"/>
              <a:t> menu. </a:t>
            </a:r>
            <a:br>
              <a:rPr lang="en-US" dirty="0"/>
            </a:br>
            <a:r>
              <a:rPr lang="en-US" dirty="0"/>
              <a:t>                 Do </a:t>
            </a:r>
            <a:r>
              <a:rPr lang="en-US" u="sng" dirty="0"/>
              <a:t>not</a:t>
            </a:r>
            <a:r>
              <a:rPr lang="en-US" dirty="0"/>
              <a:t> run as administrator.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C5A23B-DDCB-15A0-A287-79485FC04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E73AB0-DC2C-2E46-F8BA-31C6C6379765}"/>
              </a:ext>
            </a:extLst>
          </p:cNvPr>
          <p:cNvSpPr txBox="1"/>
          <p:nvPr/>
        </p:nvSpPr>
        <p:spPr>
          <a:xfrm>
            <a:off x="3721446" y="4434829"/>
            <a:ext cx="1701107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jupyter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lab</a:t>
            </a:r>
          </a:p>
        </p:txBody>
      </p:sp>
    </p:spTree>
    <p:extLst>
      <p:ext uri="{BB962C8B-B14F-4D97-AF65-F5344CB8AC3E}">
        <p14:creationId xmlns:p14="http://schemas.microsoft.com/office/powerpoint/2010/main" val="3574709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2E023-BEA6-BE33-97AD-39A036632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Jupyter Notebook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B0987-B535-40B2-8002-8E86FAC57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electronic version of a </a:t>
            </a:r>
            <a:r>
              <a:rPr lang="en-US" u="sng" dirty="0"/>
              <a:t>lab notebook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Runs in a web browser.</a:t>
            </a:r>
          </a:p>
          <a:p>
            <a:pPr lvl="1"/>
            <a:r>
              <a:rPr lang="en-US" dirty="0"/>
              <a:t>Ideal for </a:t>
            </a:r>
            <a:r>
              <a:rPr lang="en-US" u="sng" dirty="0"/>
              <a:t>sharing</a:t>
            </a:r>
            <a:r>
              <a:rPr lang="en-US" dirty="0"/>
              <a:t> data, algorithms, and results.</a:t>
            </a:r>
          </a:p>
          <a:p>
            <a:pPr lvl="5"/>
            <a:endParaRPr lang="en-US" dirty="0"/>
          </a:p>
          <a:p>
            <a:r>
              <a:rPr lang="en-US" dirty="0"/>
              <a:t>Contains text and Python code in cells.</a:t>
            </a:r>
          </a:p>
          <a:p>
            <a:pPr lvl="1"/>
            <a:r>
              <a:rPr lang="en-US" dirty="0"/>
              <a:t>You can execute the code within the notebook.</a:t>
            </a:r>
          </a:p>
          <a:p>
            <a:pPr lvl="1"/>
            <a:r>
              <a:rPr lang="en-US" dirty="0"/>
              <a:t>The results appear in new output cells.</a:t>
            </a:r>
          </a:p>
          <a:p>
            <a:pPr lvl="4"/>
            <a:endParaRPr lang="en-US" dirty="0"/>
          </a:p>
          <a:p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jupyter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lab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runs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IPython</a:t>
            </a:r>
            <a:r>
              <a:rPr lang="en-US" dirty="0"/>
              <a:t> hidden in the background.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B57C9A-09B1-839C-B3D7-D1730317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01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6A1FE-6D84-D0FE-3458-5921CE838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Jupyter Notebook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B4E1E6-6221-68A1-3D98-82F60BFCA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2E213126-5841-3C73-5AC9-786E86D42C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066800"/>
            <a:ext cx="7772400" cy="550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403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C0D46-EF94-22D7-41B5-0A5B42B73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Break: Install Python Software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9B53F-A95D-B96A-0A7E-D0822D49A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0781"/>
            <a:ext cx="8229600" cy="4835525"/>
          </a:xfrm>
        </p:spPr>
        <p:txBody>
          <a:bodyPr/>
          <a:lstStyle/>
          <a:p>
            <a:r>
              <a:rPr lang="en-US" dirty="0"/>
              <a:t>Anaconda: </a:t>
            </a:r>
            <a:r>
              <a:rPr lang="en-US" dirty="0">
                <a:hlinkClick r:id="rId2"/>
              </a:rPr>
              <a:t>https://www.anaconda.com</a:t>
            </a:r>
            <a:r>
              <a:rPr lang="en-US" dirty="0"/>
              <a:t> </a:t>
            </a:r>
          </a:p>
          <a:p>
            <a:pPr lvl="4"/>
            <a:endParaRPr lang="en-US" dirty="0"/>
          </a:p>
          <a:p>
            <a:r>
              <a:rPr lang="en-US" dirty="0"/>
              <a:t>MacOS/Linux: Open a terminal window.</a:t>
            </a:r>
          </a:p>
          <a:p>
            <a:r>
              <a:rPr lang="en-US" dirty="0"/>
              <a:t>Windows: </a:t>
            </a:r>
          </a:p>
          <a:p>
            <a:pPr lvl="1"/>
            <a:r>
              <a:rPr lang="en-US" dirty="0"/>
              <a:t>Click on the bottom </a:t>
            </a:r>
            <a:br>
              <a:rPr lang="en-US" dirty="0"/>
            </a:br>
            <a:r>
              <a:rPr lang="en-US" dirty="0"/>
              <a:t>“Window” icon</a:t>
            </a:r>
          </a:p>
          <a:p>
            <a:pPr lvl="1"/>
            <a:r>
              <a:rPr lang="en-US" dirty="0"/>
              <a:t>Open </a:t>
            </a:r>
            <a:r>
              <a:rPr lang="en-US" dirty="0">
                <a:solidFill>
                  <a:srgbClr val="0033CC"/>
                </a:solidFill>
              </a:rPr>
              <a:t>Anaconda3</a:t>
            </a:r>
          </a:p>
          <a:p>
            <a:pPr lvl="1"/>
            <a:r>
              <a:rPr lang="en-US" dirty="0"/>
              <a:t>Right-click the menu item </a:t>
            </a:r>
            <a:br>
              <a:rPr lang="en-US" dirty="0"/>
            </a:br>
            <a:r>
              <a:rPr lang="en-US" dirty="0">
                <a:solidFill>
                  <a:srgbClr val="0033CC"/>
                </a:solidFill>
              </a:rPr>
              <a:t>Anaconda Prompt</a:t>
            </a:r>
          </a:p>
          <a:p>
            <a:pPr lvl="1"/>
            <a:r>
              <a:rPr lang="en-US" dirty="0">
                <a:solidFill>
                  <a:srgbClr val="0033CC"/>
                </a:solidFill>
              </a:rPr>
              <a:t>More </a:t>
            </a:r>
            <a:r>
              <a:rPr lang="en-US" dirty="0">
                <a:solidFill>
                  <a:srgbClr val="0033CC"/>
                </a:solidFill>
                <a:sym typeface="Wingdings" pitchFamily="2" charset="2"/>
              </a:rPr>
              <a:t> </a:t>
            </a:r>
            <a:br>
              <a:rPr lang="en-US" dirty="0">
                <a:solidFill>
                  <a:srgbClr val="0033CC"/>
                </a:solidFill>
                <a:sym typeface="Wingdings" pitchFamily="2" charset="2"/>
              </a:rPr>
            </a:br>
            <a:r>
              <a:rPr lang="en-US" dirty="0">
                <a:solidFill>
                  <a:srgbClr val="0033CC"/>
                </a:solidFill>
                <a:sym typeface="Wingdings" pitchFamily="2" charset="2"/>
              </a:rPr>
              <a:t>   Run as administrator</a:t>
            </a:r>
            <a:endParaRPr lang="en-US" dirty="0">
              <a:solidFill>
                <a:srgbClr val="0033CC"/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81B8E-E315-4DA7-A061-D902F0C02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Picture 6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2CD3E5C2-4E90-5B83-422D-0A0A072EDF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0667" y="2863729"/>
            <a:ext cx="3910934" cy="3242577"/>
          </a:xfrm>
          <a:prstGeom prst="rect">
            <a:avLst/>
          </a:prstGeom>
        </p:spPr>
      </p:pic>
      <p:sp>
        <p:nvSpPr>
          <p:cNvPr id="6" name="Left Arrow 5">
            <a:extLst>
              <a:ext uri="{FF2B5EF4-FFF2-40B4-BE49-F238E27FC236}">
                <a16:creationId xmlns:a16="http://schemas.microsoft.com/office/drawing/2014/main" id="{5DB76F93-B056-AD43-4287-F136B2115350}"/>
              </a:ext>
            </a:extLst>
          </p:cNvPr>
          <p:cNvSpPr/>
          <p:nvPr/>
        </p:nvSpPr>
        <p:spPr bwMode="auto">
          <a:xfrm>
            <a:off x="8424837" y="5271844"/>
            <a:ext cx="365756" cy="274317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427505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34201</TotalTime>
  <Words>568</Words>
  <Application>Microsoft Macintosh PowerPoint</Application>
  <PresentationFormat>On-screen Show (4:3)</PresentationFormat>
  <Paragraphs>117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Courier New</vt:lpstr>
      <vt:lpstr>Times New Roman</vt:lpstr>
      <vt:lpstr>Wingdings</vt:lpstr>
      <vt:lpstr>Quadrant</vt:lpstr>
      <vt:lpstr>DATA 200 Computational Programming for Analytics February 1 Class Meeting</vt:lpstr>
      <vt:lpstr>This Evening</vt:lpstr>
      <vt:lpstr>What is Python?</vt:lpstr>
      <vt:lpstr>Python’s Role in Data Analytics</vt:lpstr>
      <vt:lpstr>Ways to Run Python Code</vt:lpstr>
      <vt:lpstr>Ways to Run Python Code, cont’d</vt:lpstr>
      <vt:lpstr>Jupyter Notebook</vt:lpstr>
      <vt:lpstr>Jupyter Notebook, cont’d</vt:lpstr>
      <vt:lpstr>Break: Install Python Software</vt:lpstr>
      <vt:lpstr>Break: Install Python Software,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460</cp:revision>
  <dcterms:created xsi:type="dcterms:W3CDTF">2008-01-12T03:52:55Z</dcterms:created>
  <dcterms:modified xsi:type="dcterms:W3CDTF">2024-02-01T18:59:11Z</dcterms:modified>
  <cp:category/>
</cp:coreProperties>
</file>