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8"/>
  </p:notesMasterIdLst>
  <p:handoutMasterIdLst>
    <p:handoutMasterId r:id="rId39"/>
  </p:handoutMasterIdLst>
  <p:sldIdLst>
    <p:sldId id="256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7" r:id="rId28"/>
    <p:sldId id="356" r:id="rId29"/>
    <p:sldId id="359" r:id="rId30"/>
    <p:sldId id="360" r:id="rId31"/>
    <p:sldId id="361" r:id="rId32"/>
    <p:sldId id="362" r:id="rId33"/>
    <p:sldId id="363" r:id="rId34"/>
    <p:sldId id="364" r:id="rId35"/>
    <p:sldId id="365" r:id="rId36"/>
    <p:sldId id="366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5FF"/>
    <a:srgbClr val="C6DEFF"/>
    <a:srgbClr val="A12A03"/>
    <a:srgbClr val="B23C00"/>
    <a:srgbClr val="66CCFF"/>
    <a:srgbClr val="A40000"/>
    <a:srgbClr val="0033CC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456" autoAdjust="0"/>
    <p:restoredTop sz="98450" autoAdjust="0"/>
  </p:normalViewPr>
  <p:slideViewPr>
    <p:cSldViewPr>
      <p:cViewPr varScale="1">
        <p:scale>
          <a:sx n="156" d="100"/>
          <a:sy n="156" d="100"/>
        </p:scale>
        <p:origin x="-104" y="-120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992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handoutMaster" Target="handoutMasters/handoutMaster1.xml"/><Relationship Id="rId40" Type="http://schemas.openxmlformats.org/officeDocument/2006/relationships/printerSettings" Target="printerSettings/printerSettings1.bin"/><Relationship Id="rId41" Type="http://schemas.openxmlformats.org/officeDocument/2006/relationships/presProps" Target="presProps.xml"/><Relationship Id="rId42" Type="http://schemas.openxmlformats.org/officeDocument/2006/relationships/viewProps" Target="viewProps.xml"/><Relationship Id="rId43" Type="http://schemas.openxmlformats.org/officeDocument/2006/relationships/theme" Target="theme/theme1.xml"/><Relationship Id="rId4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8/3/15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smtClean="0"/>
              <a:t>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5817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Summer 2015: </a:t>
            </a:r>
            <a:r>
              <a:rPr lang="en-US" sz="1000" baseline="0" dirty="0" smtClean="0"/>
              <a:t>August 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492427" y="6263609"/>
            <a:ext cx="24371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46B: Introduction</a:t>
            </a:r>
            <a:r>
              <a:rPr lang="en-US" sz="1000" baseline="0" dirty="0" smtClean="0"/>
              <a:t> to Data Structures</a:t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000250" indent="-1714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Arial"/>
        <a:buChar char="•"/>
        <a:defRPr sz="800">
          <a:solidFill>
            <a:schemeClr val="tx1"/>
          </a:solidFill>
          <a:latin typeface="+mn-lt"/>
          <a:ea typeface="+mn-ea"/>
        </a:defRPr>
      </a:lvl5pPr>
      <a:lvl6pPr marL="2457450" indent="-1714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Arial"/>
        <a:buChar char="•"/>
        <a:defRPr sz="8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bcs.wiley.com/he-bcs/Books?action=index&amp;itemId=1118431111&amp;bcsId=7872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odecheck.it/codecheck/files/1508010323ehsg28urjg6q8sjsian3rrpmi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46B: Introduction to Data Structures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August 4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Summer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Inorder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Used to traverse a binary tree.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Visit the root node </a:t>
            </a:r>
            <a:r>
              <a:rPr lang="en-US" dirty="0" smtClean="0">
                <a:solidFill>
                  <a:srgbClr val="B23C00"/>
                </a:solidFill>
              </a:rPr>
              <a:t>in between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visiting the left child and the right child.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If the binary tree is a binary search tree,</a:t>
            </a:r>
            <a:r>
              <a:rPr lang="en-US" dirty="0"/>
              <a:t> </a:t>
            </a:r>
            <a:r>
              <a:rPr lang="en-US" dirty="0" smtClean="0"/>
              <a:t>an </a:t>
            </a:r>
            <a:r>
              <a:rPr lang="en-US" dirty="0" err="1" smtClean="0"/>
              <a:t>inorder</a:t>
            </a:r>
            <a:r>
              <a:rPr lang="en-US" dirty="0" smtClean="0"/>
              <a:t> traversal visits the nodes in </a:t>
            </a:r>
            <a:r>
              <a:rPr lang="en-US" dirty="0" smtClean="0">
                <a:solidFill>
                  <a:srgbClr val="B23C00"/>
                </a:solidFill>
              </a:rPr>
              <a:t>sorted 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058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Inorder </a:t>
            </a:r>
            <a:r>
              <a:rPr lang="en-US" dirty="0" smtClean="0"/>
              <a:t>Traversal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 smtClean="0"/>
              <a:t>Use recursion: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Visit the left child (if any).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Visit the root.</a:t>
            </a:r>
          </a:p>
          <a:p>
            <a:pPr lvl="1"/>
            <a:r>
              <a:rPr lang="en-US" dirty="0" smtClean="0"/>
              <a:t>Visit the right child (if any).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base case is visiting a leaf node.</a:t>
            </a:r>
          </a:p>
          <a:p>
            <a:pPr lvl="1"/>
            <a:r>
              <a:rPr lang="en-US" dirty="0" smtClean="0"/>
              <a:t>Each child is a subtree which is closer to a leaf node.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6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Inorder Traversal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Suppose visiting a node means printing its data: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 err="1" smtClean="0"/>
              <a:t>inorder</a:t>
            </a:r>
            <a:r>
              <a:rPr lang="en-US" dirty="0" smtClean="0"/>
              <a:t> traversal of this BST yields:</a:t>
            </a:r>
          </a:p>
          <a:p>
            <a:pPr lvl="1"/>
            <a:r>
              <a:rPr lang="en-US" dirty="0" smtClean="0"/>
              <a:t>Adam Eve Harry Juliet Romeo Tom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 descr="horstmann_7e_fig_17_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88" y="2007941"/>
            <a:ext cx="6904294" cy="306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561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Preorder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Visit the root </a:t>
            </a:r>
            <a:r>
              <a:rPr lang="en-US" dirty="0" smtClean="0">
                <a:solidFill>
                  <a:srgbClr val="B23C00"/>
                </a:solidFill>
              </a:rPr>
              <a:t>before</a:t>
            </a:r>
            <a:r>
              <a:rPr lang="en-US" dirty="0" smtClean="0"/>
              <a:t> visiting the children. </a:t>
            </a:r>
          </a:p>
          <a:p>
            <a:pPr lvl="1"/>
            <a:r>
              <a:rPr lang="en-US" dirty="0" smtClean="0"/>
              <a:t>Visit the children in order.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Works for any tree, not just binary trees.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For a binary tree: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Visit the root.</a:t>
            </a:r>
          </a:p>
          <a:p>
            <a:pPr lvl="1"/>
            <a:r>
              <a:rPr lang="en-US" dirty="0" smtClean="0"/>
              <a:t>Visit the left child (if any).</a:t>
            </a:r>
          </a:p>
          <a:p>
            <a:pPr lvl="1"/>
            <a:r>
              <a:rPr lang="en-US" dirty="0" smtClean="0"/>
              <a:t>Visit the right child (if any).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Use recursion!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90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Preorder </a:t>
            </a:r>
            <a:r>
              <a:rPr lang="en-US" dirty="0" smtClean="0"/>
              <a:t>Traversal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26268"/>
            <a:ext cx="8229600" cy="1604657"/>
          </a:xfrm>
        </p:spPr>
        <p:txBody>
          <a:bodyPr/>
          <a:lstStyle/>
          <a:p>
            <a:r>
              <a:rPr lang="en-US" dirty="0" smtClean="0"/>
              <a:t>A preorder traversal of this BST yields:</a:t>
            </a:r>
          </a:p>
          <a:p>
            <a:pPr lvl="1"/>
            <a:r>
              <a:rPr lang="en-US" dirty="0" smtClean="0"/>
              <a:t>Juliet Eve Adam Harry Romeo Tom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 descr="horstmann_7e_fig_17_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88" y="1276429"/>
            <a:ext cx="6904294" cy="306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2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Preorder Traversal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7"/>
          </a:xfrm>
        </p:spPr>
        <p:txBody>
          <a:bodyPr/>
          <a:lstStyle/>
          <a:p>
            <a:r>
              <a:rPr lang="en-US" dirty="0" smtClean="0"/>
              <a:t>Do a preorder traversal to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copy a directory tree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Why preorder?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6" name="Picture 5" descr="Screen Shot 2015-08-03 at 6.2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88927"/>
            <a:ext cx="9144000" cy="317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343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Postorder</a:t>
            </a:r>
            <a:r>
              <a:rPr lang="en-US" dirty="0" smtClean="0"/>
              <a:t>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Visit the root </a:t>
            </a:r>
            <a:r>
              <a:rPr lang="en-US" dirty="0" smtClean="0">
                <a:solidFill>
                  <a:srgbClr val="B23C00"/>
                </a:solidFill>
              </a:rPr>
              <a:t>after</a:t>
            </a:r>
            <a:r>
              <a:rPr lang="en-US" dirty="0" smtClean="0"/>
              <a:t> visiting </a:t>
            </a:r>
            <a:r>
              <a:rPr lang="en-US" dirty="0"/>
              <a:t>the children. </a:t>
            </a:r>
          </a:p>
          <a:p>
            <a:pPr lvl="1"/>
            <a:r>
              <a:rPr lang="en-US" dirty="0"/>
              <a:t>Visit the children in order.</a:t>
            </a:r>
          </a:p>
          <a:p>
            <a:pPr lvl="5"/>
            <a:endParaRPr lang="en-US" dirty="0"/>
          </a:p>
          <a:p>
            <a:r>
              <a:rPr lang="en-US" dirty="0"/>
              <a:t>Works for any tree, not just binary trees.</a:t>
            </a:r>
          </a:p>
          <a:p>
            <a:pPr lvl="4"/>
            <a:endParaRPr lang="en-US" dirty="0"/>
          </a:p>
          <a:p>
            <a:r>
              <a:rPr lang="en-US" dirty="0"/>
              <a:t>For a binary tree: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Visit the left child (if any).</a:t>
            </a:r>
          </a:p>
          <a:p>
            <a:pPr lvl="1"/>
            <a:r>
              <a:rPr lang="en-US" dirty="0"/>
              <a:t>Visit the right child (if any).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Visit the root.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/>
              <a:t>recursion!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13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Postorder</a:t>
            </a:r>
            <a:r>
              <a:rPr lang="en-US" dirty="0" smtClean="0"/>
              <a:t> Traversal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26268"/>
            <a:ext cx="8229600" cy="1604657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postorder</a:t>
            </a:r>
            <a:r>
              <a:rPr lang="en-US" dirty="0" smtClean="0"/>
              <a:t> traversal of this BST yields:</a:t>
            </a:r>
          </a:p>
          <a:p>
            <a:pPr lvl="1"/>
            <a:r>
              <a:rPr lang="en-US" dirty="0" smtClean="0"/>
              <a:t>Adam Harry Eve Tom Romeo Juliet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4" descr="horstmann_7e_fig_17_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388" y="1276429"/>
            <a:ext cx="6904294" cy="306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320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Postorder</a:t>
            </a:r>
            <a:r>
              <a:rPr lang="en-US" dirty="0" smtClean="0"/>
              <a:t> </a:t>
            </a:r>
            <a:r>
              <a:rPr lang="en-US" dirty="0"/>
              <a:t>Traversal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7"/>
          </a:xfrm>
        </p:spPr>
        <p:txBody>
          <a:bodyPr/>
          <a:lstStyle/>
          <a:p>
            <a:r>
              <a:rPr lang="en-US" dirty="0" smtClean="0"/>
              <a:t>Do a </a:t>
            </a:r>
            <a:r>
              <a:rPr lang="en-US" dirty="0" err="1" smtClean="0"/>
              <a:t>postorder</a:t>
            </a:r>
            <a:r>
              <a:rPr lang="en-US" dirty="0" smtClean="0"/>
              <a:t> traversal to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remove all directories </a:t>
            </a:r>
            <a:r>
              <a:rPr lang="en-US" dirty="0"/>
              <a:t>from a tree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Why </a:t>
            </a:r>
            <a:r>
              <a:rPr lang="en-US" dirty="0" err="1" smtClean="0"/>
              <a:t>postorder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8" name="Picture 7" descr="Screen Shot 2015-08-03 at 6.20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71805"/>
            <a:ext cx="9144000" cy="263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408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Postorder</a:t>
            </a:r>
            <a:r>
              <a:rPr lang="en-US" dirty="0"/>
              <a:t> Traversal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dirty="0" err="1" smtClean="0"/>
              <a:t>Postorder</a:t>
            </a:r>
            <a:r>
              <a:rPr lang="en-US" dirty="0" smtClean="0"/>
              <a:t> traversals of expression trees: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lvl="2"/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B23C00"/>
                </a:solidFill>
              </a:rPr>
              <a:t>Reverse Polish</a:t>
            </a:r>
            <a:r>
              <a:rPr lang="en-US" dirty="0" smtClean="0"/>
              <a:t>” notation</a:t>
            </a:r>
          </a:p>
          <a:p>
            <a:pPr lvl="1"/>
            <a:r>
              <a:rPr lang="en-US" dirty="0" smtClean="0"/>
              <a:t>3 4 + 5 *</a:t>
            </a:r>
          </a:p>
          <a:p>
            <a:pPr lvl="1"/>
            <a:r>
              <a:rPr lang="en-US" dirty="0" smtClean="0"/>
              <a:t>3 4 5 * 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Picture 4" descr="Screen Shot 2015-08-03 at 6.23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309" y="1874537"/>
            <a:ext cx="3553471" cy="2722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685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r>
              <a:rPr lang="en-US" dirty="0" smtClean="0"/>
              <a:t>Generate </a:t>
            </a:r>
            <a:r>
              <a:rPr lang="en-US" dirty="0"/>
              <a:t>a Huffman tree using the characters from the input </a:t>
            </a:r>
            <a:r>
              <a:rPr lang="en-US" dirty="0" smtClean="0"/>
              <a:t>file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GettysburgAddress.txt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/>
              <a:t>and their frequencies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HuffmanTree.java</a:t>
            </a:r>
            <a:r>
              <a:rPr lang="en-US" dirty="0"/>
              <a:t> that you can download from your textbook’s website: </a:t>
            </a:r>
            <a:r>
              <a:rPr lang="en-US" u="sng" dirty="0">
                <a:hlinkClick r:id="rId2"/>
              </a:rPr>
              <a:t>http://bcs.wiley.com/he-bcs/Books?action=index&amp;itemId=1118431111&amp;bcsId=7872</a:t>
            </a:r>
            <a:r>
              <a:rPr lang="en-US" dirty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61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Visitor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579137"/>
          </a:xfrm>
        </p:spPr>
        <p:txBody>
          <a:bodyPr/>
          <a:lstStyle/>
          <a:p>
            <a:r>
              <a:rPr lang="en-US" dirty="0" smtClean="0"/>
              <a:t>Create an interface that says you will visit nodes: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77464" y="1862915"/>
            <a:ext cx="4201804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public interface </a:t>
            </a:r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Visitor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void visit(Object data);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57" y="3154683"/>
            <a:ext cx="6695199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private static void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preorder</a:t>
            </a:r>
            <a:r>
              <a:rPr lang="en-US" sz="1800" b="1" dirty="0">
                <a:latin typeface="Courier New"/>
                <a:cs typeface="Courier New"/>
              </a:rPr>
              <a:t>(Node n,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Visitor v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if </a:t>
            </a:r>
            <a:r>
              <a:rPr lang="en-US" sz="1800" b="1" dirty="0">
                <a:latin typeface="Courier New"/>
                <a:cs typeface="Courier New"/>
              </a:rPr>
              <a:t>(n == null) </a:t>
            </a:r>
            <a:r>
              <a:rPr lang="en-US" sz="1800" b="1" dirty="0" smtClean="0">
                <a:latin typeface="Courier New"/>
                <a:cs typeface="Courier New"/>
              </a:rPr>
              <a:t>return;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v.visit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n.data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for </a:t>
            </a:r>
            <a:r>
              <a:rPr lang="en-US" sz="1800" b="1" dirty="0">
                <a:latin typeface="Courier New"/>
                <a:cs typeface="Courier New"/>
              </a:rPr>
              <a:t>(Node c : </a:t>
            </a:r>
            <a:r>
              <a:rPr lang="en-US" sz="1800" b="1" dirty="0" err="1">
                <a:latin typeface="Courier New"/>
                <a:cs typeface="Courier New"/>
              </a:rPr>
              <a:t>n.children</a:t>
            </a:r>
            <a:r>
              <a:rPr lang="en-US" sz="1800" b="1" dirty="0">
                <a:latin typeface="Courier New"/>
                <a:cs typeface="Courier New"/>
              </a:rPr>
              <a:t>) </a:t>
            </a:r>
            <a:r>
              <a:rPr lang="en-US" sz="1800" b="1" dirty="0" smtClean="0">
                <a:latin typeface="Courier New"/>
                <a:cs typeface="Courier New"/>
              </a:rPr>
              <a:t>preorder</a:t>
            </a:r>
            <a:r>
              <a:rPr lang="en-US" sz="1800" b="1" dirty="0">
                <a:latin typeface="Courier New"/>
                <a:cs typeface="Courier New"/>
              </a:rPr>
              <a:t>(c, v)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public void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preorder</a:t>
            </a:r>
            <a:r>
              <a:rPr lang="en-US" sz="1800" b="1" dirty="0">
                <a:latin typeface="Courier New"/>
                <a:cs typeface="Courier New"/>
              </a:rPr>
              <a:t>(Visitor v)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{ 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preorder</a:t>
            </a:r>
            <a:r>
              <a:rPr lang="en-US" sz="1800" b="1" dirty="0">
                <a:latin typeface="Courier New"/>
                <a:cs typeface="Courier New"/>
              </a:rPr>
              <a:t>(root, v);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801861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Visitor </a:t>
            </a:r>
            <a:r>
              <a:rPr lang="en-US" dirty="0" smtClean="0"/>
              <a:t>Interface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1365491"/>
            <a:ext cx="8080420" cy="53553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public static void main(String[] </a:t>
            </a:r>
            <a:r>
              <a:rPr lang="en-US" sz="1800" b="1" dirty="0" err="1">
                <a:latin typeface="Courier New"/>
                <a:cs typeface="Courier New"/>
              </a:rPr>
              <a:t>args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BinarySearchTree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>
                <a:latin typeface="Courier New"/>
                <a:cs typeface="Courier New"/>
              </a:rPr>
              <a:t>bst</a:t>
            </a:r>
            <a:r>
              <a:rPr lang="en-US" sz="1800" b="1" dirty="0">
                <a:latin typeface="Courier New"/>
                <a:cs typeface="Courier New"/>
              </a:rPr>
              <a:t> = . . .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class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ShortNameCounter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implements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Visitor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{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public </a:t>
            </a:r>
            <a:r>
              <a:rPr lang="en-US" sz="1800" b="1" dirty="0" err="1">
                <a:latin typeface="Courier New"/>
                <a:cs typeface="Courier New"/>
              </a:rPr>
              <a:t>int</a:t>
            </a:r>
            <a:r>
              <a:rPr lang="en-US" sz="1800" b="1" dirty="0">
                <a:latin typeface="Courier New"/>
                <a:cs typeface="Courier New"/>
              </a:rPr>
              <a:t> counter = 0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public </a:t>
            </a:r>
            <a:r>
              <a:rPr lang="en-US" sz="1800" b="1" dirty="0">
                <a:latin typeface="Courier New"/>
                <a:cs typeface="Courier New"/>
              </a:rPr>
              <a:t>void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visit</a:t>
            </a:r>
            <a:r>
              <a:rPr lang="en-US" sz="1800" b="1" dirty="0">
                <a:latin typeface="Courier New"/>
                <a:cs typeface="Courier New"/>
              </a:rPr>
              <a:t>(Object data)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{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   </a:t>
            </a:r>
            <a:r>
              <a:rPr lang="en-US" sz="1800" b="1" dirty="0" smtClean="0">
                <a:latin typeface="Courier New"/>
                <a:cs typeface="Courier New"/>
              </a:rPr>
              <a:t>   if </a:t>
            </a:r>
            <a:r>
              <a:rPr lang="en-US" sz="1800" b="1" dirty="0">
                <a:latin typeface="Courier New"/>
                <a:cs typeface="Courier New"/>
              </a:rPr>
              <a:t>(</a:t>
            </a:r>
            <a:r>
              <a:rPr lang="en-US" sz="1800" b="1" dirty="0" err="1">
                <a:latin typeface="Courier New"/>
                <a:cs typeface="Courier New"/>
              </a:rPr>
              <a:t>data.toString</a:t>
            </a:r>
            <a:r>
              <a:rPr lang="en-US" sz="1800" b="1" dirty="0">
                <a:latin typeface="Courier New"/>
                <a:cs typeface="Courier New"/>
              </a:rPr>
              <a:t>().length() &lt;= 5) </a:t>
            </a:r>
            <a:r>
              <a:rPr lang="en-US" sz="1800" b="1" dirty="0" smtClean="0">
                <a:latin typeface="Courier New"/>
                <a:cs typeface="Courier New"/>
              </a:rPr>
              <a:t>counter</a:t>
            </a:r>
            <a:r>
              <a:rPr lang="en-US" sz="1800" b="1" dirty="0">
                <a:latin typeface="Courier New"/>
                <a:cs typeface="Courier New"/>
              </a:rPr>
              <a:t>++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}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 </a:t>
            </a:r>
            <a:r>
              <a:rPr lang="en-US" sz="1800" b="1" dirty="0" err="1" smtClean="0">
                <a:latin typeface="Courier New"/>
                <a:cs typeface="Courier New"/>
              </a:rPr>
              <a:t>ShortNameCounter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v = new </a:t>
            </a:r>
            <a:r>
              <a:rPr lang="en-US" sz="1800" b="1" dirty="0" err="1">
                <a:latin typeface="Courier New"/>
                <a:cs typeface="Courier New"/>
              </a:rPr>
              <a:t>ShortNameCounter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</a:t>
            </a:r>
            <a:r>
              <a:rPr lang="en-US" sz="1800" b="1" dirty="0" smtClean="0">
                <a:latin typeface="Courier New"/>
                <a:cs typeface="Courier New"/>
              </a:rPr>
              <a:t>   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bst.preorder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(v);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 </a:t>
            </a:r>
            <a:r>
              <a:rPr lang="en-US" sz="1800" b="1" dirty="0" err="1" smtClean="0">
                <a:latin typeface="Courier New"/>
                <a:cs typeface="Courier New"/>
              </a:rPr>
              <a:t>System.out.println</a:t>
            </a:r>
            <a:r>
              <a:rPr lang="en-US" sz="1800" b="1" dirty="0">
                <a:latin typeface="Courier New"/>
                <a:cs typeface="Courier New"/>
              </a:rPr>
              <a:t>("Short names: " + </a:t>
            </a:r>
            <a:r>
              <a:rPr lang="en-US" sz="1800" b="1" dirty="0" err="1">
                <a:latin typeface="Courier New"/>
                <a:cs typeface="Courier New"/>
              </a:rPr>
              <a:t>v.counter</a:t>
            </a:r>
            <a:r>
              <a:rPr lang="en-US" sz="1800" b="1" dirty="0">
                <a:latin typeface="Courier New"/>
                <a:cs typeface="Courier New"/>
              </a:rPr>
              <a:t>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}</a:t>
            </a:r>
            <a:br>
              <a:rPr lang="en-US" sz="1800" b="1" dirty="0" smtClean="0">
                <a:latin typeface="Courier New"/>
                <a:cs typeface="Courier New"/>
              </a:rPr>
            </a:b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892755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Depth-First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95400"/>
            <a:ext cx="8412433" cy="2590795"/>
          </a:xfrm>
        </p:spPr>
        <p:txBody>
          <a:bodyPr/>
          <a:lstStyle/>
          <a:p>
            <a:r>
              <a:rPr lang="en-US" dirty="0" smtClean="0"/>
              <a:t>A depth-first search goes </a:t>
            </a:r>
            <a:r>
              <a:rPr lang="en-US" dirty="0" smtClean="0">
                <a:solidFill>
                  <a:srgbClr val="B23C00"/>
                </a:solidFill>
              </a:rPr>
              <a:t>deeply</a:t>
            </a:r>
            <a:r>
              <a:rPr lang="en-US" dirty="0" smtClean="0"/>
              <a:t> into a tree and then </a:t>
            </a:r>
            <a:r>
              <a:rPr lang="en-US" dirty="0" smtClean="0">
                <a:solidFill>
                  <a:srgbClr val="B23C00"/>
                </a:solidFill>
              </a:rPr>
              <a:t>backtracks</a:t>
            </a:r>
            <a:r>
              <a:rPr lang="en-US" dirty="0" smtClean="0"/>
              <a:t> when it reaches the leaves.</a:t>
            </a:r>
          </a:p>
          <a:p>
            <a:pPr lvl="1"/>
            <a:r>
              <a:rPr lang="en-US" dirty="0" smtClean="0"/>
              <a:t>Stop when you reach a goal (such as finding a value).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B23C00"/>
                </a:solidFill>
              </a:rPr>
              <a:t>iterative, non-recursive </a:t>
            </a:r>
            <a:r>
              <a:rPr lang="en-US" dirty="0" smtClean="0"/>
              <a:t>algorithm, </a:t>
            </a:r>
            <a:br>
              <a:rPr lang="en-US" dirty="0" smtClean="0"/>
            </a:br>
            <a:r>
              <a:rPr lang="en-US" dirty="0" smtClean="0"/>
              <a:t>that uses a </a:t>
            </a:r>
            <a:r>
              <a:rPr lang="en-US" dirty="0" smtClean="0">
                <a:solidFill>
                  <a:srgbClr val="B23C00"/>
                </a:solidFill>
              </a:rPr>
              <a:t>stack</a:t>
            </a:r>
            <a:r>
              <a:rPr lang="en-US" dirty="0" smtClean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3992320"/>
            <a:ext cx="8713212" cy="178510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Push the root node on a stack.</a:t>
            </a:r>
          </a:p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While the stack is not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empty:</a:t>
            </a:r>
            <a:endParaRPr lang="en-US" sz="22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  Pop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the stack; let n be the popped node.</a:t>
            </a:r>
          </a:p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 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Process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n.</a:t>
            </a:r>
          </a:p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 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Push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the children of n on the stack, starting with the last one.</a:t>
            </a:r>
            <a:endParaRPr lang="en-US" sz="22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46708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Depth-First </a:t>
            </a:r>
            <a:r>
              <a:rPr lang="en-US" dirty="0" smtClean="0"/>
              <a:t>Search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5" name="Picture 4" descr="horstmann_7e_fig_17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843754"/>
            <a:ext cx="8686800" cy="33284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05879" y="1234464"/>
            <a:ext cx="7162563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Push the root node on a stack.</a:t>
            </a:r>
          </a:p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While the stack is not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empty:</a:t>
            </a:r>
            <a:endParaRPr lang="en-US" sz="18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  Pop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the stack; let n be the popped node.</a:t>
            </a:r>
          </a:p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 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Process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n.</a:t>
            </a:r>
          </a:p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 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Push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the children of n on the stack, starting with the last one.</a:t>
            </a:r>
            <a:endParaRPr lang="en-US" sz="18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35967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B6FD0-C6DF-5445-8DFD-22380625A7E6}" type="slidenum">
              <a:rPr lang="en-US"/>
              <a:pPr/>
              <a:t>24</a:t>
            </a:fld>
            <a:endParaRPr lang="en-US"/>
          </a:p>
        </p:txBody>
      </p:sp>
      <p:sp>
        <p:nvSpPr>
          <p:cNvPr id="93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You’re Lost in a Maze</a:t>
            </a:r>
            <a:endParaRPr lang="en-US" dirty="0"/>
          </a:p>
        </p:txBody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r>
              <a:rPr lang="en-US" dirty="0" smtClean="0"/>
              <a:t>You </a:t>
            </a:r>
            <a:r>
              <a:rPr lang="en-US" dirty="0"/>
              <a:t>have a bag of bread crumbs</a:t>
            </a:r>
            <a:r>
              <a:rPr lang="en-US" dirty="0" smtClean="0"/>
              <a:t>.</a:t>
            </a:r>
          </a:p>
          <a:p>
            <a:pPr>
              <a:spcBef>
                <a:spcPts val="1300"/>
              </a:spcBef>
            </a:pPr>
            <a:r>
              <a:rPr lang="en-US" dirty="0"/>
              <a:t>A</a:t>
            </a:r>
            <a:r>
              <a:rPr lang="en-US" dirty="0" smtClean="0"/>
              <a:t>s </a:t>
            </a:r>
            <a:r>
              <a:rPr lang="en-US" dirty="0"/>
              <a:t>you go down each path,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/>
              <a:t>drop bread crumbs to </a:t>
            </a:r>
            <a:r>
              <a:rPr lang="en-US" dirty="0">
                <a:solidFill>
                  <a:srgbClr val="B23C00"/>
                </a:solidFill>
              </a:rPr>
              <a:t>mark your path</a:t>
            </a:r>
            <a:r>
              <a:rPr lang="en-US" dirty="0" smtClean="0"/>
              <a:t>.</a:t>
            </a:r>
          </a:p>
          <a:p>
            <a:pPr>
              <a:spcBef>
                <a:spcPts val="1300"/>
              </a:spcBef>
            </a:pPr>
            <a:r>
              <a:rPr lang="en-US" dirty="0" smtClean="0"/>
              <a:t>Whenever </a:t>
            </a:r>
            <a:r>
              <a:rPr lang="en-US" dirty="0"/>
              <a:t>you come to a dead end, </a:t>
            </a:r>
            <a:r>
              <a:rPr lang="en-US" dirty="0" smtClean="0"/>
              <a:t>you </a:t>
            </a:r>
            <a:r>
              <a:rPr lang="en-US" dirty="0"/>
              <a:t>retrace your path by following your bread crumbs</a:t>
            </a:r>
            <a:r>
              <a:rPr lang="en-US" dirty="0" smtClean="0"/>
              <a:t>.</a:t>
            </a:r>
          </a:p>
          <a:p>
            <a:pPr>
              <a:spcBef>
                <a:spcPts val="1300"/>
              </a:spcBef>
            </a:pPr>
            <a:r>
              <a:rPr lang="en-US" dirty="0" smtClean="0"/>
              <a:t>You </a:t>
            </a:r>
            <a:r>
              <a:rPr lang="en-US" dirty="0"/>
              <a:t>continue retracing your path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B23C00"/>
                </a:solidFill>
              </a:rPr>
              <a:t>backtracking</a:t>
            </a:r>
            <a:r>
              <a:rPr lang="en-US" dirty="0" smtClean="0"/>
              <a:t>) </a:t>
            </a:r>
            <a:r>
              <a:rPr lang="en-US" dirty="0" smtClean="0"/>
              <a:t>until </a:t>
            </a:r>
            <a:r>
              <a:rPr lang="en-US" dirty="0"/>
              <a:t>you come to an intersection with an unmarked path</a:t>
            </a:r>
            <a:r>
              <a:rPr lang="en-US" dirty="0" smtClean="0"/>
              <a:t>.</a:t>
            </a:r>
          </a:p>
          <a:p>
            <a:pPr>
              <a:spcBef>
                <a:spcPts val="1300"/>
              </a:spcBef>
            </a:pPr>
            <a:r>
              <a:rPr lang="en-US" dirty="0" smtClean="0"/>
              <a:t>You </a:t>
            </a:r>
            <a:r>
              <a:rPr lang="en-US" dirty="0"/>
              <a:t>go down the unmarked path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583658" y="5074902"/>
            <a:ext cx="2096360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Why is this a </a:t>
            </a:r>
            <a:br>
              <a:rPr lang="en-US" sz="1800" dirty="0" smtClean="0">
                <a:solidFill>
                  <a:srgbClr val="B23C00"/>
                </a:solidFill>
              </a:rPr>
            </a:br>
            <a:r>
              <a:rPr lang="en-US" sz="1800" dirty="0" smtClean="0">
                <a:solidFill>
                  <a:srgbClr val="B23C00"/>
                </a:solidFill>
              </a:rPr>
              <a:t>depth-first search?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42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Breadth-First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865112"/>
          </a:xfrm>
        </p:spPr>
        <p:txBody>
          <a:bodyPr/>
          <a:lstStyle/>
          <a:p>
            <a:r>
              <a:rPr lang="en-US" dirty="0" smtClean="0"/>
              <a:t>Visit all the tree nodes at the same level</a:t>
            </a:r>
            <a:br>
              <a:rPr lang="en-US" dirty="0" smtClean="0"/>
            </a:br>
            <a:r>
              <a:rPr lang="en-US" dirty="0" smtClean="0"/>
              <a:t>before going on to the next level.</a:t>
            </a:r>
          </a:p>
          <a:p>
            <a:pPr lvl="1"/>
            <a:r>
              <a:rPr lang="en-US" dirty="0"/>
              <a:t>Stop when you reach a goal (such as finding a value).</a:t>
            </a:r>
          </a:p>
          <a:p>
            <a:pPr lvl="5"/>
            <a:endParaRPr lang="en-US" dirty="0"/>
          </a:p>
          <a:p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iterative, non-recursive </a:t>
            </a:r>
            <a:r>
              <a:rPr lang="en-US" dirty="0"/>
              <a:t>algorithm, </a:t>
            </a:r>
            <a:br>
              <a:rPr lang="en-US" dirty="0"/>
            </a:br>
            <a:r>
              <a:rPr lang="en-US" dirty="0"/>
              <a:t>that uses a </a:t>
            </a:r>
            <a:r>
              <a:rPr lang="en-US" dirty="0" smtClean="0">
                <a:solidFill>
                  <a:srgbClr val="B23C00"/>
                </a:solidFill>
              </a:rPr>
              <a:t>queue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67" y="4204188"/>
            <a:ext cx="8705729" cy="178510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Add the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root node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to a queue.</a:t>
            </a:r>
            <a:endParaRPr lang="en-US" sz="22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While the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queue is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not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empty:</a:t>
            </a:r>
            <a:endParaRPr lang="en-US" sz="22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  Remove from the queue;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let n be the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removed node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.</a:t>
            </a:r>
          </a:p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 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Process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n.</a:t>
            </a:r>
          </a:p>
          <a:p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 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Add the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children of n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to the queue, 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starting with the </a:t>
            </a:r>
            <a:r>
              <a:rPr lang="en-US" sz="22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first one</a:t>
            </a:r>
            <a:r>
              <a:rPr lang="en-US" sz="2200" dirty="0">
                <a:solidFill>
                  <a:srgbClr val="0033CC"/>
                </a:solidFill>
                <a:latin typeface="Chalkboard SE Regular"/>
                <a:cs typeface="Chalkboard SE Regular"/>
              </a:rPr>
              <a:t>.</a:t>
            </a:r>
            <a:endParaRPr lang="en-US" sz="22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36575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Breadth-First </a:t>
            </a:r>
            <a:r>
              <a:rPr lang="en-US" dirty="0" smtClean="0"/>
              <a:t>Search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81681" y="1234464"/>
            <a:ext cx="7156440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Add the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root node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to a queue.</a:t>
            </a:r>
            <a:endParaRPr lang="en-US" sz="18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While the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queue is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not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empty:</a:t>
            </a:r>
            <a:endParaRPr lang="en-US" sz="18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  Remove from the queue;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let n be the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removed node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.</a:t>
            </a:r>
          </a:p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 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Process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n.</a:t>
            </a:r>
          </a:p>
          <a:p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  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 Add the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children of n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to the queue, 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starting with the </a:t>
            </a:r>
            <a:r>
              <a:rPr lang="en-US" sz="1800" dirty="0" smtClean="0">
                <a:solidFill>
                  <a:srgbClr val="0033CC"/>
                </a:solidFill>
                <a:latin typeface="Chalkboard SE Regular"/>
                <a:cs typeface="Chalkboard SE Regular"/>
              </a:rPr>
              <a:t>first one</a:t>
            </a:r>
            <a:r>
              <a:rPr lang="en-US" sz="1800" dirty="0">
                <a:solidFill>
                  <a:srgbClr val="0033CC"/>
                </a:solidFill>
                <a:latin typeface="Chalkboard SE Regular"/>
                <a:cs typeface="Chalkboard SE Regular"/>
              </a:rPr>
              <a:t>.</a:t>
            </a:r>
            <a:endParaRPr lang="en-US" sz="1800" dirty="0">
              <a:solidFill>
                <a:srgbClr val="0033CC"/>
              </a:solidFill>
              <a:latin typeface="Chalkboard SE Regular"/>
              <a:cs typeface="Chalkboard SE Regular"/>
            </a:endParaRPr>
          </a:p>
        </p:txBody>
      </p:sp>
      <p:pic>
        <p:nvPicPr>
          <p:cNvPr id="7" name="Picture 6" descr="horstmann_7e_fig_17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272" y="2825466"/>
            <a:ext cx="8686800" cy="334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596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C463A-1F92-BA4D-BC3A-7B019749EBDD}" type="slidenum">
              <a:rPr lang="en-US"/>
              <a:pPr/>
              <a:t>27</a:t>
            </a:fld>
            <a:endParaRPr lang="en-US"/>
          </a:p>
        </p:txBody>
      </p:sp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Lost Child in a Large Building</a:t>
            </a:r>
            <a:endParaRPr lang="en-US" dirty="0"/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 </a:t>
            </a:r>
            <a:r>
              <a:rPr lang="en-US" dirty="0"/>
              <a:t>in the room where the child was last seen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Search </a:t>
            </a:r>
            <a:r>
              <a:rPr lang="en-US" dirty="0"/>
              <a:t>each room </a:t>
            </a:r>
            <a:r>
              <a:rPr lang="en-US" dirty="0">
                <a:solidFill>
                  <a:srgbClr val="B23C00"/>
                </a:solidFill>
              </a:rPr>
              <a:t>adjacent </a:t>
            </a:r>
            <a:r>
              <a:rPr lang="en-US" dirty="0"/>
              <a:t>to the first room.</a:t>
            </a:r>
          </a:p>
          <a:p>
            <a:pPr lvl="1"/>
            <a:r>
              <a:rPr lang="en-US" dirty="0"/>
              <a:t>Put a tag on the door to </a:t>
            </a:r>
            <a:r>
              <a:rPr lang="en-US" dirty="0">
                <a:solidFill>
                  <a:srgbClr val="B23C00"/>
                </a:solidFill>
              </a:rPr>
              <a:t>mark a room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already </a:t>
            </a:r>
            <a:r>
              <a:rPr lang="en-US" dirty="0"/>
              <a:t>searched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Then </a:t>
            </a:r>
            <a:r>
              <a:rPr lang="en-US" dirty="0" smtClean="0"/>
              <a:t>search </a:t>
            </a:r>
            <a:r>
              <a:rPr lang="en-US" dirty="0"/>
              <a:t>each room adjacent to </a:t>
            </a:r>
            <a:br>
              <a:rPr lang="en-US" dirty="0"/>
            </a:br>
            <a:r>
              <a:rPr lang="en-US" dirty="0"/>
              <a:t>the rooms </a:t>
            </a: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already searched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Repeatedly </a:t>
            </a:r>
            <a:r>
              <a:rPr lang="en-US" dirty="0"/>
              <a:t>search all the rooms adjacent to rooms </a:t>
            </a:r>
            <a:r>
              <a:rPr lang="en-US" dirty="0" smtClean="0"/>
              <a:t>you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ve </a:t>
            </a:r>
            <a:r>
              <a:rPr lang="en-US" dirty="0"/>
              <a:t>already searched before moving farther out from the first room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35024" y="5623536"/>
            <a:ext cx="2301607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Why is this a </a:t>
            </a:r>
            <a:br>
              <a:rPr lang="en-US" sz="1800" dirty="0" smtClean="0">
                <a:solidFill>
                  <a:srgbClr val="B23C00"/>
                </a:solidFill>
              </a:rPr>
            </a:br>
            <a:r>
              <a:rPr lang="en-US" sz="1800" dirty="0" smtClean="0">
                <a:solidFill>
                  <a:srgbClr val="B23C00"/>
                </a:solidFill>
              </a:rPr>
              <a:t>breadth-first search?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823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83" grpId="0" build="p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</a:t>
            </a:r>
            <a:r>
              <a:rPr lang="en-US" dirty="0" smtClean="0"/>
              <a:t>Iterators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 smtClean="0"/>
              <a:t>You can create a </a:t>
            </a:r>
            <a:r>
              <a:rPr lang="en-US" dirty="0" smtClean="0">
                <a:solidFill>
                  <a:srgbClr val="B23C00"/>
                </a:solidFill>
              </a:rPr>
              <a:t>tree iterator </a:t>
            </a:r>
            <a:r>
              <a:rPr lang="en-US" dirty="0" smtClean="0"/>
              <a:t>that implements a depth-first search, a breadth-first search, or </a:t>
            </a:r>
            <a:br>
              <a:rPr lang="en-US" dirty="0" smtClean="0"/>
            </a:br>
            <a:r>
              <a:rPr lang="en-US" dirty="0" smtClean="0"/>
              <a:t>one of the tree traversals.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Example: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Note that the iterator itself does not visit nodes.</a:t>
            </a:r>
          </a:p>
          <a:p>
            <a:pPr lvl="1"/>
            <a:r>
              <a:rPr lang="en-US" dirty="0" smtClean="0"/>
              <a:t>The user of the iterator is responsible for processing the node data returned by the iterator.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220" y="2880366"/>
            <a:ext cx="5309980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/>
                <a:cs typeface="Courier New"/>
              </a:rPr>
              <a:t>TreeSet</a:t>
            </a:r>
            <a:r>
              <a:rPr lang="en-US" sz="1800" b="1" dirty="0">
                <a:latin typeface="Courier New"/>
                <a:cs typeface="Courier New"/>
              </a:rPr>
              <a:t>&lt;String&gt; t = . . .</a:t>
            </a:r>
          </a:p>
          <a:p>
            <a:r>
              <a:rPr lang="en-US" sz="1800" b="1" dirty="0">
                <a:latin typeface="Courier New"/>
                <a:cs typeface="Courier New"/>
              </a:rPr>
              <a:t>Iterator&lt;String&gt; </a:t>
            </a:r>
            <a:r>
              <a:rPr lang="en-US" sz="1800" b="1" dirty="0" err="1">
                <a:latin typeface="Courier New"/>
                <a:cs typeface="Courier New"/>
              </a:rPr>
              <a:t>iter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t.iterator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String first = </a:t>
            </a:r>
            <a:r>
              <a:rPr lang="en-US" sz="1800" b="1" dirty="0" err="1">
                <a:latin typeface="Courier New"/>
                <a:cs typeface="Courier New"/>
              </a:rPr>
              <a:t>iter.next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String second = </a:t>
            </a:r>
            <a:r>
              <a:rPr lang="en-US" sz="1800" b="1" dirty="0" err="1">
                <a:latin typeface="Courier New"/>
                <a:cs typeface="Courier New"/>
              </a:rPr>
              <a:t>iter.next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0973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Breadth-First Tree Iterator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68984" y="1274052"/>
            <a:ext cx="7526332" cy="53553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class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BreadthFirstIterator</a:t>
            </a:r>
            <a:endParaRPr lang="en-US" sz="18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private </a:t>
            </a:r>
            <a:r>
              <a:rPr lang="en-US" sz="1800" b="1" dirty="0">
                <a:latin typeface="Courier New"/>
                <a:cs typeface="Courier New"/>
              </a:rPr>
              <a:t>Queue&lt;Node&gt; q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public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BreadthFirstIterator</a:t>
            </a:r>
            <a:r>
              <a:rPr lang="en-US" sz="1800" b="1" dirty="0">
                <a:latin typeface="Courier New"/>
                <a:cs typeface="Courier New"/>
              </a:rPr>
              <a:t>(Node root)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{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q </a:t>
            </a:r>
            <a:r>
              <a:rPr lang="en-US" sz="1800" b="1" dirty="0">
                <a:latin typeface="Courier New"/>
                <a:cs typeface="Courier New"/>
              </a:rPr>
              <a:t>= new </a:t>
            </a:r>
            <a:r>
              <a:rPr lang="en-US" sz="1800" b="1" dirty="0" err="1">
                <a:latin typeface="Courier New"/>
                <a:cs typeface="Courier New"/>
              </a:rPr>
              <a:t>LinkedList</a:t>
            </a:r>
            <a:r>
              <a:rPr lang="en-US" sz="1800" b="1" dirty="0">
                <a:latin typeface="Courier New"/>
                <a:cs typeface="Courier New"/>
              </a:rPr>
              <a:t>&lt;Node&gt;();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if </a:t>
            </a:r>
            <a:r>
              <a:rPr lang="en-US" sz="1800" b="1" dirty="0">
                <a:latin typeface="Courier New"/>
                <a:cs typeface="Courier New"/>
              </a:rPr>
              <a:t>(root != null) </a:t>
            </a:r>
            <a:r>
              <a:rPr lang="en-US" sz="1800" b="1" dirty="0" err="1" smtClean="0">
                <a:latin typeface="Courier New"/>
                <a:cs typeface="Courier New"/>
              </a:rPr>
              <a:t>q.add</a:t>
            </a:r>
            <a:r>
              <a:rPr lang="en-US" sz="1800" b="1" dirty="0">
                <a:latin typeface="Courier New"/>
                <a:cs typeface="Courier New"/>
              </a:rPr>
              <a:t>(root)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public </a:t>
            </a:r>
            <a:r>
              <a:rPr lang="en-US" sz="1800" b="1" dirty="0">
                <a:latin typeface="Courier New"/>
                <a:cs typeface="Courier New"/>
              </a:rPr>
              <a:t>boolean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hasNext</a:t>
            </a:r>
            <a:r>
              <a:rPr lang="en-US" sz="1800" b="1" dirty="0">
                <a:latin typeface="Courier New"/>
                <a:cs typeface="Courier New"/>
              </a:rPr>
              <a:t>() { return </a:t>
            </a:r>
            <a:r>
              <a:rPr lang="en-US" sz="1800" b="1" dirty="0" err="1">
                <a:latin typeface="Courier New"/>
                <a:cs typeface="Courier New"/>
              </a:rPr>
              <a:t>q.size</a:t>
            </a:r>
            <a:r>
              <a:rPr lang="en-US" sz="1800" b="1" dirty="0">
                <a:latin typeface="Courier New"/>
                <a:cs typeface="Courier New"/>
              </a:rPr>
              <a:t>() &gt; 0; </a:t>
            </a:r>
            <a:r>
              <a:rPr lang="en-US" sz="1800" b="1" dirty="0" smtClean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public </a:t>
            </a:r>
            <a:r>
              <a:rPr lang="en-US" sz="1800" b="1" dirty="0">
                <a:latin typeface="Courier New"/>
                <a:cs typeface="Courier New"/>
              </a:rPr>
              <a:t>Object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next</a:t>
            </a:r>
            <a:r>
              <a:rPr lang="en-US" sz="1800" b="1" dirty="0">
                <a:latin typeface="Courier New"/>
                <a:cs typeface="Courier New"/>
              </a:rPr>
              <a:t>()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{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Node </a:t>
            </a:r>
            <a:r>
              <a:rPr lang="en-US" sz="1800" b="1" dirty="0">
                <a:latin typeface="Courier New"/>
                <a:cs typeface="Courier New"/>
              </a:rPr>
              <a:t>n = </a:t>
            </a:r>
            <a:r>
              <a:rPr lang="en-US" sz="1800" b="1" dirty="0" err="1">
                <a:latin typeface="Courier New"/>
                <a:cs typeface="Courier New"/>
              </a:rPr>
              <a:t>q.remove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for </a:t>
            </a:r>
            <a:r>
              <a:rPr lang="en-US" sz="1800" b="1" dirty="0">
                <a:latin typeface="Courier New"/>
                <a:cs typeface="Courier New"/>
              </a:rPr>
              <a:t>(Node c : </a:t>
            </a:r>
            <a:r>
              <a:rPr lang="en-US" sz="1800" b="1" dirty="0" err="1">
                <a:latin typeface="Courier New"/>
                <a:cs typeface="Courier New"/>
              </a:rPr>
              <a:t>n.children</a:t>
            </a:r>
            <a:r>
              <a:rPr lang="en-US" sz="1800" b="1" dirty="0">
                <a:latin typeface="Courier New"/>
                <a:cs typeface="Courier New"/>
              </a:rPr>
              <a:t>) </a:t>
            </a:r>
            <a:r>
              <a:rPr lang="en-US" sz="1800" b="1" dirty="0" err="1" smtClean="0">
                <a:latin typeface="Courier New"/>
                <a:cs typeface="Courier New"/>
              </a:rPr>
              <a:t>q.add</a:t>
            </a:r>
            <a:r>
              <a:rPr lang="en-US" sz="1800" b="1" dirty="0">
                <a:latin typeface="Courier New"/>
                <a:cs typeface="Courier New"/>
              </a:rPr>
              <a:t>(c)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  </a:t>
            </a:r>
            <a:r>
              <a:rPr lang="en-US" sz="1800" b="1" dirty="0" smtClean="0">
                <a:latin typeface="Courier New"/>
                <a:cs typeface="Courier New"/>
              </a:rPr>
              <a:t>  return </a:t>
            </a:r>
            <a:r>
              <a:rPr lang="en-US" sz="1800" b="1" dirty="0" err="1">
                <a:latin typeface="Courier New"/>
                <a:cs typeface="Courier New"/>
              </a:rPr>
              <a:t>n.data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}</a:t>
            </a:r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32029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</a:t>
            </a:r>
            <a:r>
              <a:rPr lang="en-US" dirty="0" smtClean="0"/>
              <a:t>10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316478"/>
          </a:xfrm>
        </p:spPr>
        <p:txBody>
          <a:bodyPr/>
          <a:lstStyle/>
          <a:p>
            <a:r>
              <a:rPr lang="en-US" dirty="0"/>
              <a:t>Write a new class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HuffmanGettysburg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 </a:t>
            </a:r>
            <a:r>
              <a:rPr lang="en-US" dirty="0"/>
              <a:t>that has at least the following methods</a:t>
            </a:r>
            <a:r>
              <a:rPr lang="en-US" dirty="0" smtClean="0"/>
              <a:t>:</a:t>
            </a:r>
          </a:p>
          <a:p>
            <a:pPr lvl="4"/>
            <a:endParaRPr lang="en-US" dirty="0" smtClean="0"/>
          </a:p>
          <a:p>
            <a:pPr lvl="1"/>
            <a:r>
              <a:rPr lang="en-US" dirty="0"/>
              <a:t>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makeFrequencyMap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reads the input file and returns a frequency map that maps each character in the file to its frequency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computeCharacterCount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iterates over the frequency map and returns the total number of characters in the input file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3703317"/>
            <a:ext cx="8434420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static Map&lt;Character, Integer&gt; </a:t>
            </a:r>
            <a:r>
              <a:rPr lang="en-US" b="1" dirty="0" err="1">
                <a:latin typeface="Courier New"/>
                <a:cs typeface="Courier New"/>
              </a:rPr>
              <a:t>makeFrequencyMap</a:t>
            </a:r>
            <a:r>
              <a:rPr lang="en-US" b="1" dirty="0">
                <a:latin typeface="Courier New"/>
                <a:cs typeface="Courier New"/>
              </a:rPr>
              <a:t>(Scanner in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4367" y="5559299"/>
            <a:ext cx="8680681" cy="33855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static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computeCharacterCount</a:t>
            </a:r>
            <a:r>
              <a:rPr lang="en-US" b="1" dirty="0">
                <a:latin typeface="Courier New"/>
                <a:cs typeface="Courier New"/>
              </a:rPr>
              <a:t>(Map&lt;Character, Integer&gt; map)</a:t>
            </a:r>
            <a:r>
              <a:rPr lang="en-US" b="1" dirty="0">
                <a:latin typeface="Courier New"/>
                <a:cs typeface="Courier New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27362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04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for the Final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final exam will be on Thursday.</a:t>
            </a:r>
          </a:p>
          <a:p>
            <a:pPr lvl="1"/>
            <a:r>
              <a:rPr lang="en-US" dirty="0" smtClean="0"/>
              <a:t>Same time, same place.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Same format as the two midterms.</a:t>
            </a:r>
          </a:p>
          <a:p>
            <a:pPr lvl="1"/>
            <a:r>
              <a:rPr lang="en-US" dirty="0" smtClean="0"/>
              <a:t>It will cover the entire semester.</a:t>
            </a:r>
          </a:p>
          <a:p>
            <a:pPr lvl="1"/>
            <a:r>
              <a:rPr lang="en-US" dirty="0" smtClean="0"/>
              <a:t>With emphasis on the latter third.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See the lecture notes of June 18 and July 9 for reviews of the first two-thirds of the semester.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843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</a:t>
            </a:r>
            <a:r>
              <a:rPr lang="en-US" dirty="0" smtClean="0"/>
              <a:t>Final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Collections framework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linked lists</a:t>
            </a:r>
          </a:p>
          <a:p>
            <a:pPr lvl="1"/>
            <a:r>
              <a:rPr lang="en-US" dirty="0" smtClean="0"/>
              <a:t>sets</a:t>
            </a:r>
          </a:p>
          <a:p>
            <a:pPr lvl="1"/>
            <a:r>
              <a:rPr lang="en-US" dirty="0" smtClean="0"/>
              <a:t>maps</a:t>
            </a:r>
          </a:p>
          <a:p>
            <a:pPr lvl="1"/>
            <a:r>
              <a:rPr lang="en-US" dirty="0" smtClean="0"/>
              <a:t>stacks</a:t>
            </a:r>
          </a:p>
          <a:p>
            <a:pPr lvl="1"/>
            <a:r>
              <a:rPr lang="en-US" dirty="0" smtClean="0"/>
              <a:t>queues</a:t>
            </a:r>
          </a:p>
          <a:p>
            <a:pPr lvl="1"/>
            <a:r>
              <a:rPr lang="en-US" dirty="0" smtClean="0"/>
              <a:t>priority queues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59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Final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Linked list implementation</a:t>
            </a:r>
          </a:p>
          <a:p>
            <a:pPr lvl="1"/>
            <a:r>
              <a:rPr lang="en-US" dirty="0" smtClean="0"/>
              <a:t>add, remove, set elements</a:t>
            </a:r>
          </a:p>
          <a:p>
            <a:pPr lvl="1"/>
            <a:r>
              <a:rPr lang="en-US" dirty="0" smtClean="0"/>
              <a:t>singly- and doubly-lined lists</a:t>
            </a:r>
          </a:p>
          <a:p>
            <a:pPr lvl="1"/>
            <a:r>
              <a:rPr lang="en-US" dirty="0" err="1" smtClean="0"/>
              <a:t>uni</a:t>
            </a:r>
            <a:r>
              <a:rPr lang="en-US" dirty="0" smtClean="0"/>
              <a:t>-directional and bi-directional iterators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Array list implementation</a:t>
            </a:r>
          </a:p>
          <a:p>
            <a:pPr lvl="1"/>
            <a:r>
              <a:rPr lang="en-US" dirty="0" smtClean="0"/>
              <a:t>internal array</a:t>
            </a:r>
          </a:p>
          <a:p>
            <a:pPr lvl="5"/>
            <a:endParaRPr lang="en-US" dirty="0" smtClean="0"/>
          </a:p>
          <a:p>
            <a:r>
              <a:rPr lang="en-US" dirty="0"/>
              <a:t>Stack </a:t>
            </a:r>
            <a:r>
              <a:rPr lang="en-US" dirty="0" smtClean="0"/>
              <a:t>implementation</a:t>
            </a:r>
          </a:p>
          <a:p>
            <a:pPr lvl="4"/>
            <a:endParaRPr lang="en-US" dirty="0"/>
          </a:p>
          <a:p>
            <a:r>
              <a:rPr lang="en-US" dirty="0" smtClean="0"/>
              <a:t>Queue implementation</a:t>
            </a:r>
          </a:p>
          <a:p>
            <a:pPr lvl="1"/>
            <a:r>
              <a:rPr lang="en-US" dirty="0" smtClean="0"/>
              <a:t>circular arrays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398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Final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Hash table implementation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hash codes</a:t>
            </a:r>
          </a:p>
          <a:p>
            <a:pPr lvl="1"/>
            <a:r>
              <a:rPr lang="en-US" dirty="0" smtClean="0"/>
              <a:t>collision resolution</a:t>
            </a:r>
          </a:p>
          <a:p>
            <a:pPr lvl="1"/>
            <a:r>
              <a:rPr lang="en-US" dirty="0" smtClean="0"/>
              <a:t>separate chaining</a:t>
            </a:r>
          </a:p>
          <a:p>
            <a:pPr lvl="1"/>
            <a:r>
              <a:rPr lang="en-US" dirty="0" smtClean="0"/>
              <a:t>linear and quadratic probing</a:t>
            </a:r>
          </a:p>
          <a:p>
            <a:pPr lvl="1"/>
            <a:r>
              <a:rPr lang="en-US" dirty="0" smtClean="0"/>
              <a:t>iterator</a:t>
            </a:r>
          </a:p>
          <a:p>
            <a:pPr lvl="1"/>
            <a:r>
              <a:rPr lang="en-US" dirty="0" smtClean="0"/>
              <a:t>load factor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9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Final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Tree implementation</a:t>
            </a:r>
          </a:p>
          <a:p>
            <a:pPr lvl="1"/>
            <a:r>
              <a:rPr lang="en-US" dirty="0" smtClean="0"/>
              <a:t>binary tree</a:t>
            </a:r>
          </a:p>
          <a:p>
            <a:pPr lvl="1"/>
            <a:r>
              <a:rPr lang="en-US" dirty="0" smtClean="0"/>
              <a:t>decision tree</a:t>
            </a:r>
          </a:p>
          <a:p>
            <a:pPr lvl="5"/>
            <a:endParaRPr lang="en-US" dirty="0" smtClean="0"/>
          </a:p>
          <a:p>
            <a:r>
              <a:rPr lang="en-US" dirty="0"/>
              <a:t>Huffman tree</a:t>
            </a:r>
          </a:p>
          <a:p>
            <a:pPr lvl="1"/>
            <a:r>
              <a:rPr lang="en-US" dirty="0"/>
              <a:t>Huffman codes</a:t>
            </a:r>
          </a:p>
          <a:p>
            <a:pPr lvl="1"/>
            <a:r>
              <a:rPr lang="en-US" dirty="0"/>
              <a:t>encoding </a:t>
            </a:r>
            <a:r>
              <a:rPr lang="en-US" dirty="0" smtClean="0"/>
              <a:t>map</a:t>
            </a:r>
          </a:p>
          <a:p>
            <a:pPr lvl="5"/>
            <a:endParaRPr lang="en-US" dirty="0"/>
          </a:p>
          <a:p>
            <a:r>
              <a:rPr lang="en-US" dirty="0" smtClean="0"/>
              <a:t>Binary search tree</a:t>
            </a:r>
          </a:p>
          <a:p>
            <a:pPr lvl="1"/>
            <a:r>
              <a:rPr lang="en-US" dirty="0" smtClean="0"/>
              <a:t>search</a:t>
            </a:r>
          </a:p>
          <a:p>
            <a:pPr lvl="1"/>
            <a:r>
              <a:rPr lang="en-US" dirty="0" smtClean="0"/>
              <a:t>insert</a:t>
            </a:r>
          </a:p>
          <a:p>
            <a:pPr lvl="1"/>
            <a:r>
              <a:rPr lang="en-US" dirty="0" smtClean="0"/>
              <a:t>remove</a:t>
            </a:r>
          </a:p>
          <a:p>
            <a:pPr lvl="4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393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for the Final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Tree traversals</a:t>
            </a:r>
          </a:p>
          <a:p>
            <a:pPr lvl="1"/>
            <a:r>
              <a:rPr lang="en-US" dirty="0" err="1" smtClean="0"/>
              <a:t>inorder</a:t>
            </a:r>
            <a:endParaRPr lang="en-US" dirty="0" smtClean="0"/>
          </a:p>
          <a:p>
            <a:pPr lvl="1"/>
            <a:r>
              <a:rPr lang="en-US" dirty="0" smtClean="0"/>
              <a:t>preorder</a:t>
            </a:r>
          </a:p>
          <a:p>
            <a:pPr lvl="1"/>
            <a:r>
              <a:rPr lang="en-US" dirty="0" err="1" smtClean="0"/>
              <a:t>postorder</a:t>
            </a:r>
            <a:endParaRPr lang="en-US" dirty="0" smtClean="0"/>
          </a:p>
          <a:p>
            <a:pPr lvl="4"/>
            <a:endParaRPr lang="en-US" dirty="0"/>
          </a:p>
          <a:p>
            <a:r>
              <a:rPr lang="en-US" dirty="0" smtClean="0"/>
              <a:t>Depth-first search</a:t>
            </a:r>
          </a:p>
          <a:p>
            <a:r>
              <a:rPr lang="en-US" dirty="0" smtClean="0"/>
              <a:t>Bread-first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10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#10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596624"/>
          </a:xfrm>
        </p:spPr>
        <p:txBody>
          <a:bodyPr/>
          <a:lstStyle/>
          <a:p>
            <a:pPr lvl="1"/>
            <a:r>
              <a:rPr lang="en-US" dirty="0"/>
              <a:t>Method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printHuffmanCodes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()</a:t>
            </a:r>
            <a:r>
              <a:rPr lang="en-US" dirty="0"/>
              <a:t> uses both the frequency map and the encoding map (obtained from the Huffman tree) to print a table of the characters in the input file, one character per row in sorted order. </a:t>
            </a:r>
            <a:endParaRPr lang="en-US" dirty="0" smtClean="0"/>
          </a:p>
          <a:p>
            <a:pPr lvl="2"/>
            <a:r>
              <a:rPr lang="en-US" dirty="0" smtClean="0"/>
              <a:t>For </a:t>
            </a:r>
            <a:r>
              <a:rPr lang="en-US" dirty="0"/>
              <a:t>each character, print the character, its frequency, and its Huffman code. </a:t>
            </a:r>
            <a:endParaRPr lang="en-US" dirty="0" smtClean="0"/>
          </a:p>
          <a:p>
            <a:pPr lvl="2"/>
            <a:r>
              <a:rPr lang="en-US" dirty="0" smtClean="0"/>
              <a:t>The </a:t>
            </a:r>
            <a:r>
              <a:rPr lang="en-US" dirty="0"/>
              <a:t>method should also return the total bit length of the file if all the characters are encoded using their Huffman </a:t>
            </a:r>
            <a:r>
              <a:rPr lang="en-US" dirty="0" smtClean="0"/>
              <a:t>codes.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5141053"/>
            <a:ext cx="8478429" cy="83099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private static </a:t>
            </a:r>
            <a:r>
              <a:rPr lang="en-US" b="1" dirty="0" err="1">
                <a:latin typeface="Courier New"/>
                <a:cs typeface="Courier New"/>
              </a:rPr>
              <a:t>int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printHuffmanCodes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</a:p>
          <a:p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smtClean="0">
                <a:latin typeface="Courier New"/>
                <a:cs typeface="Courier New"/>
              </a:rPr>
              <a:t>                              Map</a:t>
            </a:r>
            <a:r>
              <a:rPr lang="en-US" b="1" dirty="0">
                <a:latin typeface="Courier New"/>
                <a:cs typeface="Courier New"/>
              </a:rPr>
              <a:t>&lt;Character, Integer&gt; </a:t>
            </a:r>
            <a:r>
              <a:rPr lang="en-US" b="1" dirty="0" err="1">
                <a:latin typeface="Courier New"/>
                <a:cs typeface="Courier New"/>
              </a:rPr>
              <a:t>frequencyMap</a:t>
            </a:r>
            <a:r>
              <a:rPr lang="en-US" b="1" dirty="0">
                <a:latin typeface="Courier New"/>
                <a:cs typeface="Courier New"/>
              </a:rPr>
              <a:t>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           </a:t>
            </a:r>
            <a:r>
              <a:rPr lang="en-US" b="1" dirty="0" smtClean="0">
                <a:latin typeface="Courier New"/>
                <a:cs typeface="Courier New"/>
              </a:rPr>
              <a:t>Map</a:t>
            </a:r>
            <a:r>
              <a:rPr lang="en-US" b="1" dirty="0">
                <a:latin typeface="Courier New"/>
                <a:cs typeface="Courier New"/>
              </a:rPr>
              <a:t>&lt;Character, String&gt;  </a:t>
            </a:r>
            <a:r>
              <a:rPr lang="en-US" b="1" dirty="0" err="1">
                <a:latin typeface="Courier New"/>
                <a:cs typeface="Courier New"/>
              </a:rPr>
              <a:t>encodingMap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760326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#10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main()</a:t>
            </a:r>
            <a:r>
              <a:rPr lang="en-US" dirty="0"/>
              <a:t> method should</a:t>
            </a:r>
            <a:r>
              <a:rPr lang="en-US" dirty="0" smtClean="0"/>
              <a:t>:</a:t>
            </a:r>
          </a:p>
          <a:p>
            <a:pPr lvl="5"/>
            <a:endParaRPr lang="en-US" sz="400" dirty="0"/>
          </a:p>
          <a:p>
            <a:pPr lvl="1"/>
            <a:r>
              <a:rPr lang="en-US" dirty="0"/>
              <a:t>Create a file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Scanner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for the input text file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GettysburgAddress.txt</a:t>
            </a:r>
            <a:r>
              <a:rPr lang="en-US" dirty="0" smtClean="0"/>
              <a:t>.</a:t>
            </a:r>
            <a:endParaRPr lang="en-US" dirty="0"/>
          </a:p>
          <a:p>
            <a:pPr lvl="2"/>
            <a:r>
              <a:rPr lang="en-US" dirty="0" smtClean="0"/>
              <a:t>The </a:t>
            </a:r>
            <a:r>
              <a:rPr lang="en-US" dirty="0"/>
              <a:t>input file is already loaded into </a:t>
            </a:r>
            <a:r>
              <a:rPr lang="en-US" dirty="0" err="1"/>
              <a:t>Codecheck</a:t>
            </a:r>
            <a:r>
              <a:rPr lang="en-US" dirty="0" smtClean="0"/>
              <a:t>.</a:t>
            </a:r>
          </a:p>
          <a:p>
            <a:pPr lvl="6"/>
            <a:endParaRPr lang="en-US" sz="600" dirty="0"/>
          </a:p>
          <a:p>
            <a:pPr lvl="1"/>
            <a:r>
              <a:rPr lang="en-US" dirty="0"/>
              <a:t>Create a Huffman tree and its encoding map</a:t>
            </a:r>
            <a:r>
              <a:rPr lang="en-US" dirty="0" smtClean="0"/>
              <a:t>.</a:t>
            </a:r>
          </a:p>
          <a:p>
            <a:pPr lvl="6"/>
            <a:endParaRPr lang="en-US" sz="600" dirty="0"/>
          </a:p>
          <a:p>
            <a:pPr lvl="1"/>
            <a:r>
              <a:rPr lang="en-US" dirty="0"/>
              <a:t>Call the </a:t>
            </a:r>
            <a:r>
              <a:rPr lang="en-US" dirty="0" smtClean="0"/>
              <a:t>preceding methods </a:t>
            </a:r>
            <a:r>
              <a:rPr lang="en-US" dirty="0"/>
              <a:t>appropriately</a:t>
            </a:r>
            <a:r>
              <a:rPr lang="en-US" dirty="0" smtClean="0"/>
              <a:t>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08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#10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main()</a:t>
            </a:r>
            <a:r>
              <a:rPr lang="en-US" dirty="0"/>
              <a:t> method </a:t>
            </a:r>
            <a:r>
              <a:rPr lang="en-US" dirty="0" smtClean="0"/>
              <a:t>should (</a:t>
            </a:r>
            <a:r>
              <a:rPr lang="en-US" i="1" dirty="0" smtClean="0"/>
              <a:t>cont’d</a:t>
            </a:r>
            <a:r>
              <a:rPr lang="en-US" dirty="0" smtClean="0"/>
              <a:t>):</a:t>
            </a:r>
          </a:p>
          <a:p>
            <a:pPr lvl="5"/>
            <a:endParaRPr lang="en-US" sz="400" dirty="0"/>
          </a:p>
          <a:p>
            <a:pPr lvl="1"/>
            <a:r>
              <a:rPr lang="en-US" dirty="0" smtClean="0"/>
              <a:t>Print </a:t>
            </a:r>
            <a:r>
              <a:rPr lang="en-US" dirty="0"/>
              <a:t>the total number of characters and the total number of bits required to encode the file using UTF-8 encoding (the way text files are normally encoded)</a:t>
            </a:r>
            <a:r>
              <a:rPr lang="en-US" dirty="0" smtClean="0"/>
              <a:t>.</a:t>
            </a:r>
          </a:p>
          <a:p>
            <a:pPr lvl="6"/>
            <a:endParaRPr lang="en-US" sz="600" dirty="0"/>
          </a:p>
          <a:p>
            <a:pPr lvl="1"/>
            <a:r>
              <a:rPr lang="en-US" dirty="0"/>
              <a:t>Print the total number of bits required to encode all the input file’s characters using their Huffman codes</a:t>
            </a:r>
            <a:r>
              <a:rPr lang="en-US" dirty="0" smtClean="0"/>
              <a:t>.</a:t>
            </a:r>
          </a:p>
          <a:p>
            <a:pPr lvl="6"/>
            <a:endParaRPr lang="en-US" sz="600" dirty="0"/>
          </a:p>
          <a:p>
            <a:pPr lvl="1"/>
            <a:r>
              <a:rPr lang="en-US" dirty="0"/>
              <a:t>Print the percentage reduction in bit length of the input file from using the UTF-8 code to using the Huffman code.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40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#10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you are </a:t>
            </a:r>
            <a:r>
              <a:rPr lang="en-US" u="sng" dirty="0"/>
              <a:t>not</a:t>
            </a:r>
            <a:r>
              <a:rPr lang="en-US" dirty="0"/>
              <a:t> expected to actually encode the input file using Huffman coding. </a:t>
            </a:r>
            <a:endParaRPr lang="en-US" dirty="0" smtClean="0"/>
          </a:p>
          <a:p>
            <a:pPr lvl="1"/>
            <a:r>
              <a:rPr lang="en-US" dirty="0" smtClean="0"/>
              <a:t>Just </a:t>
            </a:r>
            <a:r>
              <a:rPr lang="en-US" dirty="0"/>
              <a:t>calculate how many bits it </a:t>
            </a:r>
            <a:r>
              <a:rPr lang="en-US" u="sng" dirty="0"/>
              <a:t>would</a:t>
            </a:r>
            <a:r>
              <a:rPr lang="en-US" dirty="0"/>
              <a:t> take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do the encoding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r>
              <a:rPr lang="en-US" dirty="0" err="1"/>
              <a:t>Codecheck</a:t>
            </a:r>
            <a:r>
              <a:rPr lang="en-US" dirty="0"/>
              <a:t> URL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u="sng" dirty="0">
                <a:hlinkClick r:id="rId2"/>
              </a:rPr>
              <a:t>http://codecheck.it/codecheck/files/1508010323ehsg28urjg6q8sjsian3rrpmi</a:t>
            </a:r>
            <a:r>
              <a:rPr lang="en-US" dirty="0"/>
              <a:t> </a:t>
            </a:r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/>
              <a:t>Canvas: </a:t>
            </a:r>
            <a:r>
              <a:rPr lang="en-US" b="1" dirty="0"/>
              <a:t>Homework 10 Final </a:t>
            </a:r>
            <a:r>
              <a:rPr lang="en-US" dirty="0"/>
              <a:t>(there is no draft)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Due: Wednesday, August 5 at 11:59 PM</a:t>
            </a:r>
            <a:r>
              <a:rPr lang="en-US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2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 Box 3"/>
          <p:cNvSpPr txBox="1"/>
          <p:nvPr/>
        </p:nvSpPr>
        <p:spPr>
          <a:xfrm>
            <a:off x="3017537" y="184113"/>
            <a:ext cx="3087370" cy="66281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  <a:extLst>
            <a:ext uri="{FAA26D3D-D897-4be2-8F04-BA451C77F1D7}">
              <ma14:placeholderFlag xmlns:ma14="http://schemas.microsoft.com/office/mac/drawingml/2011/main"/>
            </a:ext>
            <a:ext uri="{C572A759-6A51-4108-AA02-DFA0A04FC94B}">
              <ma14:wrappingTextBoxFlag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1459 total characters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11672 total UTF-8 bits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effectLst/>
                <a:latin typeface="Courier"/>
                <a:ea typeface="MS Mincho"/>
                <a:cs typeface="Arial"/>
              </a:rPr>
              <a:t> 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Character Frequency Code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\n       25     101010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space      244     111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,       23     100001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-        8     11001011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.       10     1010000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B        1     0010010000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F        1     0010010011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G        1     0010010001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I        3     001001011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N        1     0010010010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T        2     1100101001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W        2     001001010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a      102     1011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b       13     1010001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c       31     110011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d       58     11010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e      165     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f       26     101011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g       27     110001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h       80     0101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</a:t>
            </a:r>
            <a:r>
              <a:rPr lang="en-US" sz="1000" b="1" dirty="0" err="1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i</a:t>
            </a: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  65     11011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k        3     110010101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l       42     00101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m       13     1100100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n       76     0011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o       93     1001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p       15     001000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q        1     1100101000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r       79     0100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s       44     10001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t      124     000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u       21     100000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v       24     101001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w       26     110000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    y       10     0010011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effectLst/>
                <a:latin typeface="Courier"/>
                <a:ea typeface="MS Mincho"/>
                <a:cs typeface="Arial"/>
              </a:rPr>
              <a:t> 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 6200 total Huffman-encoded bits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"/>
                <a:ea typeface="MS Mincho"/>
                <a:cs typeface="Arial"/>
              </a:rPr>
              <a:t>46.9% reduction</a:t>
            </a:r>
            <a:endParaRPr lang="en-US" sz="1000" dirty="0">
              <a:effectLst/>
              <a:latin typeface="Arial"/>
              <a:ea typeface="Times New Roman"/>
              <a:cs typeface="Times New Roman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dirty="0" smtClean="0"/>
              <a:t>Expected</a:t>
            </a:r>
            <a:br>
              <a:rPr lang="en-US" dirty="0" smtClean="0"/>
            </a:br>
            <a:r>
              <a:rPr lang="en-US" dirty="0" smtClean="0"/>
              <a:t>output: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86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tree traversal, you “visit” (process) </a:t>
            </a:r>
            <a:br>
              <a:rPr lang="en-US" dirty="0" smtClean="0"/>
            </a:br>
            <a:r>
              <a:rPr lang="en-US" dirty="0" smtClean="0"/>
              <a:t>all the nodes of a tree in a particular order.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Three common orders:</a:t>
            </a:r>
          </a:p>
          <a:p>
            <a:pPr lvl="1"/>
            <a:r>
              <a:rPr lang="en-US" dirty="0" err="1" smtClean="0"/>
              <a:t>inorder</a:t>
            </a:r>
            <a:r>
              <a:rPr lang="en-US" dirty="0" smtClean="0"/>
              <a:t> traversal</a:t>
            </a:r>
          </a:p>
          <a:p>
            <a:pPr lvl="1"/>
            <a:r>
              <a:rPr lang="en-US" dirty="0" smtClean="0"/>
              <a:t>preorder traversal</a:t>
            </a:r>
          </a:p>
          <a:p>
            <a:pPr lvl="1"/>
            <a:r>
              <a:rPr lang="en-US" dirty="0" err="1" smtClean="0"/>
              <a:t>postorder</a:t>
            </a:r>
            <a:r>
              <a:rPr lang="en-US" dirty="0" smtClean="0"/>
              <a:t> traversal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Related:</a:t>
            </a:r>
          </a:p>
          <a:p>
            <a:pPr lvl="1"/>
            <a:r>
              <a:rPr lang="en-US" dirty="0" smtClean="0"/>
              <a:t>depth-first search</a:t>
            </a:r>
          </a:p>
          <a:p>
            <a:pPr lvl="1"/>
            <a:r>
              <a:rPr lang="en-US" dirty="0" smtClean="0"/>
              <a:t>breadth-first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3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43808</TotalTime>
  <Words>1625</Words>
  <Application>Microsoft Macintosh PowerPoint</Application>
  <PresentationFormat>On-screen Show (4:3)</PresentationFormat>
  <Paragraphs>392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Quadrant</vt:lpstr>
      <vt:lpstr>CS 46B: Introduction to Data Structures August 4 Class Meeting</vt:lpstr>
      <vt:lpstr>Homework #10</vt:lpstr>
      <vt:lpstr>Homework #10, cont’d</vt:lpstr>
      <vt:lpstr>Homework #10, cont’d</vt:lpstr>
      <vt:lpstr>Homework #10, cont’d</vt:lpstr>
      <vt:lpstr>Homework #10, cont’d</vt:lpstr>
      <vt:lpstr>Homework #10, cont’d</vt:lpstr>
      <vt:lpstr>PowerPoint Presentation</vt:lpstr>
      <vt:lpstr>Tree Traversal</vt:lpstr>
      <vt:lpstr>Inorder Traversal</vt:lpstr>
      <vt:lpstr>Inorder Traversal, cont’d</vt:lpstr>
      <vt:lpstr>Inorder Traversal, cont’d</vt:lpstr>
      <vt:lpstr>Preorder Traversal</vt:lpstr>
      <vt:lpstr>Preorder Traversal, cont’d</vt:lpstr>
      <vt:lpstr>Preorder Traversal, cont’d</vt:lpstr>
      <vt:lpstr>Postorder Traversal</vt:lpstr>
      <vt:lpstr>Postorder Traversal, cont’d</vt:lpstr>
      <vt:lpstr>Postorder Traversal, cont’d</vt:lpstr>
      <vt:lpstr>Postorder Traversal, cont’d</vt:lpstr>
      <vt:lpstr>The Visitor Interface</vt:lpstr>
      <vt:lpstr>The Visitor Interface, cont’d</vt:lpstr>
      <vt:lpstr>Depth-First Search</vt:lpstr>
      <vt:lpstr>Depth-First Search, cont’d</vt:lpstr>
      <vt:lpstr>You’re Lost in a Maze</vt:lpstr>
      <vt:lpstr>Breadth-First Search</vt:lpstr>
      <vt:lpstr>Breadth-First Search, cont’d</vt:lpstr>
      <vt:lpstr>Find a Lost Child in a Large Building</vt:lpstr>
      <vt:lpstr>Tree Iterators</vt:lpstr>
      <vt:lpstr>Breadth-First Tree Iterator</vt:lpstr>
      <vt:lpstr>Break</vt:lpstr>
      <vt:lpstr>Review for the Final</vt:lpstr>
      <vt:lpstr>Review for the Final, cont’d</vt:lpstr>
      <vt:lpstr>Review for the Final, cont’d</vt:lpstr>
      <vt:lpstr>Review for the Final, cont’d</vt:lpstr>
      <vt:lpstr>Review for the Final, cont’d</vt:lpstr>
      <vt:lpstr>Review for the Final,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856</cp:revision>
  <dcterms:created xsi:type="dcterms:W3CDTF">2008-01-12T03:52:55Z</dcterms:created>
  <dcterms:modified xsi:type="dcterms:W3CDTF">2015-08-04T06:33:58Z</dcterms:modified>
  <cp:category/>
</cp:coreProperties>
</file>