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48" r:id="rId4"/>
    <p:sldId id="349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16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0" r:id="rId30"/>
    <p:sldId id="331" r:id="rId31"/>
    <p:sldId id="329" r:id="rId32"/>
    <p:sldId id="332" r:id="rId33"/>
    <p:sldId id="333" r:id="rId34"/>
    <p:sldId id="334" r:id="rId35"/>
    <p:sldId id="335" r:id="rId36"/>
    <p:sldId id="336" r:id="rId37"/>
    <p:sldId id="337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64" autoAdjust="0"/>
    <p:restoredTop sz="98450" autoAdjust="0"/>
  </p:normalViewPr>
  <p:slideViewPr>
    <p:cSldViewPr>
      <p:cViewPr varScale="1">
        <p:scale>
          <a:sx n="135" d="100"/>
          <a:sy n="135" d="100"/>
        </p:scale>
        <p:origin x="-184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30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iley.com/he-bcs/Books?action=index&amp;itemId=1118431111&amp;bcsId=787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30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1344-B25C-6C46-ABF8-DBD1EEA6D941}" type="slidenum">
              <a:rPr lang="en-US"/>
              <a:pPr/>
              <a:t>10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pic>
        <p:nvPicPr>
          <p:cNvPr id="1002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46175"/>
            <a:ext cx="399415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2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306888"/>
            <a:ext cx="5929313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0707" y="5166341"/>
            <a:ext cx="3032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Always merge the two trees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with the lowest weights.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6973" y="2134751"/>
            <a:ext cx="1673017" cy="64633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Use frequency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as the weight.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7048-2F66-3542-83CD-E559ED5D41EA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pic>
        <p:nvPicPr>
          <p:cNvPr id="1003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624013"/>
            <a:ext cx="58388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3621088"/>
            <a:ext cx="5929313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806" y="1234464"/>
            <a:ext cx="3032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Always merge the two trees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with the lowest weights.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A791-4224-AD4D-A6C2-BB24CBADAF31}" type="slidenum">
              <a:rPr lang="en-US"/>
              <a:pPr/>
              <a:t>12</a:t>
            </a:fld>
            <a:endParaRPr lang="en-US"/>
          </a:p>
        </p:txBody>
      </p:sp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pic>
        <p:nvPicPr>
          <p:cNvPr id="1004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235075"/>
            <a:ext cx="59293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4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19525"/>
            <a:ext cx="5973763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806" y="1234464"/>
            <a:ext cx="3032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Always merge the two trees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with the lowest weights.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F6B6-E4DE-2A49-AEDF-4ACFFCFF5195}" type="slidenum">
              <a:rPr lang="en-US"/>
              <a:pPr/>
              <a:t>13</a:t>
            </a:fld>
            <a:endParaRPr lang="en-US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pic>
        <p:nvPicPr>
          <p:cNvPr id="1005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757363"/>
            <a:ext cx="5794375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806" y="1234464"/>
            <a:ext cx="3032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Always merge the two trees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with the lowest weights.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41C2-E587-2D42-8D81-47853A06178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17902" y="1234464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06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07757"/>
            <a:ext cx="5973762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6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697488"/>
            <a:ext cx="3566436" cy="28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97318" y="5890701"/>
            <a:ext cx="6126413" cy="369332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Courier New" charset="0"/>
              </a:rPr>
              <a:t>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00000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001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0001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10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001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0001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01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11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10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0001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00001</a:t>
            </a:r>
            <a:endParaRPr lang="en-US" sz="1800" b="1" dirty="0">
              <a:solidFill>
                <a:srgbClr val="B23C00"/>
              </a:solidFill>
              <a:latin typeface="Courier New" charset="0"/>
            </a:endParaRPr>
          </a:p>
        </p:txBody>
      </p:sp>
      <p:sp>
        <p:nvSpPr>
          <p:cNvPr id="1006599" name="Text Box 7"/>
          <p:cNvSpPr txBox="1">
            <a:spLocks noChangeArrowheads="1"/>
          </p:cNvSpPr>
          <p:nvPr/>
        </p:nvSpPr>
        <p:spPr bwMode="auto">
          <a:xfrm>
            <a:off x="1128380" y="5433506"/>
            <a:ext cx="6095351" cy="369332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Decode: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000000010001100010001011110000100001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97318" y="6351472"/>
            <a:ext cx="6126413" cy="369332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  <a:latin typeface="Courier New" charset="0"/>
              </a:rPr>
              <a:t>        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s  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 a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  t 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 a 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  t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 e</a:t>
            </a:r>
            <a:r>
              <a:rPr lang="en-US" sz="1800" b="1" dirty="0" smtClean="0">
                <a:solidFill>
                  <a:srgbClr val="0033CC"/>
                </a:solidFill>
                <a:latin typeface="Courier New"/>
                <a:ea typeface="ＭＳ ゴシック"/>
                <a:cs typeface="Courier New"/>
              </a:rPr>
              <a:t>☐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 </a:t>
            </a:r>
            <a:r>
              <a:rPr lang="en-US" sz="1800" b="1" dirty="0" err="1" smtClean="0">
                <a:solidFill>
                  <a:srgbClr val="B23C00"/>
                </a:solidFill>
                <a:latin typeface="Courier New" charset="0"/>
              </a:rPr>
              <a:t>i</a:t>
            </a:r>
            <a:r>
              <a:rPr lang="en-US" sz="1800" b="1" dirty="0" smtClean="0">
                <a:solidFill>
                  <a:srgbClr val="0033CC"/>
                </a:solidFill>
                <a:latin typeface="Courier New" charset="0"/>
              </a:rPr>
              <a:t>  t </a:t>
            </a:r>
            <a:r>
              <a:rPr lang="en-US" sz="1800" b="1" dirty="0" smtClean="0">
                <a:solidFill>
                  <a:srgbClr val="B23C00"/>
                </a:solidFill>
                <a:latin typeface="Courier New" charset="0"/>
              </a:rPr>
              <a:t>  \n </a:t>
            </a:r>
            <a:endParaRPr lang="en-US" sz="1800" b="1" dirty="0">
              <a:solidFill>
                <a:srgbClr val="B23C00"/>
              </a:solidFill>
              <a:latin typeface="Courier New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806" y="1234464"/>
            <a:ext cx="3032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Always merge the two trees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with the lowest weights.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0659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read Worked Example 17.1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Download and study the Java code for the Worked Example.</a:t>
            </a:r>
          </a:p>
          <a:p>
            <a:pPr lvl="4"/>
            <a:endParaRPr lang="en-US" dirty="0" smtClean="0"/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http://bcs.wiley.com/he-bcs/Books?action=index&amp;itemId=1118431111&amp;bcsId=</a:t>
            </a:r>
            <a:r>
              <a:rPr lang="en-US" dirty="0" smtClean="0">
                <a:hlinkClick r:id="rId2"/>
              </a:rPr>
              <a:t>7872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Huffman Tree Building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creen Shot 2015-07-30 at 2.1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417342"/>
            <a:ext cx="5816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Screen Shot 2015-07-30 at 2.19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1" y="1143025"/>
            <a:ext cx="3931877" cy="56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3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5-07-30 at 2.2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65" y="1270001"/>
            <a:ext cx="5087627" cy="49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7-30 at 2.2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1315372"/>
            <a:ext cx="4226619" cy="4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August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24 August 4 Worked Example 17.1</a:t>
            </a:r>
          </a:p>
          <a:p>
            <a:r>
              <a:rPr lang="en-US" dirty="0"/>
              <a:t>Quiz </a:t>
            </a:r>
            <a:r>
              <a:rPr lang="en-US" dirty="0" smtClean="0"/>
              <a:t>25 August 4 17.4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Huffman </a:t>
            </a:r>
            <a:r>
              <a:rPr lang="en-US" dirty="0" smtClean="0"/>
              <a:t>Tree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building a Huffman tree involves </a:t>
            </a:r>
            <a:br>
              <a:rPr lang="en-US" dirty="0" smtClean="0"/>
            </a:br>
            <a:r>
              <a:rPr lang="en-US" dirty="0" smtClean="0"/>
              <a:t>always merging two binary trees with </a:t>
            </a:r>
            <a:br>
              <a:rPr lang="en-US" dirty="0" smtClean="0"/>
            </a:br>
            <a:r>
              <a:rPr lang="en-US" dirty="0" smtClean="0"/>
              <a:t>the lowest frequencies (weights), </a:t>
            </a:r>
            <a:br>
              <a:rPr lang="en-US" dirty="0" smtClean="0"/>
            </a:br>
            <a:r>
              <a:rPr lang="en-US" dirty="0" smtClean="0"/>
              <a:t>use a </a:t>
            </a:r>
            <a:r>
              <a:rPr lang="en-US" dirty="0" smtClean="0">
                <a:solidFill>
                  <a:srgbClr val="B23C00"/>
                </a:solidFill>
              </a:rPr>
              <a:t>priority queue </a:t>
            </a:r>
            <a:r>
              <a:rPr lang="en-US" dirty="0" smtClean="0"/>
              <a:t>to store tree nodes.</a:t>
            </a:r>
          </a:p>
          <a:p>
            <a:pPr lvl="4"/>
            <a:endParaRPr lang="en-US" dirty="0"/>
          </a:p>
          <a:p>
            <a:r>
              <a:rPr lang="en-US" dirty="0" smtClean="0"/>
              <a:t>As long as there are two nodes left </a:t>
            </a:r>
            <a:br>
              <a:rPr lang="en-US" dirty="0" smtClean="0"/>
            </a:br>
            <a:r>
              <a:rPr lang="en-US" dirty="0" smtClean="0"/>
              <a:t>in the queue, remove two nodes: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Make the two nodes the children of a new node whose frequency is the sum of the two nodes’ frequencies.</a:t>
            </a:r>
          </a:p>
          <a:p>
            <a:pPr lvl="1"/>
            <a:r>
              <a:rPr lang="en-US" dirty="0" smtClean="0"/>
              <a:t>Add the parent node to the priority queue.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9146"/>
            <a:ext cx="8229600" cy="1554463"/>
          </a:xfrm>
        </p:spPr>
        <p:txBody>
          <a:bodyPr/>
          <a:lstStyle/>
          <a:p>
            <a:r>
              <a:rPr lang="en-US" dirty="0" smtClean="0"/>
              <a:t>An inner class.</a:t>
            </a:r>
          </a:p>
          <a:p>
            <a:r>
              <a:rPr lang="en-US" dirty="0" smtClean="0"/>
              <a:t>Implement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Comparable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so we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put </a:t>
            </a:r>
            <a:r>
              <a:rPr lang="en-US" dirty="0"/>
              <a:t>the nodes in a priority </a:t>
            </a:r>
            <a:r>
              <a:rPr lang="en-US" dirty="0" smtClean="0"/>
              <a:t>queue.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35" y="1234464"/>
            <a:ext cx="614111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class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  <a:r>
              <a:rPr lang="en-US" sz="1800" b="1" dirty="0">
                <a:latin typeface="Courier New"/>
                <a:cs typeface="Courier New"/>
              </a:rPr>
              <a:t> implements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Comparable</a:t>
            </a:r>
            <a:r>
              <a:rPr lang="en-US" sz="1800" b="1" dirty="0">
                <a:latin typeface="Courier New"/>
                <a:cs typeface="Courier New"/>
              </a:rPr>
              <a:t>&lt;Node&gt;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public </a:t>
            </a:r>
            <a:r>
              <a:rPr lang="en-US" sz="1800" b="1" dirty="0">
                <a:latin typeface="Courier New"/>
                <a:cs typeface="Courier New"/>
              </a:rPr>
              <a:t>char character;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public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frequency;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public </a:t>
            </a:r>
            <a:r>
              <a:rPr lang="en-US" sz="1800" b="1" dirty="0">
                <a:latin typeface="Courier New"/>
                <a:cs typeface="Courier New"/>
              </a:rPr>
              <a:t>Node left;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public </a:t>
            </a:r>
            <a:r>
              <a:rPr lang="en-US" sz="1800" b="1" dirty="0">
                <a:latin typeface="Courier New"/>
                <a:cs typeface="Courier New"/>
              </a:rPr>
              <a:t>Node right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public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compareTo</a:t>
            </a:r>
            <a:r>
              <a:rPr lang="en-US" sz="1800" b="1" dirty="0">
                <a:latin typeface="Courier New"/>
                <a:cs typeface="Courier New"/>
              </a:rPr>
              <a:t>(Node other)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{ 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return </a:t>
            </a:r>
            <a:r>
              <a:rPr lang="en-US" sz="1800" b="1" dirty="0">
                <a:latin typeface="Courier New"/>
                <a:cs typeface="Courier New"/>
              </a:rPr>
              <a:t>frequency - </a:t>
            </a:r>
            <a:r>
              <a:rPr lang="en-US" sz="1800" b="1" dirty="0" err="1">
                <a:latin typeface="Courier New"/>
                <a:cs typeface="Courier New"/>
              </a:rPr>
              <a:t>other.frequency</a:t>
            </a:r>
            <a:r>
              <a:rPr lang="en-US" sz="1800" b="1" dirty="0">
                <a:latin typeface="Courier New"/>
                <a:cs typeface="Courier New"/>
              </a:rPr>
              <a:t>;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}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567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 </a:t>
            </a:r>
            <a:r>
              <a:rPr lang="en-US" dirty="0" smtClean="0"/>
              <a:t>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3304484"/>
            <a:ext cx="8218942" cy="34163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</a:t>
            </a:r>
            <a:r>
              <a:rPr lang="en-US" sz="1800" b="1" dirty="0" err="1">
                <a:latin typeface="Courier New"/>
                <a:cs typeface="Courier New"/>
              </a:rPr>
              <a:t>HuffmanTree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Map&lt;Character, Integer&gt; frequencies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PriorityQueue</a:t>
            </a:r>
            <a:r>
              <a:rPr lang="en-US" sz="1800" b="1" dirty="0">
                <a:latin typeface="Courier New"/>
                <a:cs typeface="Courier New"/>
              </a:rPr>
              <a:t>&lt;Node&gt; nodes = new </a:t>
            </a:r>
            <a:r>
              <a:rPr lang="en-US" sz="1800" b="1" dirty="0" err="1">
                <a:latin typeface="Courier New"/>
                <a:cs typeface="Courier New"/>
              </a:rPr>
              <a:t>PriorityQueue</a:t>
            </a:r>
            <a:r>
              <a:rPr lang="en-US" sz="1800" b="1" dirty="0">
                <a:latin typeface="Courier New"/>
                <a:cs typeface="Courier New"/>
              </a:rPr>
              <a:t>&lt;Node&gt;();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for (char </a:t>
            </a:r>
            <a:r>
              <a:rPr lang="en-US" sz="1800" b="1" dirty="0" err="1">
                <a:latin typeface="Courier New"/>
                <a:cs typeface="Courier New"/>
              </a:rPr>
              <a:t>ch</a:t>
            </a:r>
            <a:r>
              <a:rPr lang="en-US" sz="1800" b="1" dirty="0">
                <a:latin typeface="Courier New"/>
                <a:cs typeface="Courier New"/>
              </a:rPr>
              <a:t> :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frequencies.keySet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Node 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 = new Node();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newNode.character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ch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newNode.frequency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frequencies.get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ch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nodes.add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...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The tree </a:t>
            </a:r>
            <a:r>
              <a:rPr lang="en-US" dirty="0"/>
              <a:t>constructor receives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Map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&lt;Character, Integer&gt;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/>
            </a:r>
            <a:b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dirty="0" smtClean="0"/>
              <a:t>containing the frequencies.</a:t>
            </a:r>
          </a:p>
          <a:p>
            <a:pPr lvl="1"/>
            <a:r>
              <a:rPr lang="en-US" dirty="0" smtClean="0"/>
              <a:t>Each character </a:t>
            </a:r>
            <a:r>
              <a:rPr lang="en-US" dirty="0" smtClean="0"/>
              <a:t>maps to </a:t>
            </a:r>
            <a:r>
              <a:rPr lang="en-US" dirty="0" smtClean="0"/>
              <a:t>its frequency.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4709146"/>
            <a:ext cx="16474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Fill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priority queue.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 </a:t>
            </a:r>
            <a:r>
              <a:rPr lang="en-US" dirty="0" smtClean="0"/>
              <a:t>Constructor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65491"/>
            <a:ext cx="7803376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</a:t>
            </a:r>
            <a:r>
              <a:rPr lang="en-US" sz="1800" b="1" dirty="0" err="1">
                <a:latin typeface="Courier New"/>
                <a:cs typeface="Courier New"/>
              </a:rPr>
              <a:t>HuffmanTree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Map&lt;Character, Integer&gt; frequencies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...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while 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nodes.size</a:t>
            </a:r>
            <a:r>
              <a:rPr lang="en-US" sz="1800" b="1" dirty="0">
                <a:latin typeface="Courier New"/>
                <a:cs typeface="Courier New"/>
              </a:rPr>
              <a:t>() &gt; 1)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Node smallest = </a:t>
            </a:r>
            <a:r>
              <a:rPr lang="en-US" sz="1800" b="1" dirty="0" err="1">
                <a:latin typeface="Courier New"/>
                <a:cs typeface="Courier New"/>
              </a:rPr>
              <a:t>nodes.remove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Node </a:t>
            </a:r>
            <a:r>
              <a:rPr lang="en-US" sz="1800" b="1" dirty="0" err="1">
                <a:latin typeface="Courier New"/>
                <a:cs typeface="Courier New"/>
              </a:rPr>
              <a:t>nextSmallest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nodes.remove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Node 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 = new Node();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newNode.frequency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smallest.frequency</a:t>
            </a:r>
            <a:r>
              <a:rPr lang="en-US" sz="1800" b="1" dirty="0">
                <a:latin typeface="Courier New"/>
                <a:cs typeface="Courier New"/>
              </a:rPr>
              <a:t> +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                    </a:t>
            </a:r>
            <a:r>
              <a:rPr lang="en-US" sz="1800" b="1" dirty="0" err="1" smtClean="0">
                <a:latin typeface="Courier New"/>
                <a:cs typeface="Courier New"/>
              </a:rPr>
              <a:t>nextSmallest.frequency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newNode.left</a:t>
            </a:r>
            <a:r>
              <a:rPr lang="en-US" sz="1800" b="1" dirty="0">
                <a:latin typeface="Courier New"/>
                <a:cs typeface="Courier New"/>
              </a:rPr>
              <a:t> = smallest;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newNode.right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nextSmallest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nodes.add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root = </a:t>
            </a:r>
            <a:r>
              <a:rPr lang="en-US" sz="1800" b="1" dirty="0" err="1">
                <a:latin typeface="Courier New"/>
                <a:cs typeface="Courier New"/>
              </a:rPr>
              <a:t>nodes.remove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75" y="3154683"/>
            <a:ext cx="157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Build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Huffman tree.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4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want to search the Huffman tree each time we have a </a:t>
            </a:r>
            <a:r>
              <a:rPr lang="en-US" dirty="0" smtClean="0"/>
              <a:t>character to encode.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A more efficient way is to use a map.</a:t>
            </a:r>
          </a:p>
          <a:p>
            <a:pPr lvl="1"/>
            <a:r>
              <a:rPr lang="en-US" dirty="0" smtClean="0"/>
              <a:t>Key: the character</a:t>
            </a:r>
          </a:p>
          <a:p>
            <a:pPr lvl="1"/>
            <a:r>
              <a:rPr lang="en-US" dirty="0" smtClean="0"/>
              <a:t>Value: its Huffman encoding</a:t>
            </a:r>
          </a:p>
          <a:p>
            <a:pPr lvl="1"/>
            <a:endParaRPr lang="en-US" dirty="0"/>
          </a:p>
          <a:p>
            <a:r>
              <a:rPr lang="en-US" dirty="0" smtClean="0"/>
              <a:t>Recursive method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fillEncodingMap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inner class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Node</a:t>
            </a:r>
            <a:r>
              <a:rPr lang="en-US" dirty="0" smtClean="0"/>
              <a:t> builds the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</a:t>
            </a:r>
            <a:r>
              <a:rPr lang="en-US" dirty="0" smtClean="0"/>
              <a:t>Map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357464" cy="44935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class </a:t>
            </a:r>
            <a:r>
              <a:rPr lang="en-US" sz="1800" b="1" dirty="0">
                <a:latin typeface="Courier New"/>
                <a:cs typeface="Courier New"/>
              </a:rPr>
              <a:t>Node implements Comparable&lt;Node&gt;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public </a:t>
            </a:r>
            <a:r>
              <a:rPr lang="en-US" sz="1800" b="1" dirty="0">
                <a:latin typeface="Courier New"/>
                <a:cs typeface="Courier New"/>
              </a:rPr>
              <a:t>void 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fillEncodingMap</a:t>
            </a:r>
            <a:r>
              <a:rPr lang="en-US" sz="1800" b="1" dirty="0">
                <a:latin typeface="Courier New"/>
                <a:cs typeface="Courier New"/>
              </a:rPr>
              <a:t>(Map&lt;Character, String&gt; map,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                        String </a:t>
            </a:r>
            <a:r>
              <a:rPr lang="en-US" sz="1800" b="1" dirty="0">
                <a:latin typeface="Courier New"/>
                <a:cs typeface="Courier New"/>
              </a:rPr>
              <a:t>prefix)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if (left == null) {  // it's a leaf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</a:t>
            </a:r>
            <a:r>
              <a:rPr lang="en-US" sz="1800" b="1" dirty="0" err="1">
                <a:latin typeface="Courier New"/>
                <a:cs typeface="Courier New"/>
              </a:rPr>
              <a:t>map.put</a:t>
            </a:r>
            <a:r>
              <a:rPr lang="en-US" sz="1800" b="1" dirty="0">
                <a:latin typeface="Courier New"/>
                <a:cs typeface="Courier New"/>
              </a:rPr>
              <a:t>(character, prefix);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    </a:t>
            </a:r>
            <a:r>
              <a:rPr lang="da-DK" sz="1800" b="1" dirty="0" err="1">
                <a:latin typeface="Courier New"/>
                <a:cs typeface="Courier New"/>
              </a:rPr>
              <a:t>left.</a:t>
            </a:r>
            <a:r>
              <a:rPr lang="da-DK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fillEncodingMap</a:t>
            </a:r>
            <a:r>
              <a:rPr lang="da-DK" sz="1800" b="1" dirty="0">
                <a:latin typeface="Courier New"/>
                <a:cs typeface="Courier New"/>
              </a:rPr>
              <a:t>(</a:t>
            </a:r>
            <a:r>
              <a:rPr lang="da-DK" sz="1800" b="1" dirty="0" err="1">
                <a:latin typeface="Courier New"/>
                <a:cs typeface="Courier New"/>
              </a:rPr>
              <a:t>map</a:t>
            </a:r>
            <a:r>
              <a:rPr lang="da-DK" sz="1800" b="1" dirty="0">
                <a:latin typeface="Courier New"/>
                <a:cs typeface="Courier New"/>
              </a:rPr>
              <a:t>, </a:t>
            </a:r>
            <a:r>
              <a:rPr lang="da-DK" sz="1800" b="1" dirty="0" err="1">
                <a:latin typeface="Courier New"/>
                <a:cs typeface="Courier New"/>
              </a:rPr>
              <a:t>prefix</a:t>
            </a:r>
            <a:r>
              <a:rPr lang="da-DK" sz="1800" b="1" dirty="0">
                <a:latin typeface="Courier New"/>
                <a:cs typeface="Courier New"/>
              </a:rPr>
              <a:t> + "0");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    </a:t>
            </a:r>
            <a:r>
              <a:rPr lang="da-DK" sz="1800" b="1" dirty="0" err="1">
                <a:latin typeface="Courier New"/>
                <a:cs typeface="Courier New"/>
              </a:rPr>
              <a:t>right.</a:t>
            </a:r>
            <a:r>
              <a:rPr lang="da-DK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fillEncodingMap</a:t>
            </a:r>
            <a:r>
              <a:rPr lang="da-DK" sz="1800" b="1" dirty="0">
                <a:latin typeface="Courier New"/>
                <a:cs typeface="Courier New"/>
              </a:rPr>
              <a:t>(</a:t>
            </a:r>
            <a:r>
              <a:rPr lang="da-DK" sz="1800" b="1" dirty="0" err="1">
                <a:latin typeface="Courier New"/>
                <a:cs typeface="Courier New"/>
              </a:rPr>
              <a:t>map</a:t>
            </a:r>
            <a:r>
              <a:rPr lang="da-DK" sz="1800" b="1" dirty="0">
                <a:latin typeface="Courier New"/>
                <a:cs typeface="Courier New"/>
              </a:rPr>
              <a:t>, </a:t>
            </a:r>
            <a:r>
              <a:rPr lang="da-DK" sz="1800" b="1" dirty="0" err="1">
                <a:latin typeface="Courier New"/>
                <a:cs typeface="Courier New"/>
              </a:rPr>
              <a:t>prefix</a:t>
            </a:r>
            <a:r>
              <a:rPr lang="da-DK" sz="1800" b="1" dirty="0">
                <a:latin typeface="Courier New"/>
                <a:cs typeface="Courier New"/>
              </a:rPr>
              <a:t> + "1");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2785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Map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27771"/>
          </a:xfrm>
        </p:spPr>
        <p:txBody>
          <a:bodyPr/>
          <a:lstStyle/>
          <a:p>
            <a:r>
              <a:rPr lang="en-US" dirty="0" smtClean="0"/>
              <a:t>The encoding map is created by starting at the Huffman tree root with an empty prefix.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2423171"/>
            <a:ext cx="8311289" cy="255454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Map&lt;Character, String&gt; </a:t>
            </a:r>
            <a:r>
              <a:rPr lang="en-US" b="1" dirty="0" err="1">
                <a:solidFill>
                  <a:srgbClr val="A12A03"/>
                </a:solidFill>
                <a:latin typeface="Courier New"/>
                <a:cs typeface="Courier New"/>
              </a:rPr>
              <a:t>getEncodingMap</a:t>
            </a:r>
            <a:r>
              <a:rPr lang="en-US" b="1" dirty="0">
                <a:latin typeface="Courier New"/>
                <a:cs typeface="Courier New"/>
              </a:rPr>
              <a:t>()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Map&lt;Character, String&gt; map = new </a:t>
            </a:r>
            <a:r>
              <a:rPr lang="en-US" b="1" dirty="0" err="1">
                <a:latin typeface="Courier New"/>
                <a:cs typeface="Courier New"/>
              </a:rPr>
              <a:t>HashMap</a:t>
            </a:r>
            <a:r>
              <a:rPr lang="en-US" b="1" dirty="0">
                <a:latin typeface="Courier New"/>
                <a:cs typeface="Courier New"/>
              </a:rPr>
              <a:t>&lt;Character, String&gt;()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if (root !=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solidFill>
                  <a:srgbClr val="A12A03"/>
                </a:solidFill>
                <a:latin typeface="Courier New"/>
                <a:cs typeface="Courier New"/>
              </a:rPr>
              <a:t>root.fillEncodingMap</a:t>
            </a:r>
            <a:r>
              <a:rPr lang="en-US" b="1" dirty="0">
                <a:solidFill>
                  <a:srgbClr val="A12A03"/>
                </a:solidFill>
                <a:latin typeface="Courier New"/>
                <a:cs typeface="Courier New"/>
              </a:rPr>
              <a:t>(map, "");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return map;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3459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Aloha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8065028" cy="5509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static void main(String[] </a:t>
            </a:r>
            <a:r>
              <a:rPr lang="en-US" b="1" dirty="0" err="1">
                <a:latin typeface="Courier New"/>
                <a:cs typeface="Courier New"/>
              </a:rPr>
              <a:t>args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Map&lt;Character, Integer&gt; </a:t>
            </a:r>
            <a:r>
              <a:rPr lang="en-US" b="1" dirty="0" err="1">
                <a:latin typeface="Courier New"/>
                <a:cs typeface="Courier New"/>
              </a:rPr>
              <a:t>frequencyMap</a:t>
            </a:r>
            <a:r>
              <a:rPr lang="en-US" b="1" dirty="0">
                <a:latin typeface="Courier New"/>
                <a:cs typeface="Courier New"/>
              </a:rPr>
              <a:t> = 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              new </a:t>
            </a:r>
            <a:r>
              <a:rPr lang="en-US" b="1" dirty="0" err="1">
                <a:latin typeface="Courier New"/>
                <a:cs typeface="Courier New"/>
              </a:rPr>
              <a:t>HashMap</a:t>
            </a:r>
            <a:r>
              <a:rPr lang="en-US" b="1" dirty="0">
                <a:latin typeface="Courier New"/>
                <a:cs typeface="Courier New"/>
              </a:rPr>
              <a:t>&lt;Character, Integer&gt;()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('A', 2089);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('E', 576);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('H', 357);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('I', 671);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('K', 849);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('L', 354);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('M', 259);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('N', 660);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('O', 844);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('P', 239);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('U', 472);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('W', 74);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frequencyMap.put</a:t>
            </a:r>
            <a:r>
              <a:rPr lang="en-US" b="1" dirty="0">
                <a:latin typeface="Courier New"/>
                <a:cs typeface="Courier New"/>
              </a:rPr>
              <a:t>('\'', 541)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HuffmanTree</a:t>
            </a:r>
            <a:r>
              <a:rPr lang="en-US" b="1" dirty="0">
                <a:latin typeface="Courier New"/>
                <a:cs typeface="Courier New"/>
              </a:rPr>
              <a:t> tree = new </a:t>
            </a:r>
            <a:r>
              <a:rPr lang="en-US" b="1" dirty="0" err="1">
                <a:latin typeface="Courier New"/>
                <a:cs typeface="Courier New"/>
              </a:rPr>
              <a:t>HuffmanTree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frequencyMap</a:t>
            </a:r>
            <a:r>
              <a:rPr lang="en-US" b="1" dirty="0">
                <a:latin typeface="Courier New"/>
                <a:cs typeface="Courier New"/>
              </a:rPr>
              <a:t>)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43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</a:t>
            </a:r>
            <a:r>
              <a:rPr lang="en-US" dirty="0" smtClean="0"/>
              <a:t>Demo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960" y="1410152"/>
            <a:ext cx="8911551" cy="34163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static void main(String[] </a:t>
            </a:r>
            <a:r>
              <a:rPr lang="en-US" sz="1800" b="1" dirty="0" err="1">
                <a:latin typeface="Courier New"/>
                <a:cs typeface="Courier New"/>
              </a:rPr>
              <a:t>args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...</a:t>
            </a:r>
          </a:p>
          <a:p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>
                <a:latin typeface="Courier New"/>
                <a:cs typeface="Courier New"/>
              </a:rPr>
              <a:t>Map&lt;Character, String&gt; </a:t>
            </a:r>
            <a:r>
              <a:rPr lang="en-US" sz="1800" b="1" dirty="0" err="1">
                <a:latin typeface="Courier New"/>
                <a:cs typeface="Courier New"/>
              </a:rPr>
              <a:t>encodingMap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tree.getEncodingMap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String encoded = </a:t>
            </a:r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encode</a:t>
            </a:r>
            <a:r>
              <a:rPr lang="en-US" sz="1800" b="1" dirty="0">
                <a:latin typeface="Courier New"/>
                <a:cs typeface="Courier New"/>
              </a:rPr>
              <a:t>("ALOHA", </a:t>
            </a:r>
            <a:r>
              <a:rPr lang="en-US" sz="1800" b="1" dirty="0" err="1">
                <a:latin typeface="Courier New"/>
                <a:cs typeface="Courier New"/>
              </a:rPr>
              <a:t>encodingMap</a:t>
            </a:r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System.out.println</a:t>
            </a:r>
            <a:r>
              <a:rPr lang="en-US" sz="1800" b="1" dirty="0">
                <a:latin typeface="Courier New"/>
                <a:cs typeface="Courier New"/>
              </a:rPr>
              <a:t>(encoded)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String decoded = 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tree.decode</a:t>
            </a:r>
            <a:r>
              <a:rPr lang="en-US" sz="1800" b="1" dirty="0">
                <a:latin typeface="Courier New"/>
                <a:cs typeface="Courier New"/>
              </a:rPr>
              <a:t>(encoded);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System.out.println</a:t>
            </a:r>
            <a:r>
              <a:rPr lang="en-US" sz="1800" b="1" dirty="0">
                <a:latin typeface="Courier New"/>
                <a:cs typeface="Courier New"/>
              </a:rPr>
              <a:t>(decoded);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9970" y="6019949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Demo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 Demo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960" y="2481533"/>
            <a:ext cx="8911551" cy="34163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static String </a:t>
            </a:r>
            <a:r>
              <a:rPr lang="en-US" sz="1800" b="1" dirty="0">
                <a:solidFill>
                  <a:srgbClr val="A40000"/>
                </a:solidFill>
                <a:latin typeface="Courier New"/>
                <a:cs typeface="Courier New"/>
              </a:rPr>
              <a:t>encode</a:t>
            </a:r>
            <a:r>
              <a:rPr lang="en-US" sz="1800" b="1" dirty="0">
                <a:latin typeface="Courier New"/>
                <a:cs typeface="Courier New"/>
              </a:rPr>
              <a:t>(String </a:t>
            </a:r>
            <a:r>
              <a:rPr lang="en-US" sz="1800" b="1" dirty="0" err="1">
                <a:latin typeface="Courier New"/>
                <a:cs typeface="Courier New"/>
              </a:rPr>
              <a:t>toEncode</a:t>
            </a:r>
            <a:r>
              <a:rPr lang="en-US" sz="1800" b="1" dirty="0">
                <a:latin typeface="Courier New"/>
                <a:cs typeface="Courier New"/>
              </a:rPr>
              <a:t>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smtClean="0">
                <a:latin typeface="Courier New"/>
                <a:cs typeface="Courier New"/>
              </a:rPr>
              <a:t>                    Map</a:t>
            </a:r>
            <a:r>
              <a:rPr lang="en-US" sz="1800" b="1" dirty="0">
                <a:latin typeface="Courier New"/>
                <a:cs typeface="Courier New"/>
              </a:rPr>
              <a:t>&lt;Character, String&gt; </a:t>
            </a:r>
            <a:r>
              <a:rPr lang="en-US" sz="1800" b="1" dirty="0" err="1">
                <a:latin typeface="Courier New"/>
                <a:cs typeface="Courier New"/>
              </a:rPr>
              <a:t>encodingMap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String result = ""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for (</a:t>
            </a:r>
            <a:r>
              <a:rPr lang="da-DK" sz="1800" b="1" dirty="0" err="1">
                <a:latin typeface="Courier New"/>
                <a:cs typeface="Courier New"/>
              </a:rPr>
              <a:t>int</a:t>
            </a:r>
            <a:r>
              <a:rPr lang="da-DK" sz="1800" b="1" dirty="0">
                <a:latin typeface="Courier New"/>
                <a:cs typeface="Courier New"/>
              </a:rPr>
              <a:t> i = 0; i &lt; </a:t>
            </a:r>
            <a:r>
              <a:rPr lang="da-DK" sz="1800" b="1" dirty="0" err="1">
                <a:latin typeface="Courier New"/>
                <a:cs typeface="Courier New"/>
              </a:rPr>
              <a:t>toEncode.length</a:t>
            </a:r>
            <a:r>
              <a:rPr lang="da-DK" sz="1800" b="1" dirty="0">
                <a:latin typeface="Courier New"/>
                <a:cs typeface="Courier New"/>
              </a:rPr>
              <a:t>(); i++)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char</a:t>
            </a:r>
            <a:r>
              <a:rPr lang="da-DK" sz="1800" b="1" dirty="0">
                <a:latin typeface="Courier New"/>
                <a:cs typeface="Courier New"/>
              </a:rPr>
              <a:t> </a:t>
            </a:r>
            <a:r>
              <a:rPr lang="da-DK" sz="1800" b="1" dirty="0" err="1">
                <a:latin typeface="Courier New"/>
                <a:cs typeface="Courier New"/>
              </a:rPr>
              <a:t>ch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toEncode.charAt</a:t>
            </a:r>
            <a:r>
              <a:rPr lang="da-DK" sz="1800" b="1" dirty="0">
                <a:latin typeface="Courier New"/>
                <a:cs typeface="Courier New"/>
              </a:rPr>
              <a:t>(i);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result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result</a:t>
            </a:r>
            <a:r>
              <a:rPr lang="da-DK" sz="1800" b="1" dirty="0">
                <a:latin typeface="Courier New"/>
                <a:cs typeface="Courier New"/>
              </a:rPr>
              <a:t> + </a:t>
            </a:r>
            <a:r>
              <a:rPr lang="da-DK" sz="1800" b="1" dirty="0" err="1">
                <a:solidFill>
                  <a:srgbClr val="A40000"/>
                </a:solidFill>
                <a:latin typeface="Courier New"/>
                <a:cs typeface="Courier New"/>
              </a:rPr>
              <a:t>encodingMap.get</a:t>
            </a:r>
            <a:r>
              <a:rPr lang="da-DK" sz="1800" b="1" dirty="0">
                <a:solidFill>
                  <a:srgbClr val="A40000"/>
                </a:solidFill>
                <a:latin typeface="Courier New"/>
                <a:cs typeface="Courier New"/>
              </a:rPr>
              <a:t>(</a:t>
            </a:r>
            <a:r>
              <a:rPr lang="da-DK" sz="1800" b="1" dirty="0" err="1">
                <a:solidFill>
                  <a:srgbClr val="A40000"/>
                </a:solidFill>
                <a:latin typeface="Courier New"/>
                <a:cs typeface="Courier New"/>
              </a:rPr>
              <a:t>ch</a:t>
            </a:r>
            <a:r>
              <a:rPr lang="da-DK" sz="1800" b="1" dirty="0">
                <a:solidFill>
                  <a:srgbClr val="A40000"/>
                </a:solidFill>
                <a:latin typeface="Courier New"/>
                <a:cs typeface="Courier New"/>
              </a:rPr>
              <a:t>)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smtClean="0">
                <a:latin typeface="Courier New"/>
                <a:cs typeface="Courier New"/>
              </a:rPr>
              <a:t>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return</a:t>
            </a:r>
            <a:r>
              <a:rPr lang="da-DK" sz="1800" b="1" dirty="0">
                <a:latin typeface="Courier New"/>
                <a:cs typeface="Courier New"/>
              </a:rPr>
              <a:t> </a:t>
            </a:r>
            <a:r>
              <a:rPr lang="da-DK" sz="1800" b="1" dirty="0" err="1">
                <a:latin typeface="Courier New"/>
                <a:cs typeface="Courier New"/>
              </a:rPr>
              <a:t>result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Encode a string of text </a:t>
            </a:r>
            <a:br>
              <a:rPr lang="en-US" dirty="0" smtClean="0"/>
            </a:br>
            <a:r>
              <a:rPr lang="en-US" dirty="0" smtClean="0"/>
              <a:t>into a string of 1’s and 0’s.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1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#9: Iterative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680" y="1234464"/>
            <a:ext cx="7695636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void </a:t>
            </a:r>
            <a:r>
              <a:rPr lang="en-US" b="1" dirty="0">
                <a:solidFill>
                  <a:srgbClr val="A40000"/>
                </a:solidFill>
                <a:latin typeface="Courier New"/>
                <a:cs typeface="Courier New"/>
              </a:rPr>
              <a:t>reverse</a:t>
            </a:r>
            <a:r>
              <a:rPr lang="en-US" b="1" dirty="0">
                <a:latin typeface="Courier New"/>
                <a:cs typeface="Courier New"/>
              </a:rPr>
              <a:t>()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if (first ==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throw new </a:t>
            </a:r>
            <a:r>
              <a:rPr lang="en-US" b="1" dirty="0" err="1">
                <a:latin typeface="Courier New"/>
                <a:cs typeface="Courier New"/>
              </a:rPr>
              <a:t>NoSuchElementException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Node p1 = first;</a:t>
            </a:r>
          </a:p>
          <a:p>
            <a:r>
              <a:rPr lang="en-US" b="1" dirty="0">
                <a:latin typeface="Courier New"/>
                <a:cs typeface="Courier New"/>
              </a:rPr>
              <a:t>    Node p2 = p1.next;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// Loop to reverse the links.</a:t>
            </a:r>
          </a:p>
          <a:p>
            <a:r>
              <a:rPr lang="en-US" b="1" dirty="0">
                <a:latin typeface="Courier New"/>
                <a:cs typeface="Courier New"/>
              </a:rPr>
              <a:t>    while (p2 !=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Node p3 = p2.next;</a:t>
            </a:r>
          </a:p>
          <a:p>
            <a:r>
              <a:rPr lang="en-US" b="1" dirty="0">
                <a:latin typeface="Courier New"/>
                <a:cs typeface="Courier New"/>
              </a:rPr>
              <a:t>        p2.next = p1;</a:t>
            </a:r>
          </a:p>
          <a:p>
            <a:r>
              <a:rPr lang="en-US" b="1" dirty="0">
                <a:latin typeface="Courier New"/>
                <a:cs typeface="Courier New"/>
              </a:rPr>
              <a:t>        p1 = p2;</a:t>
            </a:r>
          </a:p>
          <a:p>
            <a:r>
              <a:rPr lang="en-US" b="1" dirty="0">
                <a:latin typeface="Courier New"/>
                <a:cs typeface="Courier New"/>
              </a:rPr>
              <a:t>        p2 = p3;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first.next</a:t>
            </a:r>
            <a:r>
              <a:rPr lang="en-US" b="1" dirty="0">
                <a:latin typeface="Courier New"/>
                <a:cs typeface="Courier New"/>
              </a:rPr>
              <a:t> = null;  // old first is now the list end</a:t>
            </a:r>
          </a:p>
          <a:p>
            <a:r>
              <a:rPr lang="en-US" b="1" dirty="0">
                <a:latin typeface="Courier New"/>
                <a:cs typeface="Courier New"/>
              </a:rPr>
              <a:t>    first = p1;         // set first to head of reversed list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9600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one!</a:t>
            </a:r>
          </a:p>
          <a:p>
            <a:r>
              <a:rPr lang="en-US" dirty="0" smtClean="0"/>
              <a:t>More details forthcoming, but here’s an outline.</a:t>
            </a:r>
          </a:p>
          <a:p>
            <a:pPr lvl="5"/>
            <a:endParaRPr lang="en-US" dirty="0"/>
          </a:p>
          <a:p>
            <a:r>
              <a:rPr lang="en-US" dirty="0" smtClean="0"/>
              <a:t>Read </a:t>
            </a:r>
            <a:r>
              <a:rPr lang="en-US" dirty="0" err="1" smtClean="0">
                <a:solidFill>
                  <a:srgbClr val="0033CC"/>
                </a:solidFill>
              </a:rPr>
              <a:t>GettysburgAddress.txt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Compute the frequency of each character.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A40000"/>
                </a:solidFill>
              </a:rPr>
              <a:t>Huffman’s algorithm </a:t>
            </a:r>
            <a:r>
              <a:rPr lang="en-US" dirty="0" smtClean="0"/>
              <a:t>to generate </a:t>
            </a:r>
            <a:br>
              <a:rPr lang="en-US" dirty="0" smtClean="0"/>
            </a:br>
            <a:r>
              <a:rPr lang="en-US" dirty="0" smtClean="0"/>
              <a:t>a code for each character.</a:t>
            </a:r>
          </a:p>
          <a:p>
            <a:r>
              <a:rPr lang="en-US" dirty="0" smtClean="0"/>
              <a:t>What is the space savings if you were to encode the contents of </a:t>
            </a:r>
            <a:r>
              <a:rPr lang="en-US" dirty="0" err="1" smtClean="0">
                <a:solidFill>
                  <a:srgbClr val="0033CC"/>
                </a:solidFill>
              </a:rPr>
              <a:t>GettysburgAddress.txt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Original bit count vs. Huffman-encoded bit count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binary search tree </a:t>
            </a:r>
            <a:r>
              <a:rPr lang="en-US" dirty="0" smtClean="0">
                <a:solidFill>
                  <a:srgbClr val="B23C00"/>
                </a:solidFill>
              </a:rPr>
              <a:t>(BST) </a:t>
            </a:r>
            <a:r>
              <a:rPr lang="en-US" dirty="0" smtClean="0"/>
              <a:t>has </a:t>
            </a:r>
            <a:r>
              <a:rPr lang="en-US" dirty="0"/>
              <a:t>these properties </a:t>
            </a:r>
            <a:br>
              <a:rPr lang="en-US" dirty="0"/>
            </a:br>
            <a:r>
              <a:rPr lang="en-US" dirty="0"/>
              <a:t>for each of its nodes: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All the values in the node’s </a:t>
            </a:r>
            <a:r>
              <a:rPr lang="en-US" dirty="0">
                <a:solidFill>
                  <a:srgbClr val="B23C00"/>
                </a:solidFill>
              </a:rPr>
              <a:t>left subtree </a:t>
            </a:r>
            <a:r>
              <a:rPr lang="en-US" dirty="0"/>
              <a:t>are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less than </a:t>
            </a:r>
            <a:r>
              <a:rPr lang="en-US" dirty="0"/>
              <a:t>the value of the node itself.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All the values in the node’s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right </a:t>
            </a:r>
            <a:r>
              <a:rPr lang="en-US" dirty="0">
                <a:solidFill>
                  <a:srgbClr val="B23C00"/>
                </a:solidFill>
              </a:rPr>
              <a:t>subtree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B23C00"/>
                </a:solidFill>
              </a:rPr>
              <a:t>greater than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/>
              <a:t>the value of the node itself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5-07-30 at 3.36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3246121"/>
            <a:ext cx="2926048" cy="3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</a:t>
            </a:r>
            <a:r>
              <a:rPr lang="en-US" dirty="0" smtClean="0"/>
              <a:t>Tree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orstmann_7e_fig_17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99616"/>
            <a:ext cx="8686800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Not</a:t>
            </a:r>
            <a:r>
              <a:rPr lang="en-US" dirty="0" smtClean="0"/>
              <a:t> a Binary </a:t>
            </a:r>
            <a:r>
              <a:rPr lang="en-US" dirty="0"/>
              <a:t>Search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horstmann_7e_fig_17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97736"/>
            <a:ext cx="8686800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 </a:t>
            </a:r>
            <a:r>
              <a:rPr lang="en-US" dirty="0"/>
              <a:t>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 binary search tree contain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target value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Search recursively </a:t>
            </a:r>
            <a:r>
              <a:rPr lang="en-US" dirty="0"/>
              <a:t>starting at the root node:</a:t>
            </a:r>
          </a:p>
          <a:p>
            <a:pPr lvl="1"/>
            <a:r>
              <a:rPr lang="en-US" dirty="0"/>
              <a:t>If the target value is </a:t>
            </a:r>
            <a:r>
              <a:rPr lang="en-US" dirty="0">
                <a:solidFill>
                  <a:srgbClr val="B23C00"/>
                </a:solidFill>
              </a:rPr>
              <a:t>less than </a:t>
            </a:r>
            <a:r>
              <a:rPr lang="en-US" dirty="0"/>
              <a:t>the node</a:t>
            </a:r>
            <a:r>
              <a:rPr lang="en-US" altLang="ja-JP" dirty="0"/>
              <a:t>’</a:t>
            </a:r>
            <a:r>
              <a:rPr lang="en-US" dirty="0"/>
              <a:t>s value, </a:t>
            </a:r>
            <a:br>
              <a:rPr lang="en-US" dirty="0"/>
            </a:br>
            <a:r>
              <a:rPr lang="en-US" dirty="0"/>
              <a:t>then search the node</a:t>
            </a:r>
            <a:r>
              <a:rPr lang="en-US" altLang="ja-JP" dirty="0"/>
              <a:t>’</a:t>
            </a:r>
            <a:r>
              <a:rPr lang="en-US" dirty="0"/>
              <a:t>s </a:t>
            </a:r>
            <a:r>
              <a:rPr lang="en-US" dirty="0">
                <a:solidFill>
                  <a:srgbClr val="B23C00"/>
                </a:solidFill>
              </a:rPr>
              <a:t>left subtree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target value is </a:t>
            </a:r>
            <a:r>
              <a:rPr lang="en-US" dirty="0">
                <a:solidFill>
                  <a:srgbClr val="B23C00"/>
                </a:solidFill>
              </a:rPr>
              <a:t>greater than </a:t>
            </a:r>
            <a:r>
              <a:rPr lang="en-US" dirty="0"/>
              <a:t>the node’s value, </a:t>
            </a:r>
            <a:br>
              <a:rPr lang="en-US" dirty="0"/>
            </a:br>
            <a:r>
              <a:rPr lang="en-US" dirty="0"/>
              <a:t>then search the node’s </a:t>
            </a:r>
            <a:r>
              <a:rPr lang="en-US" dirty="0">
                <a:solidFill>
                  <a:srgbClr val="B23C00"/>
                </a:solidFill>
              </a:rPr>
              <a:t>right subtree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values are </a:t>
            </a:r>
            <a:r>
              <a:rPr lang="en-US" dirty="0">
                <a:solidFill>
                  <a:srgbClr val="B23C00"/>
                </a:solidFill>
              </a:rPr>
              <a:t>equal</a:t>
            </a:r>
            <a:r>
              <a:rPr lang="en-US" dirty="0"/>
              <a:t>, then yes, </a:t>
            </a:r>
            <a:br>
              <a:rPr lang="en-US" dirty="0"/>
            </a:br>
            <a:r>
              <a:rPr lang="en-US" dirty="0"/>
              <a:t>the target value </a:t>
            </a:r>
            <a:r>
              <a:rPr lang="en-US" dirty="0">
                <a:solidFill>
                  <a:srgbClr val="B23C00"/>
                </a:solidFill>
              </a:rPr>
              <a:t>is contained </a:t>
            </a:r>
            <a:r>
              <a:rPr lang="en-US" dirty="0"/>
              <a:t>in the tree.</a:t>
            </a:r>
          </a:p>
          <a:p>
            <a:pPr lvl="1"/>
            <a:r>
              <a:rPr lang="en-US" dirty="0"/>
              <a:t>If you </a:t>
            </a:r>
            <a:r>
              <a:rPr lang="ja-JP" altLang="en-US" dirty="0"/>
              <a:t>“</a:t>
            </a:r>
            <a:r>
              <a:rPr lang="en-US" dirty="0"/>
              <a:t>run off the bottom</a:t>
            </a:r>
            <a:r>
              <a:rPr lang="ja-JP" altLang="en-US" dirty="0"/>
              <a:t>”</a:t>
            </a:r>
            <a:r>
              <a:rPr lang="en-US" dirty="0"/>
              <a:t> of the tree, then no, </a:t>
            </a:r>
            <a:br>
              <a:rPr lang="en-US" dirty="0"/>
            </a:br>
            <a:r>
              <a:rPr lang="en-US" dirty="0"/>
              <a:t>the target value is </a:t>
            </a:r>
            <a:r>
              <a:rPr lang="en-US" dirty="0">
                <a:solidFill>
                  <a:srgbClr val="B23C00"/>
                </a:solidFill>
              </a:rPr>
              <a:t>not contained </a:t>
            </a:r>
            <a:r>
              <a:rPr lang="en-US" dirty="0"/>
              <a:t>in the tree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into a </a:t>
            </a:r>
            <a:r>
              <a:rPr lang="en-US" dirty="0"/>
              <a:t>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 </a:t>
            </a:r>
            <a:r>
              <a:rPr lang="en-US" dirty="0">
                <a:solidFill>
                  <a:srgbClr val="B23C00"/>
                </a:solidFill>
              </a:rPr>
              <a:t>insert </a:t>
            </a:r>
            <a:r>
              <a:rPr lang="en-US" dirty="0"/>
              <a:t>a target value into the tree: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Proceed as if you are checking </a:t>
            </a:r>
            <a:br>
              <a:rPr lang="en-US" dirty="0"/>
            </a:br>
            <a:r>
              <a:rPr lang="en-US" dirty="0"/>
              <a:t>whether the tree contains the target value.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you’re recursively examining left and right subtrees, if you </a:t>
            </a:r>
            <a:r>
              <a:rPr lang="en-US" dirty="0">
                <a:solidFill>
                  <a:srgbClr val="B23C00"/>
                </a:solidFill>
              </a:rPr>
              <a:t>encounter a null link </a:t>
            </a:r>
            <a:r>
              <a:rPr lang="en-US" dirty="0"/>
              <a:t>(either a left link or a right link), then </a:t>
            </a:r>
            <a:r>
              <a:rPr lang="en-US" dirty="0">
                <a:solidFill>
                  <a:srgbClr val="B23C00"/>
                </a:solidFill>
              </a:rPr>
              <a:t>that’s where the new value should be inserted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Create a new node containing the target value </a:t>
            </a:r>
            <a:br>
              <a:rPr lang="en-US" dirty="0"/>
            </a:br>
            <a:r>
              <a:rPr lang="en-US" dirty="0"/>
              <a:t>and replace the null link with a link to the new node.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 the new node is attached to the </a:t>
            </a:r>
            <a:r>
              <a:rPr lang="en-US" dirty="0">
                <a:solidFill>
                  <a:srgbClr val="B23C00"/>
                </a:solidFill>
              </a:rPr>
              <a:t>last-visited node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into a Binary Search </a:t>
            </a:r>
            <a:r>
              <a:rPr lang="en-US" dirty="0" smtClean="0"/>
              <a:t>Tree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874537"/>
            <a:ext cx="7418593" cy="163121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/>
                <a:cs typeface="Courier New"/>
              </a:rPr>
              <a:t>BinarySearchTree</a:t>
            </a:r>
            <a:r>
              <a:rPr lang="en-US" sz="2000" b="1" dirty="0">
                <a:latin typeface="Courier New"/>
                <a:cs typeface="Courier New"/>
              </a:rPr>
              <a:t> tree = new </a:t>
            </a:r>
            <a:r>
              <a:rPr lang="en-US" sz="2000" b="1" dirty="0" err="1">
                <a:latin typeface="Courier New"/>
                <a:cs typeface="Courier New"/>
              </a:rPr>
              <a:t>BinarySearchTree</a:t>
            </a:r>
            <a:r>
              <a:rPr lang="en-US" sz="2000" b="1" dirty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tree.add</a:t>
            </a:r>
            <a:r>
              <a:rPr lang="en-US" sz="2000" b="1" dirty="0">
                <a:latin typeface="Courier New"/>
                <a:cs typeface="Courier New"/>
              </a:rPr>
              <a:t>("Juliet"); </a:t>
            </a:r>
            <a:r>
              <a:rPr lang="en-US" sz="2000" b="1" dirty="0" smtClean="0">
                <a:latin typeface="Courier New"/>
                <a:cs typeface="Courier New"/>
              </a:rPr>
              <a:t>// 1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 err="1">
                <a:latin typeface="Courier New"/>
                <a:cs typeface="Courier New"/>
              </a:rPr>
              <a:t>tree.add</a:t>
            </a:r>
            <a:r>
              <a:rPr lang="en-US" sz="2000" b="1" dirty="0">
                <a:latin typeface="Courier New"/>
                <a:cs typeface="Courier New"/>
              </a:rPr>
              <a:t>("Tom")</a:t>
            </a:r>
            <a:r>
              <a:rPr lang="en-US" sz="2000" b="1" dirty="0" smtClean="0">
                <a:latin typeface="Courier New"/>
                <a:cs typeface="Courier New"/>
              </a:rPr>
              <a:t>;    // 2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 err="1">
                <a:latin typeface="Courier New"/>
                <a:cs typeface="Courier New"/>
              </a:rPr>
              <a:t>tree.add</a:t>
            </a:r>
            <a:r>
              <a:rPr lang="en-US" sz="2000" b="1" dirty="0">
                <a:latin typeface="Courier New"/>
                <a:cs typeface="Courier New"/>
              </a:rPr>
              <a:t>("Diana")</a:t>
            </a:r>
            <a:r>
              <a:rPr lang="en-US" sz="2000" b="1" dirty="0" smtClean="0">
                <a:latin typeface="Courier New"/>
                <a:cs typeface="Courier New"/>
              </a:rPr>
              <a:t>;  // 3 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 err="1">
                <a:latin typeface="Courier New"/>
                <a:cs typeface="Courier New"/>
              </a:rPr>
              <a:t>tree.add</a:t>
            </a:r>
            <a:r>
              <a:rPr lang="en-US" sz="2000" b="1" dirty="0">
                <a:latin typeface="Courier New"/>
                <a:cs typeface="Courier New"/>
              </a:rPr>
              <a:t>("Harry")</a:t>
            </a:r>
            <a:r>
              <a:rPr lang="en-US" sz="2000" b="1" dirty="0" smtClean="0">
                <a:latin typeface="Courier New"/>
                <a:cs typeface="Courier New"/>
              </a:rPr>
              <a:t>;  // 4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6" name="Picture 5" descr="horstmann_7e_fig_17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6" y="2606049"/>
            <a:ext cx="4802953" cy="34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into a Binary Search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Now add Romeo.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horstmann_7e_fig_17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64" y="1965976"/>
            <a:ext cx="7323896" cy="40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from a 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Simple case: The node has no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horstmann_7e_fig_17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2057415"/>
            <a:ext cx="6812253" cy="38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4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#9: </a:t>
            </a:r>
            <a:r>
              <a:rPr lang="en-US" dirty="0" smtClean="0"/>
              <a:t>Recursive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393161"/>
            <a:ext cx="8557551" cy="280076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Node </a:t>
            </a:r>
            <a:r>
              <a:rPr lang="en-US" b="1" dirty="0">
                <a:solidFill>
                  <a:srgbClr val="A40000"/>
                </a:solidFill>
                <a:latin typeface="Courier New"/>
                <a:cs typeface="Courier New"/>
              </a:rPr>
              <a:t>reverse</a:t>
            </a:r>
            <a:r>
              <a:rPr lang="en-US" b="1" dirty="0">
                <a:latin typeface="Courier New"/>
                <a:cs typeface="Courier New"/>
              </a:rPr>
              <a:t>(Node p1)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if ((p1 == null) || (p1.next == null)) return p1;  // base case</a:t>
            </a:r>
          </a:p>
          <a:p>
            <a:r>
              <a:rPr lang="da-DK" b="1" dirty="0">
                <a:latin typeface="Courier New"/>
                <a:cs typeface="Courier New"/>
              </a:rPr>
              <a:t>    </a:t>
            </a:r>
            <a:r>
              <a:rPr lang="da-DK" b="1" dirty="0" err="1">
                <a:latin typeface="Courier New"/>
                <a:cs typeface="Courier New"/>
              </a:rPr>
              <a:t>else</a:t>
            </a:r>
            <a:r>
              <a:rPr lang="da-DK" b="1" dirty="0">
                <a:latin typeface="Courier New"/>
                <a:cs typeface="Courier New"/>
              </a:rPr>
              <a:t> {</a:t>
            </a:r>
          </a:p>
          <a:p>
            <a:r>
              <a:rPr lang="da-DK" b="1" dirty="0">
                <a:latin typeface="Courier New"/>
                <a:cs typeface="Courier New"/>
              </a:rPr>
              <a:t>        Node p2 = p1.next;  // </a:t>
            </a:r>
            <a:r>
              <a:rPr lang="da-DK" b="1" dirty="0" err="1">
                <a:latin typeface="Courier New"/>
                <a:cs typeface="Courier New"/>
              </a:rPr>
              <a:t>one</a:t>
            </a:r>
            <a:r>
              <a:rPr lang="da-DK" b="1" dirty="0">
                <a:latin typeface="Courier New"/>
                <a:cs typeface="Courier New"/>
              </a:rPr>
              <a:t> element </a:t>
            </a:r>
            <a:r>
              <a:rPr lang="da-DK" b="1" dirty="0" err="1">
                <a:latin typeface="Courier New"/>
                <a:cs typeface="Courier New"/>
              </a:rPr>
              <a:t>shorter</a:t>
            </a:r>
            <a:endParaRPr lang="da-DK" b="1" dirty="0">
              <a:latin typeface="Courier New"/>
              <a:cs typeface="Courier New"/>
            </a:endParaRPr>
          </a:p>
          <a:p>
            <a:r>
              <a:rPr lang="da-DK" b="1" dirty="0">
                <a:latin typeface="Courier New"/>
                <a:cs typeface="Courier New"/>
              </a:rPr>
              <a:t>        Node p3 = </a:t>
            </a:r>
            <a:r>
              <a:rPr lang="da-DK" b="1" dirty="0" err="1">
                <a:solidFill>
                  <a:srgbClr val="A40000"/>
                </a:solidFill>
                <a:latin typeface="Courier New"/>
                <a:cs typeface="Courier New"/>
              </a:rPr>
              <a:t>reverse</a:t>
            </a:r>
            <a:r>
              <a:rPr lang="da-DK" b="1" dirty="0">
                <a:latin typeface="Courier New"/>
                <a:cs typeface="Courier New"/>
              </a:rPr>
              <a:t>(p2);</a:t>
            </a:r>
          </a:p>
          <a:p>
            <a:r>
              <a:rPr lang="da-DK" b="1" dirty="0">
                <a:latin typeface="Courier New"/>
                <a:cs typeface="Courier New"/>
              </a:rPr>
              <a:t>        p2.next = p1;       // </a:t>
            </a:r>
            <a:r>
              <a:rPr lang="da-DK" b="1" dirty="0" err="1">
                <a:latin typeface="Courier New"/>
                <a:cs typeface="Courier New"/>
              </a:rPr>
              <a:t>append</a:t>
            </a:r>
            <a:r>
              <a:rPr lang="da-DK" b="1" dirty="0">
                <a:latin typeface="Courier New"/>
                <a:cs typeface="Courier New"/>
              </a:rPr>
              <a:t> </a:t>
            </a:r>
            <a:r>
              <a:rPr lang="da-DK" b="1" dirty="0" err="1">
                <a:latin typeface="Courier New"/>
                <a:cs typeface="Courier New"/>
              </a:rPr>
              <a:t>first</a:t>
            </a:r>
            <a:r>
              <a:rPr lang="da-DK" b="1" dirty="0">
                <a:latin typeface="Courier New"/>
                <a:cs typeface="Courier New"/>
              </a:rPr>
              <a:t> element to </a:t>
            </a:r>
            <a:r>
              <a:rPr lang="da-DK" b="1" dirty="0" err="1">
                <a:latin typeface="Courier New"/>
                <a:cs typeface="Courier New"/>
              </a:rPr>
              <a:t>reversed</a:t>
            </a:r>
            <a:r>
              <a:rPr lang="da-DK" b="1" dirty="0">
                <a:latin typeface="Courier New"/>
                <a:cs typeface="Courier New"/>
              </a:rPr>
              <a:t> list</a:t>
            </a:r>
          </a:p>
          <a:p>
            <a:r>
              <a:rPr lang="ro-RO" b="1" dirty="0">
                <a:latin typeface="Courier New"/>
                <a:cs typeface="Courier New"/>
              </a:rPr>
              <a:t>        p1.next = null;</a:t>
            </a:r>
          </a:p>
          <a:p>
            <a:r>
              <a:rPr lang="en-US" b="1" dirty="0">
                <a:latin typeface="Courier New"/>
                <a:cs typeface="Courier New"/>
              </a:rPr>
              <a:t>        return p3;          // head of reversed list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4454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</a:t>
            </a:r>
            <a:r>
              <a:rPr lang="en-US" dirty="0" smtClean="0"/>
              <a:t>Tree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The node has one child: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horstmann_7e_fig_17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30" y="1965976"/>
            <a:ext cx="5278266" cy="41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node has two children.</a:t>
            </a:r>
          </a:p>
          <a:p>
            <a:pPr lvl="1"/>
            <a:r>
              <a:rPr lang="en-US" dirty="0" smtClean="0"/>
              <a:t>This is the complicated case!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How do we restructure the tree so that </a:t>
            </a:r>
            <a:br>
              <a:rPr lang="en-US" dirty="0"/>
            </a:br>
            <a:r>
              <a:rPr lang="en-US" dirty="0"/>
              <a:t>the order of the node values is </a:t>
            </a:r>
            <a:r>
              <a:rPr lang="en-US" dirty="0" smtClean="0"/>
              <a:t>preserved</a:t>
            </a:r>
            <a:r>
              <a:rPr lang="en-US" dirty="0"/>
              <a:t>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B235-5D5D-AC42-AAE1-586A1690F388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8504238" cy="34750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Recall what happens you remove a list node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Assume that the list is sorted.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we delete target node 5, which node takes its place?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A40000"/>
                </a:solidFill>
              </a:rPr>
              <a:t>The </a:t>
            </a:r>
            <a:r>
              <a:rPr lang="en-US" dirty="0">
                <a:solidFill>
                  <a:srgbClr val="A40000"/>
                </a:solidFill>
              </a:rPr>
              <a:t>replacement node is the node that is </a:t>
            </a:r>
            <a:br>
              <a:rPr lang="en-US" dirty="0">
                <a:solidFill>
                  <a:srgbClr val="A40000"/>
                </a:solidFill>
              </a:rPr>
            </a:br>
            <a:r>
              <a:rPr lang="en-US" dirty="0">
                <a:solidFill>
                  <a:srgbClr val="A40000"/>
                </a:solidFill>
              </a:rPr>
              <a:t>immediately after the target node in the sorted order</a:t>
            </a:r>
            <a:r>
              <a:rPr lang="en-US" dirty="0" smtClean="0">
                <a:solidFill>
                  <a:srgbClr val="A40000"/>
                </a:solidFill>
              </a:rPr>
              <a:t>.</a:t>
            </a:r>
            <a:endParaRPr lang="en-US" dirty="0">
              <a:solidFill>
                <a:srgbClr val="A40000"/>
              </a:solidFill>
            </a:endParaRPr>
          </a:p>
        </p:txBody>
      </p:sp>
      <p:grpSp>
        <p:nvGrpSpPr>
          <p:cNvPr id="575533" name="Group 45"/>
          <p:cNvGrpSpPr>
            <a:grpSpLocks/>
          </p:cNvGrpSpPr>
          <p:nvPr/>
        </p:nvGrpSpPr>
        <p:grpSpPr bwMode="auto">
          <a:xfrm>
            <a:off x="2349500" y="3480431"/>
            <a:ext cx="3986213" cy="314325"/>
            <a:chOff x="1480" y="1904"/>
            <a:chExt cx="2511" cy="198"/>
          </a:xfrm>
        </p:grpSpPr>
        <p:sp>
          <p:nvSpPr>
            <p:cNvPr id="575502" name="Text Box 14"/>
            <p:cNvSpPr txBox="1">
              <a:spLocks noChangeArrowheads="1"/>
            </p:cNvSpPr>
            <p:nvPr/>
          </p:nvSpPr>
          <p:spPr bwMode="auto">
            <a:xfrm>
              <a:off x="1480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75503" name="Text Box 15"/>
            <p:cNvSpPr txBox="1">
              <a:spLocks noChangeArrowheads="1"/>
            </p:cNvSpPr>
            <p:nvPr/>
          </p:nvSpPr>
          <p:spPr bwMode="auto">
            <a:xfrm>
              <a:off x="1769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75504" name="Text Box 16"/>
            <p:cNvSpPr txBox="1">
              <a:spLocks noChangeArrowheads="1"/>
            </p:cNvSpPr>
            <p:nvPr/>
          </p:nvSpPr>
          <p:spPr bwMode="auto">
            <a:xfrm>
              <a:off x="2056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75505" name="Text Box 17"/>
            <p:cNvSpPr txBox="1">
              <a:spLocks noChangeArrowheads="1"/>
            </p:cNvSpPr>
            <p:nvPr/>
          </p:nvSpPr>
          <p:spPr bwMode="auto">
            <a:xfrm>
              <a:off x="2345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75506" name="Text Box 18"/>
            <p:cNvSpPr txBox="1">
              <a:spLocks noChangeArrowheads="1"/>
            </p:cNvSpPr>
            <p:nvPr/>
          </p:nvSpPr>
          <p:spPr bwMode="auto">
            <a:xfrm>
              <a:off x="2632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75508" name="Text Box 20"/>
            <p:cNvSpPr txBox="1">
              <a:spLocks noChangeArrowheads="1"/>
            </p:cNvSpPr>
            <p:nvPr/>
          </p:nvSpPr>
          <p:spPr bwMode="auto">
            <a:xfrm>
              <a:off x="2937" y="1904"/>
              <a:ext cx="189" cy="19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75509" name="Text Box 21"/>
            <p:cNvSpPr txBox="1">
              <a:spLocks noChangeArrowheads="1"/>
            </p:cNvSpPr>
            <p:nvPr/>
          </p:nvSpPr>
          <p:spPr bwMode="auto">
            <a:xfrm>
              <a:off x="3226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5510" name="Text Box 22"/>
            <p:cNvSpPr txBox="1">
              <a:spLocks noChangeArrowheads="1"/>
            </p:cNvSpPr>
            <p:nvPr/>
          </p:nvSpPr>
          <p:spPr bwMode="auto">
            <a:xfrm>
              <a:off x="3513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75511" name="Text Box 23"/>
            <p:cNvSpPr txBox="1">
              <a:spLocks noChangeArrowheads="1"/>
            </p:cNvSpPr>
            <p:nvPr/>
          </p:nvSpPr>
          <p:spPr bwMode="auto">
            <a:xfrm>
              <a:off x="3802" y="190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75532" name="Group 44"/>
          <p:cNvGrpSpPr>
            <a:grpSpLocks/>
          </p:cNvGrpSpPr>
          <p:nvPr/>
        </p:nvGrpSpPr>
        <p:grpSpPr bwMode="auto">
          <a:xfrm>
            <a:off x="2349500" y="2474602"/>
            <a:ext cx="4416425" cy="314325"/>
            <a:chOff x="1480" y="1411"/>
            <a:chExt cx="2782" cy="198"/>
          </a:xfrm>
        </p:grpSpPr>
        <p:sp>
          <p:nvSpPr>
            <p:cNvPr id="575522" name="Text Box 34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75523" name="Text Box 35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75524" name="Text Box 36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75525" name="Text Box 37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75526" name="Text Box 38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75527" name="Text Box 39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75528" name="Text Box 40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575529" name="Text Box 41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5530" name="Text Box 42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75531" name="Text Box 43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74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3B235-5D5D-AC42-AAE1-586A1690F388}" type="slidenum">
              <a:rPr lang="en-US"/>
              <a:pPr/>
              <a:t>43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8504238" cy="31092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somewhat convoluted way to do this</a:t>
            </a:r>
            <a:r>
              <a:rPr lang="en-US" dirty="0" smtClean="0"/>
              <a:t>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Replace the target </a:t>
            </a:r>
            <a:r>
              <a:rPr lang="en-US" dirty="0" smtClean="0"/>
              <a:t>node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value with </a:t>
            </a:r>
            <a:br>
              <a:rPr lang="en-US" dirty="0"/>
            </a:br>
            <a:r>
              <a:rPr lang="en-US" dirty="0"/>
              <a:t>the successor </a:t>
            </a:r>
            <a:r>
              <a:rPr lang="en-US" dirty="0" smtClean="0"/>
              <a:t>node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value.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3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Then </a:t>
            </a:r>
            <a:r>
              <a:rPr lang="en-US" dirty="0"/>
              <a:t>remove the successor </a:t>
            </a:r>
            <a:r>
              <a:rPr lang="en-US" dirty="0" smtClean="0"/>
              <a:t>node, </a:t>
            </a:r>
            <a:br>
              <a:rPr lang="en-US" dirty="0" smtClean="0"/>
            </a:br>
            <a:r>
              <a:rPr lang="en-US" dirty="0" smtClean="0"/>
              <a:t>which is now “empty”.</a:t>
            </a:r>
            <a:endParaRPr lang="en-US" dirty="0"/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2349500" y="3297561"/>
            <a:ext cx="4416425" cy="338138"/>
            <a:chOff x="1480" y="3254"/>
            <a:chExt cx="2782" cy="213"/>
          </a:xfrm>
        </p:grpSpPr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1480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769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2056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2345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632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2921" y="3254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208" y="3254"/>
              <a:ext cx="190" cy="21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497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3784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4073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9" name="Group 15"/>
          <p:cNvGrpSpPr>
            <a:grpSpLocks/>
          </p:cNvGrpSpPr>
          <p:nvPr/>
        </p:nvGrpSpPr>
        <p:grpSpPr bwMode="auto">
          <a:xfrm>
            <a:off x="2349500" y="4577699"/>
            <a:ext cx="3959225" cy="314325"/>
            <a:chOff x="1480" y="3715"/>
            <a:chExt cx="2494" cy="198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480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176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205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234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2632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2921" y="3715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320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349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68" name="Text Box 24"/>
            <p:cNvSpPr txBox="1">
              <a:spLocks noChangeArrowheads="1"/>
            </p:cNvSpPr>
            <p:nvPr/>
          </p:nvSpPr>
          <p:spPr bwMode="auto">
            <a:xfrm>
              <a:off x="378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2349500" y="2880041"/>
            <a:ext cx="4416425" cy="314325"/>
            <a:chOff x="1480" y="1411"/>
            <a:chExt cx="2782" cy="198"/>
          </a:xfrm>
        </p:grpSpPr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74" name="Text Box 30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30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FDBB-51A8-E14A-937C-A419AC42A1B0}" type="slidenum">
              <a:rPr lang="en-US"/>
              <a:pPr/>
              <a:t>44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79725"/>
            <a:ext cx="8229600" cy="325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same convoluted process happens when you remove a node from a binary search tree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successor node is the node that is immediately after the deleted node in the sorted order.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Replace the target </a:t>
            </a:r>
            <a:r>
              <a:rPr lang="en-US" dirty="0" smtClean="0"/>
              <a:t>node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value with </a:t>
            </a:r>
            <a:br>
              <a:rPr lang="en-US" dirty="0"/>
            </a:br>
            <a:r>
              <a:rPr lang="en-US" dirty="0"/>
              <a:t>the successor </a:t>
            </a:r>
            <a:r>
              <a:rPr lang="en-US" dirty="0" smtClean="0"/>
              <a:t>node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value.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Remove the successor </a:t>
            </a:r>
            <a:r>
              <a:rPr lang="en-US" dirty="0" smtClean="0"/>
              <a:t>node, which is now “empty”.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84708" name="Group 4"/>
          <p:cNvGrpSpPr>
            <a:grpSpLocks/>
          </p:cNvGrpSpPr>
          <p:nvPr/>
        </p:nvGrpSpPr>
        <p:grpSpPr bwMode="auto">
          <a:xfrm>
            <a:off x="2349500" y="1835158"/>
            <a:ext cx="4416425" cy="338138"/>
            <a:chOff x="1480" y="3254"/>
            <a:chExt cx="2782" cy="213"/>
          </a:xfrm>
        </p:grpSpPr>
        <p:sp>
          <p:nvSpPr>
            <p:cNvPr id="584709" name="Text Box 5"/>
            <p:cNvSpPr txBox="1">
              <a:spLocks noChangeArrowheads="1"/>
            </p:cNvSpPr>
            <p:nvPr/>
          </p:nvSpPr>
          <p:spPr bwMode="auto">
            <a:xfrm>
              <a:off x="1480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10" name="Text Box 6"/>
            <p:cNvSpPr txBox="1">
              <a:spLocks noChangeArrowheads="1"/>
            </p:cNvSpPr>
            <p:nvPr/>
          </p:nvSpPr>
          <p:spPr bwMode="auto">
            <a:xfrm>
              <a:off x="1769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11" name="Text Box 7"/>
            <p:cNvSpPr txBox="1">
              <a:spLocks noChangeArrowheads="1"/>
            </p:cNvSpPr>
            <p:nvPr/>
          </p:nvSpPr>
          <p:spPr bwMode="auto">
            <a:xfrm>
              <a:off x="2056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12" name="Text Box 8"/>
            <p:cNvSpPr txBox="1">
              <a:spLocks noChangeArrowheads="1"/>
            </p:cNvSpPr>
            <p:nvPr/>
          </p:nvSpPr>
          <p:spPr bwMode="auto">
            <a:xfrm>
              <a:off x="2345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13" name="Text Box 9"/>
            <p:cNvSpPr txBox="1">
              <a:spLocks noChangeArrowheads="1"/>
            </p:cNvSpPr>
            <p:nvPr/>
          </p:nvSpPr>
          <p:spPr bwMode="auto">
            <a:xfrm>
              <a:off x="2632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14" name="Text Box 10"/>
            <p:cNvSpPr txBox="1">
              <a:spLocks noChangeArrowheads="1"/>
            </p:cNvSpPr>
            <p:nvPr/>
          </p:nvSpPr>
          <p:spPr bwMode="auto">
            <a:xfrm>
              <a:off x="2921" y="3254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84715" name="Text Box 11"/>
            <p:cNvSpPr txBox="1">
              <a:spLocks noChangeArrowheads="1"/>
            </p:cNvSpPr>
            <p:nvPr/>
          </p:nvSpPr>
          <p:spPr bwMode="auto">
            <a:xfrm>
              <a:off x="3208" y="3254"/>
              <a:ext cx="190" cy="213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4716" name="Text Box 12"/>
            <p:cNvSpPr txBox="1">
              <a:spLocks noChangeArrowheads="1"/>
            </p:cNvSpPr>
            <p:nvPr/>
          </p:nvSpPr>
          <p:spPr bwMode="auto">
            <a:xfrm>
              <a:off x="3497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17" name="Text Box 13"/>
            <p:cNvSpPr txBox="1">
              <a:spLocks noChangeArrowheads="1"/>
            </p:cNvSpPr>
            <p:nvPr/>
          </p:nvSpPr>
          <p:spPr bwMode="auto">
            <a:xfrm>
              <a:off x="3784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18" name="Text Box 14"/>
            <p:cNvSpPr txBox="1">
              <a:spLocks noChangeArrowheads="1"/>
            </p:cNvSpPr>
            <p:nvPr/>
          </p:nvSpPr>
          <p:spPr bwMode="auto">
            <a:xfrm>
              <a:off x="4073" y="3254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84719" name="Group 15"/>
          <p:cNvGrpSpPr>
            <a:grpSpLocks/>
          </p:cNvGrpSpPr>
          <p:nvPr/>
        </p:nvGrpSpPr>
        <p:grpSpPr bwMode="auto">
          <a:xfrm>
            <a:off x="2349500" y="2292350"/>
            <a:ext cx="3959225" cy="314325"/>
            <a:chOff x="1480" y="3715"/>
            <a:chExt cx="2494" cy="198"/>
          </a:xfrm>
        </p:grpSpPr>
        <p:sp>
          <p:nvSpPr>
            <p:cNvPr id="584720" name="Text Box 16"/>
            <p:cNvSpPr txBox="1">
              <a:spLocks noChangeArrowheads="1"/>
            </p:cNvSpPr>
            <p:nvPr/>
          </p:nvSpPr>
          <p:spPr bwMode="auto">
            <a:xfrm>
              <a:off x="1480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21" name="Text Box 17"/>
            <p:cNvSpPr txBox="1">
              <a:spLocks noChangeArrowheads="1"/>
            </p:cNvSpPr>
            <p:nvPr/>
          </p:nvSpPr>
          <p:spPr bwMode="auto">
            <a:xfrm>
              <a:off x="176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22" name="Text Box 18"/>
            <p:cNvSpPr txBox="1">
              <a:spLocks noChangeArrowheads="1"/>
            </p:cNvSpPr>
            <p:nvPr/>
          </p:nvSpPr>
          <p:spPr bwMode="auto">
            <a:xfrm>
              <a:off x="205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23" name="Text Box 19"/>
            <p:cNvSpPr txBox="1">
              <a:spLocks noChangeArrowheads="1"/>
            </p:cNvSpPr>
            <p:nvPr/>
          </p:nvSpPr>
          <p:spPr bwMode="auto">
            <a:xfrm>
              <a:off x="234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24" name="Text Box 20"/>
            <p:cNvSpPr txBox="1">
              <a:spLocks noChangeArrowheads="1"/>
            </p:cNvSpPr>
            <p:nvPr/>
          </p:nvSpPr>
          <p:spPr bwMode="auto">
            <a:xfrm>
              <a:off x="2632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25" name="Text Box 21"/>
            <p:cNvSpPr txBox="1">
              <a:spLocks noChangeArrowheads="1"/>
            </p:cNvSpPr>
            <p:nvPr/>
          </p:nvSpPr>
          <p:spPr bwMode="auto">
            <a:xfrm>
              <a:off x="2921" y="3715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84726" name="Text Box 22"/>
            <p:cNvSpPr txBox="1">
              <a:spLocks noChangeArrowheads="1"/>
            </p:cNvSpPr>
            <p:nvPr/>
          </p:nvSpPr>
          <p:spPr bwMode="auto">
            <a:xfrm>
              <a:off x="3209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27" name="Text Box 23"/>
            <p:cNvSpPr txBox="1">
              <a:spLocks noChangeArrowheads="1"/>
            </p:cNvSpPr>
            <p:nvPr/>
          </p:nvSpPr>
          <p:spPr bwMode="auto">
            <a:xfrm>
              <a:off x="3496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28" name="Text Box 24"/>
            <p:cNvSpPr txBox="1">
              <a:spLocks noChangeArrowheads="1"/>
            </p:cNvSpPr>
            <p:nvPr/>
          </p:nvSpPr>
          <p:spPr bwMode="auto">
            <a:xfrm>
              <a:off x="3785" y="3715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grpSp>
        <p:nvGrpSpPr>
          <p:cNvPr id="584729" name="Group 25"/>
          <p:cNvGrpSpPr>
            <a:grpSpLocks/>
          </p:cNvGrpSpPr>
          <p:nvPr/>
        </p:nvGrpSpPr>
        <p:grpSpPr bwMode="auto">
          <a:xfrm>
            <a:off x="2349500" y="1417638"/>
            <a:ext cx="4416425" cy="314325"/>
            <a:chOff x="1480" y="1411"/>
            <a:chExt cx="2782" cy="198"/>
          </a:xfrm>
        </p:grpSpPr>
        <p:sp>
          <p:nvSpPr>
            <p:cNvPr id="584730" name="Text Box 26"/>
            <p:cNvSpPr txBox="1">
              <a:spLocks noChangeArrowheads="1"/>
            </p:cNvSpPr>
            <p:nvPr/>
          </p:nvSpPr>
          <p:spPr bwMode="auto">
            <a:xfrm>
              <a:off x="1480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84731" name="Text Box 27"/>
            <p:cNvSpPr txBox="1">
              <a:spLocks noChangeArrowheads="1"/>
            </p:cNvSpPr>
            <p:nvPr/>
          </p:nvSpPr>
          <p:spPr bwMode="auto">
            <a:xfrm>
              <a:off x="1769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84732" name="Text Box 28"/>
            <p:cNvSpPr txBox="1">
              <a:spLocks noChangeArrowheads="1"/>
            </p:cNvSpPr>
            <p:nvPr/>
          </p:nvSpPr>
          <p:spPr bwMode="auto">
            <a:xfrm>
              <a:off x="2056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84733" name="Text Box 29"/>
            <p:cNvSpPr txBox="1">
              <a:spLocks noChangeArrowheads="1"/>
            </p:cNvSpPr>
            <p:nvPr/>
          </p:nvSpPr>
          <p:spPr bwMode="auto">
            <a:xfrm>
              <a:off x="2345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584734" name="Text Box 30"/>
            <p:cNvSpPr txBox="1">
              <a:spLocks noChangeArrowheads="1"/>
            </p:cNvSpPr>
            <p:nvPr/>
          </p:nvSpPr>
          <p:spPr bwMode="auto">
            <a:xfrm>
              <a:off x="2632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584735" name="Text Box 31"/>
            <p:cNvSpPr txBox="1">
              <a:spLocks noChangeArrowheads="1"/>
            </p:cNvSpPr>
            <p:nvPr/>
          </p:nvSpPr>
          <p:spPr bwMode="auto">
            <a:xfrm>
              <a:off x="2921" y="1411"/>
              <a:ext cx="189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84736" name="Text Box 32"/>
            <p:cNvSpPr txBox="1">
              <a:spLocks noChangeArrowheads="1"/>
            </p:cNvSpPr>
            <p:nvPr/>
          </p:nvSpPr>
          <p:spPr bwMode="auto">
            <a:xfrm>
              <a:off x="3208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584737" name="Text Box 33"/>
            <p:cNvSpPr txBox="1">
              <a:spLocks noChangeArrowheads="1"/>
            </p:cNvSpPr>
            <p:nvPr/>
          </p:nvSpPr>
          <p:spPr bwMode="auto">
            <a:xfrm>
              <a:off x="3497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584738" name="Text Box 34"/>
            <p:cNvSpPr txBox="1">
              <a:spLocks noChangeArrowheads="1"/>
            </p:cNvSpPr>
            <p:nvPr/>
          </p:nvSpPr>
          <p:spPr bwMode="auto">
            <a:xfrm>
              <a:off x="3784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584739" name="Text Box 35"/>
            <p:cNvSpPr txBox="1">
              <a:spLocks noChangeArrowheads="1"/>
            </p:cNvSpPr>
            <p:nvPr/>
          </p:nvSpPr>
          <p:spPr bwMode="auto">
            <a:xfrm>
              <a:off x="4073" y="1411"/>
              <a:ext cx="189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45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052-A13A-B048-8016-5BF60402D0FF}" type="slidenum">
              <a:rPr lang="en-US"/>
              <a:pPr/>
              <a:t>45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 target node in a binary search tree, where is the node that is its </a:t>
            </a:r>
            <a:r>
              <a:rPr lang="en-US" dirty="0">
                <a:solidFill>
                  <a:srgbClr val="B23C00"/>
                </a:solidFill>
              </a:rPr>
              <a:t>immediate successor </a:t>
            </a:r>
            <a:r>
              <a:rPr lang="en-US" dirty="0"/>
              <a:t>in the sort order?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successor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value is </a:t>
            </a:r>
            <a:r>
              <a:rPr lang="en-US" dirty="0">
                <a:cs typeface="Arial" charset="0"/>
              </a:rPr>
              <a:t>≥</a:t>
            </a:r>
            <a:r>
              <a:rPr lang="en-US" dirty="0"/>
              <a:t> than the target value.</a:t>
            </a:r>
          </a:p>
          <a:p>
            <a:pPr lvl="1"/>
            <a:r>
              <a:rPr lang="en-US" dirty="0"/>
              <a:t>It must be the </a:t>
            </a:r>
            <a:r>
              <a:rPr lang="en-US" dirty="0">
                <a:solidFill>
                  <a:srgbClr val="B23C00"/>
                </a:solidFill>
              </a:rPr>
              <a:t>minimum value in the right subtree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General idea:</a:t>
            </a:r>
          </a:p>
          <a:p>
            <a:pPr lvl="1"/>
            <a:r>
              <a:rPr lang="en-US" dirty="0"/>
              <a:t>Replace the value in the target node </a:t>
            </a:r>
            <a:br>
              <a:rPr lang="en-US" dirty="0"/>
            </a:br>
            <a:r>
              <a:rPr lang="en-US" dirty="0"/>
              <a:t>with the value of the successor node.</a:t>
            </a:r>
          </a:p>
          <a:p>
            <a:pPr lvl="2"/>
            <a:r>
              <a:rPr lang="en-US" dirty="0"/>
              <a:t>The successor node is now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empty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Recursively delete </a:t>
            </a:r>
            <a:r>
              <a:rPr lang="en-US" dirty="0"/>
              <a:t>the successor node.</a:t>
            </a:r>
          </a:p>
        </p:txBody>
      </p:sp>
    </p:spTree>
    <p:extLst>
      <p:ext uri="{BB962C8B-B14F-4D97-AF65-F5344CB8AC3E}">
        <p14:creationId xmlns:p14="http://schemas.microsoft.com/office/powerpoint/2010/main" val="26368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from a Binary Tree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4571995" cy="4835525"/>
          </a:xfrm>
        </p:spPr>
        <p:txBody>
          <a:bodyPr/>
          <a:lstStyle/>
          <a:p>
            <a:r>
              <a:rPr lang="en-US" dirty="0" smtClean="0"/>
              <a:t>Removing the successor node (the smallest child in the right subtree) is easy.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is either a leaf node.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Or it has one right child.</a:t>
            </a:r>
          </a:p>
          <a:p>
            <a:pPr lvl="1"/>
            <a:r>
              <a:rPr lang="en-US" dirty="0" smtClean="0"/>
              <a:t>Why can’t it have </a:t>
            </a:r>
            <a:br>
              <a:rPr lang="en-US" dirty="0" smtClean="0"/>
            </a:br>
            <a:r>
              <a:rPr lang="en-US" dirty="0" smtClean="0"/>
              <a:t>a left child?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horstmann_7e_fig_17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86" y="1325903"/>
            <a:ext cx="3175830" cy="484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has at most 2 children.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Order is significant.</a:t>
            </a:r>
          </a:p>
          <a:p>
            <a:pPr lvl="1"/>
            <a:r>
              <a:rPr lang="en-US" dirty="0" smtClean="0"/>
              <a:t>Which child should be the </a:t>
            </a:r>
            <a:r>
              <a:rPr lang="en-US" dirty="0" smtClean="0">
                <a:solidFill>
                  <a:srgbClr val="B23C00"/>
                </a:solidFill>
              </a:rPr>
              <a:t>left child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child should be the </a:t>
            </a:r>
            <a:r>
              <a:rPr lang="en-US" dirty="0" smtClean="0">
                <a:solidFill>
                  <a:srgbClr val="B23C00"/>
                </a:solidFill>
              </a:rPr>
              <a:t>right child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Many important applications!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stmann_7e_fig_17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3" y="2057415"/>
            <a:ext cx="8166590" cy="413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Decision tree</a:t>
            </a:r>
          </a:p>
          <a:p>
            <a:pPr lvl="1"/>
            <a:r>
              <a:rPr lang="en-US" dirty="0" smtClean="0"/>
              <a:t>Left child: </a:t>
            </a:r>
            <a:r>
              <a:rPr lang="en-US" dirty="0" smtClean="0">
                <a:solidFill>
                  <a:srgbClr val="B23C00"/>
                </a:solidFill>
              </a:rPr>
              <a:t>Yes</a:t>
            </a:r>
          </a:p>
          <a:p>
            <a:pPr lvl="1"/>
            <a:r>
              <a:rPr lang="en-US" dirty="0" smtClean="0"/>
              <a:t>Right child: </a:t>
            </a:r>
            <a:r>
              <a:rPr lang="en-US" dirty="0" smtClean="0">
                <a:solidFill>
                  <a:srgbClr val="B23C00"/>
                </a:solidFill>
              </a:rPr>
              <a:t>No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9268" y="1325903"/>
            <a:ext cx="303332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This tree happens to be </a:t>
            </a:r>
            <a:r>
              <a:rPr lang="en-US" sz="1800" dirty="0" smtClean="0">
                <a:solidFill>
                  <a:srgbClr val="B23C00"/>
                </a:solidFill>
              </a:rPr>
              <a:t>full</a:t>
            </a:r>
            <a:r>
              <a:rPr lang="en-US" sz="1800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Each node is either a leaf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or it has two children.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79" y="1234464"/>
            <a:ext cx="7326244" cy="550920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class </a:t>
            </a:r>
            <a:r>
              <a:rPr lang="en-US" b="1" u="sng" dirty="0" err="1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endParaRPr lang="en-US" b="1" u="sng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private Node root;</a:t>
            </a:r>
          </a:p>
          <a:p>
            <a:r>
              <a:rPr lang="en-US" b="1" dirty="0">
                <a:latin typeface="Courier New"/>
                <a:cs typeface="Courier New"/>
              </a:rPr>
              <a:t>    public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r>
              <a:rPr lang="en-US" b="1" dirty="0">
                <a:latin typeface="Courier New"/>
                <a:cs typeface="Courier New"/>
              </a:rPr>
              <a:t>() { root = null; }  // An empty </a:t>
            </a:r>
            <a:r>
              <a:rPr lang="en-US" b="1" dirty="0" smtClean="0">
                <a:latin typeface="Courier New"/>
                <a:cs typeface="Courier New"/>
              </a:rPr>
              <a:t>tree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public </a:t>
            </a:r>
            <a:r>
              <a:rPr lang="en-US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>
                <a:latin typeface="Courier New"/>
                <a:cs typeface="Courier New"/>
              </a:rPr>
              <a:t>Object </a:t>
            </a:r>
            <a:r>
              <a:rPr lang="en-US" b="1" dirty="0" err="1">
                <a:latin typeface="Courier New"/>
                <a:cs typeface="Courier New"/>
              </a:rPr>
              <a:t>rootData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BinaryTree</a:t>
            </a:r>
            <a:r>
              <a:rPr lang="en-US" b="1" dirty="0">
                <a:latin typeface="Courier New"/>
                <a:cs typeface="Courier New"/>
              </a:rPr>
              <a:t> left, 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                        </a:t>
            </a:r>
            <a:r>
              <a:rPr lang="en-US" b="1" dirty="0" err="1" smtClean="0">
                <a:latin typeface="Courier New"/>
                <a:cs typeface="Courier New"/>
              </a:rPr>
              <a:t>BinaryTree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right)       </a:t>
            </a:r>
          </a:p>
          <a:p>
            <a:r>
              <a:rPr lang="en-US" b="1" dirty="0">
                <a:latin typeface="Courier New"/>
                <a:cs typeface="Courier New"/>
              </a:rPr>
              <a:t>    {</a:t>
            </a:r>
          </a:p>
          <a:p>
            <a:r>
              <a:rPr lang="en-US" b="1" dirty="0">
                <a:latin typeface="Courier New"/>
                <a:cs typeface="Courier New"/>
              </a:rPr>
              <a:t>        root </a:t>
            </a:r>
            <a:r>
              <a:rPr lang="en-US" b="1" dirty="0" smtClean="0">
                <a:latin typeface="Courier New"/>
                <a:cs typeface="Courier New"/>
              </a:rPr>
              <a:t>      = </a:t>
            </a:r>
            <a:r>
              <a:rPr lang="en-US" b="1" dirty="0">
                <a:latin typeface="Courier New"/>
                <a:cs typeface="Courier New"/>
              </a:rPr>
              <a:t>new Node();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 smtClean="0">
                <a:latin typeface="Courier New"/>
                <a:cs typeface="Courier New"/>
              </a:rPr>
              <a:t>root.data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>
                <a:latin typeface="Courier New"/>
                <a:cs typeface="Courier New"/>
              </a:rPr>
              <a:t>= </a:t>
            </a:r>
            <a:r>
              <a:rPr lang="en-US" b="1" dirty="0" err="1">
                <a:latin typeface="Courier New"/>
                <a:cs typeface="Courier New"/>
              </a:rPr>
              <a:t>rootData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root.left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left.root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root.right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right.root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class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b="1" dirty="0">
                <a:latin typeface="Courier New"/>
                <a:cs typeface="Courier New"/>
              </a:rPr>
              <a:t>    {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Object data;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Node left;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Node right</a:t>
            </a:r>
            <a:r>
              <a:rPr lang="en-US" b="1" u="sng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. </a:t>
            </a:r>
            <a:r>
              <a:rPr lang="en-US" b="1" dirty="0">
                <a:latin typeface="Courier New"/>
                <a:cs typeface="Courier New"/>
              </a:rPr>
              <a:t>. .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92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Binary Tree: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Goal: </a:t>
            </a:r>
            <a:r>
              <a:rPr lang="en-US" dirty="0">
                <a:solidFill>
                  <a:srgbClr val="B23C00"/>
                </a:solidFill>
              </a:rPr>
              <a:t>Reduce the number of bits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transmit a message.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Invented by David A. Huffman in 1952.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A40000"/>
                </a:solidFill>
              </a:rPr>
              <a:t>Idea: Use fewer bits to encode message characters that appear more frequently.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Normally, each message character is encoded </a:t>
            </a:r>
            <a:br>
              <a:rPr lang="en-US" dirty="0"/>
            </a:br>
            <a:r>
              <a:rPr lang="en-US" dirty="0"/>
              <a:t>by a fixed number of bits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Examples: 7-bit ASCII code</a:t>
            </a:r>
            <a:br>
              <a:rPr lang="en-US" dirty="0" smtClean="0"/>
            </a:br>
            <a:r>
              <a:rPr lang="en-US" dirty="0" smtClean="0"/>
              <a:t>                  8-bit UTF-8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rgbClr val="B23C00"/>
                </a:solidFill>
              </a:rPr>
              <a:t>full binary tree </a:t>
            </a:r>
            <a:r>
              <a:rPr lang="en-US" dirty="0"/>
              <a:t>to determine </a:t>
            </a:r>
            <a:br>
              <a:rPr lang="en-US" dirty="0"/>
            </a:br>
            <a:r>
              <a:rPr lang="en-US" dirty="0"/>
              <a:t>character encodings.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node is either a leaf or has two children.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character is a leaf node.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 path from the root to a character: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left link is a 0 bit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right link is a 1 bit</a:t>
            </a:r>
          </a:p>
          <a:p>
            <a:pPr lvl="6">
              <a:lnSpc>
                <a:spcPct val="90000"/>
              </a:lnSpc>
            </a:pPr>
            <a:endParaRPr lang="en-US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No character code is a prefix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>
                <a:solidFill>
                  <a:srgbClr val="B23C00"/>
                </a:solidFill>
              </a:rPr>
              <a:t>of another character</a:t>
            </a:r>
            <a:r>
              <a:rPr lang="en-US" dirty="0" smtClean="0">
                <a:solidFill>
                  <a:srgbClr val="B23C00"/>
                </a:solidFill>
              </a:rPr>
              <a:t>.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3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43332</TotalTime>
  <Words>2072</Words>
  <Application>Microsoft Macintosh PowerPoint</Application>
  <PresentationFormat>On-screen Show (4:3)</PresentationFormat>
  <Paragraphs>509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Quadrant</vt:lpstr>
      <vt:lpstr>CS 46B: Introduction to Data Structures July 30 Class Meeting</vt:lpstr>
      <vt:lpstr>Quizzes for August 4</vt:lpstr>
      <vt:lpstr>Homework #9: Iterative Solution</vt:lpstr>
      <vt:lpstr>Homework #9: Recursive Solution</vt:lpstr>
      <vt:lpstr>Binary Tree</vt:lpstr>
      <vt:lpstr>Binary Tree Example</vt:lpstr>
      <vt:lpstr>Binary Tree Implementation</vt:lpstr>
      <vt:lpstr>Example Binary Tree: Huffman Tree</vt:lpstr>
      <vt:lpstr>Huffman Encoding</vt:lpstr>
      <vt:lpstr>Huffman Encoding, cont’d</vt:lpstr>
      <vt:lpstr>Huffman Encoding, cont’d</vt:lpstr>
      <vt:lpstr>Huffman Encoding, cont’d</vt:lpstr>
      <vt:lpstr>Huffman Encoding, cont’d</vt:lpstr>
      <vt:lpstr>Huffman Encoding, cont’d</vt:lpstr>
      <vt:lpstr>Building a Huffman Tree</vt:lpstr>
      <vt:lpstr>Another Huffman Tree Building Example</vt:lpstr>
      <vt:lpstr>Another Example, cont’d</vt:lpstr>
      <vt:lpstr>Another Example, cont’d</vt:lpstr>
      <vt:lpstr>Another Example, cont’d</vt:lpstr>
      <vt:lpstr>Building a Huffman Tree, cont’d</vt:lpstr>
      <vt:lpstr>Huffman Tree Node</vt:lpstr>
      <vt:lpstr>Huffman Tree Constructor</vt:lpstr>
      <vt:lpstr>Huffman Tree Constructor, cont’d</vt:lpstr>
      <vt:lpstr>Encoding Map</vt:lpstr>
      <vt:lpstr>Encoding Map, cont’d</vt:lpstr>
      <vt:lpstr>Encoding Map, cont’d</vt:lpstr>
      <vt:lpstr>Aloha Demo</vt:lpstr>
      <vt:lpstr>Aloha Demo, cont’d</vt:lpstr>
      <vt:lpstr>Aloha Demo, cont’d</vt:lpstr>
      <vt:lpstr>Homework #10</vt:lpstr>
      <vt:lpstr>Break</vt:lpstr>
      <vt:lpstr>Binary Search Tree</vt:lpstr>
      <vt:lpstr>Binary Search Tree, cont’d</vt:lpstr>
      <vt:lpstr>Not a Binary Search Tree</vt:lpstr>
      <vt:lpstr>Search a Binary Search Tree</vt:lpstr>
      <vt:lpstr>Insert into a Binary Search Tree</vt:lpstr>
      <vt:lpstr>Insert into a Binary Search Tree, cont’d</vt:lpstr>
      <vt:lpstr>Insert into a Binary Search Tree, cont’d</vt:lpstr>
      <vt:lpstr>Remove from a Binary Tree</vt:lpstr>
      <vt:lpstr>Remove from a Binary Tree, cont’d</vt:lpstr>
      <vt:lpstr>Remove from a Binary Tree, cont’d</vt:lpstr>
      <vt:lpstr>Remove from a Binary Tree, cont’d</vt:lpstr>
      <vt:lpstr>Remove from a Binary Tree, cont’d</vt:lpstr>
      <vt:lpstr>Remove from a Binary Tree, cont’d</vt:lpstr>
      <vt:lpstr>Remove from a Binary Tree, cont’d</vt:lpstr>
      <vt:lpstr>Remove from a Binary Tree,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831</cp:revision>
  <dcterms:created xsi:type="dcterms:W3CDTF">2008-01-12T03:52:55Z</dcterms:created>
  <dcterms:modified xsi:type="dcterms:W3CDTF">2015-07-30T18:26:23Z</dcterms:modified>
  <cp:category/>
</cp:coreProperties>
</file>