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3" r:id="rId4"/>
    <p:sldId id="294" r:id="rId5"/>
    <p:sldId id="295" r:id="rId6"/>
    <p:sldId id="296" r:id="rId7"/>
    <p:sldId id="298" r:id="rId8"/>
    <p:sldId id="297" r:id="rId9"/>
    <p:sldId id="299" r:id="rId10"/>
    <p:sldId id="300" r:id="rId11"/>
    <p:sldId id="301" r:id="rId12"/>
    <p:sldId id="302" r:id="rId13"/>
    <p:sldId id="311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3" r:id="rId22"/>
    <p:sldId id="310" r:id="rId23"/>
    <p:sldId id="312" r:id="rId24"/>
    <p:sldId id="314" r:id="rId25"/>
    <p:sldId id="315" r:id="rId26"/>
    <p:sldId id="316" r:id="rId27"/>
    <p:sldId id="317" r:id="rId28"/>
    <p:sldId id="318" r:id="rId29"/>
    <p:sldId id="319" r:id="rId30"/>
    <p:sldId id="322" r:id="rId31"/>
    <p:sldId id="321" r:id="rId32"/>
    <p:sldId id="323" r:id="rId33"/>
    <p:sldId id="324" r:id="rId34"/>
    <p:sldId id="32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5FF"/>
    <a:srgbClr val="C6DEFF"/>
    <a:srgbClr val="A12A03"/>
    <a:srgbClr val="B23C00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56" autoAdjust="0"/>
    <p:restoredTop sz="98450" autoAdjust="0"/>
  </p:normalViewPr>
  <p:slideViewPr>
    <p:cSldViewPr>
      <p:cViewPr varScale="1">
        <p:scale>
          <a:sx n="110" d="100"/>
          <a:sy n="110" d="100"/>
        </p:scale>
        <p:origin x="-416" y="-96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7/27/15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Summer 2015: July </a:t>
            </a:r>
            <a:r>
              <a:rPr lang="en-US" sz="1000" baseline="0" dirty="0" smtClean="0"/>
              <a:t>23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92427" y="6263609"/>
            <a:ext cx="24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46B: Introduction</a:t>
            </a:r>
            <a:r>
              <a:rPr lang="en-US" sz="1000" baseline="0" dirty="0" smtClean="0"/>
              <a:t> to Data Structures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decheck.it/codecheck/files/15072108363747y0fo08ar6knsd11a5wjak" TargetMode="External"/><Relationship Id="rId3" Type="http://schemas.openxmlformats.org/officeDocument/2006/relationships/hyperlink" Target="http://codecheck.it/codecheck/files/1507210846ccvdhl3kluu0qfmolsx1y2h1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46B: Introduction to Data Structures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July 23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Summer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Linked List </a:t>
            </a:r>
            <a:r>
              <a:rPr lang="en-US" dirty="0" smtClean="0"/>
              <a:t>Manipulation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3147" y="1384265"/>
            <a:ext cx="4755892" cy="34163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class </a:t>
            </a:r>
            <a:r>
              <a:rPr lang="en-US" sz="1800" b="1" dirty="0" err="1">
                <a:solidFill>
                  <a:srgbClr val="B23C00"/>
                </a:solidFill>
                <a:latin typeface="Courier New"/>
                <a:cs typeface="Courier New"/>
              </a:rPr>
              <a:t>LinkedListNoIterator</a:t>
            </a:r>
            <a:endParaRPr lang="en-US" sz="1800" b="1" dirty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public</a:t>
            </a:r>
            <a:r>
              <a:rPr lang="en-US" sz="1800" b="1" dirty="0">
                <a:latin typeface="Courier New"/>
                <a:cs typeface="Courier New"/>
              </a:rPr>
              <a:t> Node first;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en-US" sz="1800" b="1" dirty="0">
                <a:latin typeface="Courier New"/>
                <a:cs typeface="Courier New"/>
              </a:rPr>
              <a:t>    public static class 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Node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public Object data;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    public Node next;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</a:t>
            </a:r>
            <a:r>
              <a:rPr lang="en-US" sz="1800" b="1" dirty="0" smtClean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ro-RO" sz="1800" b="1" dirty="0" smtClean="0">
                <a:latin typeface="Courier New"/>
                <a:cs typeface="Courier New"/>
              </a:rPr>
              <a:t>    ...</a:t>
            </a:r>
          </a:p>
          <a:p>
            <a:r>
              <a:rPr lang="ro-RO" sz="1800" b="1" dirty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7520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Linked List Manipulation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3063" y="1234464"/>
            <a:ext cx="7449375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static void main(String[] </a:t>
            </a:r>
            <a:r>
              <a:rPr lang="en-US" b="1" dirty="0" err="1">
                <a:latin typeface="Courier New"/>
                <a:cs typeface="Courier New"/>
              </a:rPr>
              <a:t>args</a:t>
            </a:r>
            <a:r>
              <a:rPr lang="en-US" b="1" dirty="0">
                <a:latin typeface="Courier New"/>
                <a:cs typeface="Courier New"/>
              </a:rPr>
              <a:t>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LinkedListNoIterator</a:t>
            </a:r>
            <a:r>
              <a:rPr lang="en-US" b="1" dirty="0">
                <a:latin typeface="Courier New"/>
                <a:cs typeface="Courier New"/>
              </a:rPr>
              <a:t> list = new </a:t>
            </a:r>
            <a:r>
              <a:rPr lang="en-US" b="1" dirty="0" err="1">
                <a:latin typeface="Courier New"/>
                <a:cs typeface="Courier New"/>
              </a:rPr>
              <a:t>LinkedListNoIterator</a:t>
            </a:r>
            <a:r>
              <a:rPr lang="en-US" b="1" dirty="0">
                <a:latin typeface="Courier New"/>
                <a:cs typeface="Courier New"/>
              </a:rPr>
              <a:t>();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add</a:t>
            </a:r>
            <a:r>
              <a:rPr lang="en-US" b="1" dirty="0">
                <a:latin typeface="Courier New"/>
                <a:cs typeface="Courier New"/>
              </a:rPr>
              <a:t>(list, new String[] {"C", "S", "4", "6", "B"});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print</a:t>
            </a:r>
            <a:r>
              <a:rPr lang="en-US" b="1" dirty="0">
                <a:latin typeface="Courier New"/>
                <a:cs typeface="Courier New"/>
              </a:rPr>
              <a:t>(list);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System.out.println</a:t>
            </a:r>
            <a:r>
              <a:rPr lang="en-US" b="1" dirty="0">
                <a:latin typeface="Courier New"/>
                <a:cs typeface="Courier New"/>
              </a:rPr>
              <a:t>("\</a:t>
            </a:r>
            <a:r>
              <a:rPr lang="en-US" b="1" dirty="0" err="1">
                <a:latin typeface="Courier New"/>
                <a:cs typeface="Courier New"/>
              </a:rPr>
              <a:t>nRemove</a:t>
            </a:r>
            <a:r>
              <a:rPr lang="en-US" b="1" dirty="0">
                <a:latin typeface="Courier New"/>
                <a:cs typeface="Courier New"/>
              </a:rPr>
              <a:t> B");</a:t>
            </a:r>
          </a:p>
          <a:p>
            <a:r>
              <a:rPr lang="en-US" b="1" dirty="0">
                <a:latin typeface="Courier New"/>
                <a:cs typeface="Courier New"/>
              </a:rPr>
              <a:t>    Node </a:t>
            </a:r>
            <a:r>
              <a:rPr lang="en-US" b="1" dirty="0" err="1">
                <a:latin typeface="Courier New"/>
                <a:cs typeface="Courier New"/>
              </a:rPr>
              <a:t>prev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getPrevious</a:t>
            </a:r>
            <a:r>
              <a:rPr lang="en-US" b="1" dirty="0">
                <a:latin typeface="Courier New"/>
                <a:cs typeface="Courier New"/>
              </a:rPr>
              <a:t>(list, "B");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prev.next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prev.next.next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print</a:t>
            </a:r>
            <a:r>
              <a:rPr lang="en-US" b="1" dirty="0">
                <a:latin typeface="Courier New"/>
                <a:cs typeface="Courier New"/>
              </a:rPr>
              <a:t>(list);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System.out.println</a:t>
            </a:r>
            <a:r>
              <a:rPr lang="en-US" b="1" dirty="0">
                <a:latin typeface="Courier New"/>
                <a:cs typeface="Courier New"/>
              </a:rPr>
              <a:t>("\</a:t>
            </a:r>
            <a:r>
              <a:rPr lang="en-US" b="1" dirty="0" err="1">
                <a:latin typeface="Courier New"/>
                <a:cs typeface="Courier New"/>
              </a:rPr>
              <a:t>nAdd</a:t>
            </a:r>
            <a:r>
              <a:rPr lang="en-US" b="1" dirty="0">
                <a:latin typeface="Courier New"/>
                <a:cs typeface="Courier New"/>
              </a:rPr>
              <a:t> 1");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prev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getPrevious</a:t>
            </a:r>
            <a:r>
              <a:rPr lang="en-US" b="1" dirty="0">
                <a:latin typeface="Courier New"/>
                <a:cs typeface="Courier New"/>
              </a:rPr>
              <a:t>(list, "4");</a:t>
            </a:r>
          </a:p>
          <a:p>
            <a:r>
              <a:rPr lang="en-US" b="1" dirty="0">
                <a:latin typeface="Courier New"/>
                <a:cs typeface="Courier New"/>
              </a:rPr>
              <a:t>    Node one = new Node();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one.data</a:t>
            </a:r>
            <a:r>
              <a:rPr lang="en-US" b="1" dirty="0">
                <a:latin typeface="Courier New"/>
                <a:cs typeface="Courier New"/>
              </a:rPr>
              <a:t> = "1";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one.next</a:t>
            </a:r>
            <a:r>
              <a:rPr lang="en-US" b="1" dirty="0">
                <a:latin typeface="Courier New"/>
                <a:cs typeface="Courier New"/>
              </a:rPr>
              <a:t> = </a:t>
            </a:r>
            <a:r>
              <a:rPr lang="en-US" b="1" dirty="0" err="1">
                <a:latin typeface="Courier New"/>
                <a:cs typeface="Courier New"/>
              </a:rPr>
              <a:t>prev.next</a:t>
            </a:r>
            <a:r>
              <a:rPr lang="en-US" b="1" dirty="0">
                <a:latin typeface="Courier New"/>
                <a:cs typeface="Courier New"/>
              </a:rPr>
              <a:t>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prev.next</a:t>
            </a:r>
            <a:r>
              <a:rPr lang="en-US" b="1" dirty="0">
                <a:latin typeface="Courier New"/>
                <a:cs typeface="Courier New"/>
              </a:rPr>
              <a:t> = one;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print</a:t>
            </a:r>
            <a:r>
              <a:rPr lang="en-US" b="1" dirty="0">
                <a:latin typeface="Courier New"/>
                <a:cs typeface="Courier New"/>
              </a:rPr>
              <a:t>(list);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59576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Linked List Manipulation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1234464"/>
            <a:ext cx="8835504" cy="550920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private static void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add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LinkedListNoIterator</a:t>
            </a:r>
            <a:r>
              <a:rPr lang="en-US" b="1" dirty="0">
                <a:latin typeface="Courier New"/>
                <a:cs typeface="Courier New"/>
              </a:rPr>
              <a:t> list, Object </a:t>
            </a:r>
            <a:r>
              <a:rPr lang="en-US" b="1" dirty="0" err="1">
                <a:latin typeface="Courier New"/>
                <a:cs typeface="Courier New"/>
              </a:rPr>
              <a:t>elmts</a:t>
            </a:r>
            <a:r>
              <a:rPr lang="en-US" b="1" dirty="0">
                <a:latin typeface="Courier New"/>
                <a:cs typeface="Courier New"/>
              </a:rPr>
              <a:t>[])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for (</a:t>
            </a:r>
            <a:r>
              <a:rPr lang="en-US" b="1" dirty="0" err="1">
                <a:latin typeface="Courier New"/>
                <a:cs typeface="Courier New"/>
              </a:rPr>
              <a:t>int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 = elmts.length-1;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 &gt;= 0; 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--) </a:t>
            </a:r>
            <a:r>
              <a:rPr lang="en-US" b="1" dirty="0" err="1">
                <a:latin typeface="Courier New"/>
                <a:cs typeface="Courier New"/>
              </a:rPr>
              <a:t>list.addFirst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elmts</a:t>
            </a:r>
            <a:r>
              <a:rPr lang="en-US" b="1" dirty="0">
                <a:latin typeface="Courier New"/>
                <a:cs typeface="Courier New"/>
              </a:rPr>
              <a:t>[</a:t>
            </a:r>
            <a:r>
              <a:rPr lang="en-US" b="1" dirty="0" err="1">
                <a:latin typeface="Courier New"/>
                <a:cs typeface="Courier New"/>
              </a:rPr>
              <a:t>i</a:t>
            </a:r>
            <a:r>
              <a:rPr lang="en-US" b="1" dirty="0">
                <a:latin typeface="Courier New"/>
                <a:cs typeface="Courier New"/>
              </a:rPr>
              <a:t>]);</a:t>
            </a:r>
          </a:p>
          <a:p>
            <a:r>
              <a:rPr lang="en-US" b="1" dirty="0">
                <a:latin typeface="Courier New"/>
                <a:cs typeface="Courier New"/>
              </a:rPr>
              <a:t>}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private static void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print</a:t>
            </a:r>
            <a:r>
              <a:rPr lang="en-US" b="1" dirty="0">
                <a:latin typeface="Courier New"/>
                <a:cs typeface="Courier New"/>
              </a:rPr>
              <a:t>(</a:t>
            </a:r>
            <a:r>
              <a:rPr lang="en-US" b="1" dirty="0" err="1">
                <a:latin typeface="Courier New"/>
                <a:cs typeface="Courier New"/>
              </a:rPr>
              <a:t>LinkedListNoIterator</a:t>
            </a:r>
            <a:r>
              <a:rPr lang="en-US" b="1" dirty="0">
                <a:latin typeface="Courier New"/>
                <a:cs typeface="Courier New"/>
              </a:rPr>
              <a:t> list)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</a:t>
            </a:r>
            <a:r>
              <a:rPr lang="en-US" b="1" dirty="0" err="1">
                <a:latin typeface="Courier New"/>
                <a:cs typeface="Courier New"/>
              </a:rPr>
              <a:t>System.out.print</a:t>
            </a:r>
            <a:r>
              <a:rPr lang="en-US" b="1" dirty="0">
                <a:latin typeface="Courier New"/>
                <a:cs typeface="Courier New"/>
              </a:rPr>
              <a:t>("List: ");</a:t>
            </a:r>
          </a:p>
          <a:p>
            <a:r>
              <a:rPr lang="en-US" b="1" dirty="0">
                <a:latin typeface="Courier New"/>
                <a:cs typeface="Courier New"/>
              </a:rPr>
              <a:t>    for (Node p = </a:t>
            </a:r>
            <a:r>
              <a:rPr lang="en-US" b="1" dirty="0" err="1">
                <a:latin typeface="Courier New"/>
                <a:cs typeface="Courier New"/>
              </a:rPr>
              <a:t>list.first</a:t>
            </a:r>
            <a:r>
              <a:rPr lang="en-US" b="1" dirty="0">
                <a:latin typeface="Courier New"/>
                <a:cs typeface="Courier New"/>
              </a:rPr>
              <a:t>; p != null; p = </a:t>
            </a:r>
            <a:r>
              <a:rPr lang="en-US" b="1" dirty="0" err="1">
                <a:latin typeface="Courier New"/>
                <a:cs typeface="Courier New"/>
              </a:rPr>
              <a:t>p.next</a:t>
            </a:r>
            <a:r>
              <a:rPr lang="en-US" b="1" dirty="0">
                <a:latin typeface="Courier New"/>
                <a:cs typeface="Courier New"/>
              </a:rPr>
              <a:t>) {</a:t>
            </a:r>
          </a:p>
          <a:p>
            <a:r>
              <a:rPr lang="ro-RO" b="1" dirty="0">
                <a:latin typeface="Courier New"/>
                <a:cs typeface="Courier New"/>
              </a:rPr>
              <a:t>        System.out.print(p.data + " ");</a:t>
            </a:r>
          </a:p>
          <a:p>
            <a:r>
              <a:rPr lang="ro-RO" b="1" dirty="0">
                <a:latin typeface="Courier New"/>
                <a:cs typeface="Courier New"/>
              </a:rPr>
              <a:t>    }</a:t>
            </a:r>
          </a:p>
          <a:p>
            <a:r>
              <a:rPr lang="ro-RO" b="1" dirty="0">
                <a:latin typeface="Courier New"/>
                <a:cs typeface="Courier New"/>
              </a:rPr>
              <a:t>    System.out.println();</a:t>
            </a:r>
          </a:p>
          <a:p>
            <a:r>
              <a:rPr lang="ro-RO" b="1" dirty="0">
                <a:latin typeface="Courier New"/>
                <a:cs typeface="Courier New"/>
              </a:rPr>
              <a:t>}</a:t>
            </a:r>
          </a:p>
          <a:p>
            <a:endParaRPr lang="ro-RO" b="1" dirty="0">
              <a:latin typeface="Courier New"/>
              <a:cs typeface="Courier New"/>
            </a:endParaRPr>
          </a:p>
          <a:p>
            <a:r>
              <a:rPr lang="ro-RO" b="1" dirty="0">
                <a:latin typeface="Courier New"/>
                <a:cs typeface="Courier New"/>
              </a:rPr>
              <a:t>private static Node </a:t>
            </a:r>
            <a:r>
              <a:rPr lang="ro-RO" b="1" dirty="0">
                <a:solidFill>
                  <a:srgbClr val="B23C00"/>
                </a:solidFill>
                <a:latin typeface="Courier New"/>
                <a:cs typeface="Courier New"/>
              </a:rPr>
              <a:t>getPrevious</a:t>
            </a:r>
            <a:r>
              <a:rPr lang="ro-RO" b="1" dirty="0">
                <a:latin typeface="Courier New"/>
                <a:cs typeface="Courier New"/>
              </a:rPr>
              <a:t>(LinkedListNoIterator list, Object elmt)</a:t>
            </a:r>
          </a:p>
          <a:p>
            <a:r>
              <a:rPr lang="ro-RO" b="1" dirty="0">
                <a:latin typeface="Courier New"/>
                <a:cs typeface="Courier New"/>
              </a:rPr>
              <a:t>{</a:t>
            </a:r>
          </a:p>
          <a:p>
            <a:r>
              <a:rPr lang="ro-RO" b="1" dirty="0">
                <a:latin typeface="Courier New"/>
                <a:cs typeface="Courier New"/>
              </a:rPr>
              <a:t>    for (Node p = list.first; p.next != null; p = p.next) {</a:t>
            </a:r>
          </a:p>
          <a:p>
            <a:r>
              <a:rPr lang="ro-RO" b="1" dirty="0">
                <a:latin typeface="Courier New"/>
                <a:cs typeface="Courier New"/>
              </a:rPr>
              <a:t>        if (elmt.equals(p.next.data)) return p;</a:t>
            </a:r>
          </a:p>
          <a:p>
            <a:r>
              <a:rPr lang="ro-RO" b="1" dirty="0">
                <a:latin typeface="Courier New"/>
                <a:cs typeface="Courier New"/>
              </a:rPr>
              <a:t>    }</a:t>
            </a:r>
          </a:p>
          <a:p>
            <a:r>
              <a:rPr lang="ro-RO" b="1" dirty="0">
                <a:latin typeface="Courier New"/>
                <a:cs typeface="Courier New"/>
              </a:rPr>
              <a:t>    </a:t>
            </a:r>
          </a:p>
          <a:p>
            <a:r>
              <a:rPr lang="ro-RO" b="1" dirty="0">
                <a:latin typeface="Courier New"/>
                <a:cs typeface="Courier New"/>
              </a:rPr>
              <a:t>    return null;</a:t>
            </a:r>
          </a:p>
          <a:p>
            <a:r>
              <a:rPr lang="ro-RO" b="1" dirty="0" smtClean="0">
                <a:latin typeface="Courier New"/>
                <a:cs typeface="Courier New"/>
              </a:rPr>
              <a:t>}</a:t>
            </a:r>
            <a:endParaRPr lang="ro-RO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1144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Linked List Reversal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28135"/>
          </a:xfrm>
        </p:spPr>
        <p:txBody>
          <a:bodyPr/>
          <a:lstStyle/>
          <a:p>
            <a:r>
              <a:rPr lang="en-US" dirty="0" smtClean="0"/>
              <a:t>What is the base case?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Given a list to reverse: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is closer to the base case?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If you recursively reverse the shorter list,</a:t>
            </a:r>
            <a:br>
              <a:rPr lang="en-US" dirty="0" smtClean="0"/>
            </a:br>
            <a:r>
              <a:rPr lang="en-US" dirty="0" smtClean="0"/>
              <a:t>what should you do with the first element?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291854" y="2788927"/>
            <a:ext cx="2560292" cy="365756"/>
            <a:chOff x="3291854" y="2788927"/>
            <a:chExt cx="2560292" cy="365756"/>
          </a:xfrm>
        </p:grpSpPr>
        <p:sp>
          <p:nvSpPr>
            <p:cNvPr id="10" name="Rectangle 9"/>
            <p:cNvSpPr/>
            <p:nvPr/>
          </p:nvSpPr>
          <p:spPr bwMode="auto">
            <a:xfrm>
              <a:off x="3291854" y="2788927"/>
              <a:ext cx="365756" cy="36575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023366" y="2788927"/>
              <a:ext cx="365756" cy="36575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B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754878" y="2788927"/>
              <a:ext cx="365756" cy="36575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486390" y="2788927"/>
              <a:ext cx="365756" cy="36575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5" name="Straight Arrow Connector 14"/>
            <p:cNvCxnSpPr>
              <a:stCxn id="10" idx="3"/>
              <a:endCxn id="11" idx="1"/>
            </p:cNvCxnSpPr>
            <p:nvPr/>
          </p:nvCxnSpPr>
          <p:spPr bwMode="auto">
            <a:xfrm>
              <a:off x="3657610" y="2971805"/>
              <a:ext cx="3657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389122" y="2971805"/>
              <a:ext cx="3657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5120634" y="2971805"/>
              <a:ext cx="3657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oup 34"/>
          <p:cNvGrpSpPr/>
          <p:nvPr/>
        </p:nvGrpSpPr>
        <p:grpSpPr>
          <a:xfrm>
            <a:off x="3291854" y="4069073"/>
            <a:ext cx="2560292" cy="365756"/>
            <a:chOff x="3291854" y="4069073"/>
            <a:chExt cx="2560292" cy="36575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3291854" y="4069073"/>
              <a:ext cx="365756" cy="36575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023366" y="4069073"/>
              <a:ext cx="365756" cy="365756"/>
            </a:xfrm>
            <a:prstGeom prst="rect">
              <a:avLst/>
            </a:prstGeom>
            <a:solidFill>
              <a:srgbClr val="E1F5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B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754878" y="4069073"/>
              <a:ext cx="365756" cy="365756"/>
            </a:xfrm>
            <a:prstGeom prst="rect">
              <a:avLst/>
            </a:prstGeom>
            <a:solidFill>
              <a:srgbClr val="E1F5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5486390" y="4069073"/>
              <a:ext cx="365756" cy="365756"/>
            </a:xfrm>
            <a:prstGeom prst="rect">
              <a:avLst/>
            </a:prstGeom>
            <a:solidFill>
              <a:srgbClr val="E1F5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4389122" y="4251951"/>
              <a:ext cx="3657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5120634" y="4251951"/>
              <a:ext cx="3657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3291854" y="5714975"/>
            <a:ext cx="2560292" cy="365756"/>
            <a:chOff x="3291854" y="5714975"/>
            <a:chExt cx="2560292" cy="365756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291854" y="5714975"/>
              <a:ext cx="365756" cy="365756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A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4023366" y="5714975"/>
              <a:ext cx="365756" cy="365756"/>
            </a:xfrm>
            <a:prstGeom prst="rect">
              <a:avLst/>
            </a:prstGeom>
            <a:solidFill>
              <a:srgbClr val="E1F5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B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4754878" y="5714975"/>
              <a:ext cx="365756" cy="365756"/>
            </a:xfrm>
            <a:prstGeom prst="rect">
              <a:avLst/>
            </a:prstGeom>
            <a:solidFill>
              <a:srgbClr val="E1F5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/>
                <a:t>C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5486390" y="5714975"/>
              <a:ext cx="365756" cy="365756"/>
            </a:xfrm>
            <a:prstGeom prst="rect">
              <a:avLst/>
            </a:prstGeom>
            <a:solidFill>
              <a:srgbClr val="E1F5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0"/>
                </a:rPr>
                <a:t>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2" name="Straight Arrow Connector 31"/>
            <p:cNvCxnSpPr>
              <a:stCxn id="28" idx="1"/>
              <a:endCxn id="27" idx="3"/>
            </p:cNvCxnSpPr>
            <p:nvPr/>
          </p:nvCxnSpPr>
          <p:spPr bwMode="auto">
            <a:xfrm flipH="1">
              <a:off x="5120634" y="5897853"/>
              <a:ext cx="3657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4389122" y="5897853"/>
              <a:ext cx="36575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515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053818"/>
          </a:xfrm>
        </p:spPr>
        <p:txBody>
          <a:bodyPr/>
          <a:lstStyle/>
          <a:p>
            <a:r>
              <a:rPr lang="en-US" dirty="0" smtClean="0"/>
              <a:t>The most basic data structure.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Array of primitives:</a:t>
            </a:r>
          </a:p>
          <a:p>
            <a:pPr lvl="5"/>
            <a:endParaRPr lang="en-US" dirty="0" smtClean="0"/>
          </a:p>
          <a:p>
            <a:pPr lvl="5"/>
            <a:endParaRPr lang="en-US" dirty="0"/>
          </a:p>
          <a:p>
            <a:pPr lvl="5"/>
            <a:endParaRPr lang="en-US" dirty="0" smtClean="0"/>
          </a:p>
          <a:p>
            <a:r>
              <a:rPr lang="en-US" dirty="0" smtClean="0"/>
              <a:t>Array of objects:</a:t>
            </a:r>
          </a:p>
          <a:p>
            <a:pPr lvl="5"/>
            <a:endParaRPr lang="en-US" dirty="0" smtClean="0"/>
          </a:p>
          <a:p>
            <a:pPr lvl="5"/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Easy to access an element.</a:t>
            </a:r>
          </a:p>
          <a:p>
            <a:pPr lvl="1"/>
            <a:r>
              <a:rPr lang="en-US" dirty="0" smtClean="0"/>
              <a:t>Just use an index!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3147" y="2602473"/>
            <a:ext cx="4755892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double values[] = new double[20];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7391" y="3791180"/>
            <a:ext cx="5448502" cy="369332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Employee workers[</a:t>
            </a:r>
            <a:r>
              <a:rPr lang="en-US" sz="1800" b="1" dirty="0" smtClean="0">
                <a:latin typeface="Courier New"/>
                <a:cs typeface="Courier New"/>
              </a:rPr>
              <a:t>] = new Employee[50];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342" y="5440658"/>
            <a:ext cx="4201804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values[14] </a:t>
            </a:r>
            <a:r>
              <a:rPr lang="en-US" sz="1800" b="1" dirty="0" smtClean="0">
                <a:latin typeface="Courier New"/>
                <a:cs typeface="Courier New"/>
              </a:rPr>
              <a:t> = </a:t>
            </a:r>
            <a:r>
              <a:rPr lang="en-US" sz="1800" b="1" dirty="0" err="1">
                <a:latin typeface="Courier New"/>
                <a:cs typeface="Courier New"/>
              </a:rPr>
              <a:t>Math.PI</a:t>
            </a:r>
            <a:r>
              <a:rPr lang="en-US" sz="1800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workers[42] = new Employee();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89129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Arrays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To allocate an array, you have to know </a:t>
            </a:r>
            <a:br>
              <a:rPr lang="en-US" dirty="0" smtClean="0"/>
            </a:br>
            <a:r>
              <a:rPr lang="en-US" dirty="0" smtClean="0"/>
              <a:t>its size in advance.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happens if you don’t allocate </a:t>
            </a:r>
            <a:br>
              <a:rPr lang="en-US" dirty="0" smtClean="0"/>
            </a:br>
            <a:r>
              <a:rPr lang="en-US" dirty="0" smtClean="0"/>
              <a:t>enough elements?</a:t>
            </a:r>
          </a:p>
          <a:p>
            <a:pPr lvl="1"/>
            <a:r>
              <a:rPr lang="en-US" dirty="0" smtClean="0"/>
              <a:t>Or you allocated too many elements?</a:t>
            </a:r>
          </a:p>
          <a:p>
            <a:pPr lvl="5"/>
            <a:endParaRPr lang="en-US" dirty="0"/>
          </a:p>
          <a:p>
            <a:r>
              <a:rPr lang="en-US" dirty="0" smtClean="0"/>
              <a:t>Can you easily insert an element into an array?</a:t>
            </a:r>
          </a:p>
          <a:p>
            <a:pPr lvl="1"/>
            <a:r>
              <a:rPr lang="en-US" dirty="0" smtClean="0"/>
              <a:t>Or remove an element?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37391" y="2331732"/>
            <a:ext cx="5448502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double values[] </a:t>
            </a:r>
            <a:r>
              <a:rPr lang="en-US" sz="1800" b="1" dirty="0" smtClean="0">
                <a:latin typeface="Courier New"/>
                <a:cs typeface="Courier New"/>
              </a:rPr>
              <a:t>   = </a:t>
            </a:r>
            <a:r>
              <a:rPr lang="en-US" sz="1800" b="1" dirty="0">
                <a:latin typeface="Courier New"/>
                <a:cs typeface="Courier New"/>
              </a:rPr>
              <a:t>new double[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20</a:t>
            </a:r>
            <a:r>
              <a:rPr lang="en-US" sz="1800" b="1" dirty="0">
                <a:latin typeface="Courier New"/>
                <a:cs typeface="Courier New"/>
              </a:rPr>
              <a:t>];</a:t>
            </a:r>
          </a:p>
          <a:p>
            <a:r>
              <a:rPr lang="en-US" sz="1800" b="1" dirty="0">
                <a:latin typeface="Courier New"/>
                <a:cs typeface="Courier New"/>
              </a:rPr>
              <a:t>Employee workers[] = new Employee[</a:t>
            </a:r>
            <a:r>
              <a:rPr lang="en-US" sz="1800" b="1" dirty="0">
                <a:solidFill>
                  <a:srgbClr val="B23C00"/>
                </a:solidFill>
                <a:latin typeface="Courier New"/>
                <a:cs typeface="Courier New"/>
              </a:rPr>
              <a:t>50</a:t>
            </a:r>
            <a:r>
              <a:rPr lang="en-US" sz="1800" b="1" dirty="0" smtClean="0">
                <a:latin typeface="Courier New"/>
                <a:cs typeface="Courier New"/>
              </a:rPr>
              <a:t>];</a:t>
            </a:r>
            <a:endParaRPr lang="en-US" sz="18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0036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rstmann_7e_fig_16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834" y="2339758"/>
            <a:ext cx="4955921" cy="4015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List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45258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B23C00"/>
                </a:solidFill>
              </a:rPr>
              <a:t>array list </a:t>
            </a:r>
            <a:r>
              <a:rPr lang="en-US" dirty="0" smtClean="0"/>
              <a:t>overcomes some of the disadvantages of a plain array.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An array list </a:t>
            </a:r>
            <a:br>
              <a:rPr lang="en-US" dirty="0" smtClean="0"/>
            </a:br>
            <a:r>
              <a:rPr lang="en-US" dirty="0" smtClean="0"/>
              <a:t>has a reference </a:t>
            </a:r>
            <a:br>
              <a:rPr lang="en-US" dirty="0" smtClean="0"/>
            </a:br>
            <a:r>
              <a:rPr lang="en-US" dirty="0" smtClean="0"/>
              <a:t>to a plain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internal array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It also keeps track of the </a:t>
            </a:r>
            <a:br>
              <a:rPr lang="en-US" dirty="0" smtClean="0"/>
            </a:br>
            <a:r>
              <a:rPr lang="en-US" dirty="0" smtClean="0"/>
              <a:t>internal array’s </a:t>
            </a:r>
            <a:r>
              <a:rPr lang="en-US" dirty="0" smtClean="0">
                <a:solidFill>
                  <a:srgbClr val="B23C00"/>
                </a:solidFill>
              </a:rPr>
              <a:t>current size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1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List </a:t>
            </a:r>
            <a:r>
              <a:rPr lang="en-US" dirty="0" smtClean="0"/>
              <a:t>Element Remove and Insert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</a:t>
            </a:r>
            <a:r>
              <a:rPr lang="en-US" dirty="0" smtClean="0">
                <a:solidFill>
                  <a:srgbClr val="B23C00"/>
                </a:solidFill>
              </a:rPr>
              <a:t>remove</a:t>
            </a:r>
            <a:r>
              <a:rPr lang="en-US" dirty="0" smtClean="0"/>
              <a:t> an element, the array list will move each of the following elements up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fill in the hole.</a:t>
            </a:r>
          </a:p>
          <a:p>
            <a:pPr lvl="1"/>
            <a:r>
              <a:rPr lang="en-US" dirty="0" smtClean="0"/>
              <a:t>It copies </a:t>
            </a:r>
            <a:r>
              <a:rPr lang="en-US" dirty="0"/>
              <a:t>each element to the previous </a:t>
            </a:r>
            <a:r>
              <a:rPr lang="en-US" dirty="0" smtClean="0"/>
              <a:t>position.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If you </a:t>
            </a:r>
            <a:r>
              <a:rPr lang="en-US" dirty="0" smtClean="0">
                <a:solidFill>
                  <a:srgbClr val="B23C00"/>
                </a:solidFill>
              </a:rPr>
              <a:t>insert</a:t>
            </a:r>
            <a:r>
              <a:rPr lang="en-US" dirty="0" smtClean="0"/>
              <a:t> (add) an element at a particular position, the array list will move each of the following elements down to make a hole </a:t>
            </a:r>
            <a:br>
              <a:rPr lang="en-US" dirty="0" smtClean="0"/>
            </a:br>
            <a:r>
              <a:rPr lang="en-US" dirty="0" smtClean="0"/>
              <a:t>for the new element.</a:t>
            </a:r>
          </a:p>
          <a:p>
            <a:pPr lvl="1"/>
            <a:r>
              <a:rPr lang="en-US" dirty="0" smtClean="0"/>
              <a:t>It copies each element to the next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67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/>
              <a:t>Array List Element Remove and </a:t>
            </a:r>
            <a:r>
              <a:rPr lang="en-US" dirty="0" smtClean="0"/>
              <a:t>Insert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horstmann_7e_fig_16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64792"/>
            <a:ext cx="8686800" cy="3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1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List Grows the Internal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its internal array is full and you add a new element, the array list will </a:t>
            </a:r>
            <a:r>
              <a:rPr lang="en-US" dirty="0" smtClean="0">
                <a:solidFill>
                  <a:srgbClr val="B23C00"/>
                </a:solidFill>
              </a:rPr>
              <a:t>grow</a:t>
            </a:r>
            <a:r>
              <a:rPr lang="en-US" dirty="0" smtClean="0"/>
              <a:t> the internal array.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Allocate a new internal array that’s </a:t>
            </a:r>
            <a:r>
              <a:rPr lang="en-US" dirty="0" smtClean="0">
                <a:solidFill>
                  <a:srgbClr val="B23C00"/>
                </a:solidFill>
              </a:rPr>
              <a:t>twice</a:t>
            </a:r>
            <a:r>
              <a:rPr lang="en-US" dirty="0" smtClean="0"/>
              <a:t> the size.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Copy</a:t>
            </a:r>
            <a:r>
              <a:rPr lang="en-US" dirty="0" smtClean="0"/>
              <a:t> all the elements from the old array to the new.</a:t>
            </a:r>
          </a:p>
          <a:p>
            <a:pPr lvl="1"/>
            <a:r>
              <a:rPr lang="en-US" dirty="0" smtClean="0"/>
              <a:t>This is an </a:t>
            </a:r>
            <a:r>
              <a:rPr lang="en-US" i="1" dirty="0" smtClean="0">
                <a:solidFill>
                  <a:srgbClr val="B23C00"/>
                </a:solidFill>
              </a:rPr>
              <a:t>O</a:t>
            </a:r>
            <a:r>
              <a:rPr lang="en-US" dirty="0" smtClean="0">
                <a:solidFill>
                  <a:srgbClr val="B23C00"/>
                </a:solidFill>
              </a:rPr>
              <a:t>(</a:t>
            </a:r>
            <a:r>
              <a:rPr lang="en-US" i="1" dirty="0" smtClean="0">
                <a:solidFill>
                  <a:srgbClr val="B23C00"/>
                </a:solidFill>
              </a:rPr>
              <a:t>n</a:t>
            </a:r>
            <a:r>
              <a:rPr lang="en-US" dirty="0" smtClean="0">
                <a:solidFill>
                  <a:srgbClr val="B23C00"/>
                </a:solidFill>
              </a:rPr>
              <a:t>)</a:t>
            </a:r>
            <a:r>
              <a:rPr lang="en-US" dirty="0" smtClean="0"/>
              <a:t>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3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Quizzes for July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Quiz 20 July 28 16.4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List Grows the Internal </a:t>
            </a:r>
            <a:r>
              <a:rPr lang="en-US" dirty="0" smtClean="0"/>
              <a:t>Array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horstmann_7e_fig_16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325903"/>
            <a:ext cx="3857693" cy="481094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97683" y="1234464"/>
            <a:ext cx="4571950" cy="5059648"/>
          </a:xfrm>
        </p:spPr>
        <p:txBody>
          <a:bodyPr/>
          <a:lstStyle/>
          <a:p>
            <a:r>
              <a:rPr lang="en-US" dirty="0" smtClean="0"/>
              <a:t>Since the new internal array is </a:t>
            </a:r>
            <a:r>
              <a:rPr lang="en-US" dirty="0" smtClean="0">
                <a:solidFill>
                  <a:srgbClr val="B23C00"/>
                </a:solidFill>
              </a:rPr>
              <a:t>twice the size </a:t>
            </a:r>
            <a:r>
              <a:rPr lang="en-US" dirty="0" smtClean="0"/>
              <a:t>of the old one, the array list should have to grow the array </a:t>
            </a:r>
            <a:r>
              <a:rPr lang="en-US" dirty="0" smtClean="0">
                <a:solidFill>
                  <a:srgbClr val="B23C00"/>
                </a:solidFill>
              </a:rPr>
              <a:t>not very often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Therefore, adding an element is an </a:t>
            </a:r>
            <a:r>
              <a:rPr lang="en-US" i="1" dirty="0" smtClean="0">
                <a:solidFill>
                  <a:srgbClr val="B23C00"/>
                </a:solidFill>
              </a:rPr>
              <a:t>O</a:t>
            </a:r>
            <a:r>
              <a:rPr lang="en-US" dirty="0" smtClean="0">
                <a:solidFill>
                  <a:srgbClr val="B23C00"/>
                </a:solidFill>
              </a:rPr>
              <a:t>(1)+</a:t>
            </a:r>
            <a:r>
              <a:rPr lang="en-US" dirty="0" smtClean="0"/>
              <a:t> operation.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Amortize</a:t>
            </a:r>
            <a:r>
              <a:rPr lang="en-US" dirty="0" smtClean="0"/>
              <a:t> growing the array over all add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6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List vs.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4830"/>
            <a:ext cx="8229600" cy="1696096"/>
          </a:xfrm>
        </p:spPr>
        <p:txBody>
          <a:bodyPr/>
          <a:lstStyle/>
          <a:p>
            <a:r>
              <a:rPr lang="en-US" i="1" dirty="0" smtClean="0"/>
              <a:t>O</a:t>
            </a:r>
            <a:r>
              <a:rPr lang="en-US" dirty="0" smtClean="0"/>
              <a:t>(1)+ because the time to grow the array is amortized over all add operations.</a:t>
            </a:r>
          </a:p>
          <a:p>
            <a:pPr lvl="1"/>
            <a:r>
              <a:rPr lang="en-US" dirty="0" smtClean="0"/>
              <a:t>We can also shrink the array </a:t>
            </a:r>
            <a:br>
              <a:rPr lang="en-US" dirty="0" smtClean="0"/>
            </a:br>
            <a:r>
              <a:rPr lang="en-US" dirty="0" smtClean="0"/>
              <a:t>after a remove operation.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horstmann_7e_table_16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6351"/>
            <a:ext cx="8686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43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implement a stack using a </a:t>
            </a:r>
            <a:r>
              <a:rPr lang="en-US" dirty="0" smtClean="0">
                <a:solidFill>
                  <a:srgbClr val="B23C00"/>
                </a:solidFill>
              </a:rPr>
              <a:t>linked list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an </a:t>
            </a:r>
            <a:r>
              <a:rPr lang="en-US" dirty="0" smtClean="0">
                <a:solidFill>
                  <a:srgbClr val="B23C00"/>
                </a:solidFill>
              </a:rPr>
              <a:t>array list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Which end of the linked list or array list to use for push and pop operations?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0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as a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Which end to push and pop?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horstmann_7e_fig_16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8" y="1826591"/>
            <a:ext cx="7132242" cy="490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0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as </a:t>
            </a:r>
            <a:r>
              <a:rPr lang="en-US" dirty="0" smtClean="0"/>
              <a:t>an Array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Which end to push and pop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horstmann_7e_fig_16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8" y="2148854"/>
            <a:ext cx="7885493" cy="4548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5481" y="4617707"/>
            <a:ext cx="180983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Why this end?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9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implement a </a:t>
            </a:r>
            <a:r>
              <a:rPr lang="en-US" dirty="0" smtClean="0"/>
              <a:t>queue using </a:t>
            </a:r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linked list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/>
              <a:t>an </a:t>
            </a:r>
            <a:r>
              <a:rPr lang="en-US" dirty="0" smtClean="0">
                <a:solidFill>
                  <a:srgbClr val="B23C00"/>
                </a:solidFill>
              </a:rPr>
              <a:t>array</a:t>
            </a:r>
            <a:r>
              <a:rPr lang="en-US" dirty="0" smtClean="0"/>
              <a:t>.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Which end of the linked list or array </a:t>
            </a:r>
            <a:r>
              <a:rPr lang="en-US" dirty="0" smtClean="0"/>
              <a:t>to </a:t>
            </a:r>
            <a:r>
              <a:rPr lang="en-US" dirty="0"/>
              <a:t>use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add and remove operations?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as a Linked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Which end to </a:t>
            </a:r>
            <a:r>
              <a:rPr lang="en-US" dirty="0" smtClean="0">
                <a:solidFill>
                  <a:srgbClr val="B23C00"/>
                </a:solidFill>
              </a:rPr>
              <a:t>add</a:t>
            </a:r>
            <a:r>
              <a:rPr lang="en-US" dirty="0" smtClean="0"/>
              <a:t> an element?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horstmann_7e_fig_16_1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84832"/>
            <a:ext cx="8686800" cy="2688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2292" y="4343390"/>
            <a:ext cx="180983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Why this end?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3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as a Linked </a:t>
            </a:r>
            <a:r>
              <a:rPr lang="en-US" dirty="0" smtClean="0"/>
              <a:t>List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670576"/>
          </a:xfrm>
        </p:spPr>
        <p:txBody>
          <a:bodyPr/>
          <a:lstStyle/>
          <a:p>
            <a:r>
              <a:rPr lang="en-US" dirty="0"/>
              <a:t>Which end to </a:t>
            </a:r>
            <a:r>
              <a:rPr lang="en-US" dirty="0" smtClean="0">
                <a:solidFill>
                  <a:srgbClr val="B23C00"/>
                </a:solidFill>
              </a:rPr>
              <a:t>remove</a:t>
            </a:r>
            <a:r>
              <a:rPr lang="en-US" dirty="0" smtClean="0"/>
              <a:t> an </a:t>
            </a:r>
            <a:r>
              <a:rPr lang="en-US" dirty="0"/>
              <a:t>element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horstmann_7e_fig_16_12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48854"/>
            <a:ext cx="8686800" cy="258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25" y="2148854"/>
            <a:ext cx="180983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Why this end?</a:t>
            </a:r>
            <a:endParaRPr lang="en-US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7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as an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also implement a queue using </a:t>
            </a:r>
            <a:br>
              <a:rPr lang="en-US" dirty="0" smtClean="0"/>
            </a:br>
            <a:r>
              <a:rPr lang="en-US" dirty="0" smtClean="0"/>
              <a:t>a plain array.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But then there’s a problem with the </a:t>
            </a:r>
            <a:br>
              <a:rPr lang="en-US" dirty="0" smtClean="0"/>
            </a:br>
            <a:r>
              <a:rPr lang="en-US" dirty="0" smtClean="0"/>
              <a:t>remove operation.</a:t>
            </a:r>
          </a:p>
          <a:p>
            <a:pPr lvl="1"/>
            <a:r>
              <a:rPr lang="en-US" dirty="0" smtClean="0"/>
              <a:t>Removing an element from the middle of an array </a:t>
            </a:r>
            <a:br>
              <a:rPr lang="en-US" dirty="0" smtClean="0"/>
            </a:br>
            <a:r>
              <a:rPr lang="en-US" dirty="0" smtClean="0"/>
              <a:t>is an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operation.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We can overcome this problem by using a </a:t>
            </a:r>
            <a:r>
              <a:rPr lang="en-US" dirty="0" smtClean="0">
                <a:solidFill>
                  <a:srgbClr val="B23C00"/>
                </a:solidFill>
              </a:rPr>
              <a:t>circular array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AKA </a:t>
            </a:r>
            <a:r>
              <a:rPr lang="en-US" dirty="0" smtClean="0">
                <a:solidFill>
                  <a:srgbClr val="B23C00"/>
                </a:solidFill>
              </a:rPr>
              <a:t>circular buffer</a:t>
            </a:r>
            <a:endParaRPr lang="en-US" dirty="0">
              <a:solidFill>
                <a:srgbClr val="B2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the elements of a singly-linked list using an </a:t>
            </a:r>
            <a:r>
              <a:rPr lang="en-US" dirty="0" smtClean="0">
                <a:solidFill>
                  <a:srgbClr val="B23C00"/>
                </a:solidFill>
              </a:rPr>
              <a:t>iterative</a:t>
            </a:r>
            <a:r>
              <a:rPr lang="en-US" dirty="0" smtClean="0"/>
              <a:t> method and a </a:t>
            </a:r>
            <a:r>
              <a:rPr lang="en-US" dirty="0" smtClean="0">
                <a:solidFill>
                  <a:srgbClr val="B23C00"/>
                </a:solidFill>
              </a:rPr>
              <a:t>recursive</a:t>
            </a:r>
            <a:r>
              <a:rPr lang="en-US" dirty="0" smtClean="0"/>
              <a:t> method.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Original list: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[A B C D]</a:t>
            </a:r>
          </a:p>
          <a:p>
            <a:pPr lvl="1"/>
            <a:r>
              <a:rPr lang="en-US" dirty="0" smtClean="0"/>
              <a:t>Reversed list: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[D C B A]</a:t>
            </a:r>
          </a:p>
          <a:p>
            <a:pPr lvl="4"/>
            <a:endParaRPr lang="en-US" dirty="0"/>
          </a:p>
          <a:p>
            <a:r>
              <a:rPr lang="en-US" dirty="0" smtClean="0"/>
              <a:t>You must reverse the linked list </a:t>
            </a:r>
            <a:r>
              <a:rPr lang="en-US" dirty="0" smtClean="0">
                <a:solidFill>
                  <a:srgbClr val="B23C00"/>
                </a:solidFill>
              </a:rPr>
              <a:t>in place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You may </a:t>
            </a:r>
            <a:r>
              <a:rPr lang="en-US" u="sng" dirty="0" smtClean="0"/>
              <a:t>not</a:t>
            </a:r>
            <a:r>
              <a:rPr lang="en-US" dirty="0" smtClean="0"/>
              <a:t> copy the elements to an array </a:t>
            </a:r>
            <a:br>
              <a:rPr lang="en-US" dirty="0" smtClean="0"/>
            </a:br>
            <a:r>
              <a:rPr lang="en-US" dirty="0" smtClean="0"/>
              <a:t>or an array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6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as </a:t>
            </a:r>
            <a:r>
              <a:rPr lang="en-US" dirty="0" smtClean="0"/>
              <a:t>a Circular </a:t>
            </a:r>
            <a:r>
              <a:rPr lang="en-US" dirty="0"/>
              <a:t>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3463"/>
            <a:ext cx="8229600" cy="1147462"/>
          </a:xfrm>
        </p:spPr>
        <p:txBody>
          <a:bodyPr/>
          <a:lstStyle/>
          <a:p>
            <a:r>
              <a:rPr lang="en-US" dirty="0" smtClean="0"/>
              <a:t>Index variables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head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tail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chase each other around the array.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horstmann_7e_fig_16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342"/>
            <a:ext cx="8686800" cy="3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as </a:t>
            </a:r>
            <a:r>
              <a:rPr lang="en-US" dirty="0" smtClean="0"/>
              <a:t>a Circular Array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3463"/>
            <a:ext cx="8229600" cy="1147462"/>
          </a:xfrm>
        </p:spPr>
        <p:txBody>
          <a:bodyPr/>
          <a:lstStyle/>
          <a:p>
            <a:r>
              <a:rPr lang="en-US" dirty="0" smtClean="0"/>
              <a:t>What does it mean when the tail catches up with the head, i.e.,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head == tail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horstmann_7e_fig_16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342"/>
            <a:ext cx="8686800" cy="3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99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as a Circular Array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83463"/>
            <a:ext cx="8229600" cy="1147462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head == tail</a:t>
            </a:r>
            <a:r>
              <a:rPr lang="en-US" dirty="0" smtClean="0"/>
              <a:t>, the queue is </a:t>
            </a:r>
            <a:r>
              <a:rPr lang="en-US" dirty="0" smtClean="0">
                <a:solidFill>
                  <a:srgbClr val="B23C00"/>
                </a:solidFill>
              </a:rPr>
              <a:t>empty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Or the queue is </a:t>
            </a:r>
            <a:r>
              <a:rPr lang="en-US" dirty="0" smtClean="0">
                <a:solidFill>
                  <a:srgbClr val="B23C00"/>
                </a:solidFill>
              </a:rPr>
              <a:t>full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horstmann_7e_fig_16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342"/>
            <a:ext cx="8686800" cy="3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8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 as a Circular Array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92024"/>
            <a:ext cx="8229600" cy="1371585"/>
          </a:xfrm>
        </p:spPr>
        <p:txBody>
          <a:bodyPr/>
          <a:lstStyle/>
          <a:p>
            <a:r>
              <a:rPr lang="en-US" dirty="0" smtClean="0"/>
              <a:t>Therefore, we also need to keep track of the </a:t>
            </a:r>
            <a:r>
              <a:rPr lang="en-US" dirty="0" smtClean="0">
                <a:solidFill>
                  <a:srgbClr val="B23C00"/>
                </a:solidFill>
              </a:rPr>
              <a:t>count of elements </a:t>
            </a:r>
            <a:r>
              <a:rPr lang="en-US" dirty="0" smtClean="0"/>
              <a:t>in the queue.</a:t>
            </a:r>
          </a:p>
          <a:p>
            <a:pPr lvl="1"/>
            <a:r>
              <a:rPr lang="en-US" dirty="0" smtClean="0"/>
              <a:t>If full, we can grow the array.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horstmann_7e_fig_16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342"/>
            <a:ext cx="8686800" cy="337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1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and Queue 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horstmann_7e_table_16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24456"/>
            <a:ext cx="8686800" cy="26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</a:t>
            </a:r>
            <a:r>
              <a:rPr lang="en-US" dirty="0" smtClean="0"/>
              <a:t>9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given a linked list class </a:t>
            </a:r>
            <a:r>
              <a:rPr lang="en-US" b="1" dirty="0" err="1" smtClean="0">
                <a:solidFill>
                  <a:srgbClr val="0033CC"/>
                </a:solidFill>
                <a:latin typeface="Courier New"/>
                <a:cs typeface="Courier New"/>
              </a:rPr>
              <a:t>AbbreviatedLinkedList</a:t>
            </a:r>
            <a:r>
              <a:rPr lang="en-US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that has a private inner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Node</a:t>
            </a:r>
            <a:r>
              <a:rPr lang="en-US" dirty="0" smtClean="0"/>
              <a:t> class, a private field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first</a:t>
            </a:r>
            <a:r>
              <a:rPr lang="en-US" dirty="0" smtClean="0"/>
              <a:t>, and a public method </a:t>
            </a:r>
            <a:r>
              <a:rPr lang="en-US" b="1" dirty="0" err="1">
                <a:solidFill>
                  <a:srgbClr val="0033CC"/>
                </a:solidFill>
                <a:latin typeface="Courier New"/>
                <a:cs typeface="Courier New"/>
              </a:rPr>
              <a:t>addFirst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()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You will add the iterative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reverse()</a:t>
            </a:r>
            <a:r>
              <a:rPr lang="en-US" dirty="0" smtClean="0"/>
              <a:t> method:</a:t>
            </a:r>
          </a:p>
          <a:p>
            <a:endParaRPr lang="en-US" dirty="0"/>
          </a:p>
          <a:p>
            <a:r>
              <a:rPr lang="en-US" dirty="0" smtClean="0"/>
              <a:t>You will add the recursive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reverse()</a:t>
            </a:r>
            <a:r>
              <a:rPr lang="en-US" dirty="0" smtClean="0"/>
              <a:t> method:</a:t>
            </a:r>
          </a:p>
          <a:p>
            <a:endParaRPr lang="en-US" dirty="0"/>
          </a:p>
          <a:p>
            <a:pPr lvl="1"/>
            <a:r>
              <a:rPr lang="en-US" dirty="0" smtClean="0"/>
              <a:t>Parameter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p</a:t>
            </a:r>
            <a:r>
              <a:rPr lang="en-US" dirty="0" smtClean="0"/>
              <a:t> refers to the starting node of the list where reversal is to begin.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4659" y="3886195"/>
            <a:ext cx="3416846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public void reverse()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586" y="4892024"/>
            <a:ext cx="4648153" cy="40011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private Node reverse(Node </a:t>
            </a:r>
            <a:r>
              <a:rPr lang="en-US" sz="2000" b="1" dirty="0" smtClean="0">
                <a:latin typeface="Courier New"/>
                <a:cs typeface="Courier New"/>
              </a:rPr>
              <a:t>p)</a:t>
            </a:r>
            <a:endParaRPr lang="en-US" sz="20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9757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#9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779502"/>
          </a:xfrm>
        </p:spPr>
        <p:txBody>
          <a:bodyPr/>
          <a:lstStyle/>
          <a:p>
            <a:r>
              <a:rPr lang="en-US" dirty="0" smtClean="0"/>
              <a:t>There is a public driver method for the recursive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reverse()</a:t>
            </a:r>
            <a:r>
              <a:rPr lang="en-US" dirty="0" smtClean="0"/>
              <a:t> method: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is no iterator class.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Sample output: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25" y="2331732"/>
            <a:ext cx="4340326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public void </a:t>
            </a:r>
            <a:r>
              <a:rPr lang="en-US" sz="1800" b="1" dirty="0" err="1">
                <a:latin typeface="Courier New"/>
                <a:cs typeface="Courier New"/>
              </a:rPr>
              <a:t>reverseRecursive</a:t>
            </a:r>
            <a:r>
              <a:rPr lang="en-US" sz="1800" b="1" dirty="0">
                <a:latin typeface="Courier New"/>
                <a:cs typeface="Courier New"/>
              </a:rPr>
              <a:t>()</a:t>
            </a:r>
          </a:p>
          <a:p>
            <a:r>
              <a:rPr lang="en-US" sz="1800" b="1" dirty="0">
                <a:latin typeface="Courier New"/>
                <a:cs typeface="Courier New"/>
              </a:rPr>
              <a:t>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 first = reverse(first);</a:t>
            </a:r>
          </a:p>
          <a:p>
            <a:r>
              <a:rPr lang="en-US" sz="1800" b="1" dirty="0" smtClean="0">
                <a:latin typeface="Courier New"/>
                <a:cs typeface="Courier New"/>
              </a:rPr>
              <a:t>}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610" y="4617707"/>
            <a:ext cx="4478848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Courier New"/>
                <a:cs typeface="Courier New"/>
              </a:rPr>
              <a:t>       Original </a:t>
            </a:r>
            <a:r>
              <a:rPr lang="en-US" sz="1800" b="1" dirty="0">
                <a:latin typeface="Courier New"/>
                <a:cs typeface="Courier New"/>
              </a:rPr>
              <a:t>list: [A B C D]</a:t>
            </a:r>
          </a:p>
          <a:p>
            <a:r>
              <a:rPr lang="en-US" sz="1800" b="1" dirty="0">
                <a:latin typeface="Courier New"/>
                <a:cs typeface="Courier New"/>
              </a:rPr>
              <a:t>Iteratively reversed: [D C B A</a:t>
            </a:r>
            <a:r>
              <a:rPr lang="en-US" sz="1800" b="1" dirty="0" smtClean="0">
                <a:latin typeface="Courier New"/>
                <a:cs typeface="Courier New"/>
              </a:rPr>
              <a:t>]</a:t>
            </a:r>
            <a:endParaRPr lang="en-US" sz="1800" b="1" dirty="0"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0" y="5446916"/>
            <a:ext cx="4478848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 </a:t>
            </a:r>
            <a:r>
              <a:rPr lang="en-US" sz="1800" b="1" dirty="0" smtClean="0">
                <a:latin typeface="Courier New"/>
                <a:cs typeface="Courier New"/>
              </a:rPr>
              <a:t>      Original </a:t>
            </a:r>
            <a:r>
              <a:rPr lang="en-US" sz="1800" b="1" dirty="0">
                <a:latin typeface="Courier New"/>
                <a:cs typeface="Courier New"/>
              </a:rPr>
              <a:t>list: [A B C D]</a:t>
            </a:r>
          </a:p>
          <a:p>
            <a:r>
              <a:rPr lang="en-US" sz="1800" b="1" dirty="0">
                <a:latin typeface="Courier New"/>
                <a:cs typeface="Courier New"/>
              </a:rPr>
              <a:t>Recursively reversed: [D C B A]</a:t>
            </a:r>
          </a:p>
        </p:txBody>
      </p:sp>
    </p:spTree>
    <p:extLst>
      <p:ext uri="{BB962C8B-B14F-4D97-AF65-F5344CB8AC3E}">
        <p14:creationId xmlns:p14="http://schemas.microsoft.com/office/powerpoint/2010/main" val="47821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#9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B23C00"/>
                </a:solidFill>
              </a:rPr>
              <a:t>Draft:</a:t>
            </a:r>
            <a:r>
              <a:rPr lang="en-US" sz="2400" dirty="0" smtClean="0"/>
              <a:t> Iterative version only.</a:t>
            </a:r>
          </a:p>
          <a:p>
            <a:pPr lvl="1"/>
            <a:r>
              <a:rPr lang="en-US" sz="2000" dirty="0" err="1" smtClean="0"/>
              <a:t>Codecheck</a:t>
            </a:r>
            <a:r>
              <a:rPr lang="en-US" sz="2000" dirty="0" smtClean="0"/>
              <a:t>: </a:t>
            </a:r>
            <a:r>
              <a:rPr lang="en-US" sz="2000" dirty="0">
                <a:hlinkClick r:id="rId2"/>
              </a:rPr>
              <a:t>http://codecheck.it/codecheck/files/</a:t>
            </a:r>
            <a:r>
              <a:rPr lang="en-US" sz="2000" dirty="0" smtClean="0">
                <a:hlinkClick r:id="rId2"/>
              </a:rPr>
              <a:t>15072108363747y0fo08ar6knsd11a5wjak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Canvas: Homework 9 Draft</a:t>
            </a:r>
          </a:p>
          <a:p>
            <a:pPr lvl="1"/>
            <a:r>
              <a:rPr lang="en-US" sz="2000" dirty="0" smtClean="0"/>
              <a:t>Due: Friday, July 24 at 11:59 PM</a:t>
            </a:r>
          </a:p>
          <a:p>
            <a:pPr lvl="6"/>
            <a:endParaRPr lang="en-US" sz="800" dirty="0" smtClean="0"/>
          </a:p>
          <a:p>
            <a:r>
              <a:rPr lang="en-US" sz="2400" dirty="0" smtClean="0">
                <a:solidFill>
                  <a:srgbClr val="B23C00"/>
                </a:solidFill>
              </a:rPr>
              <a:t>Final: </a:t>
            </a:r>
            <a:r>
              <a:rPr lang="en-US" sz="2400" dirty="0" smtClean="0"/>
              <a:t>Replace your iterative method </a:t>
            </a:r>
            <a:br>
              <a:rPr lang="en-US" sz="2400" dirty="0" smtClean="0"/>
            </a:br>
            <a:r>
              <a:rPr lang="en-US" sz="2400" dirty="0" smtClean="0"/>
              <a:t>with your recursive method.</a:t>
            </a:r>
          </a:p>
          <a:p>
            <a:pPr lvl="1"/>
            <a:r>
              <a:rPr lang="en-US" sz="2000" dirty="0" err="1" smtClean="0"/>
              <a:t>Codecheck</a:t>
            </a:r>
            <a:r>
              <a:rPr lang="en-US" sz="2000" dirty="0" smtClean="0"/>
              <a:t>: </a:t>
            </a:r>
            <a:r>
              <a:rPr lang="en-US" sz="2000" dirty="0">
                <a:hlinkClick r:id="rId3"/>
              </a:rPr>
              <a:t>http://codecheck.it/codecheck/files/</a:t>
            </a:r>
            <a:r>
              <a:rPr lang="en-US" sz="2000" dirty="0" smtClean="0">
                <a:hlinkClick r:id="rId3"/>
              </a:rPr>
              <a:t>1507210846ccvdhl3kluu0qfmolsx1y2h1i</a:t>
            </a:r>
            <a:endParaRPr lang="en-US" sz="2000" dirty="0" smtClean="0"/>
          </a:p>
          <a:p>
            <a:pPr lvl="1"/>
            <a:r>
              <a:rPr lang="en-US" sz="2000" dirty="0" smtClean="0"/>
              <a:t>Canvas: Homework 9 Final</a:t>
            </a:r>
          </a:p>
          <a:p>
            <a:pPr lvl="1"/>
            <a:r>
              <a:rPr lang="en-US" sz="2000" dirty="0" smtClean="0"/>
              <a:t>Due: Monday, July 27 at 11:59 PM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0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Linked List Iterator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that use a linked list must </a:t>
            </a:r>
            <a:br>
              <a:rPr lang="en-US" dirty="0" smtClean="0"/>
            </a:br>
            <a:r>
              <a:rPr lang="en-US" dirty="0" smtClean="0"/>
              <a:t>create an iterator for the linked list.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Use the iterator to: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Traverse the elements of the list.</a:t>
            </a:r>
          </a:p>
          <a:p>
            <a:pPr lvl="1"/>
            <a:r>
              <a:rPr lang="en-US" dirty="0" smtClean="0"/>
              <a:t>Add and remove elements from the list </a:t>
            </a:r>
            <a:br>
              <a:rPr lang="en-US" dirty="0" smtClean="0"/>
            </a:br>
            <a:r>
              <a:rPr lang="en-US" dirty="0" smtClean="0"/>
              <a:t>(except for the first element).</a:t>
            </a:r>
          </a:p>
          <a:p>
            <a:pPr lvl="1"/>
            <a:r>
              <a:rPr lang="en-US" dirty="0" smtClean="0"/>
              <a:t>Set an element of the list.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 Linked List Iterator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5"/>
            <a:endParaRPr lang="en-US" dirty="0" smtClean="0"/>
          </a:p>
          <a:p>
            <a:pPr lvl="1"/>
            <a:r>
              <a:rPr lang="en-US" dirty="0"/>
              <a:t>Applications that use the </a:t>
            </a:r>
            <a:r>
              <a:rPr lang="en-US" dirty="0" smtClean="0"/>
              <a:t>linked </a:t>
            </a:r>
            <a:r>
              <a:rPr lang="en-US" dirty="0"/>
              <a:t>list don’t directly manipulate the elements’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next</a:t>
            </a:r>
            <a:r>
              <a:rPr lang="en-US" dirty="0"/>
              <a:t> reference.</a:t>
            </a:r>
          </a:p>
          <a:p>
            <a:pPr lvl="1"/>
            <a:r>
              <a:rPr lang="en-US" dirty="0" smtClean="0"/>
              <a:t>Hide the list implementation from applications.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More complex linked list implementation code.</a:t>
            </a:r>
          </a:p>
          <a:p>
            <a:pPr lvl="1"/>
            <a:r>
              <a:rPr lang="en-US" dirty="0" smtClean="0"/>
              <a:t>Applications must deal with yet another object.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05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Linked List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use an iterator.</a:t>
            </a:r>
          </a:p>
          <a:p>
            <a:pPr lvl="1"/>
            <a:r>
              <a:rPr lang="en-US" dirty="0" smtClean="0"/>
              <a:t>Applications that use the linked list directly manipulates the elements’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next</a:t>
            </a:r>
            <a:r>
              <a:rPr lang="en-US" dirty="0" smtClean="0"/>
              <a:t> reference.</a:t>
            </a:r>
          </a:p>
          <a:p>
            <a:pPr lvl="5"/>
            <a:endParaRPr lang="en-US" dirty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Simpler linked list implementation code.</a:t>
            </a:r>
          </a:p>
          <a:p>
            <a:pPr lvl="5"/>
            <a:endParaRPr lang="en-US" dirty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Applications are aware of how </a:t>
            </a:r>
            <a:br>
              <a:rPr lang="en-US" dirty="0" smtClean="0"/>
            </a:br>
            <a:r>
              <a:rPr lang="en-US" dirty="0" smtClean="0"/>
              <a:t>the linked list is implemented.</a:t>
            </a:r>
          </a:p>
          <a:p>
            <a:pPr lvl="1"/>
            <a:r>
              <a:rPr lang="en-US" dirty="0" smtClean="0"/>
              <a:t>Application code is less safe.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41366</TotalTime>
  <Words>1295</Words>
  <Application>Microsoft Macintosh PowerPoint</Application>
  <PresentationFormat>On-screen Show (4:3)</PresentationFormat>
  <Paragraphs>285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Quadrant</vt:lpstr>
      <vt:lpstr>CS 46B: Introduction to Data Structures July 23 Class Meeting</vt:lpstr>
      <vt:lpstr>Quizzes for July 23</vt:lpstr>
      <vt:lpstr>Homework #9</vt:lpstr>
      <vt:lpstr>Homework #9, cont’d</vt:lpstr>
      <vt:lpstr>Homework #9, cont’d</vt:lpstr>
      <vt:lpstr>Homework #9, cont’d</vt:lpstr>
      <vt:lpstr>Use a Linked List Iterator</vt:lpstr>
      <vt:lpstr>Use a Linked List Iterator, cont’d</vt:lpstr>
      <vt:lpstr>Direct Linked List Manipulation</vt:lpstr>
      <vt:lpstr>Direct Linked List Manipulation, cont’d</vt:lpstr>
      <vt:lpstr>Direct Linked List Manipulation, cont’d</vt:lpstr>
      <vt:lpstr>Direct Linked List Manipulation, cont’d</vt:lpstr>
      <vt:lpstr>Recursive Linked List Reversal</vt:lpstr>
      <vt:lpstr>Arrays</vt:lpstr>
      <vt:lpstr>Disadvantages of Arrays</vt:lpstr>
      <vt:lpstr>Array List Implementation</vt:lpstr>
      <vt:lpstr>Array List Element Remove and Insert</vt:lpstr>
      <vt:lpstr>Array List Element Remove and Insert, cont’d</vt:lpstr>
      <vt:lpstr>Array List Grows the Internal Array</vt:lpstr>
      <vt:lpstr>Array List Grows the Internal Array, cont’d</vt:lpstr>
      <vt:lpstr>Array List vs. Linked List</vt:lpstr>
      <vt:lpstr>Break</vt:lpstr>
      <vt:lpstr>Stack Implementation</vt:lpstr>
      <vt:lpstr>Stack as a Linked List</vt:lpstr>
      <vt:lpstr>Stack as an Array List</vt:lpstr>
      <vt:lpstr>Queue Implementation</vt:lpstr>
      <vt:lpstr>Queue as a Linked List</vt:lpstr>
      <vt:lpstr>Queue as a Linked List, cont’d</vt:lpstr>
      <vt:lpstr>Queue as an Array</vt:lpstr>
      <vt:lpstr>Queue as a Circular Array</vt:lpstr>
      <vt:lpstr>Queue as a Circular Array, cont’d</vt:lpstr>
      <vt:lpstr>Queue as a Circular Array, cont’d</vt:lpstr>
      <vt:lpstr>Queue as a Circular Array, cont’d</vt:lpstr>
      <vt:lpstr>Stack and Queue Efficiency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773</cp:revision>
  <dcterms:created xsi:type="dcterms:W3CDTF">2008-01-12T03:52:55Z</dcterms:created>
  <dcterms:modified xsi:type="dcterms:W3CDTF">2015-07-27T22:03:10Z</dcterms:modified>
  <cp:category/>
</cp:coreProperties>
</file>