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81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87" autoAdjust="0"/>
    <p:restoredTop sz="98450" autoAdjust="0"/>
  </p:normalViewPr>
  <p:slideViewPr>
    <p:cSldViewPr>
      <p:cViewPr varScale="1">
        <p:scale>
          <a:sx n="107" d="100"/>
          <a:sy n="107" d="100"/>
        </p:scale>
        <p:origin x="-424" y="-1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</a:t>
            </a:r>
            <a:r>
              <a:rPr lang="en-US" sz="1000" baseline="0" smtClean="0"/>
              <a:t>July 21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check.it/codecheck/files/15072108363747y0fo08ar6knsd11a5wjak" TargetMode="External"/><Relationship Id="rId3" Type="http://schemas.openxmlformats.org/officeDocument/2006/relationships/hyperlink" Target="http://codecheck.it/codecheck/files/1507210846ccvdhl3kluu0qfmolsx1y2h1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21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First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928" y="1234464"/>
            <a:ext cx="4617370" cy="181588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void </a:t>
            </a:r>
            <a:r>
              <a:rPr lang="en-US" b="1" dirty="0" err="1">
                <a:latin typeface="Courier New"/>
                <a:cs typeface="Courier New"/>
              </a:rPr>
              <a:t>addFirst</a:t>
            </a:r>
            <a:r>
              <a:rPr lang="en-US" b="1" dirty="0">
                <a:latin typeface="Courier New"/>
                <a:cs typeface="Courier New"/>
              </a:rPr>
              <a:t>(Object element)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Node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newNode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= new Node();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newNode.data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= element;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  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newNode.next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 = first;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    first = </a:t>
            </a:r>
            <a:r>
              <a:rPr lang="en-US" b="1" dirty="0" err="1">
                <a:solidFill>
                  <a:srgbClr val="008000"/>
                </a:solidFill>
                <a:latin typeface="Courier New"/>
                <a:cs typeface="Courier New"/>
              </a:rPr>
              <a:t>newNode</a:t>
            </a:r>
            <a:r>
              <a:rPr lang="en-US" b="1" dirty="0">
                <a:solidFill>
                  <a:srgbClr val="008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5" name="Picture 4" descr="horstmann_7e_fig_16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097" y="1841806"/>
            <a:ext cx="4888975" cy="433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</a:t>
            </a:r>
            <a:r>
              <a:rPr lang="en-US" dirty="0"/>
              <a:t>First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2861" y="1234464"/>
            <a:ext cx="5479285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Object </a:t>
            </a:r>
            <a:r>
              <a:rPr lang="en-US" b="1" dirty="0" err="1">
                <a:latin typeface="Courier New"/>
                <a:cs typeface="Courier New"/>
              </a:rPr>
              <a:t>removeFirst</a:t>
            </a:r>
            <a:r>
              <a:rPr lang="en-US" b="1" dirty="0">
                <a:latin typeface="Courier New"/>
                <a:cs typeface="Courier New"/>
              </a:rPr>
              <a:t>()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if (first == null) {</a:t>
            </a:r>
          </a:p>
          <a:p>
            <a:r>
              <a:rPr lang="en-US" b="1" dirty="0">
                <a:latin typeface="Courier New"/>
                <a:cs typeface="Courier New"/>
              </a:rPr>
              <a:t>        throw new </a:t>
            </a:r>
            <a:r>
              <a:rPr lang="en-US" b="1" dirty="0" err="1">
                <a:latin typeface="Courier New"/>
                <a:cs typeface="Courier New"/>
              </a:rPr>
              <a:t>NoSuchElementException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}</a:t>
            </a:r>
          </a:p>
          <a:p>
            <a:r>
              <a:rPr lang="en-US" b="1" dirty="0">
                <a:latin typeface="Courier New"/>
                <a:cs typeface="Courier New"/>
              </a:rPr>
              <a:t>    Object element = </a:t>
            </a:r>
            <a:r>
              <a:rPr lang="en-US" b="1" dirty="0" err="1">
                <a:latin typeface="Courier New"/>
                <a:cs typeface="Courier New"/>
              </a:rPr>
              <a:t>first.data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first =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first.next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return element;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pic>
        <p:nvPicPr>
          <p:cNvPr id="5" name="Picture 4" descr="horstmann_7e_fig_16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25" y="3337561"/>
            <a:ext cx="6594541" cy="29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4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Iterator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inner class of our linked list class.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will implement five methods only: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next()</a:t>
            </a:r>
          </a:p>
          <a:p>
            <a:pPr lvl="1"/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hasNext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add()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set()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</a:t>
            </a:r>
            <a:r>
              <a:rPr lang="en-US" dirty="0" smtClean="0"/>
              <a:t>Class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Remember to think of an iterator as a </a:t>
            </a:r>
            <a:br>
              <a:rPr lang="en-US" dirty="0" smtClean="0"/>
            </a:br>
            <a:r>
              <a:rPr lang="en-US" dirty="0" smtClean="0"/>
              <a:t>cursor </a:t>
            </a:r>
            <a:r>
              <a:rPr lang="en-US" dirty="0" smtClean="0">
                <a:solidFill>
                  <a:srgbClr val="B23C00"/>
                </a:solidFill>
              </a:rPr>
              <a:t>between</a:t>
            </a:r>
            <a:r>
              <a:rPr lang="en-US" dirty="0" smtClean="0"/>
              <a:t> elements.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horstmann_7e_fig_15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2" y="2599924"/>
            <a:ext cx="8686800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Iterator </a:t>
            </a:r>
            <a:r>
              <a:rPr lang="en-US" dirty="0" smtClean="0"/>
              <a:t>Class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40" y="1234464"/>
            <a:ext cx="5787111" cy="504753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urier New"/>
                <a:cs typeface="Courier New"/>
              </a:rPr>
              <a:t>public class </a:t>
            </a:r>
            <a:r>
              <a:rPr lang="en-US" sz="1400" b="1" dirty="0" err="1" smtClean="0">
                <a:latin typeface="Courier New"/>
                <a:cs typeface="Courier New"/>
              </a:rPr>
              <a:t>LinkedList</a:t>
            </a:r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   public </a:t>
            </a:r>
            <a:r>
              <a:rPr lang="en-US" sz="1400" b="1" dirty="0" err="1">
                <a:latin typeface="Courier New"/>
                <a:cs typeface="Courier New"/>
              </a:rPr>
              <a:t>ListIterator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listIterator</a:t>
            </a:r>
            <a:r>
              <a:rPr lang="en-US" sz="1400" b="1" dirty="0">
                <a:latin typeface="Courier New"/>
                <a:cs typeface="Courier New"/>
              </a:rPr>
              <a:t>()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return new </a:t>
            </a:r>
            <a:r>
              <a:rPr lang="en-US" sz="1400" b="1" dirty="0" err="1">
                <a:latin typeface="Courier New"/>
                <a:cs typeface="Courier New"/>
              </a:rPr>
              <a:t>LinkedListIterator</a:t>
            </a:r>
            <a:r>
              <a:rPr lang="en-US" sz="1400" b="1" dirty="0">
                <a:latin typeface="Courier New"/>
                <a:cs typeface="Courier New"/>
              </a:rPr>
              <a:t>();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smtClean="0">
                <a:latin typeface="Courier New"/>
                <a:cs typeface="Courier New"/>
              </a:rPr>
              <a:t>}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   </a:t>
            </a:r>
            <a:r>
              <a:rPr lang="en-US" sz="1400" b="1" dirty="0" smtClean="0">
                <a:latin typeface="Courier New"/>
                <a:cs typeface="Courier New"/>
              </a:rPr>
              <a:t>...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   class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LinkedListIterator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 </a:t>
            </a:r>
            <a:r>
              <a:rPr lang="en-US" sz="1400" b="1" dirty="0">
                <a:latin typeface="Courier New"/>
                <a:cs typeface="Courier New"/>
              </a:rPr>
              <a:t>implements </a:t>
            </a:r>
            <a:r>
              <a:rPr lang="en-US" sz="1400" b="1" dirty="0" err="1">
                <a:latin typeface="Courier New"/>
                <a:cs typeface="Courier New"/>
              </a:rPr>
              <a:t>ListIterator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private Node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position</a:t>
            </a:r>
            <a:r>
              <a:rPr lang="en-US" sz="1400" b="1" dirty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private Node </a:t>
            </a:r>
            <a:r>
              <a:rPr lang="en-US" sz="1400" b="1" dirty="0">
                <a:solidFill>
                  <a:srgbClr val="B23C00"/>
                </a:solidFill>
                <a:latin typeface="Courier New"/>
                <a:cs typeface="Courier New"/>
              </a:rPr>
              <a:t>previous</a:t>
            </a:r>
            <a:r>
              <a:rPr lang="en-US" sz="1400" b="1" dirty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private boolean </a:t>
            </a:r>
            <a:r>
              <a:rPr lang="en-US" sz="1400" b="1" dirty="0" err="1">
                <a:solidFill>
                  <a:srgbClr val="B23C00"/>
                </a:solidFill>
                <a:latin typeface="Courier New"/>
                <a:cs typeface="Courier New"/>
              </a:rPr>
              <a:t>isAfterNext</a:t>
            </a:r>
            <a:r>
              <a:rPr lang="en-US" sz="1400" b="1" dirty="0">
                <a:latin typeface="Courier New"/>
                <a:cs typeface="Courier New"/>
              </a:rPr>
              <a:t>;</a:t>
            </a: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smtClean="0">
                <a:latin typeface="Courier New"/>
                <a:cs typeface="Courier New"/>
              </a:rPr>
              <a:t>        public </a:t>
            </a:r>
            <a:r>
              <a:rPr lang="en-US" sz="1400" b="1" dirty="0" err="1">
                <a:latin typeface="Courier New"/>
                <a:cs typeface="Courier New"/>
              </a:rPr>
              <a:t>LinkedListIterator</a:t>
            </a:r>
            <a:r>
              <a:rPr lang="en-US" sz="1400" b="1" dirty="0">
                <a:latin typeface="Courier New"/>
                <a:cs typeface="Courier New"/>
              </a:rPr>
              <a:t>()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{</a:t>
            </a:r>
          </a:p>
          <a:p>
            <a:r>
              <a:rPr lang="fr-FR" sz="1400" b="1" dirty="0">
                <a:latin typeface="Courier New"/>
                <a:cs typeface="Courier New"/>
              </a:rPr>
              <a:t>            position = </a:t>
            </a:r>
            <a:r>
              <a:rPr lang="fr-FR" sz="1400" b="1" dirty="0" err="1">
                <a:latin typeface="Courier New"/>
                <a:cs typeface="Courier New"/>
              </a:rPr>
              <a:t>null</a:t>
            </a:r>
            <a:r>
              <a:rPr lang="fr-FR" sz="1400" b="1" dirty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previous = null;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</a:t>
            </a:r>
            <a:r>
              <a:rPr lang="en-US" sz="1400" b="1" dirty="0" err="1">
                <a:latin typeface="Courier New"/>
                <a:cs typeface="Courier New"/>
              </a:rPr>
              <a:t>isAfterNext</a:t>
            </a:r>
            <a:r>
              <a:rPr lang="en-US" sz="1400" b="1" dirty="0">
                <a:latin typeface="Courier New"/>
                <a:cs typeface="Courier New"/>
              </a:rPr>
              <a:t> = false;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</a:t>
            </a:r>
            <a:r>
              <a:rPr lang="en-US" sz="1400" b="1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       ...</a:t>
            </a: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   }</a:t>
            </a:r>
          </a:p>
          <a:p>
            <a:r>
              <a:rPr lang="en-US" sz="1400" b="1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7756" y="3337561"/>
            <a:ext cx="2321569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position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B23C00"/>
                </a:solidFill>
              </a:rPr>
              <a:t>refers to the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currently visited node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7756" y="4069073"/>
            <a:ext cx="2321569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previous</a:t>
            </a:r>
            <a:r>
              <a:rPr lang="en-US" dirty="0" smtClean="0">
                <a:solidFill>
                  <a:srgbClr val="B23C00"/>
                </a:solidFill>
              </a:rPr>
              <a:t> refers to the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last node before that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7756" y="4800585"/>
            <a:ext cx="3501479" cy="58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isAfterNext</a:t>
            </a:r>
            <a:r>
              <a:rPr lang="en-US" dirty="0" smtClean="0">
                <a:solidFill>
                  <a:srgbClr val="B23C00"/>
                </a:solidFill>
              </a:rPr>
              <a:t> keeps track of when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the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next()</a:t>
            </a:r>
            <a:r>
              <a:rPr lang="en-US" dirty="0" smtClean="0">
                <a:solidFill>
                  <a:srgbClr val="B23C00"/>
                </a:solidFill>
              </a:rPr>
              <a:t> method has been called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4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 the Iterator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0044" y="1234464"/>
            <a:ext cx="6695199" cy="5078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Object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next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(!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hasNext</a:t>
            </a:r>
            <a:r>
              <a:rPr lang="en-US" sz="1800" b="1" dirty="0">
                <a:latin typeface="Courier New"/>
                <a:cs typeface="Courier New"/>
              </a:rPr>
              <a:t>())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throw new </a:t>
            </a:r>
            <a:r>
              <a:rPr lang="en-US" sz="1800" b="1" dirty="0" err="1">
                <a:latin typeface="Courier New"/>
                <a:cs typeface="Courier New"/>
              </a:rPr>
              <a:t>NoSuchElementException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previous = position; // Remember for remove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isAfterNext</a:t>
            </a:r>
            <a:r>
              <a:rPr lang="en-US" sz="1800" b="1" dirty="0">
                <a:latin typeface="Courier New"/>
                <a:cs typeface="Courier New"/>
              </a:rPr>
              <a:t> = true;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if (position == null)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position = first;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position = </a:t>
            </a:r>
            <a:r>
              <a:rPr lang="da-DK" sz="1800" b="1" dirty="0" err="1">
                <a:latin typeface="Courier New"/>
                <a:cs typeface="Courier New"/>
              </a:rPr>
              <a:t>position.next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}</a:t>
            </a:r>
          </a:p>
          <a:p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return</a:t>
            </a:r>
            <a:r>
              <a:rPr lang="da-DK" sz="1800" b="1" dirty="0">
                <a:latin typeface="Courier New"/>
                <a:cs typeface="Courier New"/>
              </a:rPr>
              <a:t> </a:t>
            </a:r>
            <a:r>
              <a:rPr lang="da-DK" sz="1800" b="1" dirty="0" err="1">
                <a:latin typeface="Courier New"/>
                <a:cs typeface="Courier New"/>
              </a:rPr>
              <a:t>position.data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2073" y="3886195"/>
            <a:ext cx="22459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It’s the first element.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0601" y="4804161"/>
            <a:ext cx="23103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It’s the next element.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1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the </a:t>
            </a:r>
            <a:r>
              <a:rPr lang="en-US" dirty="0" smtClean="0"/>
              <a:t>Iterator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508781"/>
            <a:ext cx="5309980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boolean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hasNext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(position == null)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return first != null;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return</a:t>
            </a:r>
            <a:r>
              <a:rPr lang="da-DK" sz="1800" b="1" dirty="0">
                <a:latin typeface="Courier New"/>
                <a:cs typeface="Courier New"/>
              </a:rPr>
              <a:t> </a:t>
            </a:r>
            <a:r>
              <a:rPr lang="da-DK" sz="1800" b="1" dirty="0" err="1">
                <a:latin typeface="Courier New"/>
                <a:cs typeface="Courier New"/>
              </a:rPr>
              <a:t>position.next</a:t>
            </a:r>
            <a:r>
              <a:rPr lang="da-DK" sz="1800" b="1" dirty="0">
                <a:latin typeface="Courier New"/>
                <a:cs typeface="Courier New"/>
              </a:rPr>
              <a:t> != </a:t>
            </a:r>
            <a:r>
              <a:rPr lang="da-DK" sz="1800" b="1" dirty="0" err="1">
                <a:latin typeface="Courier New"/>
                <a:cs typeface="Courier New"/>
              </a:rPr>
              <a:t>null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24" y="2236717"/>
            <a:ext cx="26094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Check the first element.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6820" y="3520439"/>
            <a:ext cx="26611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Is there a next element?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4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iterator to remove an element </a:t>
            </a:r>
            <a:br>
              <a:rPr lang="en-US" dirty="0" smtClean="0"/>
            </a:br>
            <a:r>
              <a:rPr lang="en-US" dirty="0" smtClean="0"/>
              <a:t>from the middle of the linked list.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Remember that a list iterator removes </a:t>
            </a:r>
            <a:br>
              <a:rPr lang="en-US" dirty="0" smtClean="0"/>
            </a:br>
            <a:r>
              <a:rPr lang="en-US" dirty="0" smtClean="0"/>
              <a:t>the last element that it visited.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Therefore, you must first call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next()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to visit an element.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That element is the one that’s removed.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2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an </a:t>
            </a:r>
            <a:r>
              <a:rPr lang="en-US" dirty="0" smtClean="0"/>
              <a:t>Element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orstmann_7e_fig_16_03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6332"/>
            <a:ext cx="8686800" cy="463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22" y="4154254"/>
            <a:ext cx="2019491" cy="646331"/>
          </a:xfrm>
          <a:prstGeom prst="rect">
            <a:avLst/>
          </a:prstGeom>
          <a:solidFill>
            <a:srgbClr val="FFFFC2"/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We’re going to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remove this node.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0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an Element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horstmann_7e_fig_16_0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25903"/>
            <a:ext cx="8686800" cy="4797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293" y="4617707"/>
            <a:ext cx="20501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Why can’t we call</a:t>
            </a:r>
          </a:p>
          <a:p>
            <a:r>
              <a:rPr lang="en-US" sz="1800" b="1" dirty="0" smtClean="0">
                <a:solidFill>
                  <a:srgbClr val="0033CC"/>
                </a:solidFill>
                <a:latin typeface="Courier New"/>
                <a:cs typeface="Courier New"/>
              </a:rPr>
              <a:t>remove()</a:t>
            </a:r>
            <a:r>
              <a:rPr lang="en-US" sz="1800" dirty="0" smtClean="0">
                <a:solidFill>
                  <a:srgbClr val="B23C00"/>
                </a:solidFill>
              </a:rPr>
              <a:t> again?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8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July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19 July 23 16.3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an Element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4513" y="1325903"/>
            <a:ext cx="6002590" cy="45243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remove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!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isAfterNext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throw new </a:t>
            </a:r>
            <a:r>
              <a:rPr lang="en-US" sz="1800" b="1" dirty="0" err="1">
                <a:latin typeface="Courier New"/>
                <a:cs typeface="Courier New"/>
              </a:rPr>
              <a:t>IllegalStateException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if (position == first)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removeFirst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previous.next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position.next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smtClean="0">
                <a:latin typeface="Courier New"/>
                <a:cs typeface="Courier New"/>
              </a:rPr>
              <a:t>}</a:t>
            </a:r>
          </a:p>
          <a:p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position = </a:t>
            </a:r>
            <a:r>
              <a:rPr lang="da-DK" sz="1800" b="1" dirty="0" err="1">
                <a:latin typeface="Courier New"/>
                <a:cs typeface="Courier New"/>
              </a:rPr>
              <a:t>previous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isAfterNext</a:t>
            </a:r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= false;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1253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42161"/>
          </a:xfrm>
        </p:spPr>
        <p:txBody>
          <a:bodyPr/>
          <a:lstStyle/>
          <a:p>
            <a:r>
              <a:rPr lang="en-US" dirty="0" smtClean="0"/>
              <a:t>Use the iterator to add (insert) an element </a:t>
            </a:r>
            <a:br>
              <a:rPr lang="en-US" dirty="0" smtClean="0"/>
            </a:br>
            <a:r>
              <a:rPr lang="en-US" dirty="0" smtClean="0"/>
              <a:t>to the middle of the linked list.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You add an element </a:t>
            </a:r>
            <a:r>
              <a:rPr lang="en-US" dirty="0" smtClean="0">
                <a:solidFill>
                  <a:srgbClr val="B23C00"/>
                </a:solidFill>
              </a:rPr>
              <a:t>before</a:t>
            </a:r>
            <a:r>
              <a:rPr lang="en-US" dirty="0" smtClean="0"/>
              <a:t> the cursor. </a:t>
            </a:r>
          </a:p>
          <a:p>
            <a:pPr lvl="1"/>
            <a:r>
              <a:rPr lang="en-US" dirty="0" smtClean="0"/>
              <a:t>Afterward, the cursor is </a:t>
            </a:r>
            <a:r>
              <a:rPr lang="en-US" dirty="0" smtClean="0">
                <a:solidFill>
                  <a:srgbClr val="B23C00"/>
                </a:solidFill>
              </a:rPr>
              <a:t>after </a:t>
            </a:r>
            <a:r>
              <a:rPr lang="en-US" dirty="0" smtClean="0"/>
              <a:t>the added element.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horstmann_7e_fig_15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2" y="3514314"/>
            <a:ext cx="8686800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0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</a:t>
            </a:r>
            <a:r>
              <a:rPr lang="en-US" dirty="0" smtClean="0"/>
              <a:t>Element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5-07-20 at 10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6" y="1417341"/>
            <a:ext cx="8427597" cy="42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7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Element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5-07-20 at 10.2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7" y="1302501"/>
            <a:ext cx="8412387" cy="488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an Element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30" y="1373537"/>
            <a:ext cx="5309980" cy="45243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add</a:t>
            </a:r>
            <a:r>
              <a:rPr lang="en-US" sz="1800" b="1" dirty="0">
                <a:latin typeface="Courier New"/>
                <a:cs typeface="Courier New"/>
              </a:rPr>
              <a:t>(Object element)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(position == null)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addFirst</a:t>
            </a:r>
            <a:r>
              <a:rPr lang="en-US" sz="1800" b="1" dirty="0">
                <a:latin typeface="Courier New"/>
                <a:cs typeface="Courier New"/>
              </a:rPr>
              <a:t>(element);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position = first;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Node </a:t>
            </a:r>
            <a:r>
              <a:rPr lang="da-DK" sz="1800" b="1" dirty="0" err="1">
                <a:latin typeface="Courier New"/>
                <a:cs typeface="Courier New"/>
              </a:rPr>
              <a:t>newNode</a:t>
            </a:r>
            <a:r>
              <a:rPr lang="da-DK" sz="1800" b="1" dirty="0">
                <a:latin typeface="Courier New"/>
                <a:cs typeface="Courier New"/>
              </a:rPr>
              <a:t> = new Node();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newNode.data</a:t>
            </a:r>
            <a:r>
              <a:rPr lang="da-DK" sz="1800" b="1" dirty="0">
                <a:latin typeface="Courier New"/>
                <a:cs typeface="Courier New"/>
              </a:rPr>
              <a:t> = element;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newNode.next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position.next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position.next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newNode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position = </a:t>
            </a:r>
            <a:r>
              <a:rPr lang="da-DK" sz="1800" b="1" dirty="0" err="1">
                <a:latin typeface="Courier New"/>
                <a:cs typeface="Courier New"/>
              </a:rPr>
              <a:t>newNode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}</a:t>
            </a:r>
          </a:p>
          <a:p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isAfterNext</a:t>
            </a:r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= false;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8605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iterator to set or change </a:t>
            </a:r>
            <a:br>
              <a:rPr lang="en-US" dirty="0" smtClean="0"/>
            </a:br>
            <a:r>
              <a:rPr lang="en-US" dirty="0" smtClean="0"/>
              <a:t>an element value of the linked list.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Set the value of the element just visited.</a:t>
            </a:r>
          </a:p>
          <a:p>
            <a:pPr lvl="6"/>
            <a:endParaRPr lang="en-US" dirty="0" smtClean="0"/>
          </a:p>
          <a:p>
            <a:pPr lvl="1"/>
            <a:r>
              <a:rPr lang="en-US" dirty="0"/>
              <a:t>Therefore, you must first call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next()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visit an element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That’s the element whose value will be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 </a:t>
            </a:r>
            <a:r>
              <a:rPr lang="en-US" dirty="0" smtClean="0"/>
              <a:t>Value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54513" y="1508781"/>
            <a:ext cx="6002590" cy="230832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set</a:t>
            </a:r>
            <a:r>
              <a:rPr lang="en-US" sz="1800" b="1" dirty="0">
                <a:latin typeface="Courier New"/>
                <a:cs typeface="Courier New"/>
              </a:rPr>
              <a:t>(Object element)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(!</a:t>
            </a:r>
            <a:r>
              <a:rPr lang="en-US" sz="1800" b="1" dirty="0" err="1">
                <a:latin typeface="Courier New"/>
                <a:cs typeface="Courier New"/>
              </a:rPr>
              <a:t>isAfterNext</a:t>
            </a:r>
            <a:r>
              <a:rPr lang="en-US" sz="1800" b="1" dirty="0">
                <a:latin typeface="Courier New"/>
                <a:cs typeface="Courier New"/>
              </a:rPr>
              <a:t>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throw new </a:t>
            </a:r>
            <a:r>
              <a:rPr lang="en-US" sz="1800" b="1" dirty="0" err="1">
                <a:latin typeface="Courier New"/>
                <a:cs typeface="Courier New"/>
              </a:rPr>
              <a:t>IllegalStateException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position.data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 = element;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1807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4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Linked List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horstmann_7e_table_16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14856"/>
            <a:ext cx="8686800" cy="38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Last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horstmann_7e_fig_16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17" y="1313867"/>
            <a:ext cx="8092399" cy="48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9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#8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1417342"/>
            <a:ext cx="8229600" cy="4835525"/>
          </a:xfrm>
        </p:spPr>
        <p:txBody>
          <a:bodyPr/>
          <a:lstStyle/>
          <a:p>
            <a:r>
              <a:rPr lang="en-US" dirty="0" smtClean="0"/>
              <a:t>Requirements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Print all the </a:t>
            </a:r>
            <a:r>
              <a:rPr lang="en-US" dirty="0" smtClean="0">
                <a:solidFill>
                  <a:srgbClr val="B23C00"/>
                </a:solidFill>
              </a:rPr>
              <a:t>unique</a:t>
            </a:r>
            <a:r>
              <a:rPr lang="en-US" dirty="0" smtClean="0"/>
              <a:t> words in </a:t>
            </a:r>
            <a:r>
              <a:rPr lang="en-US" dirty="0" err="1" smtClean="0">
                <a:solidFill>
                  <a:srgbClr val="0033CC"/>
                </a:solidFill>
              </a:rPr>
              <a:t>GettysburgAddress.txt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B23C00"/>
                </a:solidFill>
              </a:rPr>
              <a:t>alphabetical order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classes from the Java Collections framework.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Which classes to use?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unique: </a:t>
            </a:r>
            <a:r>
              <a:rPr lang="en-US" dirty="0" smtClean="0"/>
              <a:t>Some kind of </a:t>
            </a:r>
            <a:r>
              <a:rPr lang="en-US" dirty="0" smtClean="0">
                <a:solidFill>
                  <a:srgbClr val="A40000"/>
                </a:solidFill>
              </a:rPr>
              <a:t>set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either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HashSet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or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TreeSet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alphabetical order: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TreeSet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7829" y="4434829"/>
            <a:ext cx="228907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A40000"/>
                </a:solidFill>
              </a:rPr>
              <a:t>A set does not admit</a:t>
            </a:r>
          </a:p>
          <a:p>
            <a:r>
              <a:rPr lang="en-US" sz="1800" dirty="0" smtClean="0">
                <a:solidFill>
                  <a:srgbClr val="A40000"/>
                </a:solidFill>
              </a:rPr>
              <a:t>duplicate entries.</a:t>
            </a:r>
            <a:endParaRPr lang="en-US" sz="1800" dirty="0">
              <a:solidFill>
                <a:srgbClr val="A4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7829" y="5257780"/>
            <a:ext cx="31171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A40000"/>
                </a:solidFill>
              </a:rPr>
              <a:t>A </a:t>
            </a:r>
            <a:r>
              <a:rPr lang="en-US" sz="1800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TreeSet</a:t>
            </a:r>
            <a:r>
              <a:rPr lang="en-US" sz="1800" dirty="0" smtClean="0">
                <a:solidFill>
                  <a:srgbClr val="0033CC"/>
                </a:solidFill>
              </a:rPr>
              <a:t> </a:t>
            </a:r>
            <a:r>
              <a:rPr lang="en-US" sz="1800" dirty="0" smtClean="0">
                <a:solidFill>
                  <a:srgbClr val="A40000"/>
                </a:solidFill>
              </a:rPr>
              <a:t>stores its entries</a:t>
            </a:r>
          </a:p>
          <a:p>
            <a:r>
              <a:rPr lang="en-US" sz="1800" dirty="0" smtClean="0">
                <a:solidFill>
                  <a:srgbClr val="A40000"/>
                </a:solidFill>
              </a:rPr>
              <a:t>in sorted order.</a:t>
            </a:r>
            <a:endParaRPr lang="en-US" sz="1800" dirty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3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Doubly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Each node now refers to both </a:t>
            </a:r>
            <a:br>
              <a:rPr lang="en-US" dirty="0" smtClean="0"/>
            </a:br>
            <a:r>
              <a:rPr lang="en-US" dirty="0" smtClean="0"/>
              <a:t>the next node and the previous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8903" y="2331732"/>
            <a:ext cx="4201804" cy="393954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class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LinkedList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{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private </a:t>
            </a:r>
            <a:r>
              <a:rPr lang="en-US" sz="1800" b="1" dirty="0">
                <a:latin typeface="Courier New"/>
                <a:cs typeface="Courier New"/>
              </a:rPr>
              <a:t>Node first;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private </a:t>
            </a:r>
            <a:r>
              <a:rPr lang="en-US" sz="1800" b="1" dirty="0">
                <a:latin typeface="Courier New"/>
                <a:cs typeface="Courier New"/>
              </a:rPr>
              <a:t>Node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last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class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{  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  </a:t>
            </a:r>
            <a:r>
              <a:rPr lang="en-US" sz="1800" b="1" dirty="0" smtClean="0">
                <a:latin typeface="Courier New"/>
                <a:cs typeface="Courier New"/>
              </a:rPr>
              <a:t>  public </a:t>
            </a:r>
            <a:r>
              <a:rPr lang="en-US" sz="1800" b="1" dirty="0">
                <a:latin typeface="Courier New"/>
                <a:cs typeface="Courier New"/>
              </a:rPr>
              <a:t>Object data;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</a:t>
            </a:r>
            <a:r>
              <a:rPr lang="en-US" sz="1800" b="1" dirty="0" smtClean="0">
                <a:latin typeface="Courier New"/>
                <a:cs typeface="Courier New"/>
              </a:rPr>
              <a:t>  public </a:t>
            </a:r>
            <a:r>
              <a:rPr lang="en-US" sz="1800" b="1" dirty="0">
                <a:latin typeface="Courier New"/>
                <a:cs typeface="Courier New"/>
              </a:rPr>
              <a:t>Node next;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</a:t>
            </a:r>
            <a:r>
              <a:rPr lang="en-US" sz="1800" b="1" dirty="0" smtClean="0">
                <a:latin typeface="Courier New"/>
                <a:cs typeface="Courier New"/>
              </a:rPr>
              <a:t>  public </a:t>
            </a:r>
            <a:r>
              <a:rPr lang="en-US" sz="1800" b="1" dirty="0">
                <a:latin typeface="Courier New"/>
                <a:cs typeface="Courier New"/>
              </a:rPr>
              <a:t>Node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previous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</a:t>
            </a:r>
            <a:r>
              <a:rPr lang="en-US" sz="1800" b="1" dirty="0" smtClean="0">
                <a:latin typeface="Courier New"/>
                <a:cs typeface="Courier New"/>
              </a:rPr>
              <a:t>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544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First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417342"/>
            <a:ext cx="5171458" cy="452431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addFirst</a:t>
            </a:r>
            <a:r>
              <a:rPr lang="en-US" sz="1800" b="1" dirty="0">
                <a:latin typeface="Courier New"/>
                <a:cs typeface="Courier New"/>
              </a:rPr>
              <a:t>(Object element)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Node 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 = new Node();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newNode.data</a:t>
            </a:r>
            <a:r>
              <a:rPr lang="en-US" sz="1800" b="1" dirty="0">
                <a:latin typeface="Courier New"/>
                <a:cs typeface="Courier New"/>
              </a:rPr>
              <a:t> = element;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err="1" smtClean="0">
                <a:latin typeface="Courier New"/>
                <a:cs typeface="Courier New"/>
              </a:rPr>
              <a:t>newNode.next</a:t>
            </a:r>
            <a:r>
              <a:rPr lang="en-US" sz="1800" b="1" dirty="0" smtClean="0">
                <a:latin typeface="Courier New"/>
                <a:cs typeface="Courier New"/>
              </a:rPr>
              <a:t> = first;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newNode.previous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= null;</a:t>
            </a:r>
          </a:p>
          <a:p>
            <a:endParaRPr lang="en-US" sz="18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if (first == null) {</a:t>
            </a:r>
          </a:p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last = </a:t>
            </a:r>
            <a:r>
              <a:rPr lang="en-US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newNode</a:t>
            </a:r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da-DK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else</a:t>
            </a:r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    </a:t>
            </a:r>
            <a:r>
              <a:rPr lang="da-DK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first.previous</a:t>
            </a:r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= </a:t>
            </a:r>
            <a:r>
              <a:rPr lang="da-DK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newNode</a:t>
            </a:r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    }</a:t>
            </a:r>
          </a:p>
          <a:p>
            <a:endParaRPr lang="da-DK" sz="1800" b="1" dirty="0" smtClean="0">
              <a:latin typeface="Courier New"/>
              <a:cs typeface="Courier New"/>
            </a:endParaRPr>
          </a:p>
          <a:p>
            <a:r>
              <a:rPr lang="da-DK" sz="1800" b="1" dirty="0" smtClean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first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newNode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532" y="3429000"/>
            <a:ext cx="20539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We just added the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very first element.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First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1234464"/>
            <a:ext cx="6141112" cy="50783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Object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removeFirst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(first == null)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throw new </a:t>
            </a:r>
            <a:r>
              <a:rPr lang="en-US" sz="1800" b="1" dirty="0" err="1">
                <a:latin typeface="Courier New"/>
                <a:cs typeface="Courier New"/>
              </a:rPr>
              <a:t>NoSuchElementException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>
                <a:latin typeface="Courier New"/>
                <a:cs typeface="Courier New"/>
              </a:rPr>
              <a:t>Object element = </a:t>
            </a:r>
            <a:r>
              <a:rPr lang="en-US" sz="1800" b="1" dirty="0" err="1">
                <a:latin typeface="Courier New"/>
                <a:cs typeface="Courier New"/>
              </a:rPr>
              <a:t>first.data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first = </a:t>
            </a:r>
            <a:r>
              <a:rPr lang="en-US" sz="1800" b="1" dirty="0" err="1">
                <a:latin typeface="Courier New"/>
                <a:cs typeface="Courier New"/>
              </a:rPr>
              <a:t>first.next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if (first == null) {</a:t>
            </a:r>
          </a:p>
          <a:p>
            <a:r>
              <a:rPr lang="es-ES_tradnl" sz="1800" b="1" dirty="0">
                <a:solidFill>
                  <a:srgbClr val="B23C00"/>
                </a:solidFill>
                <a:latin typeface="Courier New"/>
                <a:cs typeface="Courier New"/>
              </a:rPr>
              <a:t>        </a:t>
            </a:r>
            <a:r>
              <a:rPr lang="es-ES_tradnl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last</a:t>
            </a:r>
            <a:r>
              <a:rPr lang="es-ES_tradnl" sz="1800" b="1" dirty="0">
                <a:solidFill>
                  <a:srgbClr val="B23C00"/>
                </a:solidFill>
                <a:latin typeface="Courier New"/>
                <a:cs typeface="Courier New"/>
              </a:rPr>
              <a:t> = </a:t>
            </a:r>
            <a:r>
              <a:rPr lang="es-ES_tradnl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null</a:t>
            </a:r>
            <a:r>
              <a:rPr lang="es-ES_tradnl" sz="1800" b="1" dirty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s-ES_tradnl" sz="18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es-ES_tradnl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}</a:t>
            </a:r>
            <a:endParaRPr lang="es-ES_tradnl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da-DK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else</a:t>
            </a:r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first.previous</a:t>
            </a:r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= </a:t>
            </a:r>
            <a:r>
              <a:rPr lang="da-DK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null</a:t>
            </a:r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solidFill>
                  <a:srgbClr val="B23C00"/>
                </a:solidFill>
                <a:latin typeface="Courier New"/>
                <a:cs typeface="Courier New"/>
              </a:rPr>
              <a:t>    </a:t>
            </a:r>
            <a:r>
              <a:rPr lang="da-DK" sz="1800" b="1" dirty="0" smtClean="0">
                <a:solidFill>
                  <a:srgbClr val="B23C00"/>
                </a:solidFill>
                <a:latin typeface="Courier New"/>
                <a:cs typeface="Courier New"/>
              </a:rPr>
              <a:t>}</a:t>
            </a:r>
          </a:p>
          <a:p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return</a:t>
            </a:r>
            <a:r>
              <a:rPr lang="da-DK" sz="1800" b="1" dirty="0">
                <a:latin typeface="Courier New"/>
                <a:cs typeface="Courier New"/>
              </a:rPr>
              <a:t> element;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195" y="3974058"/>
            <a:ext cx="23868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The list is now empty.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3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Last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325903"/>
            <a:ext cx="5032936" cy="45243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 err="1">
                <a:latin typeface="Courier New"/>
                <a:cs typeface="Courier New"/>
              </a:rPr>
              <a:t>addLast</a:t>
            </a:r>
            <a:r>
              <a:rPr lang="en-US" sz="1800" b="1" dirty="0">
                <a:latin typeface="Courier New"/>
                <a:cs typeface="Courier New"/>
              </a:rPr>
              <a:t>(Object element)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Node 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 = new Node();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newNode.data</a:t>
            </a:r>
            <a:r>
              <a:rPr lang="en-US" sz="1800" b="1" dirty="0">
                <a:latin typeface="Courier New"/>
                <a:cs typeface="Courier New"/>
              </a:rPr>
              <a:t> = element;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newNode.next</a:t>
            </a:r>
            <a:r>
              <a:rPr lang="en-US" sz="1800" b="1" dirty="0">
                <a:latin typeface="Courier New"/>
                <a:cs typeface="Courier New"/>
              </a:rPr>
              <a:t> = null;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newNode.previous</a:t>
            </a:r>
            <a:r>
              <a:rPr lang="en-US" sz="1800" b="1" dirty="0">
                <a:latin typeface="Courier New"/>
                <a:cs typeface="Courier New"/>
              </a:rPr>
              <a:t> = last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if (last == null)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first = </a:t>
            </a:r>
            <a:r>
              <a:rPr lang="en-US" sz="1800" b="1" dirty="0" err="1">
                <a:latin typeface="Courier New"/>
                <a:cs typeface="Courier New"/>
              </a:rPr>
              <a:t>newNode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    </a:t>
            </a:r>
            <a:r>
              <a:rPr lang="da-DK" sz="1800" b="1" dirty="0" err="1">
                <a:latin typeface="Courier New"/>
                <a:cs typeface="Courier New"/>
              </a:rPr>
              <a:t>last.next</a:t>
            </a:r>
            <a:r>
              <a:rPr lang="da-DK" sz="1800" b="1" dirty="0">
                <a:latin typeface="Courier New"/>
                <a:cs typeface="Courier New"/>
              </a:rPr>
              <a:t> = </a:t>
            </a:r>
            <a:r>
              <a:rPr lang="da-DK" sz="1800" b="1" dirty="0" err="1">
                <a:latin typeface="Courier New"/>
                <a:cs typeface="Courier New"/>
              </a:rPr>
              <a:t>newNode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smtClean="0">
                <a:latin typeface="Courier New"/>
                <a:cs typeface="Courier New"/>
              </a:rPr>
              <a:t>}</a:t>
            </a:r>
          </a:p>
          <a:p>
            <a:endParaRPr lang="da-DK" sz="1800" b="1" dirty="0">
              <a:latin typeface="Courier New"/>
              <a:cs typeface="Courier New"/>
            </a:endParaRPr>
          </a:p>
          <a:p>
            <a:r>
              <a:rPr lang="da-DK" sz="1800" b="1" dirty="0">
                <a:latin typeface="Courier New"/>
                <a:cs typeface="Courier New"/>
              </a:rPr>
              <a:t>    last = </a:t>
            </a:r>
            <a:r>
              <a:rPr lang="da-DK" sz="1800" b="1" dirty="0" err="1">
                <a:latin typeface="Courier New"/>
                <a:cs typeface="Courier New"/>
              </a:rPr>
              <a:t>newNode</a:t>
            </a:r>
            <a:r>
              <a:rPr lang="da-DK" sz="1800" b="1" dirty="0">
                <a:latin typeface="Courier New"/>
                <a:cs typeface="Courier New"/>
              </a:rPr>
              <a:t>;</a:t>
            </a:r>
          </a:p>
          <a:p>
            <a:r>
              <a:rPr lang="da-DK" sz="1800" b="1" dirty="0" smtClean="0">
                <a:latin typeface="Courier New"/>
                <a:cs typeface="Courier New"/>
              </a:rPr>
              <a:t>}</a:t>
            </a:r>
            <a:endParaRPr lang="da-DK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0" y="3337561"/>
            <a:ext cx="205395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We just added the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very first element.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1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the </a:t>
            </a:r>
            <a:r>
              <a:rPr lang="en-US" dirty="0"/>
              <a:t>Last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7391" y="1417342"/>
            <a:ext cx="5479285" cy="4524316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Object </a:t>
            </a:r>
            <a:r>
              <a:rPr lang="en-US" b="1" dirty="0" err="1">
                <a:latin typeface="Courier New"/>
                <a:cs typeface="Courier New"/>
              </a:rPr>
              <a:t>removeLast</a:t>
            </a:r>
            <a:r>
              <a:rPr lang="en-US" b="1" dirty="0">
                <a:latin typeface="Courier New"/>
                <a:cs typeface="Courier New"/>
              </a:rPr>
              <a:t>()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if (last == null) {</a:t>
            </a:r>
          </a:p>
          <a:p>
            <a:r>
              <a:rPr lang="en-US" b="1" dirty="0">
                <a:latin typeface="Courier New"/>
                <a:cs typeface="Courier New"/>
              </a:rPr>
              <a:t>        throw new </a:t>
            </a:r>
            <a:r>
              <a:rPr lang="en-US" b="1" dirty="0" err="1">
                <a:latin typeface="Courier New"/>
                <a:cs typeface="Courier New"/>
              </a:rPr>
              <a:t>NoSuchElementException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Object element = </a:t>
            </a:r>
            <a:r>
              <a:rPr lang="en-US" b="1" dirty="0" err="1">
                <a:latin typeface="Courier New"/>
                <a:cs typeface="Courier New"/>
              </a:rPr>
              <a:t>last.data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last = </a:t>
            </a:r>
            <a:r>
              <a:rPr lang="en-US" b="1" dirty="0" err="1">
                <a:latin typeface="Courier New"/>
                <a:cs typeface="Courier New"/>
              </a:rPr>
              <a:t>last.previous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if (last == null) {</a:t>
            </a:r>
          </a:p>
          <a:p>
            <a:r>
              <a:rPr lang="en-US" b="1" dirty="0">
                <a:latin typeface="Courier New"/>
                <a:cs typeface="Courier New"/>
              </a:rPr>
              <a:t>        first = null;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da-DK" b="1" dirty="0">
                <a:latin typeface="Courier New"/>
                <a:cs typeface="Courier New"/>
              </a:rPr>
              <a:t>    </a:t>
            </a:r>
            <a:r>
              <a:rPr lang="da-DK" b="1" dirty="0" err="1">
                <a:latin typeface="Courier New"/>
                <a:cs typeface="Courier New"/>
              </a:rPr>
              <a:t>else</a:t>
            </a:r>
            <a:r>
              <a:rPr lang="da-DK" b="1" dirty="0">
                <a:latin typeface="Courier New"/>
                <a:cs typeface="Courier New"/>
              </a:rPr>
              <a:t> {</a:t>
            </a:r>
          </a:p>
          <a:p>
            <a:r>
              <a:rPr lang="es-ES_tradnl" b="1" dirty="0">
                <a:latin typeface="Courier New"/>
                <a:cs typeface="Courier New"/>
              </a:rPr>
              <a:t>        </a:t>
            </a:r>
            <a:r>
              <a:rPr lang="es-ES_tradnl" b="1" dirty="0" err="1">
                <a:latin typeface="Courier New"/>
                <a:cs typeface="Courier New"/>
              </a:rPr>
              <a:t>last.next</a:t>
            </a:r>
            <a:r>
              <a:rPr lang="es-ES_tradnl" b="1" dirty="0">
                <a:latin typeface="Courier New"/>
                <a:cs typeface="Courier New"/>
              </a:rPr>
              <a:t> = </a:t>
            </a:r>
            <a:r>
              <a:rPr lang="es-ES_tradnl" b="1" dirty="0" err="1">
                <a:latin typeface="Courier New"/>
                <a:cs typeface="Courier New"/>
              </a:rPr>
              <a:t>null</a:t>
            </a:r>
            <a:r>
              <a:rPr lang="es-ES_tradnl" b="1" dirty="0">
                <a:latin typeface="Courier New"/>
                <a:cs typeface="Courier New"/>
              </a:rPr>
              <a:t>;</a:t>
            </a:r>
          </a:p>
          <a:p>
            <a:r>
              <a:rPr lang="es-ES_tradnl" b="1" dirty="0">
                <a:latin typeface="Courier New"/>
                <a:cs typeface="Courier New"/>
              </a:rPr>
              <a:t>    </a:t>
            </a:r>
            <a:r>
              <a:rPr lang="es-ES_tradnl" b="1" dirty="0" smtClean="0">
                <a:latin typeface="Courier New"/>
                <a:cs typeface="Courier New"/>
              </a:rPr>
              <a:t>}</a:t>
            </a:r>
          </a:p>
          <a:p>
            <a:endParaRPr lang="es-ES_tradnl" b="1" dirty="0">
              <a:latin typeface="Courier New"/>
              <a:cs typeface="Courier New"/>
            </a:endParaRPr>
          </a:p>
          <a:p>
            <a:r>
              <a:rPr lang="es-ES_tradnl" b="1" dirty="0">
                <a:latin typeface="Courier New"/>
                <a:cs typeface="Courier New"/>
              </a:rPr>
              <a:t>    </a:t>
            </a:r>
            <a:r>
              <a:rPr lang="es-ES_tradnl" b="1" dirty="0" err="1">
                <a:latin typeface="Courier New"/>
                <a:cs typeface="Courier New"/>
              </a:rPr>
              <a:t>return</a:t>
            </a:r>
            <a:r>
              <a:rPr lang="es-ES_tradnl" b="1" dirty="0">
                <a:latin typeface="Courier New"/>
                <a:cs typeface="Courier New"/>
              </a:rPr>
              <a:t> </a:t>
            </a:r>
            <a:r>
              <a:rPr lang="es-ES_tradnl" b="1" dirty="0" err="1">
                <a:latin typeface="Courier New"/>
                <a:cs typeface="Courier New"/>
              </a:rPr>
              <a:t>element</a:t>
            </a:r>
            <a:r>
              <a:rPr lang="es-ES_tradnl" b="1" dirty="0">
                <a:latin typeface="Courier New"/>
                <a:cs typeface="Courier New"/>
              </a:rPr>
              <a:t>;</a:t>
            </a:r>
          </a:p>
          <a:p>
            <a:r>
              <a:rPr lang="es-ES_tradnl" b="1" dirty="0" smtClean="0">
                <a:latin typeface="Courier New"/>
                <a:cs typeface="Courier New"/>
              </a:rPr>
              <a:t>}</a:t>
            </a:r>
            <a:endParaRPr lang="es-ES_tradnl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4878" y="3794756"/>
            <a:ext cx="23868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The list is now empty.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Bidirectional 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 smtClean="0"/>
              <a:t>In a doubly-linked list, the iterator can move forward and backward.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previous()</a:t>
            </a:r>
            <a:r>
              <a:rPr lang="en-US" dirty="0" smtClean="0"/>
              <a:t> returns the element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after</a:t>
            </a:r>
            <a:r>
              <a:rPr lang="en-US" dirty="0" smtClean="0"/>
              <a:t> the cursor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2397246"/>
            <a:ext cx="8588334" cy="267765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/>
                <a:cs typeface="Courier New"/>
              </a:rPr>
              <a:t>LinkedList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lst</a:t>
            </a:r>
            <a:r>
              <a:rPr lang="en-US" sz="1400" b="1" dirty="0">
                <a:latin typeface="Courier New"/>
                <a:cs typeface="Courier New"/>
              </a:rPr>
              <a:t> = new </a:t>
            </a:r>
            <a:r>
              <a:rPr lang="en-US" sz="1400" b="1" dirty="0" err="1">
                <a:latin typeface="Courier New"/>
                <a:cs typeface="Courier New"/>
              </a:rPr>
              <a:t>LinkedList</a:t>
            </a:r>
            <a:r>
              <a:rPr lang="en-US" sz="1400" b="1" dirty="0">
                <a:latin typeface="Courier New"/>
                <a:cs typeface="Courier New"/>
              </a:rPr>
              <a:t>()</a:t>
            </a:r>
            <a:r>
              <a:rPr lang="en-US" sz="14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</a:t>
            </a:r>
          </a:p>
          <a:p>
            <a:r>
              <a:rPr lang="en-US" sz="1400" b="1" dirty="0" err="1" smtClean="0">
                <a:latin typeface="Courier New"/>
                <a:cs typeface="Courier New"/>
              </a:rPr>
              <a:t>lst.addLast</a:t>
            </a:r>
            <a:r>
              <a:rPr lang="en-US" sz="1400" b="1" dirty="0">
                <a:latin typeface="Courier New"/>
                <a:cs typeface="Courier New"/>
              </a:rPr>
              <a:t>("A"); </a:t>
            </a:r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 err="1" smtClean="0">
                <a:latin typeface="Courier New"/>
                <a:cs typeface="Courier New"/>
              </a:rPr>
              <a:t>lst.addLast</a:t>
            </a:r>
            <a:r>
              <a:rPr lang="en-US" sz="1400" b="1" dirty="0">
                <a:latin typeface="Courier New"/>
                <a:cs typeface="Courier New"/>
              </a:rPr>
              <a:t>("B"); </a:t>
            </a:r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 err="1" smtClean="0">
                <a:latin typeface="Courier New"/>
                <a:cs typeface="Courier New"/>
              </a:rPr>
              <a:t>lst.addLast</a:t>
            </a:r>
            <a:r>
              <a:rPr lang="en-US" sz="1400" b="1" dirty="0">
                <a:latin typeface="Courier New"/>
                <a:cs typeface="Courier New"/>
              </a:rPr>
              <a:t>("C"); </a:t>
            </a:r>
            <a:endParaRPr lang="en-US" sz="1400" b="1" dirty="0" smtClean="0">
              <a:latin typeface="Courier New"/>
              <a:cs typeface="Courier New"/>
            </a:endParaRPr>
          </a:p>
          <a:p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ListIterator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iter</a:t>
            </a:r>
            <a:r>
              <a:rPr lang="en-US" sz="1400" b="1" dirty="0">
                <a:latin typeface="Courier New"/>
                <a:cs typeface="Courier New"/>
              </a:rPr>
              <a:t> = </a:t>
            </a:r>
            <a:r>
              <a:rPr lang="en-US" sz="1400" b="1" dirty="0" err="1">
                <a:latin typeface="Courier New"/>
                <a:cs typeface="Courier New"/>
              </a:rPr>
              <a:t>lst.listIterator</a:t>
            </a:r>
            <a:r>
              <a:rPr lang="en-US" sz="1400" b="1" dirty="0">
                <a:latin typeface="Courier New"/>
                <a:cs typeface="Courier New"/>
              </a:rPr>
              <a:t>(); </a:t>
            </a:r>
            <a:endParaRPr lang="en-US" sz="1400" b="1" dirty="0" smtClean="0">
              <a:latin typeface="Courier New"/>
              <a:cs typeface="Courier New"/>
            </a:endParaRP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smtClean="0">
                <a:latin typeface="Courier New"/>
                <a:cs typeface="Courier New"/>
              </a:rPr>
              <a:t>                /</a:t>
            </a:r>
            <a:r>
              <a:rPr lang="en-US" sz="1400" b="1" dirty="0">
                <a:latin typeface="Courier New"/>
                <a:cs typeface="Courier New"/>
              </a:rPr>
              <a:t>/ The iterator is before the first element |</a:t>
            </a:r>
            <a:r>
              <a:rPr lang="en-US" sz="1400" b="1" dirty="0" smtClean="0">
                <a:latin typeface="Courier New"/>
                <a:cs typeface="Courier New"/>
              </a:rPr>
              <a:t>ABC</a:t>
            </a:r>
          </a:p>
          <a:p>
            <a:r>
              <a:rPr lang="en-US" sz="1400" b="1" dirty="0" smtClean="0">
                <a:latin typeface="Courier New"/>
                <a:cs typeface="Courier New"/>
              </a:rPr>
              <a:t> </a:t>
            </a:r>
          </a:p>
          <a:p>
            <a:r>
              <a:rPr lang="en-US" sz="1400" b="1" dirty="0" err="1" smtClean="0">
                <a:latin typeface="Courier New"/>
                <a:cs typeface="Courier New"/>
              </a:rPr>
              <a:t>iter.next</a:t>
            </a:r>
            <a:r>
              <a:rPr lang="en-US" sz="1400" b="1" dirty="0">
                <a:latin typeface="Courier New"/>
                <a:cs typeface="Courier New"/>
              </a:rPr>
              <a:t>(); </a:t>
            </a:r>
            <a:r>
              <a:rPr lang="en-US" sz="1400" b="1" dirty="0" smtClean="0">
                <a:latin typeface="Courier New"/>
                <a:cs typeface="Courier New"/>
              </a:rPr>
              <a:t>    /</a:t>
            </a:r>
            <a:r>
              <a:rPr lang="en-US" sz="1400" b="1" dirty="0">
                <a:latin typeface="Courier New"/>
                <a:cs typeface="Courier New"/>
              </a:rPr>
              <a:t>/ Returns “A”; the iterator is after the first </a:t>
            </a:r>
            <a:r>
              <a:rPr lang="en-US" sz="1400" b="1" dirty="0" smtClean="0">
                <a:latin typeface="Courier New"/>
                <a:cs typeface="Courier New"/>
              </a:rPr>
              <a:t> element </a:t>
            </a:r>
            <a:r>
              <a:rPr lang="en-US" sz="1400" b="1" dirty="0">
                <a:latin typeface="Courier New"/>
                <a:cs typeface="Courier New"/>
              </a:rPr>
              <a:t>A|</a:t>
            </a:r>
            <a:r>
              <a:rPr lang="en-US" sz="1400" b="1" dirty="0" smtClean="0">
                <a:latin typeface="Courier New"/>
                <a:cs typeface="Courier New"/>
              </a:rPr>
              <a:t>BC </a:t>
            </a:r>
            <a:endParaRPr lang="en-US" sz="1400" b="1" dirty="0">
              <a:latin typeface="Courier New"/>
              <a:cs typeface="Courier New"/>
            </a:endParaRPr>
          </a:p>
          <a:p>
            <a:r>
              <a:rPr lang="en-US" sz="1400" b="1" dirty="0" err="1">
                <a:latin typeface="Courier New"/>
                <a:cs typeface="Courier New"/>
              </a:rPr>
              <a:t>iter.next</a:t>
            </a:r>
            <a:r>
              <a:rPr lang="en-US" sz="1400" b="1" dirty="0">
                <a:latin typeface="Courier New"/>
                <a:cs typeface="Courier New"/>
              </a:rPr>
              <a:t>(); </a:t>
            </a:r>
            <a:r>
              <a:rPr lang="en-US" sz="1400" b="1" dirty="0" smtClean="0">
                <a:latin typeface="Courier New"/>
                <a:cs typeface="Courier New"/>
              </a:rPr>
              <a:t>    /</a:t>
            </a:r>
            <a:r>
              <a:rPr lang="en-US" sz="1400" b="1" dirty="0">
                <a:latin typeface="Courier New"/>
                <a:cs typeface="Courier New"/>
              </a:rPr>
              <a:t>/ Returns “B”; the iterator is after the second element AB|</a:t>
            </a:r>
            <a:r>
              <a:rPr lang="en-US" sz="1400" b="1" dirty="0" smtClean="0">
                <a:latin typeface="Courier New"/>
                <a:cs typeface="Courier New"/>
              </a:rPr>
              <a:t>C</a:t>
            </a:r>
          </a:p>
          <a:p>
            <a:r>
              <a:rPr lang="en-US" sz="1400" b="1" dirty="0" err="1" smtClean="0">
                <a:latin typeface="Courier New"/>
                <a:cs typeface="Courier New"/>
              </a:rPr>
              <a:t>iter.previous</a:t>
            </a:r>
            <a:r>
              <a:rPr lang="en-US" sz="1400" b="1" dirty="0">
                <a:latin typeface="Courier New"/>
                <a:cs typeface="Courier New"/>
              </a:rPr>
              <a:t>(); // Returns “B”; the iterator is after the first </a:t>
            </a:r>
            <a:r>
              <a:rPr lang="en-US" sz="1400" b="1" dirty="0" smtClean="0">
                <a:latin typeface="Courier New"/>
                <a:cs typeface="Courier New"/>
              </a:rPr>
              <a:t> element </a:t>
            </a:r>
            <a:r>
              <a:rPr lang="en-US" sz="1400" b="1" dirty="0">
                <a:latin typeface="Courier New"/>
                <a:cs typeface="Courier New"/>
              </a:rPr>
              <a:t>A|BC </a:t>
            </a:r>
          </a:p>
        </p:txBody>
      </p:sp>
    </p:spTree>
    <p:extLst>
      <p:ext uri="{BB962C8B-B14F-4D97-AF65-F5344CB8AC3E}">
        <p14:creationId xmlns:p14="http://schemas.microsoft.com/office/powerpoint/2010/main" val="351623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Bidirectional </a:t>
            </a:r>
            <a:r>
              <a:rPr lang="en-US" dirty="0" smtClean="0"/>
              <a:t>Iterator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Screen Shot 2015-07-20 at 11.19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8" y="2739393"/>
            <a:ext cx="7040853" cy="352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67" y="1312493"/>
            <a:ext cx="8588334" cy="138499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latin typeface="Courier New"/>
                <a:cs typeface="Courier New"/>
              </a:rPr>
              <a:t>ListIterator</a:t>
            </a:r>
            <a:r>
              <a:rPr lang="en-US" sz="1400" b="1" dirty="0">
                <a:latin typeface="Courier New"/>
                <a:cs typeface="Courier New"/>
              </a:rPr>
              <a:t> </a:t>
            </a:r>
            <a:r>
              <a:rPr lang="en-US" sz="1400" b="1" dirty="0" err="1">
                <a:latin typeface="Courier New"/>
                <a:cs typeface="Courier New"/>
              </a:rPr>
              <a:t>iter</a:t>
            </a:r>
            <a:r>
              <a:rPr lang="en-US" sz="1400" b="1" dirty="0">
                <a:latin typeface="Courier New"/>
                <a:cs typeface="Courier New"/>
              </a:rPr>
              <a:t> = </a:t>
            </a:r>
            <a:r>
              <a:rPr lang="en-US" sz="1400" b="1" dirty="0" err="1">
                <a:latin typeface="Courier New"/>
                <a:cs typeface="Courier New"/>
              </a:rPr>
              <a:t>lst.listIterator</a:t>
            </a:r>
            <a:r>
              <a:rPr lang="en-US" sz="1400" b="1" dirty="0">
                <a:latin typeface="Courier New"/>
                <a:cs typeface="Courier New"/>
              </a:rPr>
              <a:t>(); </a:t>
            </a:r>
          </a:p>
          <a:p>
            <a:r>
              <a:rPr lang="en-US" sz="1400" b="1" dirty="0">
                <a:latin typeface="Courier New"/>
                <a:cs typeface="Courier New"/>
              </a:rPr>
              <a:t>                 // The iterator is before the first element |ABC</a:t>
            </a:r>
          </a:p>
          <a:p>
            <a:r>
              <a:rPr lang="en-US" sz="1400" b="1" dirty="0">
                <a:latin typeface="Courier New"/>
                <a:cs typeface="Courier New"/>
              </a:rPr>
              <a:t> </a:t>
            </a:r>
          </a:p>
          <a:p>
            <a:r>
              <a:rPr lang="en-US" sz="1400" b="1" dirty="0" err="1">
                <a:latin typeface="Courier New"/>
                <a:cs typeface="Courier New"/>
              </a:rPr>
              <a:t>iter.next</a:t>
            </a:r>
            <a:r>
              <a:rPr lang="en-US" sz="1400" b="1" dirty="0">
                <a:latin typeface="Courier New"/>
                <a:cs typeface="Courier New"/>
              </a:rPr>
              <a:t>();     // Returns “A”; the iterator is after the first  element A|BC </a:t>
            </a:r>
          </a:p>
          <a:p>
            <a:r>
              <a:rPr lang="en-US" sz="1400" b="1" dirty="0" err="1">
                <a:latin typeface="Courier New"/>
                <a:cs typeface="Courier New"/>
              </a:rPr>
              <a:t>iter.next</a:t>
            </a:r>
            <a:r>
              <a:rPr lang="en-US" sz="1400" b="1" dirty="0">
                <a:latin typeface="Courier New"/>
                <a:cs typeface="Courier New"/>
              </a:rPr>
              <a:t>();     // Returns “B”; the iterator is after the second element AB|C</a:t>
            </a:r>
          </a:p>
          <a:p>
            <a:r>
              <a:rPr lang="en-US" sz="1400" b="1" dirty="0" err="1">
                <a:latin typeface="Courier New"/>
                <a:cs typeface="Courier New"/>
              </a:rPr>
              <a:t>iter.previous</a:t>
            </a:r>
            <a:r>
              <a:rPr lang="en-US" sz="1400" b="1" dirty="0">
                <a:latin typeface="Courier New"/>
                <a:cs typeface="Courier New"/>
              </a:rPr>
              <a:t>(); // Returns “B”; the iterator is after the first  element A|BC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15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an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reen Shot 2015-07-20 at 11.2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691659"/>
            <a:ext cx="8503877" cy="299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the elements of a singly-linked list using an </a:t>
            </a:r>
            <a:r>
              <a:rPr lang="en-US" dirty="0" smtClean="0">
                <a:solidFill>
                  <a:srgbClr val="B23C00"/>
                </a:solidFill>
              </a:rPr>
              <a:t>iterative</a:t>
            </a:r>
            <a:r>
              <a:rPr lang="en-US" dirty="0" smtClean="0"/>
              <a:t> method and a </a:t>
            </a:r>
            <a:r>
              <a:rPr lang="en-US" dirty="0" smtClean="0">
                <a:solidFill>
                  <a:srgbClr val="B23C00"/>
                </a:solidFill>
              </a:rPr>
              <a:t>recursive</a:t>
            </a:r>
            <a:r>
              <a:rPr lang="en-US" dirty="0" smtClean="0"/>
              <a:t> method.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Original list: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[A B C D]</a:t>
            </a:r>
          </a:p>
          <a:p>
            <a:pPr lvl="1"/>
            <a:r>
              <a:rPr lang="en-US" dirty="0" smtClean="0"/>
              <a:t>Reversed list: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[D C B A]</a:t>
            </a:r>
          </a:p>
          <a:p>
            <a:pPr lvl="4"/>
            <a:endParaRPr lang="en-US" dirty="0"/>
          </a:p>
          <a:p>
            <a:r>
              <a:rPr lang="en-US" dirty="0" smtClean="0"/>
              <a:t>You must reverse the linked list </a:t>
            </a:r>
            <a:r>
              <a:rPr lang="en-US" dirty="0" smtClean="0">
                <a:solidFill>
                  <a:srgbClr val="B23C00"/>
                </a:solidFill>
              </a:rPr>
              <a:t>in place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 may </a:t>
            </a:r>
            <a:r>
              <a:rPr lang="en-US" u="sng" dirty="0" smtClean="0"/>
              <a:t>not</a:t>
            </a:r>
            <a:r>
              <a:rPr lang="en-US" dirty="0" smtClean="0"/>
              <a:t> copy the elements to an array </a:t>
            </a:r>
            <a:br>
              <a:rPr lang="en-US" dirty="0" smtClean="0"/>
            </a:br>
            <a:r>
              <a:rPr lang="en-US" dirty="0" smtClean="0"/>
              <a:t>or an array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</a:t>
            </a:r>
            <a:r>
              <a:rPr lang="en-US" dirty="0" smtClean="0"/>
              <a:t>9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given a linked list class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AbbreviatedLinkedList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that has a private inner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Node</a:t>
            </a:r>
            <a:r>
              <a:rPr lang="en-US" dirty="0" smtClean="0"/>
              <a:t> class, a private field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 smtClean="0"/>
              <a:t>, and a public method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addFirst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 will add the iterative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reverse()</a:t>
            </a:r>
            <a:r>
              <a:rPr lang="en-US" dirty="0" smtClean="0"/>
              <a:t> method:</a:t>
            </a:r>
          </a:p>
          <a:p>
            <a:endParaRPr lang="en-US" dirty="0"/>
          </a:p>
          <a:p>
            <a:r>
              <a:rPr lang="en-US" dirty="0" smtClean="0"/>
              <a:t>You will add the recursive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reverse()</a:t>
            </a:r>
            <a:r>
              <a:rPr lang="en-US" dirty="0" smtClean="0"/>
              <a:t> method:</a:t>
            </a:r>
          </a:p>
          <a:p>
            <a:endParaRPr lang="en-US" dirty="0"/>
          </a:p>
          <a:p>
            <a:pPr lvl="1"/>
            <a:r>
              <a:rPr lang="en-US" dirty="0" smtClean="0"/>
              <a:t>Parameter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</a:t>
            </a:r>
            <a:r>
              <a:rPr lang="en-US" dirty="0" smtClean="0"/>
              <a:t> refers to the starting node of the list where reversal is to begin.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3886195"/>
            <a:ext cx="3416846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public void reverse()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586" y="4892024"/>
            <a:ext cx="4648153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private Node reverse(Node </a:t>
            </a:r>
            <a:r>
              <a:rPr lang="en-US" sz="2000" b="1" dirty="0" smtClean="0">
                <a:latin typeface="Courier New"/>
                <a:cs typeface="Courier New"/>
              </a:rPr>
              <a:t>p)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9757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#8 </a:t>
            </a:r>
            <a:r>
              <a:rPr lang="en-US" dirty="0" smtClean="0"/>
              <a:t>Solution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Read the words into a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TreeSet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object: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52730" y="2880366"/>
            <a:ext cx="6556678" cy="2585323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in = new Scanner(new File(FILE_NAME));</a:t>
            </a:r>
          </a:p>
          <a:p>
            <a:r>
              <a:rPr lang="en-US" sz="1800" b="1" dirty="0" err="1">
                <a:latin typeface="Courier New"/>
                <a:cs typeface="Courier New"/>
              </a:rPr>
              <a:t>in.useDelimiter</a:t>
            </a:r>
            <a:r>
              <a:rPr lang="en-US" sz="1800" b="1" dirty="0">
                <a:latin typeface="Courier New"/>
                <a:cs typeface="Courier New"/>
              </a:rPr>
              <a:t>("[^A-</a:t>
            </a:r>
            <a:r>
              <a:rPr lang="en-US" sz="1800" b="1" dirty="0" err="1">
                <a:latin typeface="Courier New"/>
                <a:cs typeface="Courier New"/>
              </a:rPr>
              <a:t>Za</a:t>
            </a:r>
            <a:r>
              <a:rPr lang="en-US" sz="1800" b="1" dirty="0">
                <a:latin typeface="Courier New"/>
                <a:cs typeface="Courier New"/>
              </a:rPr>
              <a:t>-z]");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err="1">
                <a:latin typeface="Courier New"/>
                <a:cs typeface="Courier New"/>
              </a:rPr>
              <a:t>TreeSet</a:t>
            </a:r>
            <a:r>
              <a:rPr lang="en-US" sz="1800" b="1" dirty="0">
                <a:latin typeface="Courier New"/>
                <a:cs typeface="Courier New"/>
              </a:rPr>
              <a:t>&lt;String&gt;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words</a:t>
            </a:r>
            <a:r>
              <a:rPr lang="en-US" sz="1800" b="1" dirty="0">
                <a:latin typeface="Courier New"/>
                <a:cs typeface="Courier New"/>
              </a:rPr>
              <a:t> = new </a:t>
            </a:r>
            <a:r>
              <a:rPr lang="en-US" sz="1800" b="1" dirty="0" err="1">
                <a:latin typeface="Courier New"/>
                <a:cs typeface="Courier New"/>
              </a:rPr>
              <a:t>TreeSet</a:t>
            </a:r>
            <a:r>
              <a:rPr lang="en-US" sz="1800" b="1" dirty="0">
                <a:latin typeface="Courier New"/>
                <a:cs typeface="Courier New"/>
              </a:rPr>
              <a:t>&lt;String&gt;();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while (</a:t>
            </a:r>
            <a:r>
              <a:rPr lang="en-US" sz="1800" b="1" dirty="0" err="1">
                <a:latin typeface="Courier New"/>
                <a:cs typeface="Courier New"/>
              </a:rPr>
              <a:t>in.hasNext</a:t>
            </a:r>
            <a:r>
              <a:rPr lang="en-US" sz="1800" b="1" dirty="0">
                <a:latin typeface="Courier New"/>
                <a:cs typeface="Courier New"/>
              </a:rPr>
              <a:t>())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String word = </a:t>
            </a:r>
            <a:r>
              <a:rPr lang="en-US" sz="1800" b="1" dirty="0" err="1">
                <a:latin typeface="Courier New"/>
                <a:cs typeface="Courier New"/>
              </a:rPr>
              <a:t>in.next</a:t>
            </a:r>
            <a:r>
              <a:rPr lang="en-US" sz="1800" b="1" dirty="0">
                <a:latin typeface="Courier New"/>
                <a:cs typeface="Courier New"/>
              </a:rPr>
              <a:t>().</a:t>
            </a:r>
            <a:r>
              <a:rPr lang="en-US" sz="1800" b="1" dirty="0" err="1">
                <a:latin typeface="Courier New"/>
                <a:cs typeface="Courier New"/>
              </a:rPr>
              <a:t>toLowerCase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</a:t>
            </a:r>
            <a:r>
              <a:rPr lang="en-US" sz="1800" b="1" dirty="0" err="1">
                <a:latin typeface="Courier New"/>
                <a:cs typeface="Courier New"/>
              </a:rPr>
              <a:t>word.length</a:t>
            </a:r>
            <a:r>
              <a:rPr lang="en-US" sz="1800" b="1" dirty="0">
                <a:latin typeface="Courier New"/>
                <a:cs typeface="Courier New"/>
              </a:rPr>
              <a:t>() &gt; 0)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words.add</a:t>
            </a:r>
            <a:r>
              <a:rPr lang="en-US" sz="1800" b="1" dirty="0">
                <a:latin typeface="Courier New"/>
                <a:cs typeface="Courier New"/>
              </a:rPr>
              <a:t>(word);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8605" y="1959718"/>
            <a:ext cx="669519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private </a:t>
            </a:r>
            <a:r>
              <a:rPr lang="en-US" sz="1800" b="1" dirty="0">
                <a:latin typeface="Courier New"/>
                <a:cs typeface="Courier New"/>
              </a:rPr>
              <a:t>static final String FILE_NAME = </a:t>
            </a:r>
            <a:endParaRPr lang="en-US" sz="1800" b="1" dirty="0" smtClean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                "</a:t>
            </a:r>
            <a:r>
              <a:rPr lang="en-US" sz="1800" b="1" dirty="0" err="1">
                <a:latin typeface="Courier New"/>
                <a:cs typeface="Courier New"/>
              </a:rPr>
              <a:t>GettysburgAddress.txt</a:t>
            </a:r>
            <a:r>
              <a:rPr lang="en-US" sz="1800" b="1" dirty="0">
                <a:latin typeface="Courier New"/>
                <a:cs typeface="Courier New"/>
              </a:rPr>
              <a:t>";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6317" y="5257780"/>
            <a:ext cx="33794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If the word is already in the set,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the add operation is ignored.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#9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79502"/>
          </a:xfrm>
        </p:spPr>
        <p:txBody>
          <a:bodyPr/>
          <a:lstStyle/>
          <a:p>
            <a:r>
              <a:rPr lang="en-US" dirty="0" smtClean="0"/>
              <a:t>There is a public driver method for the recursive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reverse()</a:t>
            </a:r>
            <a:r>
              <a:rPr lang="en-US" dirty="0" smtClean="0"/>
              <a:t> method: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no iterator class.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Sample output: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25" y="2331732"/>
            <a:ext cx="4340326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 err="1">
                <a:latin typeface="Courier New"/>
                <a:cs typeface="Courier New"/>
              </a:rPr>
              <a:t>reverseRecursive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first = reverse(first);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10" y="4617707"/>
            <a:ext cx="4478848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       Original </a:t>
            </a:r>
            <a:r>
              <a:rPr lang="en-US" sz="1800" b="1" dirty="0">
                <a:latin typeface="Courier New"/>
                <a:cs typeface="Courier New"/>
              </a:rPr>
              <a:t>list: [A B C D]</a:t>
            </a:r>
          </a:p>
          <a:p>
            <a:r>
              <a:rPr lang="en-US" sz="1800" b="1" dirty="0">
                <a:latin typeface="Courier New"/>
                <a:cs typeface="Courier New"/>
              </a:rPr>
              <a:t>Iteratively reversed: [D C B A</a:t>
            </a:r>
            <a:r>
              <a:rPr lang="en-US" sz="1800" b="1" dirty="0" smtClean="0">
                <a:latin typeface="Courier New"/>
                <a:cs typeface="Courier New"/>
              </a:rPr>
              <a:t>]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5446916"/>
            <a:ext cx="4478848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Original </a:t>
            </a:r>
            <a:r>
              <a:rPr lang="en-US" sz="1800" b="1" dirty="0">
                <a:latin typeface="Courier New"/>
                <a:cs typeface="Courier New"/>
              </a:rPr>
              <a:t>list: [A B C D]</a:t>
            </a:r>
          </a:p>
          <a:p>
            <a:r>
              <a:rPr lang="en-US" sz="1800" b="1" dirty="0">
                <a:latin typeface="Courier New"/>
                <a:cs typeface="Courier New"/>
              </a:rPr>
              <a:t>Recursively reversed: [D C B A]</a:t>
            </a:r>
          </a:p>
        </p:txBody>
      </p:sp>
    </p:spTree>
    <p:extLst>
      <p:ext uri="{BB962C8B-B14F-4D97-AF65-F5344CB8AC3E}">
        <p14:creationId xmlns:p14="http://schemas.microsoft.com/office/powerpoint/2010/main" val="47821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#9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B23C00"/>
                </a:solidFill>
              </a:rPr>
              <a:t>Draft:</a:t>
            </a:r>
            <a:r>
              <a:rPr lang="en-US" sz="2400" dirty="0" smtClean="0"/>
              <a:t> Iterative version only.</a:t>
            </a:r>
          </a:p>
          <a:p>
            <a:pPr lvl="1"/>
            <a:r>
              <a:rPr lang="en-US" sz="2000" dirty="0" err="1" smtClean="0"/>
              <a:t>Codecheck</a:t>
            </a:r>
            <a:r>
              <a:rPr lang="en-US" sz="2000" dirty="0" smtClean="0"/>
              <a:t>: </a:t>
            </a:r>
            <a:r>
              <a:rPr lang="en-US" sz="2000" dirty="0">
                <a:hlinkClick r:id="rId2"/>
              </a:rPr>
              <a:t>http://codecheck.it/codecheck/files/</a:t>
            </a:r>
            <a:r>
              <a:rPr lang="en-US" sz="2000" dirty="0" smtClean="0">
                <a:hlinkClick r:id="rId2"/>
              </a:rPr>
              <a:t>15072108363747y0fo08ar6knsd11a5wjak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Canvas: Homework 9 Draft</a:t>
            </a:r>
          </a:p>
          <a:p>
            <a:pPr lvl="1"/>
            <a:r>
              <a:rPr lang="en-US" sz="2000" dirty="0" smtClean="0"/>
              <a:t>Due: Friday, July 24 at 11:59 PM</a:t>
            </a:r>
          </a:p>
          <a:p>
            <a:pPr lvl="6"/>
            <a:endParaRPr lang="en-US" sz="800" dirty="0" smtClean="0"/>
          </a:p>
          <a:p>
            <a:r>
              <a:rPr lang="en-US" sz="2400" dirty="0" smtClean="0">
                <a:solidFill>
                  <a:srgbClr val="B23C00"/>
                </a:solidFill>
              </a:rPr>
              <a:t>Final: </a:t>
            </a:r>
            <a:r>
              <a:rPr lang="en-US" sz="2400" dirty="0" smtClean="0"/>
              <a:t>Replace your iterative method </a:t>
            </a:r>
            <a:br>
              <a:rPr lang="en-US" sz="2400" dirty="0" smtClean="0"/>
            </a:br>
            <a:r>
              <a:rPr lang="en-US" sz="2400" dirty="0" smtClean="0"/>
              <a:t>with your recursive method.</a:t>
            </a:r>
          </a:p>
          <a:p>
            <a:pPr lvl="1"/>
            <a:r>
              <a:rPr lang="en-US" sz="2000" dirty="0" err="1" smtClean="0"/>
              <a:t>Codecheck</a:t>
            </a:r>
            <a:r>
              <a:rPr lang="en-US" sz="2000" dirty="0" smtClean="0"/>
              <a:t>: </a:t>
            </a:r>
            <a:r>
              <a:rPr lang="en-US" sz="2000" dirty="0">
                <a:hlinkClick r:id="rId3"/>
              </a:rPr>
              <a:t>http://codecheck.it/codecheck/files/</a:t>
            </a:r>
            <a:r>
              <a:rPr lang="en-US" sz="2000" dirty="0" smtClean="0">
                <a:hlinkClick r:id="rId3"/>
              </a:rPr>
              <a:t>1507210846ccvdhl3kluu0qfmolsx1y2h1i</a:t>
            </a:r>
            <a:endParaRPr lang="en-US" sz="2000" dirty="0" smtClean="0"/>
          </a:p>
          <a:p>
            <a:pPr lvl="1"/>
            <a:r>
              <a:rPr lang="en-US" sz="2000" dirty="0" smtClean="0"/>
              <a:t>Canvas: Homework 9 Final</a:t>
            </a:r>
          </a:p>
          <a:p>
            <a:pPr lvl="1"/>
            <a:r>
              <a:rPr lang="en-US" sz="2000" dirty="0" smtClean="0"/>
              <a:t>Due: Monday, July 27 at 11:59 PM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#8 Solution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Now print the words in the set.</a:t>
            </a:r>
          </a:p>
          <a:p>
            <a:pPr lvl="1"/>
            <a:r>
              <a:rPr lang="en-US" dirty="0" smtClean="0"/>
              <a:t>They’re in order because it’s a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TreeSet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45" y="3063244"/>
            <a:ext cx="8178261" cy="3139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counter = 0;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for (String word : words)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err="1">
                <a:latin typeface="Courier New"/>
                <a:cs typeface="Courier New"/>
              </a:rPr>
              <a:t>System.out.print</a:t>
            </a:r>
            <a:r>
              <a:rPr lang="en-US" sz="1800" b="1" dirty="0">
                <a:latin typeface="Courier New"/>
                <a:cs typeface="Courier New"/>
              </a:rPr>
              <a:t>(word);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if (++counter &lt; WORDS_PER_LINE) </a:t>
            </a:r>
            <a:r>
              <a:rPr lang="en-US" sz="1800" b="1" dirty="0" err="1">
                <a:latin typeface="Courier New"/>
                <a:cs typeface="Courier New"/>
              </a:rPr>
              <a:t>System.out.print</a:t>
            </a:r>
            <a:r>
              <a:rPr lang="en-US" sz="1800" b="1" dirty="0">
                <a:latin typeface="Courier New"/>
                <a:cs typeface="Courier New"/>
              </a:rPr>
              <a:t>(" ");</a:t>
            </a:r>
          </a:p>
          <a:p>
            <a:r>
              <a:rPr lang="da-DK" sz="1800" b="1" dirty="0">
                <a:latin typeface="Courier New"/>
                <a:cs typeface="Courier New"/>
              </a:rPr>
              <a:t>    </a:t>
            </a:r>
            <a:r>
              <a:rPr lang="da-DK" sz="1800" b="1" dirty="0" err="1">
                <a:latin typeface="Courier New"/>
                <a:cs typeface="Courier New"/>
              </a:rPr>
              <a:t>else</a:t>
            </a:r>
            <a:r>
              <a:rPr lang="da-DK" sz="1800" b="1" dirty="0">
                <a:latin typeface="Courier New"/>
                <a:cs typeface="Courier New"/>
              </a:rPr>
              <a:t>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counter = 0;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</a:t>
            </a:r>
            <a:r>
              <a:rPr lang="en-US" sz="1800" b="1" dirty="0" err="1">
                <a:latin typeface="Courier New"/>
                <a:cs typeface="Courier New"/>
              </a:rPr>
              <a:t>System.out.println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45" y="2419595"/>
            <a:ext cx="6309291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private static final </a:t>
            </a:r>
            <a:r>
              <a:rPr lang="en-US" sz="1800" b="1" dirty="0" err="1">
                <a:latin typeface="Courier New"/>
                <a:cs typeface="Courier New"/>
              </a:rPr>
              <a:t>int</a:t>
            </a:r>
            <a:r>
              <a:rPr lang="en-US" sz="1800" b="1" dirty="0">
                <a:latin typeface="Courier New"/>
                <a:cs typeface="Courier New"/>
              </a:rPr>
              <a:t> WORDS_PER_LINE = 8;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58" y="6355048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9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List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better the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LinkedList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class </a:t>
            </a:r>
            <a:br>
              <a:rPr lang="en-US" dirty="0" smtClean="0"/>
            </a:br>
            <a:r>
              <a:rPr lang="en-US" dirty="0" smtClean="0"/>
              <a:t>in the Java Collections framework, </a:t>
            </a:r>
            <a:br>
              <a:rPr lang="en-US" dirty="0" smtClean="0"/>
            </a:br>
            <a:r>
              <a:rPr lang="en-US" dirty="0" smtClean="0"/>
              <a:t>let’s implement a simplified version.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will also implement an iterator class.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Node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493527"/>
          </a:xfrm>
        </p:spPr>
        <p:txBody>
          <a:bodyPr/>
          <a:lstStyle/>
          <a:p>
            <a:r>
              <a:rPr lang="en-US" dirty="0" smtClean="0"/>
              <a:t>A linked list is made up of nodes, </a:t>
            </a:r>
            <a:br>
              <a:rPr lang="en-US" dirty="0" smtClean="0"/>
            </a:br>
            <a:r>
              <a:rPr lang="en-US" dirty="0" smtClean="0"/>
              <a:t>so we’ll need a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Node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class.</a:t>
            </a:r>
          </a:p>
          <a:p>
            <a:pPr lvl="1"/>
            <a:r>
              <a:rPr lang="en-US" dirty="0" smtClean="0"/>
              <a:t>It will be an inner class of the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LinkedList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2880366"/>
            <a:ext cx="3924760" cy="2862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public class </a:t>
            </a:r>
            <a:r>
              <a:rPr lang="en-US" sz="1800" b="1" dirty="0" err="1" smtClean="0">
                <a:solidFill>
                  <a:srgbClr val="B23C00"/>
                </a:solidFill>
                <a:latin typeface="Courier New"/>
                <a:cs typeface="Courier New"/>
              </a:rPr>
              <a:t>LinkedList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class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public Object data;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public Node next;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2242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Linked List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31"/>
          </a:xfrm>
        </p:spPr>
        <p:txBody>
          <a:bodyPr/>
          <a:lstStyle/>
          <a:p>
            <a:r>
              <a:rPr lang="en-US" dirty="0" smtClean="0"/>
              <a:t>We want to keep a reference to the </a:t>
            </a:r>
            <a:br>
              <a:rPr lang="en-US" dirty="0" smtClean="0"/>
            </a:b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node of the linked list.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Initialize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to null in the constructor </a:t>
            </a:r>
            <a:br>
              <a:rPr lang="en-US" dirty="0" smtClean="0"/>
            </a:br>
            <a:r>
              <a:rPr lang="en-US" dirty="0" smtClean="0"/>
              <a:t>to signify an empty list.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getter method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getFirst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 returns the data </a:t>
            </a:r>
            <a:br>
              <a:rPr lang="en-US" dirty="0" smtClean="0"/>
            </a:br>
            <a:r>
              <a:rPr lang="en-US" dirty="0" smtClean="0"/>
              <a:t>in the first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0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Linked List </a:t>
            </a:r>
            <a:r>
              <a:rPr lang="en-US" dirty="0" smtClean="0"/>
              <a:t>Class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8757" y="1234464"/>
            <a:ext cx="6695199" cy="5078314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class </a:t>
            </a:r>
            <a:r>
              <a:rPr lang="en-US" sz="1800" b="1" dirty="0" err="1">
                <a:latin typeface="Courier New"/>
                <a:cs typeface="Courier New"/>
              </a:rPr>
              <a:t>LinkedList</a:t>
            </a:r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private Node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first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public </a:t>
            </a:r>
            <a:r>
              <a:rPr lang="en-US" sz="1800" b="1" dirty="0" err="1">
                <a:latin typeface="Courier New"/>
                <a:cs typeface="Courier New"/>
              </a:rPr>
              <a:t>LinkedList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first = null;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 smtClean="0">
                <a:latin typeface="Courier New"/>
                <a:cs typeface="Courier New"/>
              </a:rPr>
              <a:t>    </a:t>
            </a:r>
            <a:r>
              <a:rPr lang="en-US" sz="1800" b="1" dirty="0">
                <a:latin typeface="Courier New"/>
                <a:cs typeface="Courier New"/>
              </a:rPr>
              <a:t>public Object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getFirst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if (first == null)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    throw new </a:t>
            </a:r>
            <a:r>
              <a:rPr lang="en-US" sz="1800" b="1" dirty="0" err="1">
                <a:latin typeface="Courier New"/>
                <a:cs typeface="Courier New"/>
              </a:rPr>
              <a:t>NoSuchElementException</a:t>
            </a:r>
            <a:r>
              <a:rPr lang="en-US" sz="1800" b="1" dirty="0">
                <a:latin typeface="Courier New"/>
                <a:cs typeface="Courier New"/>
              </a:rPr>
              <a:t>();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}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return </a:t>
            </a:r>
            <a:r>
              <a:rPr lang="en-US" sz="1800" b="1" dirty="0" err="1">
                <a:latin typeface="Courier New"/>
                <a:cs typeface="Courier New"/>
              </a:rPr>
              <a:t>first.data</a:t>
            </a:r>
            <a:r>
              <a:rPr lang="en-US" sz="1800" b="1" dirty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...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703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40196</TotalTime>
  <Words>1926</Words>
  <Application>Microsoft Macintosh PowerPoint</Application>
  <PresentationFormat>On-screen Show (4:3)</PresentationFormat>
  <Paragraphs>468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Quadrant</vt:lpstr>
      <vt:lpstr>CS 46B: Introduction to Data Structures July 21 Class Meeting</vt:lpstr>
      <vt:lpstr>Quizzes for July 23</vt:lpstr>
      <vt:lpstr>Homework #8 Solution</vt:lpstr>
      <vt:lpstr>Homework #8 Solution, cont’d</vt:lpstr>
      <vt:lpstr>Homework #8 Solution, cont’d</vt:lpstr>
      <vt:lpstr>Linked List Implementation</vt:lpstr>
      <vt:lpstr>A Node Class</vt:lpstr>
      <vt:lpstr>The Linked List Class</vt:lpstr>
      <vt:lpstr>The Linked List Class, cont’d</vt:lpstr>
      <vt:lpstr>Add the First Element</vt:lpstr>
      <vt:lpstr>Remove the First Element</vt:lpstr>
      <vt:lpstr>The Iterator Class</vt:lpstr>
      <vt:lpstr>The Iterator Class, cont’d</vt:lpstr>
      <vt:lpstr>The Iterator Class, cont’d</vt:lpstr>
      <vt:lpstr>Advance the Iterator</vt:lpstr>
      <vt:lpstr>Advance the Iterator, cont’d</vt:lpstr>
      <vt:lpstr>Remove an Element</vt:lpstr>
      <vt:lpstr>Remove an Element, cont’d</vt:lpstr>
      <vt:lpstr>Remove an Element, cont’d</vt:lpstr>
      <vt:lpstr>Remove an Element, cont’d</vt:lpstr>
      <vt:lpstr>Add an Element</vt:lpstr>
      <vt:lpstr>Add an Element, cont’d</vt:lpstr>
      <vt:lpstr>Add an Element, cont’d</vt:lpstr>
      <vt:lpstr>Add an Element, cont’d</vt:lpstr>
      <vt:lpstr>Set a Value</vt:lpstr>
      <vt:lpstr>Set a Value, cont’d</vt:lpstr>
      <vt:lpstr>Break</vt:lpstr>
      <vt:lpstr>Efficiency of Linked List Operations</vt:lpstr>
      <vt:lpstr>Remove the Last Element</vt:lpstr>
      <vt:lpstr>A Doubly Linked List</vt:lpstr>
      <vt:lpstr>Add the First Element</vt:lpstr>
      <vt:lpstr>Remove the First Element</vt:lpstr>
      <vt:lpstr>Add the Last Element</vt:lpstr>
      <vt:lpstr>Remove the Last Element</vt:lpstr>
      <vt:lpstr>A Bidirectional Iterator</vt:lpstr>
      <vt:lpstr>A Bidirectional Iterator, cont’d</vt:lpstr>
      <vt:lpstr>Remove an Element</vt:lpstr>
      <vt:lpstr>Homework #9</vt:lpstr>
      <vt:lpstr>Homework #9, cont’d</vt:lpstr>
      <vt:lpstr>Homework #9, cont’d</vt:lpstr>
      <vt:lpstr>Homework #9,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739</cp:revision>
  <dcterms:created xsi:type="dcterms:W3CDTF">2008-01-12T03:52:55Z</dcterms:created>
  <dcterms:modified xsi:type="dcterms:W3CDTF">2015-07-22T18:01:27Z</dcterms:modified>
  <cp:category/>
</cp:coreProperties>
</file>