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7" autoAdjust="0"/>
    <p:restoredTop sz="98450" autoAdjust="0"/>
  </p:normalViewPr>
  <p:slideViewPr>
    <p:cSldViewPr>
      <p:cViewPr varScale="1">
        <p:scale>
          <a:sx n="120" d="100"/>
          <a:sy n="120" d="100"/>
        </p:scale>
        <p:origin x="-368" y="-9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</a:t>
            </a:r>
            <a:r>
              <a:rPr lang="en-US" sz="1000" baseline="0" dirty="0" smtClean="0"/>
              <a:t>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S46B/assignments/8/GettysburgAddress.tx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check.it/codecheck/files/15071607148den21njqu0ri0g193w4y5k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</a:t>
            </a:r>
            <a:r>
              <a:rPr lang="en-US" sz="2400" dirty="0" smtClean="0"/>
              <a:t>16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365491"/>
            <a:ext cx="8773030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 smtClean="0">
                <a:latin typeface="Courier New"/>
                <a:cs typeface="Courier New"/>
              </a:rPr>
              <a:t>SentenceTranslator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private </a:t>
            </a:r>
            <a:r>
              <a:rPr lang="en-US" sz="1800" b="1" dirty="0">
                <a:latin typeface="Courier New"/>
                <a:cs typeface="Courier New"/>
              </a:rPr>
              <a:t>static String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translate</a:t>
            </a:r>
            <a:r>
              <a:rPr lang="en-US" sz="1800" b="1" dirty="0">
                <a:latin typeface="Courier New"/>
                <a:cs typeface="Courier New"/>
              </a:rPr>
              <a:t>(Scanner text,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                        </a:t>
            </a:r>
            <a:r>
              <a:rPr lang="en-US" sz="1800" b="1" dirty="0" err="1">
                <a:latin typeface="Courier New"/>
                <a:cs typeface="Courier New"/>
              </a:rPr>
              <a:t>ArrayList</a:t>
            </a:r>
            <a:r>
              <a:rPr lang="en-US" sz="1800" b="1" dirty="0">
                <a:latin typeface="Courier New"/>
                <a:cs typeface="Courier New"/>
              </a:rPr>
              <a:t>&lt;String&gt; </a:t>
            </a:r>
            <a:r>
              <a:rPr lang="en-US" sz="1800" b="1" dirty="0" err="1">
                <a:latin typeface="Courier New"/>
                <a:cs typeface="Courier New"/>
              </a:rPr>
              <a:t>english</a:t>
            </a:r>
            <a:r>
              <a:rPr lang="en-US" sz="1800" b="1" dirty="0">
                <a:latin typeface="Courier New"/>
                <a:cs typeface="Courier New"/>
              </a:rPr>
              <a:t>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                        </a:t>
            </a:r>
            <a:r>
              <a:rPr lang="en-US" sz="1800" b="1" dirty="0" err="1">
                <a:latin typeface="Courier New"/>
                <a:cs typeface="Courier New"/>
              </a:rPr>
              <a:t>ArrayList</a:t>
            </a:r>
            <a:r>
              <a:rPr lang="en-US" sz="1800" b="1" dirty="0">
                <a:latin typeface="Courier New"/>
                <a:cs typeface="Courier New"/>
              </a:rPr>
              <a:t>&lt;String&gt; </a:t>
            </a:r>
            <a:r>
              <a:rPr lang="en-US" sz="1800" b="1" dirty="0" err="1">
                <a:latin typeface="Courier New"/>
                <a:cs typeface="Courier New"/>
              </a:rPr>
              <a:t>french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if (!</a:t>
            </a:r>
            <a:r>
              <a:rPr lang="en-US" sz="1800" b="1" dirty="0" err="1">
                <a:latin typeface="Courier New"/>
                <a:cs typeface="Courier New"/>
              </a:rPr>
              <a:t>text.hasNext</a:t>
            </a:r>
            <a:r>
              <a:rPr lang="en-US" sz="1800" b="1" dirty="0">
                <a:latin typeface="Courier New"/>
                <a:cs typeface="Courier New"/>
              </a:rPr>
              <a:t>()) return "";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nl-NL" sz="1800" b="1" dirty="0">
                <a:latin typeface="Courier New"/>
                <a:cs typeface="Courier New"/>
              </a:rPr>
              <a:t>            String word = </a:t>
            </a:r>
            <a:r>
              <a:rPr lang="nl-NL" sz="1800" b="1" dirty="0" err="1">
                <a:latin typeface="Courier New"/>
                <a:cs typeface="Courier New"/>
              </a:rPr>
              <a:t>text.next</a:t>
            </a:r>
            <a:r>
              <a:rPr lang="nl-NL" sz="1800" b="1" dirty="0">
                <a:latin typeface="Courier New"/>
                <a:cs typeface="Courier New"/>
              </a:rPr>
              <a:t>();</a:t>
            </a:r>
          </a:p>
          <a:p>
            <a:r>
              <a:rPr lang="nl-NL" sz="1800" b="1" dirty="0">
                <a:latin typeface="Courier New"/>
                <a:cs typeface="Courier New"/>
              </a:rPr>
              <a:t>            return </a:t>
            </a:r>
            <a:r>
              <a:rPr lang="nl-NL" sz="1800" b="1" dirty="0">
                <a:solidFill>
                  <a:srgbClr val="B23C00"/>
                </a:solidFill>
                <a:latin typeface="Courier New"/>
                <a:cs typeface="Courier New"/>
              </a:rPr>
              <a:t>translate</a:t>
            </a:r>
            <a:r>
              <a:rPr lang="nl-NL" sz="1800" b="1" dirty="0">
                <a:latin typeface="Courier New"/>
                <a:cs typeface="Courier New"/>
              </a:rPr>
              <a:t>(word, </a:t>
            </a:r>
            <a:r>
              <a:rPr lang="nl-NL" sz="1800" b="1" dirty="0" err="1">
                <a:latin typeface="Courier New"/>
                <a:cs typeface="Courier New"/>
              </a:rPr>
              <a:t>english</a:t>
            </a:r>
            <a:r>
              <a:rPr lang="nl-NL" sz="1800" b="1" dirty="0">
                <a:latin typeface="Courier New"/>
                <a:cs typeface="Courier New"/>
              </a:rPr>
              <a:t>, </a:t>
            </a:r>
            <a:r>
              <a:rPr lang="nl-NL" sz="1800" b="1" dirty="0" err="1">
                <a:latin typeface="Courier New"/>
                <a:cs typeface="Courier New"/>
              </a:rPr>
              <a:t>french</a:t>
            </a:r>
            <a:r>
              <a:rPr lang="nl-NL" sz="1800" b="1" dirty="0">
                <a:latin typeface="Courier New"/>
                <a:cs typeface="Courier New"/>
              </a:rPr>
              <a:t>) + " " +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   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translate</a:t>
            </a:r>
            <a:r>
              <a:rPr lang="en-US" sz="1800" b="1" dirty="0">
                <a:latin typeface="Courier New"/>
                <a:cs typeface="Courier New"/>
              </a:rPr>
              <a:t>(text, </a:t>
            </a:r>
            <a:r>
              <a:rPr lang="en-US" sz="1800" b="1" dirty="0" err="1">
                <a:latin typeface="Courier New"/>
                <a:cs typeface="Courier New"/>
              </a:rPr>
              <a:t>english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french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378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8557551" cy="550920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static </a:t>
            </a:r>
            <a:r>
              <a:rPr lang="en-US" b="1" dirty="0" err="1">
                <a:latin typeface="Courier New"/>
                <a:cs typeface="Courier New"/>
              </a:rPr>
              <a:t>LinkedList</a:t>
            </a:r>
            <a:r>
              <a:rPr lang="en-US" b="1" dirty="0">
                <a:latin typeface="Courier New"/>
                <a:cs typeface="Courier New"/>
              </a:rPr>
              <a:t>&lt;Integer&gt; merge(</a:t>
            </a:r>
            <a:r>
              <a:rPr lang="en-US" b="1" dirty="0" err="1">
                <a:latin typeface="Courier New"/>
                <a:cs typeface="Courier New"/>
              </a:rPr>
              <a:t>LinkedList</a:t>
            </a:r>
            <a:r>
              <a:rPr lang="en-US" b="1" dirty="0">
                <a:latin typeface="Courier New"/>
                <a:cs typeface="Courier New"/>
              </a:rPr>
              <a:t>&lt;Integer&gt; first, </a:t>
            </a:r>
          </a:p>
          <a:p>
            <a:r>
              <a:rPr lang="nl-NL" b="1" dirty="0">
                <a:latin typeface="Courier New"/>
                <a:cs typeface="Courier New"/>
              </a:rPr>
              <a:t>                                         </a:t>
            </a:r>
            <a:r>
              <a:rPr lang="nl-NL" b="1" dirty="0" err="1">
                <a:latin typeface="Courier New"/>
                <a:cs typeface="Courier New"/>
              </a:rPr>
              <a:t>LinkedList</a:t>
            </a:r>
            <a:r>
              <a:rPr lang="nl-NL" b="1" dirty="0">
                <a:latin typeface="Courier New"/>
                <a:cs typeface="Courier New"/>
              </a:rPr>
              <a:t>&lt;Integer&gt; second)</a:t>
            </a:r>
          </a:p>
          <a:p>
            <a:r>
              <a:rPr lang="nl-NL" b="1" dirty="0">
                <a:latin typeface="Courier New"/>
                <a:cs typeface="Courier New"/>
              </a:rPr>
              <a:t>{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err="1">
                <a:latin typeface="Courier New"/>
                <a:cs typeface="Courier New"/>
              </a:rPr>
              <a:t>LinkedList</a:t>
            </a:r>
            <a:r>
              <a:rPr lang="nl-NL" b="1" dirty="0">
                <a:latin typeface="Courier New"/>
                <a:cs typeface="Courier New"/>
              </a:rPr>
              <a:t>&lt;Integer&gt; list = new </a:t>
            </a:r>
            <a:r>
              <a:rPr lang="nl-NL" b="1" dirty="0" err="1">
                <a:latin typeface="Courier New"/>
                <a:cs typeface="Courier New"/>
              </a:rPr>
              <a:t>LinkedList</a:t>
            </a:r>
            <a:r>
              <a:rPr lang="nl-NL" b="1" dirty="0">
                <a:latin typeface="Courier New"/>
                <a:cs typeface="Courier New"/>
              </a:rPr>
              <a:t>&lt;Integer&gt;();</a:t>
            </a:r>
          </a:p>
          <a:p>
            <a:endParaRPr lang="nl-NL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while ((</a:t>
            </a:r>
            <a:r>
              <a:rPr lang="en-US" b="1" dirty="0" err="1">
                <a:latin typeface="Courier New"/>
                <a:cs typeface="Courier New"/>
              </a:rPr>
              <a:t>first.size</a:t>
            </a:r>
            <a:r>
              <a:rPr lang="en-US" b="1" dirty="0">
                <a:latin typeface="Courier New"/>
                <a:cs typeface="Courier New"/>
              </a:rPr>
              <a:t>() &gt; 0) &amp;&amp; (</a:t>
            </a:r>
            <a:r>
              <a:rPr lang="en-US" b="1" dirty="0" err="1">
                <a:latin typeface="Courier New"/>
                <a:cs typeface="Courier New"/>
              </a:rPr>
              <a:t>second.size</a:t>
            </a:r>
            <a:r>
              <a:rPr lang="en-US" b="1" dirty="0">
                <a:latin typeface="Courier New"/>
                <a:cs typeface="Courier New"/>
              </a:rPr>
              <a:t>() &gt; 0)) {</a:t>
            </a:r>
          </a:p>
          <a:p>
            <a:r>
              <a:rPr lang="en-US" b="1" dirty="0">
                <a:latin typeface="Courier New"/>
                <a:cs typeface="Courier New"/>
              </a:rPr>
              <a:t>        if (</a:t>
            </a:r>
            <a:r>
              <a:rPr lang="en-US" b="1" dirty="0" err="1">
                <a:latin typeface="Courier New"/>
                <a:cs typeface="Courier New"/>
              </a:rPr>
              <a:t>first.getFirst</a:t>
            </a:r>
            <a:r>
              <a:rPr lang="en-US" b="1" dirty="0">
                <a:latin typeface="Courier New"/>
                <a:cs typeface="Courier New"/>
              </a:rPr>
              <a:t>() &lt; </a:t>
            </a:r>
            <a:r>
              <a:rPr lang="en-US" b="1" dirty="0" err="1">
                <a:latin typeface="Courier New"/>
                <a:cs typeface="Courier New"/>
              </a:rPr>
              <a:t>second.getFirst</a:t>
            </a:r>
            <a:r>
              <a:rPr lang="en-US" b="1" dirty="0">
                <a:latin typeface="Courier New"/>
                <a:cs typeface="Courier New"/>
              </a:rPr>
              <a:t>()) {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list.add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first.getFirst</a:t>
            </a:r>
            <a:r>
              <a:rPr lang="en-US" b="1" dirty="0">
                <a:latin typeface="Courier New"/>
                <a:cs typeface="Courier New"/>
              </a:rPr>
              <a:t>());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first.remove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    } </a:t>
            </a:r>
          </a:p>
          <a:p>
            <a:r>
              <a:rPr lang="da-DK" b="1" dirty="0">
                <a:latin typeface="Courier New"/>
                <a:cs typeface="Courier New"/>
              </a:rPr>
              <a:t>        </a:t>
            </a:r>
            <a:r>
              <a:rPr lang="da-DK" b="1" dirty="0" err="1">
                <a:latin typeface="Courier New"/>
                <a:cs typeface="Courier New"/>
              </a:rPr>
              <a:t>else</a:t>
            </a:r>
            <a:r>
              <a:rPr lang="da-DK" b="1" dirty="0">
                <a:latin typeface="Courier New"/>
                <a:cs typeface="Courier New"/>
              </a:rPr>
              <a:t> {</a:t>
            </a:r>
          </a:p>
          <a:p>
            <a:r>
              <a:rPr lang="da-DK" b="1" dirty="0">
                <a:latin typeface="Courier New"/>
                <a:cs typeface="Courier New"/>
              </a:rPr>
              <a:t>            </a:t>
            </a:r>
            <a:r>
              <a:rPr lang="da-DK" b="1" dirty="0" err="1">
                <a:latin typeface="Courier New"/>
                <a:cs typeface="Courier New"/>
              </a:rPr>
              <a:t>list.add</a:t>
            </a:r>
            <a:r>
              <a:rPr lang="da-DK" b="1" dirty="0">
                <a:latin typeface="Courier New"/>
                <a:cs typeface="Courier New"/>
              </a:rPr>
              <a:t>(</a:t>
            </a:r>
            <a:r>
              <a:rPr lang="da-DK" b="1" dirty="0" err="1">
                <a:latin typeface="Courier New"/>
                <a:cs typeface="Courier New"/>
              </a:rPr>
              <a:t>second.getFirst</a:t>
            </a:r>
            <a:r>
              <a:rPr lang="da-DK" b="1" dirty="0">
                <a:latin typeface="Courier New"/>
                <a:cs typeface="Courier New"/>
              </a:rPr>
              <a:t>());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second.remove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    }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if (</a:t>
            </a:r>
            <a:r>
              <a:rPr lang="en-US" b="1" dirty="0" err="1">
                <a:latin typeface="Courier New"/>
                <a:cs typeface="Courier New"/>
              </a:rPr>
              <a:t>first.size</a:t>
            </a:r>
            <a:r>
              <a:rPr lang="en-US" b="1" dirty="0">
                <a:latin typeface="Courier New"/>
                <a:cs typeface="Courier New"/>
              </a:rPr>
              <a:t>()  &gt; 0) </a:t>
            </a:r>
            <a:r>
              <a:rPr lang="en-US" b="1" dirty="0" err="1">
                <a:latin typeface="Courier New"/>
                <a:cs typeface="Courier New"/>
              </a:rPr>
              <a:t>list.addAll</a:t>
            </a:r>
            <a:r>
              <a:rPr lang="en-US" b="1" dirty="0">
                <a:latin typeface="Courier New"/>
                <a:cs typeface="Courier New"/>
              </a:rPr>
              <a:t>(first);</a:t>
            </a:r>
          </a:p>
          <a:p>
            <a:r>
              <a:rPr lang="en-US" b="1" dirty="0">
                <a:latin typeface="Courier New"/>
                <a:cs typeface="Courier New"/>
              </a:rPr>
              <a:t>    if (</a:t>
            </a:r>
            <a:r>
              <a:rPr lang="en-US" b="1" dirty="0" err="1">
                <a:latin typeface="Courier New"/>
                <a:cs typeface="Courier New"/>
              </a:rPr>
              <a:t>second.size</a:t>
            </a:r>
            <a:r>
              <a:rPr lang="en-US" b="1" dirty="0">
                <a:latin typeface="Courier New"/>
                <a:cs typeface="Courier New"/>
              </a:rPr>
              <a:t>() &gt; 0) </a:t>
            </a:r>
            <a:r>
              <a:rPr lang="en-US" b="1" dirty="0" err="1">
                <a:latin typeface="Courier New"/>
                <a:cs typeface="Courier New"/>
              </a:rPr>
              <a:t>list.addAll</a:t>
            </a:r>
            <a:r>
              <a:rPr lang="en-US" b="1" dirty="0">
                <a:latin typeface="Courier New"/>
                <a:cs typeface="Courier New"/>
              </a:rPr>
              <a:t>(second);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return list;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12" y="3063244"/>
            <a:ext cx="286406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Merge from the first list.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3512" y="3977634"/>
            <a:ext cx="327796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Merge from the second list.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02" y="5098528"/>
            <a:ext cx="13394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Merge the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leftovers.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93"/>
            <a:ext cx="8229600" cy="3890632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Looking for 86: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Looking for 42: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10" y="2331732"/>
            <a:ext cx="141597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a</a:t>
            </a:r>
            <a:r>
              <a:rPr lang="en-US" sz="2000" b="1" dirty="0" smtClean="0">
                <a:latin typeface="Courier New"/>
                <a:cs typeface="Courier New"/>
              </a:rPr>
              <a:t>[ 9</a:t>
            </a:r>
            <a:r>
              <a:rPr lang="en-US" sz="2000" b="1" dirty="0">
                <a:latin typeface="Courier New"/>
                <a:cs typeface="Courier New"/>
              </a:rPr>
              <a:t>]=50</a:t>
            </a:r>
          </a:p>
          <a:p>
            <a:r>
              <a:rPr lang="en-US" sz="2000" b="1" dirty="0">
                <a:latin typeface="Courier New"/>
                <a:cs typeface="Courier New"/>
              </a:rPr>
              <a:t>a[14]=79</a:t>
            </a:r>
          </a:p>
          <a:p>
            <a:r>
              <a:rPr lang="en-US" sz="2000" b="1" dirty="0">
                <a:latin typeface="Courier New"/>
                <a:cs typeface="Courier New"/>
              </a:rPr>
              <a:t>a[17]=88</a:t>
            </a:r>
          </a:p>
          <a:p>
            <a:r>
              <a:rPr lang="en-US" sz="2000" b="1" dirty="0">
                <a:latin typeface="Courier New"/>
                <a:cs typeface="Courier New"/>
              </a:rPr>
              <a:t>a[15]=83</a:t>
            </a:r>
          </a:p>
          <a:p>
            <a:r>
              <a:rPr lang="en-US" sz="2000" b="1" dirty="0">
                <a:latin typeface="Courier New"/>
                <a:cs typeface="Courier New"/>
              </a:rPr>
              <a:t>a[16]=86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10" y="4358076"/>
            <a:ext cx="1262059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a[9]=50</a:t>
            </a:r>
          </a:p>
          <a:p>
            <a:r>
              <a:rPr lang="en-US" sz="2000" b="1" dirty="0">
                <a:latin typeface="Courier New"/>
                <a:cs typeface="Courier New"/>
              </a:rPr>
              <a:t>a[4]=18</a:t>
            </a:r>
          </a:p>
          <a:p>
            <a:r>
              <a:rPr lang="en-US" sz="2000" b="1" dirty="0">
                <a:latin typeface="Courier New"/>
                <a:cs typeface="Courier New"/>
              </a:rPr>
              <a:t>a[6]=29</a:t>
            </a:r>
          </a:p>
          <a:p>
            <a:r>
              <a:rPr lang="en-US" sz="2000" b="1" dirty="0">
                <a:latin typeface="Courier New"/>
                <a:cs typeface="Courier New"/>
              </a:rPr>
              <a:t>a[7]=32</a:t>
            </a:r>
          </a:p>
          <a:p>
            <a:r>
              <a:rPr lang="en-US" sz="2000" b="1" dirty="0">
                <a:latin typeface="Courier New"/>
                <a:cs typeface="Courier New"/>
              </a:rPr>
              <a:t>a[8]=47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985" y="1349529"/>
            <a:ext cx="8034246" cy="70788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[] a = { 4, 14, 16, 16, 18, 26, 29, 32, 47, 50,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       54</a:t>
            </a:r>
            <a:r>
              <a:rPr lang="en-US" sz="2000" b="1" dirty="0">
                <a:latin typeface="Courier New"/>
                <a:cs typeface="Courier New"/>
              </a:rPr>
              <a:t>, 61, 63, 64, 79, 83, 86, 88, 92, 97};</a:t>
            </a:r>
          </a:p>
        </p:txBody>
      </p:sp>
    </p:spTree>
    <p:extLst>
      <p:ext uri="{BB962C8B-B14F-4D97-AF65-F5344CB8AC3E}">
        <p14:creationId xmlns:p14="http://schemas.microsoft.com/office/powerpoint/2010/main" val="3261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417342"/>
            <a:ext cx="6802939" cy="440120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Partitioning: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[17, 69, 23, 27, 52, 38, 2, 42, 91, 80]</a:t>
            </a:r>
          </a:p>
          <a:p>
            <a:endParaRPr lang="hr-HR" sz="2000" b="1" dirty="0" smtClean="0">
              <a:latin typeface="Courier New"/>
              <a:cs typeface="Courier New"/>
            </a:endParaRPr>
          </a:p>
          <a:p>
            <a:r>
              <a:rPr lang="hr-HR" sz="2000" b="1" dirty="0" smtClean="0">
                <a:latin typeface="Courier New"/>
                <a:cs typeface="Courier New"/>
              </a:rPr>
              <a:t>Pivot </a:t>
            </a:r>
            <a:r>
              <a:rPr lang="hr-HR" sz="2000" b="1" dirty="0">
                <a:latin typeface="Courier New"/>
                <a:cs typeface="Courier New"/>
              </a:rPr>
              <a:t>= 52</a:t>
            </a:r>
          </a:p>
          <a:p>
            <a:r>
              <a:rPr lang="hr-HR" sz="2000" b="1" dirty="0">
                <a:latin typeface="Courier New"/>
                <a:cs typeface="Courier New"/>
              </a:rPr>
              <a:t>    [17, 69, 23, 27, 80, 38, 2, 42, 91, 52]</a:t>
            </a:r>
          </a:p>
          <a:p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>
                <a:latin typeface="Courier New"/>
                <a:cs typeface="Courier New"/>
              </a:rPr>
              <a:t>= 1, j = 7, swapped 42 and 69: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[17, 42, 23, 27, 80, 38, 2, 69, 91, 52]</a:t>
            </a:r>
          </a:p>
          <a:p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>
                <a:latin typeface="Courier New"/>
                <a:cs typeface="Courier New"/>
              </a:rPr>
              <a:t>= 4, j = 6, swapped 2 and 80: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[17, 42, 23, 27, 2, 38, 80, 69, 91, 52]</a:t>
            </a:r>
          </a:p>
          <a:p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Partitioned</a:t>
            </a:r>
            <a:r>
              <a:rPr lang="en-US" sz="2000" b="1" dirty="0">
                <a:latin typeface="Courier New"/>
                <a:cs typeface="Courier New"/>
              </a:rPr>
              <a:t>: pivot = 52, pivot index = 6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[17, 42, 23, 27, 2, 38, 52, 69, 91, 80</a:t>
            </a:r>
            <a:r>
              <a:rPr lang="en-US" sz="2000" b="1" dirty="0" smtClean="0">
                <a:latin typeface="Courier New"/>
                <a:cs typeface="Courier New"/>
              </a:rPr>
              <a:t>]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2881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Java Collections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built-in set of interfaces and classes </a:t>
            </a:r>
            <a:br>
              <a:rPr lang="en-US" dirty="0" smtClean="0"/>
            </a:br>
            <a:r>
              <a:rPr lang="en-US" dirty="0" smtClean="0"/>
              <a:t>that you can use in your programs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>
                <a:solidFill>
                  <a:srgbClr val="B23C00"/>
                </a:solidFill>
              </a:rPr>
              <a:t>organize multiple data objects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Different ways to </a:t>
            </a:r>
            <a:r>
              <a:rPr lang="en-US" dirty="0" smtClean="0">
                <a:solidFill>
                  <a:srgbClr val="B23C00"/>
                </a:solidFill>
              </a:rPr>
              <a:t>store</a:t>
            </a:r>
            <a:r>
              <a:rPr lang="en-US" dirty="0" smtClean="0"/>
              <a:t> the objects in memory.</a:t>
            </a:r>
          </a:p>
          <a:p>
            <a:pPr lvl="1"/>
            <a:r>
              <a:rPr lang="en-US" dirty="0" smtClean="0"/>
              <a:t>Different ways to </a:t>
            </a:r>
            <a:r>
              <a:rPr lang="en-US" dirty="0" smtClean="0">
                <a:solidFill>
                  <a:srgbClr val="B23C00"/>
                </a:solidFill>
              </a:rPr>
              <a:t>access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23C00"/>
                </a:solidFill>
              </a:rPr>
              <a:t>manipulate</a:t>
            </a:r>
            <a:r>
              <a:rPr lang="en-US" dirty="0" smtClean="0"/>
              <a:t> the objects.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 put the objects into a </a:t>
            </a:r>
            <a:r>
              <a:rPr lang="en-US" dirty="0" smtClean="0">
                <a:solidFill>
                  <a:srgbClr val="B23C00"/>
                </a:solidFill>
              </a:rPr>
              <a:t>collection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 collection type: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ArrayList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Interfaces and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horstmann_7e_fig_15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0408"/>
            <a:ext cx="868680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is an unordered collection.</a:t>
            </a:r>
          </a:p>
          <a:p>
            <a:pPr lvl="1"/>
            <a:r>
              <a:rPr lang="en-US" dirty="0" smtClean="0"/>
              <a:t>No duplicates admitted.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Its elements are stored in a way that’s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optimized for efficiency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necessarily in the order that you entered them.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 are two implementations of </a:t>
            </a:r>
            <a:br>
              <a:rPr lang="en-US" dirty="0" smtClean="0"/>
            </a:br>
            <a:r>
              <a:rPr lang="en-US" dirty="0" smtClean="0"/>
              <a:t>the standard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Set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interface.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HashSet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HashSet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hash tables.</a:t>
            </a:r>
          </a:p>
          <a:p>
            <a:r>
              <a:rPr lang="en-US" dirty="0" smtClean="0"/>
              <a:t>Use to group elements into smaller collections that share the same characteristic.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1" y="2870611"/>
            <a:ext cx="4142724" cy="321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355" y="4195097"/>
            <a:ext cx="19100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Books grouped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by color.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TreeSet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 smtClean="0"/>
              <a:t>Based on binary search trees.</a:t>
            </a:r>
          </a:p>
          <a:p>
            <a:r>
              <a:rPr lang="en-US" dirty="0" smtClean="0"/>
              <a:t>Use to store elements in sorted order.</a:t>
            </a:r>
          </a:p>
          <a:p>
            <a:pPr lvl="1"/>
            <a:r>
              <a:rPr lang="en-US" dirty="0" smtClean="0"/>
              <a:t>The element objects must be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Comparable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Or, you must supply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Comparator</a:t>
            </a:r>
            <a:r>
              <a:rPr lang="en-US" dirty="0" smtClean="0"/>
              <a:t>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3241309"/>
            <a:ext cx="3429010" cy="3068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625" y="4195097"/>
            <a:ext cx="16815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Books sorted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by height.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16 July 21 16.1</a:t>
            </a:r>
          </a:p>
          <a:p>
            <a:r>
              <a:rPr lang="en-US" dirty="0"/>
              <a:t>Quiz </a:t>
            </a:r>
            <a:r>
              <a:rPr lang="en-US" dirty="0" smtClean="0"/>
              <a:t>17 July 21 16.1 Worked Example</a:t>
            </a:r>
          </a:p>
          <a:p>
            <a:r>
              <a:rPr lang="en-US" dirty="0"/>
              <a:t>Quiz </a:t>
            </a:r>
            <a:r>
              <a:rPr lang="en-US" dirty="0" smtClean="0"/>
              <a:t>18 </a:t>
            </a:r>
            <a:r>
              <a:rPr lang="en-US" dirty="0"/>
              <a:t>July </a:t>
            </a:r>
            <a:r>
              <a:rPr lang="en-US" dirty="0" smtClean="0"/>
              <a:t>21 16.2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640073"/>
          </a:xfrm>
        </p:spPr>
        <p:txBody>
          <a:bodyPr/>
          <a:lstStyle/>
          <a:p>
            <a:r>
              <a:rPr lang="en-US" dirty="0" smtClean="0"/>
              <a:t>Or use the “diamond” with newer Java versions.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3337561"/>
            <a:ext cx="7572506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HashSet</a:t>
            </a:r>
            <a:r>
              <a:rPr lang="en-US" sz="2000" b="1" dirty="0">
                <a:latin typeface="Courier New"/>
                <a:cs typeface="Courier New"/>
              </a:rPr>
              <a:t>&lt;&gt;();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TreeSet</a:t>
            </a:r>
            <a:r>
              <a:rPr lang="en-US" sz="2000" b="1" dirty="0">
                <a:latin typeface="Courier New"/>
                <a:cs typeface="Courier New"/>
              </a:rPr>
              <a:t>&lt;&gt;();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TreeSet</a:t>
            </a:r>
            <a:r>
              <a:rPr lang="en-US" sz="2000" b="1" dirty="0">
                <a:latin typeface="Courier New"/>
                <a:cs typeface="Courier New"/>
              </a:rPr>
              <a:t>&lt;&gt;(</a:t>
            </a:r>
            <a:r>
              <a:rPr lang="en-US" sz="2000" b="1" dirty="0" err="1">
                <a:latin typeface="Courier New"/>
                <a:cs typeface="Courier New"/>
              </a:rPr>
              <a:t>myComparator</a:t>
            </a:r>
            <a:r>
              <a:rPr lang="en-US" sz="20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45" y="1417342"/>
            <a:ext cx="849598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HashSet</a:t>
            </a:r>
            <a:r>
              <a:rPr lang="en-US" sz="2000" b="1" dirty="0" smtClean="0">
                <a:latin typeface="Courier New"/>
                <a:cs typeface="Courier New"/>
              </a:rPr>
              <a:t>&lt;String&gt;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TreeSet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latin typeface="Courier New"/>
                <a:cs typeface="Courier New"/>
              </a:rPr>
              <a:t>String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Set&lt;String&gt; names = new </a:t>
            </a:r>
            <a:r>
              <a:rPr lang="en-US" sz="2000" b="1" dirty="0" err="1">
                <a:latin typeface="Courier New"/>
                <a:cs typeface="Courier New"/>
              </a:rPr>
              <a:t>TreeSet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latin typeface="Courier New"/>
                <a:cs typeface="Courier New"/>
              </a:rPr>
              <a:t>String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myComparator</a:t>
            </a:r>
            <a:r>
              <a:rPr lang="en-US" sz="20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74039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to a set of names (strings):</a:t>
            </a:r>
          </a:p>
          <a:p>
            <a:endParaRPr lang="en-US" dirty="0"/>
          </a:p>
          <a:p>
            <a:pPr lvl="1"/>
            <a:r>
              <a:rPr lang="en-US" dirty="0" smtClean="0"/>
              <a:t>No duplicates.</a:t>
            </a:r>
          </a:p>
          <a:p>
            <a:pPr lvl="1"/>
            <a:r>
              <a:rPr lang="en-US" dirty="0" smtClean="0"/>
              <a:t>If you add an element that’s already in the set,</a:t>
            </a:r>
            <a:br>
              <a:rPr lang="en-US" dirty="0" smtClean="0"/>
            </a:br>
            <a:r>
              <a:rPr lang="en-US" dirty="0" smtClean="0"/>
              <a:t>the add operation </a:t>
            </a:r>
            <a:r>
              <a:rPr lang="en-US" smtClean="0"/>
              <a:t>is ignored.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Remove from a set of names:</a:t>
            </a:r>
          </a:p>
          <a:p>
            <a:endParaRPr lang="en-US" dirty="0"/>
          </a:p>
          <a:p>
            <a:pPr lvl="1"/>
            <a:r>
              <a:rPr lang="en-US" dirty="0" smtClean="0"/>
              <a:t>If you try to remove an element that’s not in the set,</a:t>
            </a:r>
            <a:br>
              <a:rPr lang="en-US" dirty="0" smtClean="0"/>
            </a:br>
            <a:r>
              <a:rPr lang="en-US" dirty="0" smtClean="0"/>
              <a:t>the remove operation is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1874537"/>
            <a:ext cx="3325498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/>
                <a:cs typeface="Courier New"/>
              </a:rPr>
              <a:t>names.add</a:t>
            </a:r>
            <a:r>
              <a:rPr lang="en-US" sz="2000" b="1" dirty="0" smtClean="0">
                <a:latin typeface="Courier New"/>
                <a:cs typeface="Courier New"/>
              </a:rPr>
              <a:t>("Juliet");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59" y="4434829"/>
            <a:ext cx="3724672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/>
                <a:cs typeface="Courier New"/>
              </a:rPr>
              <a:t>names.remove</a:t>
            </a:r>
            <a:r>
              <a:rPr lang="en-US" sz="2000" b="1" dirty="0" smtClean="0">
                <a:latin typeface="Courier New"/>
                <a:cs typeface="Courier New"/>
              </a:rPr>
              <a:t>("Juliet");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7321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Sets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70941"/>
          </a:xfrm>
        </p:spPr>
        <p:txBody>
          <a:bodyPr/>
          <a:lstStyle/>
          <a:p>
            <a:r>
              <a:rPr lang="en-US" dirty="0" smtClean="0"/>
              <a:t>Is an element in the set?</a:t>
            </a:r>
          </a:p>
          <a:p>
            <a:endParaRPr lang="en-US" dirty="0"/>
          </a:p>
          <a:p>
            <a:r>
              <a:rPr lang="en-US" dirty="0" smtClean="0"/>
              <a:t>Iterate through the elements of a set: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Or, use the “for each” loop: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1874537"/>
            <a:ext cx="5109893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if (</a:t>
            </a:r>
            <a:r>
              <a:rPr lang="en-US" sz="2000" b="1" dirty="0" err="1" smtClean="0">
                <a:latin typeface="Courier New"/>
                <a:cs typeface="Courier New"/>
              </a:rPr>
              <a:t>names.contains</a:t>
            </a:r>
            <a:r>
              <a:rPr lang="en-US" sz="2000" b="1" dirty="0" smtClean="0">
                <a:latin typeface="Courier New"/>
                <a:cs typeface="Courier New"/>
              </a:rPr>
              <a:t>("Juliet") ...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96" y="2880366"/>
            <a:ext cx="6495112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Iterator&lt;String&gt; </a:t>
            </a:r>
            <a:r>
              <a:rPr lang="en-US" sz="2000" b="1" dirty="0" err="1" smtClean="0">
                <a:latin typeface="Courier New"/>
                <a:cs typeface="Courier New"/>
              </a:rPr>
              <a:t>iter</a:t>
            </a:r>
            <a:r>
              <a:rPr lang="en-US" sz="2000" b="1" dirty="0" smtClean="0">
                <a:latin typeface="Courier New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cs typeface="Courier New"/>
              </a:rPr>
              <a:t>names.iterator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while (</a:t>
            </a:r>
            <a:r>
              <a:rPr lang="en-US" sz="2000" b="1" dirty="0" err="1" smtClean="0">
                <a:latin typeface="Courier New"/>
                <a:cs typeface="Courier New"/>
              </a:rPr>
              <a:t>iter.hasNext</a:t>
            </a:r>
            <a:r>
              <a:rPr lang="en-US" sz="2000" b="1" dirty="0" smtClean="0">
                <a:latin typeface="Courier New"/>
                <a:cs typeface="Courier New"/>
              </a:rPr>
              <a:t>())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String name = </a:t>
            </a:r>
            <a:r>
              <a:rPr lang="en-US" sz="2000" b="1" dirty="0" err="1" smtClean="0">
                <a:latin typeface="Courier New"/>
                <a:cs typeface="Courier New"/>
              </a:rPr>
              <a:t>iter.next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64" y="5166341"/>
            <a:ext cx="4456185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for (String name : names) 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808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Sets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horstmann_7e_table_15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57" y="1224253"/>
            <a:ext cx="6857925" cy="54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 elements from a </a:t>
            </a:r>
            <a:r>
              <a:rPr lang="en-US" dirty="0" smtClean="0">
                <a:solidFill>
                  <a:srgbClr val="B23C00"/>
                </a:solidFill>
              </a:rPr>
              <a:t>key set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elements from a </a:t>
            </a:r>
            <a:r>
              <a:rPr lang="en-US" dirty="0" smtClean="0">
                <a:solidFill>
                  <a:srgbClr val="B23C00"/>
                </a:solidFill>
              </a:rPr>
              <a:t>value collection</a:t>
            </a:r>
            <a:r>
              <a:rPr lang="en-US" dirty="0" smtClean="0"/>
              <a:t>.</a:t>
            </a:r>
          </a:p>
          <a:p>
            <a:pPr marL="1828800" lvl="4" indent="0">
              <a:buNone/>
            </a:pPr>
            <a:endParaRPr lang="en-US" dirty="0" smtClean="0"/>
          </a:p>
          <a:p>
            <a:r>
              <a:rPr lang="en-US" dirty="0" smtClean="0"/>
              <a:t>Two implementations of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Map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interface: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HashMap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TreeMap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7" y="3063244"/>
            <a:ext cx="5486340" cy="30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dirty="0" smtClean="0"/>
              <a:t>Construct a map:</a:t>
            </a:r>
          </a:p>
          <a:p>
            <a:endParaRPr lang="en-US" dirty="0"/>
          </a:p>
          <a:p>
            <a:r>
              <a:rPr lang="en-US" dirty="0" smtClean="0"/>
              <a:t>Add an association:</a:t>
            </a:r>
          </a:p>
          <a:p>
            <a:endParaRPr lang="en-US" dirty="0"/>
          </a:p>
          <a:p>
            <a:r>
              <a:rPr lang="en-US" dirty="0" smtClean="0"/>
              <a:t>Update (change) an existing association:</a:t>
            </a:r>
          </a:p>
          <a:p>
            <a:endParaRPr lang="en-US" dirty="0"/>
          </a:p>
          <a:p>
            <a:r>
              <a:rPr lang="en-US" dirty="0" smtClean="0"/>
              <a:t>Get an association:</a:t>
            </a:r>
          </a:p>
          <a:p>
            <a:endParaRPr lang="en-US" dirty="0"/>
          </a:p>
          <a:p>
            <a:r>
              <a:rPr lang="en-US" dirty="0" smtClean="0"/>
              <a:t>Remove an association: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871" y="1874537"/>
            <a:ext cx="8701201" cy="35394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latin typeface="Courier New"/>
                <a:cs typeface="Courier New"/>
              </a:rPr>
              <a:t>Map&lt;String, Color&gt; </a:t>
            </a:r>
            <a:r>
              <a:rPr lang="en-US" sz="1700" b="1" dirty="0" err="1" smtClean="0">
                <a:latin typeface="Courier New"/>
                <a:cs typeface="Courier New"/>
              </a:rPr>
              <a:t>favoriteColors</a:t>
            </a:r>
            <a:r>
              <a:rPr lang="en-US" sz="1700" b="1" dirty="0" smtClean="0">
                <a:latin typeface="Courier New"/>
                <a:cs typeface="Courier New"/>
              </a:rPr>
              <a:t> = new </a:t>
            </a:r>
            <a:r>
              <a:rPr lang="en-US" sz="1700" b="1" dirty="0" err="1" smtClean="0">
                <a:latin typeface="Courier New"/>
                <a:cs typeface="Courier New"/>
              </a:rPr>
              <a:t>HashMap</a:t>
            </a:r>
            <a:r>
              <a:rPr lang="en-US" sz="1700" b="1" dirty="0" smtClean="0">
                <a:latin typeface="Courier New"/>
                <a:cs typeface="Courier New"/>
              </a:rPr>
              <a:t>&lt;String, Color&gt;();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52" y="2880366"/>
            <a:ext cx="5725546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 New"/>
                <a:cs typeface="Courier New"/>
              </a:rPr>
              <a:t>favoriteColors.put</a:t>
            </a:r>
            <a:r>
              <a:rPr lang="en-US" sz="1800" b="1" dirty="0" smtClean="0">
                <a:latin typeface="Courier New"/>
                <a:cs typeface="Courier New"/>
              </a:rPr>
              <a:t>("Juliet</a:t>
            </a:r>
            <a:r>
              <a:rPr lang="en-US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latin typeface="Courier New"/>
                <a:cs typeface="Courier New"/>
              </a:rPr>
              <a:t>Color.RED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5952" y="3977634"/>
            <a:ext cx="5864068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 New"/>
                <a:cs typeface="Courier New"/>
              </a:rPr>
              <a:t>favoriteColors.put</a:t>
            </a:r>
            <a:r>
              <a:rPr lang="en-US" sz="1800" b="1" dirty="0" smtClean="0">
                <a:latin typeface="Courier New"/>
                <a:cs typeface="Courier New"/>
              </a:rPr>
              <a:t>("Juliet</a:t>
            </a:r>
            <a:r>
              <a:rPr lang="en-US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latin typeface="Courier New"/>
                <a:cs typeface="Courier New"/>
              </a:rPr>
              <a:t>Color.BLUE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952" y="4983463"/>
            <a:ext cx="4206194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ourier New"/>
                <a:cs typeface="Courier New"/>
              </a:rPr>
              <a:t>favoriteColors.get</a:t>
            </a:r>
            <a:r>
              <a:rPr lang="en-US" sz="1800" b="1" dirty="0" smtClean="0">
                <a:latin typeface="Courier New"/>
                <a:cs typeface="Courier New"/>
              </a:rPr>
              <a:t>("Juliet</a:t>
            </a:r>
            <a:r>
              <a:rPr lang="en-US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52" y="5897853"/>
            <a:ext cx="461737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 New"/>
                <a:cs typeface="Courier New"/>
              </a:rPr>
              <a:t>favoriteColors.remove</a:t>
            </a:r>
            <a:r>
              <a:rPr lang="en-US" sz="1800" b="1" dirty="0" smtClean="0">
                <a:latin typeface="Courier New"/>
                <a:cs typeface="Courier New"/>
              </a:rPr>
              <a:t>("Juliet</a:t>
            </a:r>
            <a:r>
              <a:rPr lang="en-US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24" y="4641333"/>
            <a:ext cx="30360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Returns null if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association doesn’t exist.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Maps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11014"/>
          </a:xfrm>
        </p:spPr>
        <p:txBody>
          <a:bodyPr/>
          <a:lstStyle/>
          <a:p>
            <a:r>
              <a:rPr lang="en-US" dirty="0" smtClean="0"/>
              <a:t>To enumerate (list) all the keys in a map:</a:t>
            </a:r>
          </a:p>
          <a:p>
            <a:pPr lvl="1"/>
            <a:r>
              <a:rPr lang="en-US" dirty="0" smtClean="0"/>
              <a:t>Method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keySet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returns the set of keys.</a:t>
            </a:r>
          </a:p>
          <a:p>
            <a:pPr lvl="1"/>
            <a:r>
              <a:rPr lang="en-US" dirty="0" smtClean="0"/>
              <a:t>Then iterate over the keys.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If the map is a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TreeMap</a:t>
            </a:r>
            <a:r>
              <a:rPr lang="en-US" dirty="0" smtClean="0"/>
              <a:t>, then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keySet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will iterate over the keys in sorted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2880366"/>
            <a:ext cx="6802939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Set&lt;String&gt; keys = </a:t>
            </a:r>
            <a:r>
              <a:rPr lang="en-US" sz="2000" b="1" dirty="0" err="1" smtClean="0">
                <a:latin typeface="Courier New"/>
                <a:cs typeface="Courier New"/>
              </a:rPr>
              <a:t>favoriteColors.keySet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for (String key : keys)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Color value = </a:t>
            </a:r>
            <a:r>
              <a:rPr lang="en-US" sz="2000" b="1" dirty="0" err="1" smtClean="0">
                <a:latin typeface="Courier New"/>
                <a:cs typeface="Courier New"/>
              </a:rPr>
              <a:t>favoriteColors.get</a:t>
            </a:r>
            <a:r>
              <a:rPr lang="en-US" sz="2000" b="1" dirty="0" smtClean="0">
                <a:latin typeface="Courier New"/>
                <a:cs typeface="Courier New"/>
              </a:rPr>
              <a:t>(key);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5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Maps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horstmann_7e_table_15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1234463"/>
            <a:ext cx="6613899" cy="55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2651731"/>
          </a:xfrm>
        </p:spPr>
        <p:txBody>
          <a:bodyPr/>
          <a:lstStyle/>
          <a:p>
            <a:r>
              <a:rPr lang="en-US" dirty="0" smtClean="0"/>
              <a:t>Enter (“</a:t>
            </a:r>
            <a:r>
              <a:rPr lang="en-US" dirty="0" smtClean="0">
                <a:solidFill>
                  <a:srgbClr val="B23C00"/>
                </a:solidFill>
              </a:rPr>
              <a:t>push</a:t>
            </a:r>
            <a:r>
              <a:rPr lang="en-US" dirty="0" smtClean="0"/>
              <a:t>”) an element only at one end </a:t>
            </a:r>
            <a:br>
              <a:rPr lang="en-US" dirty="0" smtClean="0"/>
            </a:br>
            <a:r>
              <a:rPr lang="en-US" dirty="0" smtClean="0"/>
              <a:t>(the “</a:t>
            </a:r>
            <a:r>
              <a:rPr lang="en-US" dirty="0" smtClean="0">
                <a:solidFill>
                  <a:srgbClr val="B23C00"/>
                </a:solidFill>
              </a:rPr>
              <a:t>top</a:t>
            </a:r>
            <a:r>
              <a:rPr lang="en-US" dirty="0" smtClean="0"/>
              <a:t>”) of the stack.</a:t>
            </a:r>
          </a:p>
          <a:p>
            <a:r>
              <a:rPr lang="en-US" dirty="0" smtClean="0"/>
              <a:t>Remove (“</a:t>
            </a:r>
            <a:r>
              <a:rPr lang="en-US" dirty="0" smtClean="0">
                <a:solidFill>
                  <a:srgbClr val="B23C00"/>
                </a:solidFill>
              </a:rPr>
              <a:t>pop</a:t>
            </a:r>
            <a:r>
              <a:rPr lang="en-US" dirty="0" smtClean="0"/>
              <a:t>”) an element only from </a:t>
            </a:r>
            <a:br>
              <a:rPr lang="en-US" dirty="0" smtClean="0"/>
            </a:br>
            <a:r>
              <a:rPr lang="en-US" dirty="0" smtClean="0"/>
              <a:t>the same end of the stack.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Last in, first out (</a:t>
            </a:r>
            <a:r>
              <a:rPr lang="en-US" dirty="0" smtClean="0">
                <a:solidFill>
                  <a:srgbClr val="B23C00"/>
                </a:solidFill>
              </a:rPr>
              <a:t>LIFO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2605" y="3977634"/>
            <a:ext cx="6341199" cy="224676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Stack&lt;String&gt; </a:t>
            </a:r>
            <a:r>
              <a:rPr lang="en-US" sz="2000" b="1" dirty="0" err="1" smtClean="0">
                <a:latin typeface="Courier New"/>
                <a:cs typeface="Courier New"/>
              </a:rPr>
              <a:t>stk</a:t>
            </a:r>
            <a:r>
              <a:rPr lang="en-US" sz="2000" b="1" dirty="0" smtClean="0">
                <a:latin typeface="Courier New"/>
                <a:cs typeface="Courier New"/>
              </a:rPr>
              <a:t> = new Stack&lt;String&gt;();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stk.push</a:t>
            </a:r>
            <a:r>
              <a:rPr lang="en-US" sz="2000" b="1" dirty="0" smtClean="0">
                <a:latin typeface="Courier New"/>
                <a:cs typeface="Courier New"/>
              </a:rPr>
              <a:t>("I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stk.push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love");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stk.push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Java"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while (</a:t>
            </a:r>
            <a:r>
              <a:rPr lang="en-US" sz="2000" b="1" dirty="0" err="1" smtClean="0">
                <a:latin typeface="Courier New"/>
                <a:cs typeface="Courier New"/>
              </a:rPr>
              <a:t>stk.size</a:t>
            </a:r>
            <a:r>
              <a:rPr lang="en-US" sz="2000" b="1" dirty="0" smtClean="0">
                <a:latin typeface="Courier New"/>
                <a:cs typeface="Courier New"/>
              </a:rPr>
              <a:t>() &gt; 0)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</a:t>
            </a:r>
            <a:r>
              <a:rPr lang="en-US" sz="2000" b="1" dirty="0" err="1" smtClean="0">
                <a:latin typeface="Courier New"/>
                <a:cs typeface="Courier New"/>
              </a:rPr>
              <a:t>System.out.println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stk.pop</a:t>
            </a:r>
            <a:r>
              <a:rPr lang="en-US" sz="2000" b="1" dirty="0" smtClean="0">
                <a:latin typeface="Courier New"/>
                <a:cs typeface="Courier New"/>
              </a:rPr>
              <a:t>());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63" y="5074902"/>
            <a:ext cx="20378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What is printed?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horstmann_7e_table_15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3624"/>
            <a:ext cx="868680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and Its Moon Charon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1325903"/>
            <a:ext cx="8996367" cy="4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elements only at one end </a:t>
            </a:r>
            <a:br>
              <a:rPr lang="en-US" dirty="0" smtClean="0"/>
            </a:br>
            <a:r>
              <a:rPr lang="en-US" dirty="0" smtClean="0"/>
              <a:t>(the “tail”) of the queue.</a:t>
            </a:r>
          </a:p>
          <a:p>
            <a:r>
              <a:rPr lang="en-US" dirty="0" smtClean="0"/>
              <a:t>Remove elements only from the other end </a:t>
            </a:r>
            <a:br>
              <a:rPr lang="en-US" dirty="0" smtClean="0"/>
            </a:br>
            <a:r>
              <a:rPr lang="en-US" dirty="0" smtClean="0"/>
              <a:t>(the “head”) of the queue.</a:t>
            </a:r>
          </a:p>
          <a:p>
            <a:pPr lvl="4"/>
            <a:endParaRPr lang="en-US" dirty="0"/>
          </a:p>
          <a:p>
            <a:r>
              <a:rPr lang="en-US" dirty="0" smtClean="0"/>
              <a:t>First in, first out (FIFO)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2605" y="3977634"/>
            <a:ext cx="5879459" cy="224676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Queue&lt;String&gt; q= new Queue&lt;String&gt;();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q.add</a:t>
            </a:r>
            <a:r>
              <a:rPr lang="en-US" sz="2000" b="1" dirty="0" smtClean="0">
                <a:latin typeface="Courier New"/>
                <a:cs typeface="Courier New"/>
              </a:rPr>
              <a:t>("I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q.add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love");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q.add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"</a:t>
            </a:r>
            <a:r>
              <a:rPr lang="en-US" sz="2000" b="1" dirty="0" smtClean="0">
                <a:latin typeface="Courier New"/>
                <a:cs typeface="Courier New"/>
              </a:rPr>
              <a:t>Java"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while (</a:t>
            </a:r>
            <a:r>
              <a:rPr lang="en-US" sz="2000" b="1" dirty="0" err="1" smtClean="0">
                <a:latin typeface="Courier New"/>
                <a:cs typeface="Courier New"/>
              </a:rPr>
              <a:t>q.size</a:t>
            </a:r>
            <a:r>
              <a:rPr lang="en-US" sz="2000" b="1" dirty="0" smtClean="0">
                <a:latin typeface="Courier New"/>
                <a:cs typeface="Courier New"/>
              </a:rPr>
              <a:t>() &gt; 0)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</a:t>
            </a:r>
            <a:r>
              <a:rPr lang="en-US" sz="2000" b="1" dirty="0" err="1" smtClean="0">
                <a:latin typeface="Courier New"/>
                <a:cs typeface="Courier New"/>
              </a:rPr>
              <a:t>System.out.println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q.remove</a:t>
            </a:r>
            <a:r>
              <a:rPr lang="en-US" sz="2000" b="1" dirty="0" smtClean="0">
                <a:latin typeface="Courier New"/>
                <a:cs typeface="Courier New"/>
              </a:rPr>
              <a:t>());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63" y="5074902"/>
            <a:ext cx="20378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What is printed?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horstmann_7e_table_15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9984"/>
            <a:ext cx="8686800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element to a priority queue in any order, but assign a priority to each element.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Remove elements in priority order.</a:t>
            </a:r>
          </a:p>
          <a:p>
            <a:pPr lvl="1"/>
            <a:r>
              <a:rPr lang="en-US" dirty="0" smtClean="0"/>
              <a:t>Customary to assign low values to the most urgent priorities; thus, priority 1 would be the most urgent.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Each remove operation extracts the </a:t>
            </a:r>
            <a:r>
              <a:rPr lang="en-US" dirty="0" smtClean="0">
                <a:solidFill>
                  <a:srgbClr val="B23C00"/>
                </a:solidFill>
              </a:rPr>
              <a:t>minimum</a:t>
            </a:r>
            <a:r>
              <a:rPr lang="en-US" dirty="0" smtClean="0"/>
              <a:t> element from the priority queue.</a:t>
            </a:r>
          </a:p>
          <a:p>
            <a:pPr lvl="1"/>
            <a:r>
              <a:rPr lang="en-US" dirty="0" smtClean="0"/>
              <a:t>Element objects must be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Comparable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two elements have the same priority, </a:t>
            </a:r>
            <a:br>
              <a:rPr lang="en-US" dirty="0" smtClean="0"/>
            </a:br>
            <a:r>
              <a:rPr lang="en-US" dirty="0" smtClean="0"/>
              <a:t>the priority queue breaks ties arbitrarily.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Priority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orstmann_7e_table_15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91640"/>
            <a:ext cx="86868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8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assignment, you must use one or more classes from the </a:t>
            </a:r>
            <a:r>
              <a:rPr lang="en-US" dirty="0" smtClean="0">
                <a:solidFill>
                  <a:srgbClr val="B23C00"/>
                </a:solidFill>
              </a:rPr>
              <a:t>Java Collections framework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Read the text file </a:t>
            </a:r>
            <a:r>
              <a:rPr lang="en-US" dirty="0" err="1" smtClean="0">
                <a:solidFill>
                  <a:srgbClr val="0033CC"/>
                </a:solidFill>
              </a:rPr>
              <a:t>GettysburgAddress.txt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hlinkClick r:id="rId2"/>
              </a:rPr>
              <a:t>http://www.cs.sjsu.edu/~mak/CS46B/assignments/8/</a:t>
            </a:r>
            <a:r>
              <a:rPr lang="en-US" dirty="0" smtClean="0">
                <a:hlinkClick r:id="rId2"/>
              </a:rPr>
              <a:t>GettysburgAddress.txt</a:t>
            </a:r>
            <a:r>
              <a:rPr lang="en-US" dirty="0" smtClean="0"/>
              <a:t> 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Print all the </a:t>
            </a:r>
            <a:r>
              <a:rPr lang="en-US" dirty="0" smtClean="0">
                <a:solidFill>
                  <a:srgbClr val="B23C00"/>
                </a:solidFill>
              </a:rPr>
              <a:t>unique words </a:t>
            </a:r>
            <a:r>
              <a:rPr lang="en-US" dirty="0" smtClean="0"/>
              <a:t>in the file in </a:t>
            </a:r>
            <a:r>
              <a:rPr lang="en-US" dirty="0" smtClean="0">
                <a:solidFill>
                  <a:srgbClr val="B23C00"/>
                </a:solidFill>
              </a:rPr>
              <a:t>alphabetical order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Case insensitive: </a:t>
            </a:r>
            <a:r>
              <a:rPr lang="en-US" i="1" dirty="0" smtClean="0"/>
              <a:t>But </a:t>
            </a:r>
            <a:r>
              <a:rPr lang="en-US" dirty="0" smtClean="0"/>
              <a:t>and </a:t>
            </a:r>
            <a:r>
              <a:rPr lang="en-US" i="1" dirty="0" smtClean="0"/>
              <a:t>but</a:t>
            </a:r>
            <a:r>
              <a:rPr lang="en-US" dirty="0" smtClean="0"/>
              <a:t> are the same word.</a:t>
            </a:r>
          </a:p>
          <a:p>
            <a:pPr lvl="1"/>
            <a:r>
              <a:rPr lang="en-US" dirty="0" smtClean="0"/>
              <a:t>Print the words in lower case, 8 words per line, separated by a single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</a:t>
            </a:r>
            <a:r>
              <a:rPr lang="en-US" dirty="0" smtClean="0"/>
              <a:t>Final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Your code should be as efficient as possible.</a:t>
            </a:r>
          </a:p>
          <a:p>
            <a:pPr lvl="1"/>
            <a:r>
              <a:rPr lang="en-US" dirty="0" smtClean="0"/>
              <a:t>Make </a:t>
            </a:r>
            <a:r>
              <a:rPr lang="en-US" u="sng" dirty="0" smtClean="0"/>
              <a:t>best</a:t>
            </a:r>
            <a:r>
              <a:rPr lang="en-US" dirty="0" smtClean="0"/>
              <a:t> use of the collections framework.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Avoid writing code that you don’t have to write.</a:t>
            </a:r>
          </a:p>
          <a:p>
            <a:pPr lvl="5"/>
            <a:endParaRPr lang="en-US" dirty="0"/>
          </a:p>
          <a:p>
            <a:r>
              <a:rPr lang="en-US" dirty="0" smtClean="0"/>
              <a:t>20 points. This homework has no draft.</a:t>
            </a:r>
          </a:p>
          <a:p>
            <a:pPr lvl="5"/>
            <a:endParaRPr lang="en-US" dirty="0" smtClean="0"/>
          </a:p>
          <a:p>
            <a:r>
              <a:rPr lang="en-US" dirty="0" err="1" smtClean="0"/>
              <a:t>Codecheck</a:t>
            </a:r>
            <a:r>
              <a:rPr lang="en-US" dirty="0" smtClean="0"/>
              <a:t> URL: </a:t>
            </a:r>
            <a:r>
              <a:rPr lang="en-US" dirty="0">
                <a:hlinkClick r:id="rId2"/>
              </a:rPr>
              <a:t>http://codecheck.it/codecheck/files/</a:t>
            </a:r>
            <a:r>
              <a:rPr lang="en-US" dirty="0" smtClean="0">
                <a:hlinkClick r:id="rId2"/>
              </a:rPr>
              <a:t>15071607148den21njqu0ri0g193w4y5ket</a:t>
            </a:r>
            <a:r>
              <a:rPr lang="en-US" dirty="0" smtClean="0"/>
              <a:t>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Canvas: Homework 8 Final</a:t>
            </a:r>
          </a:p>
          <a:p>
            <a:r>
              <a:rPr lang="en-US" dirty="0" smtClean="0"/>
              <a:t>Due Monday, July 20 at 11:59 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24" y="320073"/>
            <a:ext cx="6492169" cy="64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</a:t>
            </a:r>
            <a:r>
              <a:rPr lang="en-US" dirty="0" err="1" smtClean="0"/>
              <a:t>Closeup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1" y="1179697"/>
            <a:ext cx="7772302" cy="55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Pluto’s Moon Charon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856"/>
            <a:ext cx="7406559" cy="55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Solution: Question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89" y="1417342"/>
            <a:ext cx="8957726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public class </a:t>
            </a:r>
            <a:r>
              <a:rPr lang="en-US" sz="2000" b="1" dirty="0" err="1">
                <a:latin typeface="Courier New"/>
                <a:cs typeface="Courier New"/>
              </a:rPr>
              <a:t>EveryOtherCharacter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private static String </a:t>
            </a:r>
            <a:r>
              <a:rPr lang="en-US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everyOther</a:t>
            </a:r>
            <a:r>
              <a:rPr lang="en-US" sz="2000" b="1" dirty="0">
                <a:latin typeface="Courier New"/>
                <a:cs typeface="Courier New"/>
              </a:rPr>
              <a:t>(String </a:t>
            </a:r>
            <a:r>
              <a:rPr lang="en-US" sz="2000" b="1" dirty="0" err="1">
                <a:latin typeface="Courier New"/>
                <a:cs typeface="Courier New"/>
              </a:rPr>
              <a:t>str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switch (</a:t>
            </a:r>
            <a:r>
              <a:rPr lang="en-US" sz="2000" b="1" dirty="0" err="1">
                <a:latin typeface="Courier New"/>
                <a:cs typeface="Courier New"/>
              </a:rPr>
              <a:t>str.length</a:t>
            </a:r>
            <a:r>
              <a:rPr lang="en-US" sz="2000" b="1" dirty="0">
                <a:latin typeface="Courier New"/>
                <a:cs typeface="Courier New"/>
              </a:rPr>
              <a:t>())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    case 0:  return "";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    case 1:  return </a:t>
            </a:r>
            <a:r>
              <a:rPr lang="en-US" sz="2000" b="1" dirty="0" err="1">
                <a:latin typeface="Courier New"/>
                <a:cs typeface="Courier New"/>
              </a:rPr>
              <a:t>str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    default: return </a:t>
            </a:r>
            <a:r>
              <a:rPr lang="en-US" sz="2000" b="1" dirty="0" err="1">
                <a:latin typeface="Courier New"/>
                <a:cs typeface="Courier New"/>
              </a:rPr>
              <a:t>str.substring</a:t>
            </a:r>
            <a:r>
              <a:rPr lang="en-US" sz="2000" b="1" dirty="0">
                <a:latin typeface="Courier New"/>
                <a:cs typeface="Courier New"/>
              </a:rPr>
              <a:t>(0, 1) + 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                        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everyOther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str.substring</a:t>
            </a:r>
            <a:r>
              <a:rPr lang="en-US" sz="2000" b="1" dirty="0">
                <a:latin typeface="Courier New"/>
                <a:cs typeface="Courier New"/>
              </a:rPr>
              <a:t>(2));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0170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508781"/>
            <a:ext cx="8034246" cy="40934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public class </a:t>
            </a:r>
            <a:r>
              <a:rPr lang="en-US" sz="2000" b="1" dirty="0" err="1">
                <a:latin typeface="Courier New"/>
                <a:cs typeface="Courier New"/>
              </a:rPr>
              <a:t>EveryOtherDigit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private static long </a:t>
            </a:r>
            <a:r>
              <a:rPr lang="en-US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everyOther</a:t>
            </a:r>
            <a:r>
              <a:rPr lang="en-US" sz="2000" b="1" dirty="0">
                <a:latin typeface="Courier New"/>
                <a:cs typeface="Courier New"/>
              </a:rPr>
              <a:t>(long value)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if (value &lt; 10) return value;</a:t>
            </a:r>
          </a:p>
          <a:p>
            <a:r>
              <a:rPr lang="da-DK" sz="2000" b="1" dirty="0">
                <a:latin typeface="Courier New"/>
                <a:cs typeface="Courier New"/>
              </a:rPr>
              <a:t>        </a:t>
            </a:r>
            <a:r>
              <a:rPr lang="da-DK" sz="2000" b="1" dirty="0" err="1">
                <a:latin typeface="Courier New"/>
                <a:cs typeface="Courier New"/>
              </a:rPr>
              <a:t>else</a:t>
            </a:r>
            <a:r>
              <a:rPr lang="da-DK" sz="2000" b="1" dirty="0">
                <a:latin typeface="Courier New"/>
                <a:cs typeface="Courier New"/>
              </a:rPr>
              <a:t>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    long last = value%10;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    return 10*</a:t>
            </a:r>
            <a:r>
              <a:rPr lang="en-US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everyOther</a:t>
            </a:r>
            <a:r>
              <a:rPr lang="en-US" sz="2000" b="1" dirty="0">
                <a:latin typeface="Courier New"/>
                <a:cs typeface="Courier New"/>
              </a:rPr>
              <a:t>(value/100) + last;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6549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Solution: Question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398629"/>
            <a:ext cx="8773030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>
                <a:latin typeface="Courier New"/>
                <a:cs typeface="Courier New"/>
              </a:rPr>
              <a:t>WordTranslator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static String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translate</a:t>
            </a:r>
            <a:r>
              <a:rPr lang="en-US" sz="1800" b="1" dirty="0">
                <a:latin typeface="Courier New"/>
                <a:cs typeface="Courier New"/>
              </a:rPr>
              <a:t>(String word,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index,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                        </a:t>
            </a:r>
            <a:r>
              <a:rPr lang="en-US" sz="1800" b="1" dirty="0" err="1">
                <a:latin typeface="Courier New"/>
                <a:cs typeface="Courier New"/>
              </a:rPr>
              <a:t>ArrayList</a:t>
            </a:r>
            <a:r>
              <a:rPr lang="en-US" sz="1800" b="1" dirty="0">
                <a:latin typeface="Courier New"/>
                <a:cs typeface="Courier New"/>
              </a:rPr>
              <a:t>&lt;String&gt; </a:t>
            </a:r>
            <a:r>
              <a:rPr lang="en-US" sz="1800" b="1" dirty="0" err="1">
                <a:latin typeface="Courier New"/>
                <a:cs typeface="Courier New"/>
              </a:rPr>
              <a:t>english</a:t>
            </a:r>
            <a:r>
              <a:rPr lang="en-US" sz="1800" b="1" dirty="0">
                <a:latin typeface="Courier New"/>
                <a:cs typeface="Courier New"/>
              </a:rPr>
              <a:t>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                        </a:t>
            </a:r>
            <a:r>
              <a:rPr lang="en-US" sz="1800" b="1" dirty="0" err="1">
                <a:latin typeface="Courier New"/>
                <a:cs typeface="Courier New"/>
              </a:rPr>
              <a:t>ArrayList</a:t>
            </a:r>
            <a:r>
              <a:rPr lang="en-US" sz="1800" b="1" dirty="0">
                <a:latin typeface="Courier New"/>
                <a:cs typeface="Courier New"/>
              </a:rPr>
              <a:t>&lt;String&gt; </a:t>
            </a:r>
            <a:r>
              <a:rPr lang="en-US" sz="1800" b="1" dirty="0" err="1">
                <a:latin typeface="Courier New"/>
                <a:cs typeface="Courier New"/>
              </a:rPr>
              <a:t>french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if (index == </a:t>
            </a:r>
            <a:r>
              <a:rPr lang="en-US" sz="1800" b="1" dirty="0" err="1">
                <a:latin typeface="Courier New"/>
                <a:cs typeface="Courier New"/>
              </a:rPr>
              <a:t>english.size</a:t>
            </a:r>
            <a:r>
              <a:rPr lang="en-US" sz="1800" b="1" dirty="0">
                <a:latin typeface="Courier New"/>
                <a:cs typeface="Courier New"/>
              </a:rPr>
              <a:t>()) return "???";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else if (</a:t>
            </a:r>
            <a:r>
              <a:rPr lang="en-US" sz="1800" b="1" dirty="0" err="1">
                <a:latin typeface="Courier New"/>
                <a:cs typeface="Courier New"/>
              </a:rPr>
              <a:t>word.equalsIgnoreCase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english.get</a:t>
            </a:r>
            <a:r>
              <a:rPr lang="en-US" sz="1800" b="1" dirty="0">
                <a:latin typeface="Courier New"/>
                <a:cs typeface="Courier New"/>
              </a:rPr>
              <a:t>(index)))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return </a:t>
            </a:r>
            <a:r>
              <a:rPr lang="en-US" sz="1800" b="1" dirty="0" err="1">
                <a:latin typeface="Courier New"/>
                <a:cs typeface="Courier New"/>
              </a:rPr>
              <a:t>french.get</a:t>
            </a:r>
            <a:r>
              <a:rPr lang="en-US" sz="1800" b="1" dirty="0">
                <a:latin typeface="Courier New"/>
                <a:cs typeface="Courier New"/>
              </a:rPr>
              <a:t>(index);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else return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translate</a:t>
            </a:r>
            <a:r>
              <a:rPr lang="en-US" sz="1800" b="1" dirty="0">
                <a:latin typeface="Courier New"/>
                <a:cs typeface="Courier New"/>
              </a:rPr>
              <a:t>(word, ++index, </a:t>
            </a:r>
            <a:r>
              <a:rPr lang="en-US" sz="1800" b="1" dirty="0" err="1">
                <a:latin typeface="Courier New"/>
                <a:cs typeface="Courier New"/>
              </a:rPr>
              <a:t>english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french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294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37874</TotalTime>
  <Words>1720</Words>
  <Application>Microsoft Macintosh PowerPoint</Application>
  <PresentationFormat>On-screen Show (4:3)</PresentationFormat>
  <Paragraphs>335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Quadrant</vt:lpstr>
      <vt:lpstr>CS 46B: Introduction to Data Structures July 16 Class Meeting</vt:lpstr>
      <vt:lpstr>Quizzes for July 21</vt:lpstr>
      <vt:lpstr>Pluto and Its Moon Charon</vt:lpstr>
      <vt:lpstr>Pluto</vt:lpstr>
      <vt:lpstr>Pluto Closeup</vt:lpstr>
      <vt:lpstr>Pluto’s Moon Charon</vt:lpstr>
      <vt:lpstr>Midterm Solution: Question 1</vt:lpstr>
      <vt:lpstr>Midterm Solution: Question 2</vt:lpstr>
      <vt:lpstr>Midterm Solution: Question 3</vt:lpstr>
      <vt:lpstr>Midterm Solution: Question 4</vt:lpstr>
      <vt:lpstr>Midterm Solution: Question 5</vt:lpstr>
      <vt:lpstr>Midterm Solution: Question 6</vt:lpstr>
      <vt:lpstr>Midterm Solution: Question 7</vt:lpstr>
      <vt:lpstr>Break</vt:lpstr>
      <vt:lpstr>The Java Collections Framework</vt:lpstr>
      <vt:lpstr>Collections Interfaces and Classes</vt:lpstr>
      <vt:lpstr>Sets</vt:lpstr>
      <vt:lpstr>HashSet</vt:lpstr>
      <vt:lpstr>TreeSet</vt:lpstr>
      <vt:lpstr>Constructing Sets</vt:lpstr>
      <vt:lpstr>Working with Sets</vt:lpstr>
      <vt:lpstr>Working with Sets, cont’d</vt:lpstr>
      <vt:lpstr>Working with Sets, cont’d</vt:lpstr>
      <vt:lpstr>Maps</vt:lpstr>
      <vt:lpstr>Working with Maps</vt:lpstr>
      <vt:lpstr>Working with Maps, cont’d</vt:lpstr>
      <vt:lpstr>Working with Maps, cont’d</vt:lpstr>
      <vt:lpstr>Stacks</vt:lpstr>
      <vt:lpstr>Working with Stacks</vt:lpstr>
      <vt:lpstr>Queues</vt:lpstr>
      <vt:lpstr>Working with Queues</vt:lpstr>
      <vt:lpstr>Priority Queues</vt:lpstr>
      <vt:lpstr>Working with Priority Queues</vt:lpstr>
      <vt:lpstr>Homework 8 Final</vt:lpstr>
      <vt:lpstr>Homework 8 Final,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693</cp:revision>
  <dcterms:created xsi:type="dcterms:W3CDTF">2008-01-12T03:52:55Z</dcterms:created>
  <dcterms:modified xsi:type="dcterms:W3CDTF">2015-07-22T17:56:38Z</dcterms:modified>
  <cp:category/>
</cp:coreProperties>
</file>