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7" autoAdjust="0"/>
    <p:restoredTop sz="98450" autoAdjust="0"/>
  </p:normalViewPr>
  <p:slideViewPr>
    <p:cSldViewPr>
      <p:cViewPr varScale="1">
        <p:scale>
          <a:sx n="130" d="100"/>
          <a:sy n="130" d="100"/>
        </p:scale>
        <p:origin x="-488" y="-1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9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set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B23C00"/>
                </a:solidFill>
              </a:rPr>
              <a:t>unordered collection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>
                <a:solidFill>
                  <a:srgbClr val="B23C00"/>
                </a:solidFill>
              </a:rPr>
              <a:t>unique</a:t>
            </a:r>
            <a:r>
              <a:rPr lang="en-US" dirty="0" smtClean="0"/>
              <a:t> objects.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You don’t care about the order of the objects.</a:t>
            </a:r>
          </a:p>
          <a:p>
            <a:pPr lvl="1"/>
            <a:r>
              <a:rPr lang="en-US" dirty="0" smtClean="0"/>
              <a:t>You don’t want any duplicate objects.</a:t>
            </a:r>
          </a:p>
          <a:p>
            <a:pPr lvl="5"/>
            <a:endParaRPr lang="en-US" dirty="0"/>
          </a:p>
          <a:p>
            <a:r>
              <a:rPr lang="en-US" dirty="0" smtClean="0"/>
              <a:t>A set of books:</a:t>
            </a:r>
          </a:p>
          <a:p>
            <a:pPr lvl="4"/>
            <a:endParaRPr lang="en-US" dirty="0"/>
          </a:p>
          <a:p>
            <a:r>
              <a:rPr lang="en-US" dirty="0" smtClean="0"/>
              <a:t>Some methods: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add()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size()</a:t>
            </a:r>
            <a:r>
              <a:rPr lang="en-US" dirty="0" smtClean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isEmpty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contains()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horstmann_7e_fig_15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477756"/>
            <a:ext cx="3566122" cy="27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0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Map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map</a:t>
            </a:r>
            <a:r>
              <a:rPr lang="en-US" dirty="0" smtClean="0"/>
              <a:t> is a collection in which you use a </a:t>
            </a:r>
            <a:r>
              <a:rPr lang="en-US" dirty="0" smtClean="0">
                <a:solidFill>
                  <a:srgbClr val="B23C00"/>
                </a:solidFill>
              </a:rPr>
              <a:t>key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access a </a:t>
            </a:r>
            <a:r>
              <a:rPr lang="en-US" dirty="0" smtClean="0">
                <a:solidFill>
                  <a:srgbClr val="B23C00"/>
                </a:solidFill>
              </a:rPr>
              <a:t>value</a:t>
            </a:r>
            <a:r>
              <a:rPr lang="en-US" dirty="0" smtClean="0"/>
              <a:t> in the map.</a:t>
            </a:r>
          </a:p>
          <a:p>
            <a:pPr lvl="1"/>
            <a:r>
              <a:rPr lang="en-US" dirty="0" smtClean="0"/>
              <a:t>It </a:t>
            </a:r>
            <a:r>
              <a:rPr lang="en-US" i="1" dirty="0" smtClean="0"/>
              <a:t>maps</a:t>
            </a:r>
            <a:r>
              <a:rPr lang="en-US" dirty="0" smtClean="0"/>
              <a:t> a key to its value.</a:t>
            </a:r>
          </a:p>
          <a:p>
            <a:pPr lvl="1"/>
            <a:r>
              <a:rPr lang="en-US" dirty="0" smtClean="0"/>
              <a:t>A map stores the keys, values, </a:t>
            </a:r>
            <a:br>
              <a:rPr lang="en-US" dirty="0" smtClean="0"/>
            </a:br>
            <a:r>
              <a:rPr lang="en-US" dirty="0" smtClean="0"/>
              <a:t>and the associations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horstmann_7e_fig_15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81" y="3611878"/>
            <a:ext cx="5490701" cy="3063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001" y="4892024"/>
            <a:ext cx="2840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Mapping bar codes (keys)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to books (values).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8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Collector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horstmann_7e_table_15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320075"/>
            <a:ext cx="6468983" cy="64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LinkedList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ArrayList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class, the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LinkedList</a:t>
            </a:r>
            <a:r>
              <a:rPr lang="en-US" dirty="0" smtClean="0"/>
              <a:t> class implements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List</a:t>
            </a:r>
            <a:r>
              <a:rPr lang="en-US" dirty="0" smtClean="0"/>
              <a:t> interface.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LinkedList</a:t>
            </a:r>
            <a:r>
              <a:rPr lang="en-US" dirty="0" smtClean="0"/>
              <a:t> also implements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Queue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interface.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it has the same methods: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get()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set()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add()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size()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clear()</a:t>
            </a:r>
            <a:r>
              <a:rPr lang="en-US" dirty="0"/>
              <a:t>, and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isEmpty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LinkedList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dirty="0" smtClean="0"/>
              <a:t>A linked list is a sequence of </a:t>
            </a:r>
            <a:r>
              <a:rPr lang="en-US" dirty="0" smtClean="0">
                <a:solidFill>
                  <a:srgbClr val="B23C00"/>
                </a:solidFill>
              </a:rPr>
              <a:t>nodes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Each node contains: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data value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reference to the </a:t>
            </a:r>
            <a:r>
              <a:rPr lang="en-US" dirty="0" smtClean="0">
                <a:solidFill>
                  <a:srgbClr val="B23C00"/>
                </a:solidFill>
              </a:rPr>
              <a:t>next node </a:t>
            </a:r>
            <a:r>
              <a:rPr lang="en-US" dirty="0" smtClean="0"/>
              <a:t>in the sequence.</a:t>
            </a:r>
          </a:p>
          <a:p>
            <a:pPr lvl="2"/>
            <a:r>
              <a:rPr lang="en-US" dirty="0" smtClean="0"/>
              <a:t>The reference is null if it’s the last node.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reference to the </a:t>
            </a:r>
            <a:r>
              <a:rPr lang="en-US" dirty="0" smtClean="0">
                <a:solidFill>
                  <a:srgbClr val="B23C00"/>
                </a:solidFill>
              </a:rPr>
              <a:t>previous node </a:t>
            </a:r>
            <a:r>
              <a:rPr lang="en-US" dirty="0"/>
              <a:t>in the </a:t>
            </a:r>
            <a:r>
              <a:rPr lang="en-US" dirty="0" smtClean="0"/>
              <a:t>sequence.</a:t>
            </a:r>
          </a:p>
          <a:p>
            <a:pPr lvl="2"/>
            <a:r>
              <a:rPr lang="en-US" dirty="0" smtClean="0"/>
              <a:t>The reference is null if it’s the first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horstmann_7e_fig_15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4617707"/>
            <a:ext cx="6583702" cy="15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an array list, you cannot directly access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node of a linked list.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You start with the head of the list and then</a:t>
            </a:r>
            <a:br>
              <a:rPr lang="en-US" dirty="0" smtClean="0"/>
            </a:br>
            <a:r>
              <a:rPr lang="en-US" dirty="0" smtClean="0"/>
              <a:t>“chase” (follow) references (“links” or “pointers”) </a:t>
            </a:r>
            <a:br>
              <a:rPr lang="en-US" dirty="0" smtClean="0"/>
            </a:br>
            <a:r>
              <a:rPr lang="en-US" dirty="0" smtClean="0"/>
              <a:t>to the next node until you get the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node.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Or, you can start with the tail of the list </a:t>
            </a:r>
            <a:br>
              <a:rPr lang="en-US" dirty="0" smtClean="0"/>
            </a:br>
            <a:r>
              <a:rPr lang="en-US" dirty="0" smtClean="0"/>
              <a:t>and then chase links to the previous node </a:t>
            </a:r>
            <a:br>
              <a:rPr lang="en-US" dirty="0" smtClean="0"/>
            </a:br>
            <a:r>
              <a:rPr lang="en-US" dirty="0" smtClean="0"/>
              <a:t>until you get to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 smtClean="0"/>
              <a:t>node.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the list is long, it can take a while </a:t>
            </a:r>
            <a:br>
              <a:rPr lang="en-US" dirty="0" smtClean="0"/>
            </a:br>
            <a:r>
              <a:rPr lang="en-US" dirty="0" smtClean="0"/>
              <a:t>to get to the node you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LinkedList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59282"/>
          </a:xfrm>
        </p:spPr>
        <p:txBody>
          <a:bodyPr/>
          <a:lstStyle/>
          <a:p>
            <a:r>
              <a:rPr lang="en-US" dirty="0" smtClean="0"/>
              <a:t>Adding a node into a linked list can be very fast.</a:t>
            </a:r>
          </a:p>
          <a:p>
            <a:pPr lvl="1"/>
            <a:r>
              <a:rPr lang="en-US" dirty="0" smtClean="0"/>
              <a:t>You need to update only the references </a:t>
            </a:r>
            <a:br>
              <a:rPr lang="en-US" dirty="0" smtClean="0"/>
            </a:br>
            <a:r>
              <a:rPr lang="en-US" dirty="0" smtClean="0"/>
              <a:t>of the node’s </a:t>
            </a:r>
            <a:r>
              <a:rPr lang="en-US" dirty="0"/>
              <a:t>new </a:t>
            </a:r>
            <a:r>
              <a:rPr lang="en-US" dirty="0" smtClean="0"/>
              <a:t>neighbors.</a:t>
            </a:r>
          </a:p>
          <a:p>
            <a:pPr lvl="1"/>
            <a:r>
              <a:rPr lang="en-US" dirty="0" smtClean="0"/>
              <a:t>Example: Add Romeo between Diana and Harry.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horstmann_7e_fig_15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63" y="3341965"/>
            <a:ext cx="5623546" cy="2738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84" y="4709146"/>
            <a:ext cx="2765751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But getting to the node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containing “Diana”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may take a while.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8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LinkedList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Similarly, removing a node from a linked list</a:t>
            </a:r>
            <a:br>
              <a:rPr lang="en-US" dirty="0" smtClean="0"/>
            </a:br>
            <a:r>
              <a:rPr lang="en-US" dirty="0" smtClean="0"/>
              <a:t>can be very fast.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orstmann_7e_fig_15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2423171"/>
            <a:ext cx="6812253" cy="1960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37" y="4709146"/>
            <a:ext cx="2765751" cy="1015663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But getting to the node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containing “Diana”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may take a while.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LinkedList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way, adding and removing an object from an </a:t>
            </a:r>
            <a:r>
              <a:rPr lang="en-US" dirty="0" smtClean="0">
                <a:solidFill>
                  <a:srgbClr val="B23C00"/>
                </a:solidFill>
              </a:rPr>
              <a:t>array list </a:t>
            </a:r>
            <a:r>
              <a:rPr lang="en-US" dirty="0" smtClean="0"/>
              <a:t>can be very slow.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>
                <a:latin typeface="Courier New"/>
                <a:cs typeface="Courier New"/>
              </a:rPr>
              <a:t>LinkedList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LinkedList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class </a:t>
            </a:r>
            <a:br>
              <a:rPr lang="en-US" dirty="0" smtClean="0"/>
            </a:br>
            <a:r>
              <a:rPr lang="en-US" dirty="0" smtClean="0"/>
              <a:t>of the collections framework: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orstmann_7e_table_15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2398740"/>
            <a:ext cx="8686800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Java Collections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built-in set of interfaces and classes </a:t>
            </a:r>
            <a:br>
              <a:rPr lang="en-US" dirty="0" smtClean="0"/>
            </a:br>
            <a:r>
              <a:rPr lang="en-US" dirty="0" smtClean="0"/>
              <a:t>that you can use in your programs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>
                <a:solidFill>
                  <a:srgbClr val="B23C00"/>
                </a:solidFill>
              </a:rPr>
              <a:t>organize multiple data objects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Different ways to </a:t>
            </a:r>
            <a:r>
              <a:rPr lang="en-US" dirty="0" smtClean="0">
                <a:solidFill>
                  <a:srgbClr val="B23C00"/>
                </a:solidFill>
              </a:rPr>
              <a:t>store</a:t>
            </a:r>
            <a:r>
              <a:rPr lang="en-US" dirty="0" smtClean="0"/>
              <a:t> the objects in memory.</a:t>
            </a:r>
          </a:p>
          <a:p>
            <a:pPr lvl="1"/>
            <a:r>
              <a:rPr lang="en-US" dirty="0" smtClean="0"/>
              <a:t>Different ways to </a:t>
            </a:r>
            <a:r>
              <a:rPr lang="en-US" dirty="0" smtClean="0">
                <a:solidFill>
                  <a:srgbClr val="B23C00"/>
                </a:solidFill>
              </a:rPr>
              <a:t>access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23C00"/>
                </a:solidFill>
              </a:rPr>
              <a:t>manipulate</a:t>
            </a:r>
            <a:r>
              <a:rPr lang="en-US" dirty="0" smtClean="0"/>
              <a:t> the objects.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 put the objects into a </a:t>
            </a:r>
            <a:r>
              <a:rPr lang="en-US" dirty="0" smtClean="0">
                <a:solidFill>
                  <a:srgbClr val="B23C00"/>
                </a:solidFill>
              </a:rPr>
              <a:t>collection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 collection type: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ArrayList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3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ListIterator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get()</a:t>
            </a:r>
            <a:r>
              <a:rPr lang="en-US" dirty="0" smtClean="0"/>
              <a:t> method of a linked list </a:t>
            </a:r>
            <a:br>
              <a:rPr lang="en-US" dirty="0" smtClean="0"/>
            </a:br>
            <a:r>
              <a:rPr lang="en-US" dirty="0" smtClean="0"/>
              <a:t>can be very slow.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Imagine a linked list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L</a:t>
            </a:r>
            <a:r>
              <a:rPr lang="en-US" dirty="0" smtClean="0"/>
              <a:t> of a million nodes.</a:t>
            </a:r>
          </a:p>
          <a:p>
            <a:pPr lvl="1"/>
            <a:r>
              <a:rPr lang="en-US" dirty="0" smtClean="0"/>
              <a:t>Your program calls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L.get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(500000)</a:t>
            </a:r>
          </a:p>
          <a:p>
            <a:pPr lvl="1"/>
            <a:r>
              <a:rPr lang="en-US" dirty="0" smtClean="0"/>
              <a:t>How many links do you have to chase </a:t>
            </a:r>
            <a:br>
              <a:rPr lang="en-US" dirty="0" smtClean="0"/>
            </a:br>
            <a:r>
              <a:rPr lang="en-US" dirty="0" smtClean="0"/>
              <a:t>from the head of the list to access the node?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list iterator </a:t>
            </a:r>
            <a:r>
              <a:rPr lang="en-US" dirty="0" smtClean="0"/>
              <a:t>keeps track of a position in a list.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 list’s iterator allows you to efficiently </a:t>
            </a:r>
            <a:br>
              <a:rPr lang="en-US" dirty="0" smtClean="0"/>
            </a:br>
            <a:r>
              <a:rPr lang="en-US" dirty="0" smtClean="0"/>
              <a:t>access each node of the list in succession.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ListIterator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65111"/>
          </a:xfrm>
        </p:spPr>
        <p:txBody>
          <a:bodyPr/>
          <a:lstStyle/>
          <a:p>
            <a:r>
              <a:rPr lang="en-US" dirty="0" smtClean="0"/>
              <a:t>Suppose you have a linked list named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workers</a:t>
            </a:r>
            <a:r>
              <a:rPr lang="en-US" dirty="0" smtClean="0"/>
              <a:t>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Employee</a:t>
            </a:r>
            <a:r>
              <a:rPr lang="en-US" dirty="0" smtClean="0"/>
              <a:t> objects: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iter</a:t>
            </a:r>
            <a:r>
              <a:rPr lang="en-US" dirty="0" smtClean="0"/>
              <a:t> enables you to access each object </a:t>
            </a:r>
            <a:br>
              <a:rPr lang="en-US" dirty="0" smtClean="0"/>
            </a:br>
            <a:r>
              <a:rPr lang="en-US" dirty="0" smtClean="0"/>
              <a:t>in turn, starting with the first one in the list: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2355358"/>
            <a:ext cx="83209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/>
                <a:cs typeface="Courier New"/>
              </a:rPr>
              <a:t>LinkedList</a:t>
            </a:r>
            <a:r>
              <a:rPr lang="en-US" sz="2000" b="1" dirty="0" smtClean="0">
                <a:latin typeface="Courier New"/>
                <a:cs typeface="Courier New"/>
              </a:rPr>
              <a:t>&lt;Employee&gt; workers = ... ;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ListIterator</a:t>
            </a:r>
            <a:r>
              <a:rPr lang="en-US" sz="2000" b="1" dirty="0" smtClean="0">
                <a:latin typeface="Courier New"/>
                <a:cs typeface="Courier New"/>
              </a:rPr>
              <a:t>&lt;Employee&gt; </a:t>
            </a:r>
            <a:r>
              <a:rPr lang="en-US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iter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= </a:t>
            </a:r>
            <a:r>
              <a:rPr lang="en-US" sz="2000" b="1" dirty="0" err="1" smtClean="0">
                <a:latin typeface="Courier New"/>
                <a:cs typeface="Courier New"/>
              </a:rPr>
              <a:t>workers.</a:t>
            </a:r>
            <a:r>
              <a:rPr lang="en-US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listIterator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47" y="4343390"/>
            <a:ext cx="4802066" cy="132343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while (</a:t>
            </a:r>
            <a:r>
              <a:rPr lang="en-US" sz="2000" b="1" dirty="0" err="1" smtClean="0">
                <a:latin typeface="Courier New"/>
                <a:cs typeface="Courier New"/>
              </a:rPr>
              <a:t>iter.</a:t>
            </a:r>
            <a:r>
              <a:rPr lang="en-US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hasNex</a:t>
            </a:r>
            <a:r>
              <a:rPr lang="en-US" sz="2000" b="1" dirty="0" err="1" smtClean="0">
                <a:latin typeface="Courier New"/>
                <a:cs typeface="Courier New"/>
              </a:rPr>
              <a:t>t</a:t>
            </a:r>
            <a:r>
              <a:rPr lang="en-US" sz="2000" b="1" dirty="0" smtClean="0">
                <a:latin typeface="Courier New"/>
                <a:cs typeface="Courier New"/>
              </a:rPr>
              <a:t>())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Employee w = </a:t>
            </a:r>
            <a:r>
              <a:rPr lang="en-US" sz="2000" b="1" dirty="0" err="1" smtClean="0">
                <a:latin typeface="Courier New"/>
                <a:cs typeface="Courier New"/>
              </a:rPr>
              <a:t>iter.</a:t>
            </a:r>
            <a:r>
              <a:rPr lang="en-US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next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921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/>
                <a:cs typeface="Courier New"/>
              </a:rPr>
              <a:t>ListIterator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You can think of an iterator as a “cursor” </a:t>
            </a:r>
            <a:r>
              <a:rPr lang="en-US" dirty="0" smtClean="0">
                <a:solidFill>
                  <a:srgbClr val="B23C00"/>
                </a:solidFill>
              </a:rPr>
              <a:t>between</a:t>
            </a:r>
            <a:r>
              <a:rPr lang="en-US" dirty="0" smtClean="0"/>
              <a:t> list nodes: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You insert (add) </a:t>
            </a:r>
            <a:r>
              <a:rPr lang="en-US" dirty="0" smtClean="0">
                <a:solidFill>
                  <a:srgbClr val="B23C00"/>
                </a:solidFill>
              </a:rPr>
              <a:t>before </a:t>
            </a:r>
            <a:r>
              <a:rPr lang="en-US" dirty="0" smtClean="0"/>
              <a:t>the cursor and so then the cursor is after the inserted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horstmann_7e_fig_15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40293"/>
            <a:ext cx="8686800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</a:t>
            </a:r>
            <a:r>
              <a:rPr lang="en-US" b="1" dirty="0" err="1">
                <a:latin typeface="Courier New"/>
                <a:cs typeface="Courier New"/>
              </a:rPr>
              <a:t>ListIterator</a:t>
            </a:r>
            <a:r>
              <a:rPr lang="en-US" i="1" dirty="0"/>
              <a:t>, </a:t>
            </a:r>
            <a:r>
              <a:rPr lang="en-US" i="1" dirty="0" smtClean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horstmann_7e_table_15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5572"/>
            <a:ext cx="868680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/>
                <a:cs typeface="Courier New"/>
              </a:rPr>
              <a:t>ListIterator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use an iterator to </a:t>
            </a:r>
            <a:r>
              <a:rPr lang="en-US" dirty="0" smtClean="0">
                <a:solidFill>
                  <a:srgbClr val="B23C00"/>
                </a:solidFill>
              </a:rPr>
              <a:t>remove</a:t>
            </a:r>
            <a:r>
              <a:rPr lang="en-US" dirty="0" smtClean="0"/>
              <a:t> a list node: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Call the iterator’s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next()</a:t>
            </a:r>
            <a:r>
              <a:rPr lang="en-US" dirty="0" smtClean="0"/>
              <a:t>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previous()</a:t>
            </a:r>
            <a:r>
              <a:rPr lang="en-US" dirty="0" smtClean="0"/>
              <a:t> method to access a node.</a:t>
            </a:r>
          </a:p>
          <a:p>
            <a:pPr lvl="1"/>
            <a:r>
              <a:rPr lang="en-US" dirty="0" smtClean="0"/>
              <a:t>Then call the iterator’s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  <a:r>
              <a:rPr lang="en-US" dirty="0" smtClean="0"/>
              <a:t> method </a:t>
            </a:r>
            <a:br>
              <a:rPr lang="en-US" dirty="0" smtClean="0"/>
            </a:br>
            <a:r>
              <a:rPr lang="en-US" dirty="0" smtClean="0"/>
              <a:t>to remove the node just accessed.</a:t>
            </a:r>
          </a:p>
          <a:p>
            <a:pPr lvl="4"/>
            <a:endParaRPr lang="en-US" dirty="0"/>
          </a:p>
          <a:p>
            <a:r>
              <a:rPr lang="en-US" dirty="0" smtClean="0"/>
              <a:t>Do not: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  <a:r>
              <a:rPr lang="en-US" dirty="0" smtClean="0"/>
              <a:t> more than once </a:t>
            </a:r>
            <a:br>
              <a:rPr lang="en-US" dirty="0" smtClean="0"/>
            </a:br>
            <a:r>
              <a:rPr lang="en-US" dirty="0" smtClean="0"/>
              <a:t>after calling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next()</a:t>
            </a:r>
            <a:r>
              <a:rPr lang="en-US" dirty="0" smtClean="0"/>
              <a:t>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previous()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Call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  <a:r>
              <a:rPr lang="en-US" dirty="0" smtClean="0"/>
              <a:t> right after calling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add()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92219" y="617217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July 9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What is the contents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letters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/>
              <a:t>this sequence of instructions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3001" y="2419978"/>
            <a:ext cx="7418593" cy="347787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List&lt;String&gt; letters = new </a:t>
            </a:r>
            <a:r>
              <a:rPr lang="en-US" sz="2000" b="1" dirty="0" err="1">
                <a:latin typeface="Courier New"/>
                <a:cs typeface="Courier New"/>
              </a:rPr>
              <a:t>LinkedList</a:t>
            </a:r>
            <a:r>
              <a:rPr lang="en-US" sz="2000" b="1" dirty="0">
                <a:latin typeface="Courier New"/>
                <a:cs typeface="Courier New"/>
              </a:rPr>
              <a:t>&lt;&gt;();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letters.add</a:t>
            </a:r>
            <a:r>
              <a:rPr lang="en-US" sz="2000" b="1" dirty="0">
                <a:latin typeface="Courier New"/>
                <a:cs typeface="Courier New"/>
              </a:rPr>
              <a:t>("F");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letters.add</a:t>
            </a:r>
            <a:r>
              <a:rPr lang="en-US" sz="2000" b="1" dirty="0">
                <a:latin typeface="Courier New"/>
                <a:cs typeface="Courier New"/>
              </a:rPr>
              <a:t>("R");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letters.add</a:t>
            </a:r>
            <a:r>
              <a:rPr lang="en-US" sz="2000" b="1" dirty="0">
                <a:latin typeface="Courier New"/>
                <a:cs typeface="Courier New"/>
              </a:rPr>
              <a:t>("E");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letters.add</a:t>
            </a:r>
            <a:r>
              <a:rPr lang="en-US" sz="2000" b="1" dirty="0">
                <a:latin typeface="Courier New"/>
                <a:cs typeface="Courier New"/>
              </a:rPr>
              <a:t>("D");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ListIterator</a:t>
            </a:r>
            <a:r>
              <a:rPr lang="en-US" sz="2000" b="1" dirty="0">
                <a:latin typeface="Courier New"/>
                <a:cs typeface="Courier New"/>
              </a:rPr>
              <a:t>&lt;String&gt; </a:t>
            </a:r>
            <a:r>
              <a:rPr lang="en-US" sz="2000" b="1" dirty="0" err="1">
                <a:latin typeface="Courier New"/>
                <a:cs typeface="Courier New"/>
              </a:rPr>
              <a:t>iter</a:t>
            </a:r>
            <a:r>
              <a:rPr lang="en-US" sz="2000" b="1" dirty="0">
                <a:latin typeface="Courier New"/>
                <a:cs typeface="Courier New"/>
              </a:rPr>
              <a:t> = </a:t>
            </a:r>
            <a:r>
              <a:rPr lang="en-US" sz="2000" b="1" dirty="0" err="1">
                <a:latin typeface="Courier New"/>
                <a:cs typeface="Courier New"/>
              </a:rPr>
              <a:t>letters.iterator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iter.next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iter.next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iter.remove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iter.next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iter.add</a:t>
            </a:r>
            <a:r>
              <a:rPr lang="en-US" sz="2000" b="1" dirty="0">
                <a:latin typeface="Courier New"/>
                <a:cs typeface="Courier New"/>
              </a:rPr>
              <a:t>("X");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049" y="4757292"/>
            <a:ext cx="22859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a. [</a:t>
            </a:r>
            <a:r>
              <a:rPr lang="en-US" sz="2000" dirty="0"/>
              <a:t>F, R, E, X]</a:t>
            </a:r>
          </a:p>
          <a:p>
            <a:r>
              <a:rPr lang="en-US" sz="2000" dirty="0" smtClean="0"/>
              <a:t>b. [</a:t>
            </a:r>
            <a:r>
              <a:rPr lang="en-US" sz="2000" dirty="0"/>
              <a:t>F, E, X, D]</a:t>
            </a:r>
          </a:p>
          <a:p>
            <a:r>
              <a:rPr lang="en-US" sz="2000" dirty="0" smtClean="0"/>
              <a:t>c. [</a:t>
            </a:r>
            <a:r>
              <a:rPr lang="en-US" sz="2000" dirty="0"/>
              <a:t>F, E, R, X]</a:t>
            </a:r>
          </a:p>
          <a:p>
            <a:r>
              <a:rPr lang="en-US" sz="2000" dirty="0" smtClean="0"/>
              <a:t>d. Something </a:t>
            </a:r>
            <a:r>
              <a:rPr lang="en-US" sz="2000" dirty="0"/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358426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Midterm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Midterm #1</a:t>
            </a:r>
          </a:p>
          <a:p>
            <a:r>
              <a:rPr lang="en-US" dirty="0" smtClean="0"/>
              <a:t>Open book, laptop, Internet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Codecheck</a:t>
            </a:r>
            <a:r>
              <a:rPr lang="en-US" dirty="0" smtClean="0"/>
              <a:t> and submit to Canvas</a:t>
            </a:r>
          </a:p>
          <a:p>
            <a:r>
              <a:rPr lang="en-US" dirty="0" smtClean="0"/>
              <a:t>1 hour 55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Midterm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</a:p>
          <a:p>
            <a:pPr lvl="1"/>
            <a:r>
              <a:rPr lang="en-US" dirty="0" smtClean="0"/>
              <a:t>Solve the base case</a:t>
            </a:r>
          </a:p>
          <a:p>
            <a:pPr lvl="1"/>
            <a:r>
              <a:rPr lang="en-US" dirty="0" smtClean="0"/>
              <a:t>Look for a simpler but similar problem </a:t>
            </a:r>
            <a:br>
              <a:rPr lang="en-US" dirty="0" smtClean="0"/>
            </a:br>
            <a:r>
              <a:rPr lang="en-US" dirty="0" smtClean="0"/>
              <a:t>that’s closer to the base case whose</a:t>
            </a:r>
            <a:br>
              <a:rPr lang="en-US" dirty="0" smtClean="0"/>
            </a:br>
            <a:r>
              <a:rPr lang="en-US" dirty="0" smtClean="0"/>
              <a:t>solution will help solve the overall problem.</a:t>
            </a:r>
          </a:p>
          <a:p>
            <a:pPr lvl="1"/>
            <a:r>
              <a:rPr lang="en-US" dirty="0" smtClean="0"/>
              <a:t>Solve the simpler problem recursively.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Mutual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Midterm #</a:t>
            </a:r>
            <a:r>
              <a:rPr lang="en-US" dirty="0" smtClean="0"/>
              <a:t>2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merge sort</a:t>
            </a:r>
          </a:p>
          <a:p>
            <a:pPr lvl="1"/>
            <a:r>
              <a:rPr lang="en-US" dirty="0" smtClean="0"/>
              <a:t>quicksort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Partitioning strategy</a:t>
            </a:r>
          </a:p>
          <a:p>
            <a:pPr lvl="1"/>
            <a:r>
              <a:rPr lang="en-US" dirty="0" smtClean="0"/>
              <a:t>pivot element</a:t>
            </a:r>
          </a:p>
          <a:p>
            <a:pPr lvl="5"/>
            <a:endParaRPr lang="en-US" dirty="0" smtClean="0"/>
          </a:p>
          <a:p>
            <a:r>
              <a:rPr lang="en-US" dirty="0"/>
              <a:t>Performance analysis</a:t>
            </a:r>
          </a:p>
          <a:p>
            <a:pPr lvl="1"/>
            <a:r>
              <a:rPr lang="en-US" dirty="0"/>
              <a:t>Proof that merge sort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growth order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Interfaces and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orstmann_7e_fig_15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0408"/>
            <a:ext cx="8686800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Midterm #2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Arrays.sort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Collections.sort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Searching</a:t>
            </a:r>
          </a:p>
          <a:p>
            <a:pPr lvl="1"/>
            <a:r>
              <a:rPr lang="en-US" dirty="0" smtClean="0"/>
              <a:t>binary search (recursive and non-recursive)</a:t>
            </a:r>
          </a:p>
          <a:p>
            <a:pPr lvl="5"/>
            <a:endParaRPr lang="en-US" dirty="0"/>
          </a:p>
          <a:p>
            <a:r>
              <a:rPr lang="en-US" dirty="0" smtClean="0"/>
              <a:t>Parameterized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Comparable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Comparator</a:t>
            </a:r>
            <a:r>
              <a:rPr lang="en-US" dirty="0" smtClean="0"/>
              <a:t> interfaces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Collections framework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linked list</a:t>
            </a:r>
          </a:p>
          <a:p>
            <a:pPr lvl="1"/>
            <a:r>
              <a:rPr lang="en-US" dirty="0" smtClean="0"/>
              <a:t>linked list iterator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List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list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B23C00"/>
                </a:solidFill>
              </a:rPr>
              <a:t>ordered collection </a:t>
            </a:r>
            <a:r>
              <a:rPr lang="en-US" dirty="0" smtClean="0"/>
              <a:t>of objects.</a:t>
            </a:r>
          </a:p>
          <a:p>
            <a:pPr lvl="1"/>
            <a:r>
              <a:rPr lang="en-US" dirty="0" smtClean="0"/>
              <a:t>Order does not necessarily mean sorted.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Once you’ve established an order, you can access the objects of a list one after another.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 can also access any object in a list </a:t>
            </a:r>
            <a:br>
              <a:rPr lang="en-US" dirty="0" smtClean="0"/>
            </a:br>
            <a:r>
              <a:rPr lang="en-US" dirty="0" smtClean="0"/>
              <a:t>directly via an index.</a:t>
            </a:r>
          </a:p>
          <a:p>
            <a:pPr lvl="1"/>
            <a:r>
              <a:rPr lang="en-US" dirty="0" smtClean="0"/>
              <a:t>Examples: 1</a:t>
            </a:r>
            <a:r>
              <a:rPr lang="en-US" baseline="30000" dirty="0" smtClean="0"/>
              <a:t>st</a:t>
            </a:r>
            <a:r>
              <a:rPr lang="en-US" dirty="0" smtClean="0"/>
              <a:t> object, 42</a:t>
            </a:r>
            <a:r>
              <a:rPr lang="en-US" baseline="30000" dirty="0" smtClean="0"/>
              <a:t>nd</a:t>
            </a:r>
            <a:r>
              <a:rPr lang="en-US" dirty="0" smtClean="0"/>
              <a:t> object, 5</a:t>
            </a:r>
            <a:r>
              <a:rPr lang="en-US" baseline="30000" dirty="0" smtClean="0"/>
              <a:t>th</a:t>
            </a:r>
            <a:r>
              <a:rPr lang="en-US" dirty="0" smtClean="0"/>
              <a:t> object,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stmann_7e_fig_15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8" y="1234465"/>
            <a:ext cx="4167196" cy="3227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List</a:t>
            </a:r>
            <a:r>
              <a:rPr lang="en-US" dirty="0" smtClean="0"/>
              <a:t>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4805022"/>
          </a:xfrm>
        </p:spPr>
        <p:txBody>
          <a:bodyPr/>
          <a:lstStyle/>
          <a:p>
            <a:r>
              <a:rPr lang="en-US" dirty="0" smtClean="0"/>
              <a:t>A list of books:</a:t>
            </a:r>
          </a:p>
          <a:p>
            <a:pPr lvl="4"/>
            <a:endParaRPr lang="en-US" dirty="0" smtClean="0"/>
          </a:p>
          <a:p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ArrayList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Stack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LinkedList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 the</a:t>
            </a:r>
            <a:br>
              <a:rPr lang="en-US" dirty="0" smtClean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List</a:t>
            </a:r>
            <a:r>
              <a:rPr lang="en-US" dirty="0" smtClean="0"/>
              <a:t> interface.</a:t>
            </a:r>
          </a:p>
          <a:p>
            <a:pPr lvl="4"/>
            <a:endParaRPr lang="en-US" dirty="0" smtClean="0"/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List</a:t>
            </a:r>
            <a:r>
              <a:rPr lang="en-US" dirty="0" smtClean="0"/>
              <a:t> methods include:</a:t>
            </a:r>
          </a:p>
          <a:p>
            <a:pPr lvl="1"/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get()</a:t>
            </a:r>
            <a:r>
              <a:rPr lang="en-US" dirty="0" smtClean="0"/>
              <a:t> and </a:t>
            </a:r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set()</a:t>
            </a:r>
          </a:p>
          <a:p>
            <a:pPr lvl="1"/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add()</a:t>
            </a:r>
            <a:r>
              <a:rPr lang="en-US" dirty="0" smtClean="0"/>
              <a:t> and </a:t>
            </a:r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</a:p>
          <a:p>
            <a:pPr lvl="1"/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size()</a:t>
            </a:r>
            <a:r>
              <a:rPr lang="en-US" dirty="0" smtClean="0"/>
              <a:t>, </a:t>
            </a:r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clear()</a:t>
            </a:r>
            <a:r>
              <a:rPr lang="en-US" dirty="0" smtClean="0"/>
              <a:t>, and </a:t>
            </a:r>
            <a:r>
              <a:rPr lang="en-US" sz="2800" b="1" dirty="0" err="1">
                <a:solidFill>
                  <a:srgbClr val="0033CC"/>
                </a:solidFill>
                <a:latin typeface="Courier New"/>
                <a:cs typeface="Courier New"/>
              </a:rPr>
              <a:t>isEmpty</a:t>
            </a:r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Stack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Stack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is a subclass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List</a:t>
            </a:r>
          </a:p>
          <a:p>
            <a:pPr lvl="1"/>
            <a:r>
              <a:rPr lang="en-US" dirty="0" smtClean="0"/>
              <a:t>Therefore, it is an </a:t>
            </a:r>
            <a:r>
              <a:rPr lang="en-US" dirty="0" smtClean="0">
                <a:solidFill>
                  <a:srgbClr val="B23C00"/>
                </a:solidFill>
              </a:rPr>
              <a:t>ordered collection </a:t>
            </a:r>
            <a:r>
              <a:rPr lang="en-US" dirty="0" smtClean="0"/>
              <a:t>of objects.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Add objects to a stack or </a:t>
            </a:r>
            <a:br>
              <a:rPr lang="en-US" dirty="0" smtClean="0"/>
            </a:br>
            <a:r>
              <a:rPr lang="en-US" dirty="0" smtClean="0"/>
              <a:t>remove objects only at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one end </a:t>
            </a:r>
            <a:r>
              <a:rPr lang="en-US" dirty="0" smtClean="0"/>
              <a:t>of the stack only.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end is commonly called </a:t>
            </a:r>
            <a:br>
              <a:rPr lang="en-US" dirty="0" smtClean="0"/>
            </a:br>
            <a:r>
              <a:rPr lang="en-US" dirty="0" smtClean="0"/>
              <a:t>the “</a:t>
            </a:r>
            <a:r>
              <a:rPr lang="en-US" dirty="0" smtClean="0">
                <a:solidFill>
                  <a:srgbClr val="B23C00"/>
                </a:solidFill>
              </a:rPr>
              <a:t>top</a:t>
            </a:r>
            <a:r>
              <a:rPr lang="en-US" dirty="0" smtClean="0"/>
              <a:t>” of the stack.</a:t>
            </a:r>
          </a:p>
          <a:p>
            <a:pPr lvl="1"/>
            <a:r>
              <a:rPr lang="en-US" dirty="0" smtClean="0"/>
              <a:t>Call method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push()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add an object to a stack.</a:t>
            </a:r>
          </a:p>
          <a:p>
            <a:pPr lvl="1"/>
            <a:r>
              <a:rPr lang="en-US" dirty="0" smtClean="0"/>
              <a:t>Call method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pop()</a:t>
            </a:r>
            <a:r>
              <a:rPr lang="en-US" dirty="0" smtClean="0"/>
              <a:t> to remove an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horstmann_7e_fig_15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67" y="2240293"/>
            <a:ext cx="3225383" cy="31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Stack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27771"/>
          </a:xfrm>
        </p:spPr>
        <p:txBody>
          <a:bodyPr/>
          <a:lstStyle/>
          <a:p>
            <a:r>
              <a:rPr lang="en-US" dirty="0" smtClean="0"/>
              <a:t>Why does the term “</a:t>
            </a:r>
            <a:r>
              <a:rPr lang="en-US" dirty="0" smtClean="0">
                <a:solidFill>
                  <a:srgbClr val="B23C00"/>
                </a:solidFill>
              </a:rPr>
              <a:t>last in, first out</a:t>
            </a:r>
            <a:r>
              <a:rPr lang="en-US" dirty="0" smtClean="0"/>
              <a:t>” (</a:t>
            </a:r>
            <a:r>
              <a:rPr lang="en-US" dirty="0" smtClean="0">
                <a:solidFill>
                  <a:srgbClr val="B23C00"/>
                </a:solidFill>
              </a:rPr>
              <a:t>LIFO</a:t>
            </a:r>
            <a:r>
              <a:rPr lang="en-US" dirty="0" smtClean="0"/>
              <a:t>) describe a stack?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orstmann_7e_fig_15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39" y="2240293"/>
            <a:ext cx="3225383" cy="31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0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188757" y="4983463"/>
            <a:ext cx="91439" cy="9143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77165" y="4102939"/>
            <a:ext cx="91439" cy="9143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Queue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42160"/>
          </a:xfrm>
        </p:spPr>
        <p:txBody>
          <a:bodyPr/>
          <a:lstStyle/>
          <a:p>
            <a:r>
              <a:rPr lang="en-US" dirty="0" smtClean="0"/>
              <a:t>Add objects only at one end of a queue, </a:t>
            </a:r>
            <a:br>
              <a:rPr lang="en-US" dirty="0" smtClean="0"/>
            </a:br>
            <a:r>
              <a:rPr lang="en-US" dirty="0" smtClean="0"/>
              <a:t>called its “</a:t>
            </a:r>
            <a:r>
              <a:rPr lang="en-US" dirty="0" smtClean="0">
                <a:solidFill>
                  <a:srgbClr val="B23C00"/>
                </a:solidFill>
              </a:rPr>
              <a:t>tail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Remove objects only at the other end,</a:t>
            </a:r>
            <a:br>
              <a:rPr lang="en-US" dirty="0" smtClean="0"/>
            </a:br>
            <a:r>
              <a:rPr lang="en-US" dirty="0" smtClean="0"/>
              <a:t>called the “</a:t>
            </a:r>
            <a:r>
              <a:rPr lang="en-US" dirty="0" smtClean="0">
                <a:solidFill>
                  <a:srgbClr val="B23C00"/>
                </a:solidFill>
              </a:rPr>
              <a:t>head</a:t>
            </a:r>
            <a:r>
              <a:rPr lang="en-US" dirty="0" smtClean="0"/>
              <a:t>” of the queue.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57" y="3337562"/>
            <a:ext cx="6766486" cy="3383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072" y="4183836"/>
            <a:ext cx="51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tail</a:t>
            </a:r>
            <a:endParaRPr lang="en-US" sz="2000" dirty="0"/>
          </a:p>
        </p:txBody>
      </p:sp>
      <p:cxnSp>
        <p:nvCxnSpPr>
          <p:cNvPr id="9" name="Curved Connector 8"/>
          <p:cNvCxnSpPr>
            <a:stCxn id="6" idx="3"/>
            <a:endCxn id="7" idx="0"/>
          </p:cNvCxnSpPr>
          <p:nvPr/>
        </p:nvCxnSpPr>
        <p:spPr bwMode="auto">
          <a:xfrm>
            <a:off x="904602" y="4383891"/>
            <a:ext cx="329875" cy="59957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068734" y="3022601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4" name="Curved Connector 13"/>
          <p:cNvCxnSpPr>
            <a:stCxn id="12" idx="1"/>
            <a:endCxn id="11" idx="0"/>
          </p:cNvCxnSpPr>
          <p:nvPr/>
        </p:nvCxnSpPr>
        <p:spPr bwMode="auto">
          <a:xfrm rot="10800000" flipV="1">
            <a:off x="7222886" y="3191877"/>
            <a:ext cx="845849" cy="91106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84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Queue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Why does the term “</a:t>
            </a:r>
            <a:r>
              <a:rPr lang="en-US" dirty="0" smtClean="0">
                <a:solidFill>
                  <a:srgbClr val="B23C00"/>
                </a:solidFill>
              </a:rPr>
              <a:t>first in, first out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FIFO</a:t>
            </a:r>
            <a:r>
              <a:rPr lang="en-US" dirty="0" smtClean="0"/>
              <a:t>) describe a queue?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2331732"/>
            <a:ext cx="6675047" cy="38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36937</TotalTime>
  <Words>851</Words>
  <Application>Microsoft Macintosh PowerPoint</Application>
  <PresentationFormat>On-screen Show (4:3)</PresentationFormat>
  <Paragraphs>233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Quadrant</vt:lpstr>
      <vt:lpstr>CS 46B: Introduction to Data Structures July 9 Class Meeting</vt:lpstr>
      <vt:lpstr>The Java Collections Framework</vt:lpstr>
      <vt:lpstr>Collections Interfaces and Classes</vt:lpstr>
      <vt:lpstr>List</vt:lpstr>
      <vt:lpstr>List, cont’d</vt:lpstr>
      <vt:lpstr>Stack</vt:lpstr>
      <vt:lpstr>Stack, cont’d</vt:lpstr>
      <vt:lpstr>Queue</vt:lpstr>
      <vt:lpstr>Queue, cont’d</vt:lpstr>
      <vt:lpstr>Set</vt:lpstr>
      <vt:lpstr>Map</vt:lpstr>
      <vt:lpstr>Common Collector Methods</vt:lpstr>
      <vt:lpstr>LinkedList</vt:lpstr>
      <vt:lpstr>LinkedList, cont’d</vt:lpstr>
      <vt:lpstr>Linked List, cont’d</vt:lpstr>
      <vt:lpstr>LinkedList, cont’d</vt:lpstr>
      <vt:lpstr>LinkedList, cont’d</vt:lpstr>
      <vt:lpstr>LinkedList, cont’d</vt:lpstr>
      <vt:lpstr>The LinkedList Class</vt:lpstr>
      <vt:lpstr>ListIterator</vt:lpstr>
      <vt:lpstr>ListIterator, cont’d</vt:lpstr>
      <vt:lpstr>ListIterator, cont’d</vt:lpstr>
      <vt:lpstr>List ListIterator, cont’d</vt:lpstr>
      <vt:lpstr>ListIterator, cont’d</vt:lpstr>
      <vt:lpstr>Clicker Question July 9 #1</vt:lpstr>
      <vt:lpstr>Break</vt:lpstr>
      <vt:lpstr>Review for Midterm #2</vt:lpstr>
      <vt:lpstr>Review for Midterm #2</vt:lpstr>
      <vt:lpstr>Review for Midterm #2, cont’d</vt:lpstr>
      <vt:lpstr>Review for Midterm #2,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652</cp:revision>
  <dcterms:created xsi:type="dcterms:W3CDTF">2008-01-12T03:52:55Z</dcterms:created>
  <dcterms:modified xsi:type="dcterms:W3CDTF">2015-07-09T18:34:11Z</dcterms:modified>
  <cp:category/>
</cp:coreProperties>
</file>