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48"/>
  </p:notesMasterIdLst>
  <p:handoutMasterIdLst>
    <p:handoutMasterId r:id="rId49"/>
  </p:handoutMasterIdLst>
  <p:sldIdLst>
    <p:sldId id="256" r:id="rId2"/>
    <p:sldId id="361" r:id="rId3"/>
    <p:sldId id="305" r:id="rId4"/>
    <p:sldId id="374" r:id="rId5"/>
    <p:sldId id="384" r:id="rId6"/>
    <p:sldId id="385" r:id="rId7"/>
    <p:sldId id="386" r:id="rId8"/>
    <p:sldId id="387" r:id="rId9"/>
    <p:sldId id="388" r:id="rId10"/>
    <p:sldId id="389" r:id="rId11"/>
    <p:sldId id="390" r:id="rId12"/>
    <p:sldId id="375" r:id="rId13"/>
    <p:sldId id="391" r:id="rId14"/>
    <p:sldId id="392" r:id="rId15"/>
    <p:sldId id="393" r:id="rId16"/>
    <p:sldId id="394" r:id="rId17"/>
    <p:sldId id="395" r:id="rId18"/>
    <p:sldId id="396" r:id="rId19"/>
    <p:sldId id="397" r:id="rId20"/>
    <p:sldId id="398" r:id="rId21"/>
    <p:sldId id="399" r:id="rId22"/>
    <p:sldId id="400" r:id="rId23"/>
    <p:sldId id="362" r:id="rId24"/>
    <p:sldId id="363" r:id="rId25"/>
    <p:sldId id="364" r:id="rId26"/>
    <p:sldId id="365" r:id="rId27"/>
    <p:sldId id="366" r:id="rId28"/>
    <p:sldId id="376" r:id="rId29"/>
    <p:sldId id="367" r:id="rId30"/>
    <p:sldId id="368" r:id="rId31"/>
    <p:sldId id="369" r:id="rId32"/>
    <p:sldId id="370" r:id="rId33"/>
    <p:sldId id="371" r:id="rId34"/>
    <p:sldId id="377" r:id="rId35"/>
    <p:sldId id="378" r:id="rId36"/>
    <p:sldId id="379" r:id="rId37"/>
    <p:sldId id="380" r:id="rId38"/>
    <p:sldId id="381" r:id="rId39"/>
    <p:sldId id="382" r:id="rId40"/>
    <p:sldId id="383" r:id="rId41"/>
    <p:sldId id="372" r:id="rId42"/>
    <p:sldId id="373" r:id="rId43"/>
    <p:sldId id="401" r:id="rId44"/>
    <p:sldId id="402" r:id="rId45"/>
    <p:sldId id="403" r:id="rId46"/>
    <p:sldId id="404" r:id="rId4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F5FF"/>
    <a:srgbClr val="C6DEFF"/>
    <a:srgbClr val="A12A03"/>
    <a:srgbClr val="B23C00"/>
    <a:srgbClr val="66CCFF"/>
    <a:srgbClr val="A40000"/>
    <a:srgbClr val="0033CC"/>
    <a:srgbClr val="CC99FF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187" autoAdjust="0"/>
    <p:restoredTop sz="98450" autoAdjust="0"/>
  </p:normalViewPr>
  <p:slideViewPr>
    <p:cSldViewPr>
      <p:cViewPr varScale="1">
        <p:scale>
          <a:sx n="132" d="100"/>
          <a:sy n="132" d="100"/>
        </p:scale>
        <p:origin x="-392" y="-112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printerSettings" Target="printerSettings/printerSettings1.bin"/><Relationship Id="rId51" Type="http://schemas.openxmlformats.org/officeDocument/2006/relationships/presProps" Target="presProps.xml"/><Relationship Id="rId52" Type="http://schemas.openxmlformats.org/officeDocument/2006/relationships/viewProps" Target="viewProps.xml"/><Relationship Id="rId53" Type="http://schemas.openxmlformats.org/officeDocument/2006/relationships/theme" Target="theme/theme1.xml"/><Relationship Id="rId54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notesMaster" Target="notesMasters/notesMaster1.xml"/><Relationship Id="rId4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7/8/15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581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Summer 2015: July </a:t>
            </a:r>
            <a:r>
              <a:rPr lang="en-US" sz="1000" baseline="0" dirty="0" smtClean="0"/>
              <a:t>9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492427" y="6263609"/>
            <a:ext cx="24371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46B: Introduction</a:t>
            </a:r>
            <a:r>
              <a:rPr lang="en-US" sz="1000" baseline="0" dirty="0" smtClean="0"/>
              <a:t> to Data Structures</a:t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sorting-algorithms.com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cs.neu.edu/home/jaa/CS7800.12F/Information/Handouts/order.html" TargetMode="Externa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hyperlink" Target="http://www.ccs.neu.edu/home/jaa/CS7800.12F/Information/Handouts/order.html" TargetMode="Externa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hyperlink" Target="http://www.ccs.neu.edu/home/jaa/CS7800.12F/Information/Handouts/order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46B: Introduction to Data Structures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July 7 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Summer 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5212073" y="6263609"/>
            <a:ext cx="731512" cy="27431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pic>
        <p:nvPicPr>
          <p:cNvPr id="5" name="Picture 4" descr="Fig_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67" y="1234464"/>
            <a:ext cx="5002157" cy="5577779"/>
          </a:xfrm>
          <a:prstGeom prst="rect">
            <a:avLst/>
          </a:prstGeom>
          <a:solidFill>
            <a:srgbClr val="FFFFC2"/>
          </a:soli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#6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6316" y="1234463"/>
            <a:ext cx="4206195" cy="5029145"/>
          </a:xfrm>
        </p:spPr>
        <p:txBody>
          <a:bodyPr/>
          <a:lstStyle/>
          <a:p>
            <a:r>
              <a:rPr lang="en-US" dirty="0" smtClean="0"/>
              <a:t>Who calls method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getPowerValue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 smtClean="0"/>
              <a:t>?</a:t>
            </a:r>
          </a:p>
          <a:p>
            <a:pPr lvl="5"/>
            <a:endParaRPr lang="en-US" dirty="0" smtClean="0"/>
          </a:p>
          <a:p>
            <a:r>
              <a:rPr lang="en-US" dirty="0"/>
              <a:t>Method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getPowerValue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() </a:t>
            </a:r>
            <a:r>
              <a:rPr lang="en-US" dirty="0" smtClean="0"/>
              <a:t>calls method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getFactorValue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Therefore, method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getTermValue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()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/>
            </a:r>
            <a:b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</a:br>
            <a:r>
              <a:rPr lang="en-US" dirty="0" smtClean="0"/>
              <a:t>calls method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getPowerValue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201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#6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2874" y="1179933"/>
            <a:ext cx="6754198" cy="563231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ourier New"/>
                <a:cs typeface="Courier New"/>
              </a:rPr>
              <a:t>public </a:t>
            </a:r>
            <a:r>
              <a:rPr lang="en-US" sz="1200" b="1" dirty="0" err="1">
                <a:latin typeface="Courier New"/>
                <a:cs typeface="Courier New"/>
              </a:rPr>
              <a:t>int</a:t>
            </a:r>
            <a:r>
              <a:rPr lang="en-US" sz="1200" b="1" dirty="0">
                <a:latin typeface="Courier New"/>
                <a:cs typeface="Courier New"/>
              </a:rPr>
              <a:t> </a:t>
            </a:r>
            <a:r>
              <a:rPr lang="en-US" sz="1200" b="1" dirty="0" err="1">
                <a:solidFill>
                  <a:srgbClr val="B23C00"/>
                </a:solidFill>
                <a:latin typeface="Courier New"/>
                <a:cs typeface="Courier New"/>
              </a:rPr>
              <a:t>getTermValue</a:t>
            </a:r>
            <a:r>
              <a:rPr lang="en-US" sz="1200" b="1" dirty="0">
                <a:latin typeface="Courier New"/>
                <a:cs typeface="Courier New"/>
              </a:rPr>
              <a:t>()</a:t>
            </a:r>
          </a:p>
          <a:p>
            <a:r>
              <a:rPr lang="en-US" sz="1200" b="1" dirty="0">
                <a:latin typeface="Courier New"/>
                <a:cs typeface="Courier New"/>
              </a:rPr>
              <a:t>{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</a:t>
            </a:r>
            <a:r>
              <a:rPr lang="en-US" sz="1200" b="1" dirty="0" err="1">
                <a:latin typeface="Courier New"/>
                <a:cs typeface="Courier New"/>
              </a:rPr>
              <a:t>int</a:t>
            </a:r>
            <a:r>
              <a:rPr lang="en-US" sz="1200" b="1" dirty="0">
                <a:latin typeface="Courier New"/>
                <a:cs typeface="Courier New"/>
              </a:rPr>
              <a:t> value = </a:t>
            </a:r>
            <a:r>
              <a:rPr lang="en-US" sz="1200" b="1" dirty="0" err="1">
                <a:solidFill>
                  <a:srgbClr val="B23C00"/>
                </a:solidFill>
                <a:latin typeface="Courier New"/>
                <a:cs typeface="Courier New"/>
              </a:rPr>
              <a:t>getPowerValue</a:t>
            </a:r>
            <a:r>
              <a:rPr lang="en-US" sz="1200" b="1" dirty="0">
                <a:latin typeface="Courier New"/>
                <a:cs typeface="Courier New"/>
              </a:rPr>
              <a:t>();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boolean done = false;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while (!done) {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    String next = </a:t>
            </a:r>
            <a:r>
              <a:rPr lang="en-US" sz="1200" b="1" dirty="0" err="1">
                <a:latin typeface="Courier New"/>
                <a:cs typeface="Courier New"/>
              </a:rPr>
              <a:t>tokenizer.peekToken</a:t>
            </a:r>
            <a:r>
              <a:rPr lang="en-US" sz="1200" b="1" dirty="0">
                <a:latin typeface="Courier New"/>
                <a:cs typeface="Courier New"/>
              </a:rPr>
              <a:t>();</a:t>
            </a:r>
          </a:p>
          <a:p>
            <a:endParaRPr lang="en-US" sz="1200" b="1" dirty="0">
              <a:latin typeface="Courier New"/>
              <a:cs typeface="Courier New"/>
            </a:endParaRPr>
          </a:p>
          <a:p>
            <a:r>
              <a:rPr lang="en-US" sz="1200" b="1" dirty="0">
                <a:latin typeface="Courier New"/>
                <a:cs typeface="Courier New"/>
              </a:rPr>
              <a:t>        if ("*".equals(next) || "/".equals(next) || "%".equals(next)) {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        </a:t>
            </a:r>
            <a:r>
              <a:rPr lang="en-US" sz="1200" b="1" dirty="0" err="1">
                <a:latin typeface="Courier New"/>
                <a:cs typeface="Courier New"/>
              </a:rPr>
              <a:t>tokenizer.nextToken</a:t>
            </a:r>
            <a:r>
              <a:rPr lang="en-US" sz="1200" b="1" dirty="0">
                <a:latin typeface="Courier New"/>
                <a:cs typeface="Courier New"/>
              </a:rPr>
              <a:t>();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        </a:t>
            </a:r>
            <a:r>
              <a:rPr lang="en-US" sz="1200" b="1" dirty="0" err="1">
                <a:latin typeface="Courier New"/>
                <a:cs typeface="Courier New"/>
              </a:rPr>
              <a:t>int</a:t>
            </a:r>
            <a:r>
              <a:rPr lang="en-US" sz="1200" b="1" dirty="0">
                <a:latin typeface="Courier New"/>
                <a:cs typeface="Courier New"/>
              </a:rPr>
              <a:t> value2 = </a:t>
            </a:r>
            <a:r>
              <a:rPr lang="en-US" sz="1200" b="1" dirty="0" err="1">
                <a:solidFill>
                  <a:srgbClr val="B23C00"/>
                </a:solidFill>
                <a:latin typeface="Courier New"/>
                <a:cs typeface="Courier New"/>
              </a:rPr>
              <a:t>getPowerValue</a:t>
            </a:r>
            <a:r>
              <a:rPr lang="en-US" sz="1200" b="1" dirty="0">
                <a:latin typeface="Courier New"/>
                <a:cs typeface="Courier New"/>
              </a:rPr>
              <a:t>();</a:t>
            </a:r>
          </a:p>
          <a:p>
            <a:endParaRPr lang="en-US" sz="1200" b="1" dirty="0">
              <a:latin typeface="Courier New"/>
              <a:cs typeface="Courier New"/>
            </a:endParaRPr>
          </a:p>
          <a:p>
            <a:r>
              <a:rPr lang="en-US" sz="1200" b="1" dirty="0">
                <a:latin typeface="Courier New"/>
                <a:cs typeface="Courier New"/>
              </a:rPr>
              <a:t>            if ("*".equals(next)) {</a:t>
            </a:r>
          </a:p>
          <a:p>
            <a:r>
              <a:rPr lang="fi-FI" sz="1200" b="1" dirty="0">
                <a:latin typeface="Courier New"/>
                <a:cs typeface="Courier New"/>
              </a:rPr>
              <a:t>                </a:t>
            </a:r>
            <a:r>
              <a:rPr lang="fi-FI" sz="1200" b="1" dirty="0" err="1">
                <a:latin typeface="Courier New"/>
                <a:cs typeface="Courier New"/>
              </a:rPr>
              <a:t>value</a:t>
            </a:r>
            <a:r>
              <a:rPr lang="fi-FI" sz="1200" b="1" dirty="0">
                <a:latin typeface="Courier New"/>
                <a:cs typeface="Courier New"/>
              </a:rPr>
              <a:t> = value*value2;</a:t>
            </a:r>
          </a:p>
          <a:p>
            <a:r>
              <a:rPr lang="fi-FI" sz="1200" b="1" dirty="0">
                <a:latin typeface="Courier New"/>
                <a:cs typeface="Courier New"/>
              </a:rPr>
              <a:t>            }</a:t>
            </a:r>
          </a:p>
          <a:p>
            <a:endParaRPr lang="fi-FI" sz="1200" b="1" dirty="0">
              <a:latin typeface="Courier New"/>
              <a:cs typeface="Courier New"/>
            </a:endParaRPr>
          </a:p>
          <a:p>
            <a:r>
              <a:rPr lang="en-US" sz="1200" b="1" dirty="0">
                <a:latin typeface="Courier New"/>
                <a:cs typeface="Courier New"/>
              </a:rPr>
              <a:t>            else if ("/".equals(next)) {</a:t>
            </a:r>
          </a:p>
          <a:p>
            <a:r>
              <a:rPr lang="fi-FI" sz="1200" b="1" dirty="0">
                <a:latin typeface="Courier New"/>
                <a:cs typeface="Courier New"/>
              </a:rPr>
              <a:t>                </a:t>
            </a:r>
            <a:r>
              <a:rPr lang="fi-FI" sz="1200" b="1" dirty="0" err="1">
                <a:latin typeface="Courier New"/>
                <a:cs typeface="Courier New"/>
              </a:rPr>
              <a:t>value</a:t>
            </a:r>
            <a:r>
              <a:rPr lang="fi-FI" sz="1200" b="1" dirty="0">
                <a:latin typeface="Courier New"/>
                <a:cs typeface="Courier New"/>
              </a:rPr>
              <a:t> = value/value2;</a:t>
            </a:r>
          </a:p>
          <a:p>
            <a:r>
              <a:rPr lang="fi-FI" sz="1200" b="1" dirty="0">
                <a:latin typeface="Courier New"/>
                <a:cs typeface="Courier New"/>
              </a:rPr>
              <a:t>            }</a:t>
            </a:r>
          </a:p>
          <a:p>
            <a:endParaRPr lang="fi-FI" sz="1200" b="1" dirty="0">
              <a:latin typeface="Courier New"/>
              <a:cs typeface="Courier New"/>
            </a:endParaRPr>
          </a:p>
          <a:p>
            <a:r>
              <a:rPr lang="da-DK" sz="1200" b="1" dirty="0">
                <a:latin typeface="Courier New"/>
                <a:cs typeface="Courier New"/>
              </a:rPr>
              <a:t>            </a:t>
            </a:r>
            <a:r>
              <a:rPr lang="da-DK" sz="1200" b="1" dirty="0" err="1">
                <a:latin typeface="Courier New"/>
                <a:cs typeface="Courier New"/>
              </a:rPr>
              <a:t>else</a:t>
            </a:r>
            <a:r>
              <a:rPr lang="da-DK" sz="1200" b="1" dirty="0">
                <a:latin typeface="Courier New"/>
                <a:cs typeface="Courier New"/>
              </a:rPr>
              <a:t> {</a:t>
            </a:r>
          </a:p>
          <a:p>
            <a:r>
              <a:rPr lang="fi-FI" sz="1200" b="1" dirty="0">
                <a:latin typeface="Courier New"/>
                <a:cs typeface="Courier New"/>
              </a:rPr>
              <a:t>                </a:t>
            </a:r>
            <a:r>
              <a:rPr lang="fi-FI" sz="1200" b="1" dirty="0" err="1">
                <a:latin typeface="Courier New"/>
                <a:cs typeface="Courier New"/>
              </a:rPr>
              <a:t>value</a:t>
            </a:r>
            <a:r>
              <a:rPr lang="fi-FI" sz="1200" b="1" dirty="0">
                <a:latin typeface="Courier New"/>
                <a:cs typeface="Courier New"/>
              </a:rPr>
              <a:t> = value%value2;</a:t>
            </a:r>
          </a:p>
          <a:p>
            <a:r>
              <a:rPr lang="fi-FI" sz="1200" b="1" dirty="0">
                <a:latin typeface="Courier New"/>
                <a:cs typeface="Courier New"/>
              </a:rPr>
              <a:t>            }</a:t>
            </a:r>
          </a:p>
          <a:p>
            <a:r>
              <a:rPr lang="fi-FI" sz="1200" b="1" dirty="0">
                <a:latin typeface="Courier New"/>
                <a:cs typeface="Courier New"/>
              </a:rPr>
              <a:t>        }</a:t>
            </a:r>
          </a:p>
          <a:p>
            <a:r>
              <a:rPr lang="da-DK" sz="1200" b="1" dirty="0">
                <a:latin typeface="Courier New"/>
                <a:cs typeface="Courier New"/>
              </a:rPr>
              <a:t>        </a:t>
            </a:r>
            <a:r>
              <a:rPr lang="da-DK" sz="1200" b="1" dirty="0" err="1">
                <a:latin typeface="Courier New"/>
                <a:cs typeface="Courier New"/>
              </a:rPr>
              <a:t>else</a:t>
            </a:r>
            <a:r>
              <a:rPr lang="da-DK" sz="1200" b="1" dirty="0">
                <a:latin typeface="Courier New"/>
                <a:cs typeface="Courier New"/>
              </a:rPr>
              <a:t> {</a:t>
            </a:r>
          </a:p>
          <a:p>
            <a:r>
              <a:rPr lang="it-IT" sz="1200" b="1" dirty="0">
                <a:latin typeface="Courier New"/>
                <a:cs typeface="Courier New"/>
              </a:rPr>
              <a:t>            </a:t>
            </a:r>
            <a:r>
              <a:rPr lang="it-IT" sz="1200" b="1" dirty="0" err="1">
                <a:latin typeface="Courier New"/>
                <a:cs typeface="Courier New"/>
              </a:rPr>
              <a:t>done</a:t>
            </a:r>
            <a:r>
              <a:rPr lang="it-IT" sz="1200" b="1" dirty="0">
                <a:latin typeface="Courier New"/>
                <a:cs typeface="Courier New"/>
              </a:rPr>
              <a:t> = </a:t>
            </a:r>
            <a:r>
              <a:rPr lang="it-IT" sz="1200" b="1" dirty="0" err="1">
                <a:latin typeface="Courier New"/>
                <a:cs typeface="Courier New"/>
              </a:rPr>
              <a:t>true</a:t>
            </a:r>
            <a:r>
              <a:rPr lang="it-IT" sz="1200" b="1" dirty="0">
                <a:latin typeface="Courier New"/>
                <a:cs typeface="Courier New"/>
              </a:rPr>
              <a:t>;</a:t>
            </a:r>
          </a:p>
          <a:p>
            <a:r>
              <a:rPr lang="it-IT" sz="1200" b="1" dirty="0">
                <a:latin typeface="Courier New"/>
                <a:cs typeface="Courier New"/>
              </a:rPr>
              <a:t>        }</a:t>
            </a:r>
          </a:p>
          <a:p>
            <a:r>
              <a:rPr lang="it-IT" sz="1200" b="1" dirty="0">
                <a:latin typeface="Courier New"/>
                <a:cs typeface="Courier New"/>
              </a:rPr>
              <a:t>    }</a:t>
            </a:r>
          </a:p>
          <a:p>
            <a:r>
              <a:rPr lang="it-IT" sz="1200" b="1" dirty="0">
                <a:latin typeface="Courier New"/>
                <a:cs typeface="Courier New"/>
              </a:rPr>
              <a:t>    </a:t>
            </a:r>
            <a:r>
              <a:rPr lang="it-IT" sz="1200" b="1" dirty="0" err="1">
                <a:latin typeface="Courier New"/>
                <a:cs typeface="Courier New"/>
              </a:rPr>
              <a:t>return</a:t>
            </a:r>
            <a:r>
              <a:rPr lang="it-IT" sz="1200" b="1" dirty="0">
                <a:latin typeface="Courier New"/>
                <a:cs typeface="Courier New"/>
              </a:rPr>
              <a:t> </a:t>
            </a:r>
            <a:r>
              <a:rPr lang="it-IT" sz="1200" b="1" dirty="0" err="1">
                <a:latin typeface="Courier New"/>
                <a:cs typeface="Courier New"/>
              </a:rPr>
              <a:t>value</a:t>
            </a:r>
            <a:r>
              <a:rPr lang="it-IT" sz="1200" b="1" dirty="0">
                <a:latin typeface="Courier New"/>
                <a:cs typeface="Courier New"/>
              </a:rPr>
              <a:t>;</a:t>
            </a:r>
          </a:p>
          <a:p>
            <a:r>
              <a:rPr lang="it-IT" sz="1200" b="1" dirty="0" smtClean="0">
                <a:latin typeface="Courier New"/>
                <a:cs typeface="Courier New"/>
              </a:rPr>
              <a:t>}</a:t>
            </a:r>
            <a:endParaRPr lang="it-IT" sz="12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1814572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#</a:t>
            </a:r>
            <a:r>
              <a:rPr lang="en-US" dirty="0" smtClean="0"/>
              <a:t>7: Quicksort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Recall that quicksort works by selecting a </a:t>
            </a:r>
            <a:r>
              <a:rPr lang="en-US" dirty="0" smtClean="0">
                <a:solidFill>
                  <a:srgbClr val="B23C00"/>
                </a:solidFill>
              </a:rPr>
              <a:t>pivot value</a:t>
            </a:r>
            <a:r>
              <a:rPr lang="en-US" dirty="0" smtClean="0"/>
              <a:t> from an array range, and it uses the pivot value to partition the range into two subranges.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The first subrange will contain all the values </a:t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less than </a:t>
            </a:r>
            <a:r>
              <a:rPr lang="en-US" dirty="0" smtClean="0"/>
              <a:t>the pivot value.</a:t>
            </a:r>
          </a:p>
          <a:p>
            <a:pPr lvl="1"/>
            <a:r>
              <a:rPr lang="en-US" dirty="0" smtClean="0"/>
              <a:t>The second subrange will contain all the values </a:t>
            </a:r>
            <a:r>
              <a:rPr lang="en-US" dirty="0" smtClean="0">
                <a:solidFill>
                  <a:srgbClr val="B23C00"/>
                </a:solidFill>
              </a:rPr>
              <a:t>greater than </a:t>
            </a:r>
            <a:r>
              <a:rPr lang="en-US" dirty="0" smtClean="0"/>
              <a:t>the pivot value.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Then it recursively sort both partitions.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1938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</a:t>
            </a:r>
            <a:r>
              <a:rPr lang="en-US" dirty="0" smtClean="0"/>
              <a:t>#</a:t>
            </a:r>
            <a:r>
              <a:rPr lang="en-US" dirty="0"/>
              <a:t>7: </a:t>
            </a:r>
            <a:r>
              <a:rPr lang="en-US" dirty="0" smtClean="0"/>
              <a:t>Quicksort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865112"/>
          </a:xfrm>
        </p:spPr>
        <p:txBody>
          <a:bodyPr/>
          <a:lstStyle/>
          <a:p>
            <a:r>
              <a:rPr lang="en-US" dirty="0" smtClean="0"/>
              <a:t>That’s what the textbook’s quicksort does: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First partition: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smtClean="0"/>
              <a:t>Then recursively sort each partition: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5" name="Picture 4" descr="Screen Shot 2015-07-02 at 12.47.07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8976" y="2514610"/>
            <a:ext cx="2968952" cy="479700"/>
          </a:xfrm>
          <a:prstGeom prst="rect">
            <a:avLst/>
          </a:prstGeom>
        </p:spPr>
      </p:pic>
      <p:pic>
        <p:nvPicPr>
          <p:cNvPr id="6" name="Picture 5" descr="Screen Shot 2015-07-02 at 12.47.57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4659" y="3153703"/>
            <a:ext cx="3448354" cy="480680"/>
          </a:xfrm>
          <a:prstGeom prst="rect">
            <a:avLst/>
          </a:prstGeom>
        </p:spPr>
      </p:pic>
      <p:pic>
        <p:nvPicPr>
          <p:cNvPr id="7" name="Picture 6" descr="Screen Shot 2015-07-02 at 12.49.31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1782" y="4343390"/>
            <a:ext cx="3840437" cy="548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93136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</a:t>
            </a:r>
            <a:r>
              <a:rPr lang="en-US" dirty="0" smtClean="0"/>
              <a:t>#</a:t>
            </a:r>
            <a:r>
              <a:rPr lang="en-US" dirty="0"/>
              <a:t>7: Quicksort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slightly more elegant version of partitioning places the pivot value between the two partitions.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When you do this, the pivot value is placed into its “final resting place”.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It will not move again during subsequent </a:t>
            </a:r>
            <a:br>
              <a:rPr lang="en-US" dirty="0" smtClean="0"/>
            </a:br>
            <a:r>
              <a:rPr lang="en-US" dirty="0" smtClean="0"/>
              <a:t>sorting operations.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76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3494" y="320075"/>
            <a:ext cx="4875993" cy="6283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74367" y="5623536"/>
            <a:ext cx="2461297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  <a:endParaRPr lang="en-US" sz="800" b="0" dirty="0">
              <a:solidFill>
                <a:schemeClr val="bg1">
                  <a:lumMod val="6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0013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</a:t>
            </a:r>
            <a:r>
              <a:rPr lang="en-US" dirty="0" smtClean="0"/>
              <a:t>#7-Draft: </a:t>
            </a:r>
            <a:r>
              <a:rPr lang="en-US" dirty="0"/>
              <a:t>Quicksort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the draft, you are provided a partitioning method that places the pivot value into position.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Add more print statements to </a:t>
            </a:r>
            <a:r>
              <a:rPr lang="en-US" dirty="0" smtClean="0">
                <a:solidFill>
                  <a:srgbClr val="B23C00"/>
                </a:solidFill>
              </a:rPr>
              <a:t>trace</a:t>
            </a:r>
            <a:r>
              <a:rPr lang="en-US" dirty="0" smtClean="0"/>
              <a:t> how: 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Index variables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i</a:t>
            </a:r>
            <a:r>
              <a:rPr lang="en-US" dirty="0" smtClean="0"/>
              <a:t> and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j</a:t>
            </a:r>
            <a:r>
              <a:rPr lang="en-US" dirty="0" smtClean="0"/>
              <a:t> march towards each other.</a:t>
            </a:r>
          </a:p>
          <a:p>
            <a:pPr lvl="1"/>
            <a:r>
              <a:rPr lang="en-US" dirty="0" smtClean="0"/>
              <a:t>Elements are swapped along the way.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4069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</a:t>
            </a:r>
            <a:r>
              <a:rPr lang="en-US" dirty="0" smtClean="0"/>
              <a:t>#</a:t>
            </a:r>
            <a:r>
              <a:rPr lang="en-US" dirty="0"/>
              <a:t>7-Draft: Quicksort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6749" y="1335934"/>
            <a:ext cx="9052510" cy="31085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/>
                <a:cs typeface="Courier New"/>
              </a:rPr>
              <a:t>Partitioning: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[50, 63, 29, 14, 86, 16, 79, 16, 26, 61, 47, 64, 83, 18, 97, 92, 32, 54, 4, 88]</a:t>
            </a:r>
          </a:p>
          <a:p>
            <a:r>
              <a:rPr lang="hr-HR" sz="1400" b="1" dirty="0">
                <a:latin typeface="Courier New"/>
                <a:cs typeface="Courier New"/>
              </a:rPr>
              <a:t>Pivot = 50</a:t>
            </a:r>
          </a:p>
          <a:p>
            <a:r>
              <a:rPr lang="hr-HR" sz="1400" b="1" dirty="0">
                <a:latin typeface="Courier New"/>
                <a:cs typeface="Courier New"/>
              </a:rPr>
              <a:t>    [88, 63, 29, 14, 86, 16, 79, 16, 26, 61, 47, 64, 83, 18, 97, 92, 32, 54, 4, 50]</a:t>
            </a:r>
          </a:p>
          <a:p>
            <a:r>
              <a:rPr lang="en-US" sz="1400" b="1" dirty="0" err="1">
                <a:latin typeface="Courier New"/>
                <a:cs typeface="Courier New"/>
              </a:rPr>
              <a:t>i</a:t>
            </a:r>
            <a:r>
              <a:rPr lang="en-US" sz="1400" b="1" dirty="0">
                <a:latin typeface="Courier New"/>
                <a:cs typeface="Courier New"/>
              </a:rPr>
              <a:t> = 0, j = 18, swapped 4 and 88: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[4, 63, 29, 14, 86, 16, 79, 16, 26, 61, 47, 64, 83, 18, 97, 92, 32, 54, 88, 50]</a:t>
            </a:r>
          </a:p>
          <a:p>
            <a:r>
              <a:rPr lang="en-US" sz="1400" b="1" dirty="0" err="1">
                <a:latin typeface="Courier New"/>
                <a:cs typeface="Courier New"/>
              </a:rPr>
              <a:t>i</a:t>
            </a:r>
            <a:r>
              <a:rPr lang="en-US" sz="1400" b="1" dirty="0">
                <a:latin typeface="Courier New"/>
                <a:cs typeface="Courier New"/>
              </a:rPr>
              <a:t> = 1, j = 16, swapped 32 and 63: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[4, 32, 29, 14, 86, 16, 79, 16, 26, 61, 47, 64, 83, 18, 97, 92, 63, 54, 88, 50]</a:t>
            </a:r>
          </a:p>
          <a:p>
            <a:r>
              <a:rPr lang="en-US" sz="1400" b="1" dirty="0" err="1">
                <a:latin typeface="Courier New"/>
                <a:cs typeface="Courier New"/>
              </a:rPr>
              <a:t>i</a:t>
            </a:r>
            <a:r>
              <a:rPr lang="en-US" sz="1400" b="1" dirty="0">
                <a:latin typeface="Courier New"/>
                <a:cs typeface="Courier New"/>
              </a:rPr>
              <a:t> = 4, j = 13, swapped 18 and 86: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[4, 32, 29, 14, 18, 16, 79, 16, 26, 61, 47, 64, 83, 86, 97, 92, 63, 54, 88, 50]</a:t>
            </a:r>
          </a:p>
          <a:p>
            <a:r>
              <a:rPr lang="en-US" sz="1400" b="1" dirty="0" err="1">
                <a:latin typeface="Courier New"/>
                <a:cs typeface="Courier New"/>
              </a:rPr>
              <a:t>i</a:t>
            </a:r>
            <a:r>
              <a:rPr lang="en-US" sz="1400" b="1" dirty="0">
                <a:latin typeface="Courier New"/>
                <a:cs typeface="Courier New"/>
              </a:rPr>
              <a:t> = 6, j = 10, swapped 47 and 79: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[4, 32, 29, 14, 18, 16, 47, 16, 26, 61, 79, 64, 83, 86, 97, 92, 63, 54, 88, 50]</a:t>
            </a:r>
          </a:p>
          <a:p>
            <a:r>
              <a:rPr lang="en-US" sz="1400" b="1" dirty="0">
                <a:latin typeface="Courier New"/>
                <a:cs typeface="Courier New"/>
              </a:rPr>
              <a:t>Partitioned: pivot = 50, pivot index = 9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[4, 32, 29, 14, 18, 16, 47, 16, 26, 50, 79, 64, 83, 86, 97, 92, 63, 54, 88, 61</a:t>
            </a:r>
            <a:r>
              <a:rPr lang="en-US" sz="1400" b="1" dirty="0" smtClean="0">
                <a:latin typeface="Courier New"/>
                <a:cs typeface="Courier New"/>
              </a:rPr>
              <a:t>]</a:t>
            </a:r>
            <a:endParaRPr lang="en-US" sz="1400" b="1" dirty="0">
              <a:latin typeface="Courier New"/>
              <a:cs typeface="Courier New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4381084" y="4112284"/>
            <a:ext cx="365756" cy="365756"/>
          </a:xfrm>
          <a:prstGeom prst="ellipse">
            <a:avLst/>
          </a:prstGeom>
          <a:noFill/>
          <a:ln w="28575" cap="flat" cmpd="sng" algn="ctr">
            <a:solidFill>
              <a:srgbClr val="B23C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640123" y="1508781"/>
            <a:ext cx="365756" cy="365756"/>
          </a:xfrm>
          <a:prstGeom prst="ellipse">
            <a:avLst/>
          </a:prstGeom>
          <a:noFill/>
          <a:ln w="28575" cap="flat" cmpd="sng" algn="ctr">
            <a:solidFill>
              <a:srgbClr val="B23C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8595316" y="1965976"/>
            <a:ext cx="365756" cy="365756"/>
          </a:xfrm>
          <a:prstGeom prst="ellipse">
            <a:avLst/>
          </a:prstGeom>
          <a:noFill/>
          <a:ln w="28575" cap="flat" cmpd="sng" algn="ctr">
            <a:solidFill>
              <a:srgbClr val="B23C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9528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</a:t>
            </a:r>
            <a:r>
              <a:rPr lang="en-US" dirty="0" smtClean="0"/>
              <a:t>#</a:t>
            </a:r>
            <a:r>
              <a:rPr lang="en-US" dirty="0"/>
              <a:t>7-Draft: Quicksort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are provided a quicksort method.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Use your tracer partitioning method.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Add more print statements to trace each recursive call to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sort()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For each recursive call, print the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from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and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to</a:t>
            </a:r>
            <a:r>
              <a:rPr lang="en-US" dirty="0" smtClean="0"/>
              <a:t> index values for the start and end of the range to sort.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8893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</a:t>
            </a:r>
            <a:r>
              <a:rPr lang="en-US" dirty="0" smtClean="0"/>
              <a:t>#</a:t>
            </a:r>
            <a:r>
              <a:rPr lang="en-US" dirty="0"/>
              <a:t>7-Draft: Quicksort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920" y="1335934"/>
            <a:ext cx="9127030" cy="3970318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/>
                <a:cs typeface="Courier New"/>
              </a:rPr>
              <a:t>Original array: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[50, 63, 29, 14, 86, 16, 79, 16, 26, 61, 47, 64, 83, 18, 97, 92, 32, 54, 4, 88]</a:t>
            </a:r>
          </a:p>
          <a:p>
            <a:endParaRPr lang="en-US" sz="1400" b="1" dirty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SORTING: from = 0, to = 19</a:t>
            </a:r>
          </a:p>
          <a:p>
            <a:r>
              <a:rPr lang="en-US" sz="1400" b="1" dirty="0">
                <a:latin typeface="Courier New"/>
                <a:cs typeface="Courier New"/>
              </a:rPr>
              <a:t>Partitioning: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[50, 63, 29, 14, 86, 16, 79, 16, 26, 61, 47, 64, 83, 18, 97, 92, 32, 54, 4, 88]</a:t>
            </a:r>
          </a:p>
          <a:p>
            <a:r>
              <a:rPr lang="hr-HR" sz="1400" b="1" dirty="0">
                <a:latin typeface="Courier New"/>
                <a:cs typeface="Courier New"/>
              </a:rPr>
              <a:t>Pivot = 50</a:t>
            </a:r>
          </a:p>
          <a:p>
            <a:r>
              <a:rPr lang="hr-HR" sz="1400" b="1" dirty="0">
                <a:latin typeface="Courier New"/>
                <a:cs typeface="Courier New"/>
              </a:rPr>
              <a:t>    [88, 63, 29, 14, 86, 16, 79, 16, 26, 61, 47, 64, 83, 18, 97, 92, 32, 54, 4, 50]</a:t>
            </a:r>
          </a:p>
          <a:p>
            <a:r>
              <a:rPr lang="en-US" sz="1400" b="1" dirty="0" err="1">
                <a:latin typeface="Courier New"/>
                <a:cs typeface="Courier New"/>
              </a:rPr>
              <a:t>i</a:t>
            </a:r>
            <a:r>
              <a:rPr lang="en-US" sz="1400" b="1" dirty="0">
                <a:latin typeface="Courier New"/>
                <a:cs typeface="Courier New"/>
              </a:rPr>
              <a:t> = 0, j = 18, swapped 4 and 88: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[4, 63, 29, 14, 86, 16, 79, 16, 26, 61, 47, 64, 83, 18, 97, 92, 32, 54, 88, 50]</a:t>
            </a:r>
          </a:p>
          <a:p>
            <a:r>
              <a:rPr lang="en-US" sz="1400" b="1" dirty="0" err="1">
                <a:latin typeface="Courier New"/>
                <a:cs typeface="Courier New"/>
              </a:rPr>
              <a:t>i</a:t>
            </a:r>
            <a:r>
              <a:rPr lang="en-US" sz="1400" b="1" dirty="0">
                <a:latin typeface="Courier New"/>
                <a:cs typeface="Courier New"/>
              </a:rPr>
              <a:t> = 1, j = 16, swapped 32 and 63: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[4, 32, 29, 14, 86, 16, 79, 16, 26, 61, 47, 64, 83, 18, 97, 92, 63, 54, 88, 50]</a:t>
            </a:r>
          </a:p>
          <a:p>
            <a:r>
              <a:rPr lang="en-US" sz="1400" b="1" dirty="0" err="1">
                <a:latin typeface="Courier New"/>
                <a:cs typeface="Courier New"/>
              </a:rPr>
              <a:t>i</a:t>
            </a:r>
            <a:r>
              <a:rPr lang="en-US" sz="1400" b="1" dirty="0">
                <a:latin typeface="Courier New"/>
                <a:cs typeface="Courier New"/>
              </a:rPr>
              <a:t> = 4, j = 13, swapped 18 and 86: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[4, 32, 29, 14, 18, 16, 79, 16, 26, 61, 47, 64, 83, 86, 97, 92, 63, 54, 88, 50]</a:t>
            </a:r>
          </a:p>
          <a:p>
            <a:r>
              <a:rPr lang="en-US" sz="1400" b="1" dirty="0" err="1">
                <a:latin typeface="Courier New"/>
                <a:cs typeface="Courier New"/>
              </a:rPr>
              <a:t>i</a:t>
            </a:r>
            <a:r>
              <a:rPr lang="en-US" sz="1400" b="1" dirty="0">
                <a:latin typeface="Courier New"/>
                <a:cs typeface="Courier New"/>
              </a:rPr>
              <a:t> = 6, j = 10, swapped 47 and 79: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[4, 32, 29, 14, 18, 16, 47, 16, 26, 61, 79, 64, 83, 86, 97, 92, 63, 54, 88, 50]</a:t>
            </a:r>
          </a:p>
          <a:p>
            <a:r>
              <a:rPr lang="en-US" sz="1400" b="1" dirty="0">
                <a:latin typeface="Courier New"/>
                <a:cs typeface="Courier New"/>
              </a:rPr>
              <a:t>Partitioned: pivot = 50, pivot index = 9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[4, 32, 29, 14, 18, 16, 47, 16, 26, 50, 79, 64, 83, 86, 97, 92, 63, 54, 88, 61</a:t>
            </a:r>
            <a:r>
              <a:rPr lang="en-US" sz="1400" b="1" dirty="0" smtClean="0">
                <a:latin typeface="Courier New"/>
                <a:cs typeface="Courier New"/>
              </a:rPr>
              <a:t>]</a:t>
            </a:r>
            <a:endParaRPr lang="en-US" sz="1400" b="1" dirty="0">
              <a:latin typeface="Courier New"/>
              <a:cs typeface="Courier New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4332857" y="4940146"/>
            <a:ext cx="365756" cy="365756"/>
          </a:xfrm>
          <a:prstGeom prst="ellipse">
            <a:avLst/>
          </a:prstGeom>
          <a:noFill/>
          <a:ln w="28575" cap="flat" cmpd="sng" algn="ctr">
            <a:solidFill>
              <a:srgbClr val="B23C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09735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Sorting Animations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https://www.cs.usfca.edu/~galles/visualization/</a:t>
            </a:r>
            <a:r>
              <a:rPr lang="en-US" dirty="0" smtClean="0">
                <a:hlinkClick r:id="rId2"/>
              </a:rPr>
              <a:t>ComparisonSort.html </a:t>
            </a:r>
            <a:endParaRPr lang="en-US" dirty="0">
              <a:hlinkClick r:id="rId2"/>
            </a:endParaRPr>
          </a:p>
          <a:p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://www.sorting-</a:t>
            </a:r>
            <a:r>
              <a:rPr lang="en-US" dirty="0" smtClean="0">
                <a:hlinkClick r:id="rId2"/>
              </a:rPr>
              <a:t>algorithms.com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6161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</a:t>
            </a:r>
            <a:r>
              <a:rPr lang="en-US" dirty="0" smtClean="0"/>
              <a:t>#</a:t>
            </a:r>
            <a:r>
              <a:rPr lang="en-US" dirty="0"/>
              <a:t>7-Draft: Quicksort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920" y="1335934"/>
            <a:ext cx="9127030" cy="418576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/>
                <a:cs typeface="Courier New"/>
              </a:rPr>
              <a:t>SORTING: from = 0, to = 8</a:t>
            </a:r>
          </a:p>
          <a:p>
            <a:r>
              <a:rPr lang="en-US" sz="1400" b="1" dirty="0">
                <a:latin typeface="Courier New"/>
                <a:cs typeface="Courier New"/>
              </a:rPr>
              <a:t>Partitioning: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[4, 32, 29, 14, 18, 16, 47, 16, 26, 50, 79, 64, 83, 86, 97, 92, 63, 54, 88, 61]</a:t>
            </a:r>
          </a:p>
          <a:p>
            <a:r>
              <a:rPr lang="hr-HR" sz="1400" b="1" dirty="0">
                <a:latin typeface="Courier New"/>
                <a:cs typeface="Courier New"/>
              </a:rPr>
              <a:t>Pivot = 4</a:t>
            </a:r>
          </a:p>
          <a:p>
            <a:r>
              <a:rPr lang="hr-HR" sz="1400" b="1" dirty="0">
                <a:latin typeface="Courier New"/>
                <a:cs typeface="Courier New"/>
              </a:rPr>
              <a:t>    [26, 32, 29, 14, 18, 16, 47, 16, 4, 50, 79, 64, 83, 86, 97, 92, 63, 54, 88, 61]</a:t>
            </a:r>
          </a:p>
          <a:p>
            <a:r>
              <a:rPr lang="en-US" sz="1400" b="1" dirty="0">
                <a:latin typeface="Courier New"/>
                <a:cs typeface="Courier New"/>
              </a:rPr>
              <a:t>Partitioned: pivot = 4, pivot index = 0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[4, 32, 29, 14, 18, 16, 47, 16, 26, 50, 79, 64, 83, 86, 97, 92, 63, 54, 88, 61]</a:t>
            </a:r>
          </a:p>
          <a:p>
            <a:endParaRPr lang="en-US" sz="1400" b="1" dirty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SORTING: from = 0, to = -1</a:t>
            </a:r>
          </a:p>
          <a:p>
            <a:endParaRPr lang="en-US" sz="1400" b="1" dirty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SORTING: from = 1, to = 8</a:t>
            </a:r>
          </a:p>
          <a:p>
            <a:r>
              <a:rPr lang="en-US" sz="1400" b="1" dirty="0">
                <a:latin typeface="Courier New"/>
                <a:cs typeface="Courier New"/>
              </a:rPr>
              <a:t>Partitioning: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[4, 32, 29, 14, 18, 16, 47, 16, 26, 50, 79, 64, 83, 86, 97, 92, 63, 54, 88, 61]</a:t>
            </a:r>
          </a:p>
          <a:p>
            <a:r>
              <a:rPr lang="hr-HR" sz="1400" b="1" dirty="0">
                <a:latin typeface="Courier New"/>
                <a:cs typeface="Courier New"/>
              </a:rPr>
              <a:t>Pivot = 32</a:t>
            </a:r>
          </a:p>
          <a:p>
            <a:r>
              <a:rPr lang="hr-HR" sz="1400" b="1" dirty="0">
                <a:latin typeface="Courier New"/>
                <a:cs typeface="Courier New"/>
              </a:rPr>
              <a:t>    [4, 26, 29, 14, 18, 16, 47, 16, 32, 50, 79, 64, 83, 86, 97, 92, 63, 54, 88, 61]</a:t>
            </a:r>
          </a:p>
          <a:p>
            <a:r>
              <a:rPr lang="en-US" sz="1400" b="1" dirty="0" err="1">
                <a:latin typeface="Courier New"/>
                <a:cs typeface="Courier New"/>
              </a:rPr>
              <a:t>i</a:t>
            </a:r>
            <a:r>
              <a:rPr lang="en-US" sz="1400" b="1" dirty="0">
                <a:latin typeface="Courier New"/>
                <a:cs typeface="Courier New"/>
              </a:rPr>
              <a:t> = 6, j = 7, swapped 16 and 47: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[4, 26, 29, 14, 18, 16, 16, 47, 32, 50, 79, 64, 83, 86, 97, 92, 63, 54, 88, 61]</a:t>
            </a:r>
          </a:p>
          <a:p>
            <a:r>
              <a:rPr lang="en-US" sz="1400" b="1" dirty="0">
                <a:latin typeface="Courier New"/>
                <a:cs typeface="Courier New"/>
              </a:rPr>
              <a:t>Partitioned: pivot = 32, pivot index = 7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[4, 26, 29, 14, 18, 16, 16, 32, 47, 50, 79, 64, 83, 86, 97, 92, 63, 54, 88, 61</a:t>
            </a:r>
            <a:r>
              <a:rPr lang="en-US" sz="1400" b="1" dirty="0" smtClean="0">
                <a:latin typeface="Courier New"/>
                <a:cs typeface="Courier New"/>
              </a:rPr>
              <a:t>]</a:t>
            </a:r>
            <a:endParaRPr lang="en-US" sz="14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4949" y="5623536"/>
            <a:ext cx="8756123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B23C00"/>
                </a:solidFill>
              </a:rPr>
              <a:t>Note how pivot values don’t move after they’ve been placed into their final positions.</a:t>
            </a:r>
            <a:endParaRPr lang="en-US" sz="1800" dirty="0">
              <a:solidFill>
                <a:srgbClr val="B23C00"/>
              </a:solidFill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4316782" y="2577119"/>
            <a:ext cx="365756" cy="365756"/>
          </a:xfrm>
          <a:prstGeom prst="ellipse">
            <a:avLst/>
          </a:prstGeom>
          <a:noFill/>
          <a:ln w="28575" cap="flat" cmpd="sng" algn="ctr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0033CC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506866" y="2577119"/>
            <a:ext cx="365756" cy="365756"/>
          </a:xfrm>
          <a:prstGeom prst="ellipse">
            <a:avLst/>
          </a:prstGeom>
          <a:noFill/>
          <a:ln w="28575" cap="flat" cmpd="sng" algn="ctr">
            <a:solidFill>
              <a:srgbClr val="B23C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3472813" y="5141082"/>
            <a:ext cx="365756" cy="365756"/>
          </a:xfrm>
          <a:prstGeom prst="ellipse">
            <a:avLst/>
          </a:prstGeom>
          <a:noFill/>
          <a:ln w="28575" cap="flat" cmpd="sng" algn="ctr">
            <a:solidFill>
              <a:srgbClr val="B23C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4332858" y="5141082"/>
            <a:ext cx="365756" cy="365756"/>
          </a:xfrm>
          <a:prstGeom prst="ellipse">
            <a:avLst/>
          </a:prstGeom>
          <a:noFill/>
          <a:ln w="28575" cap="flat" cmpd="sng" algn="ctr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0033CC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506866" y="5165195"/>
            <a:ext cx="365756" cy="365756"/>
          </a:xfrm>
          <a:prstGeom prst="ellipse">
            <a:avLst/>
          </a:prstGeom>
          <a:noFill/>
          <a:ln w="28575" cap="flat" cmpd="sng" algn="ctr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0033CC"/>
              </a:solidFill>
              <a:effectLst/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38125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  <p:bldP spid="17" grpId="0" animBg="1"/>
      <p:bldP spid="18" grpId="0" animBg="1"/>
      <p:bldP spid="1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</a:t>
            </a:r>
            <a:r>
              <a:rPr lang="en-US" dirty="0" smtClean="0"/>
              <a:t>#</a:t>
            </a:r>
            <a:r>
              <a:rPr lang="en-US" dirty="0"/>
              <a:t>7-Draft: Quicksort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6920" y="1335934"/>
            <a:ext cx="9127030" cy="4678203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Courier New"/>
                <a:cs typeface="Courier New"/>
              </a:rPr>
              <a:t>...</a:t>
            </a:r>
          </a:p>
          <a:p>
            <a:endParaRPr lang="en-US" sz="1400" b="1" dirty="0">
              <a:latin typeface="Courier New"/>
              <a:cs typeface="Courier New"/>
            </a:endParaRPr>
          </a:p>
          <a:p>
            <a:r>
              <a:rPr lang="en-US" sz="1400" b="1" dirty="0" smtClean="0">
                <a:latin typeface="Courier New"/>
                <a:cs typeface="Courier New"/>
              </a:rPr>
              <a:t>SORTING</a:t>
            </a:r>
            <a:r>
              <a:rPr lang="en-US" sz="1400" b="1" dirty="0">
                <a:latin typeface="Courier New"/>
                <a:cs typeface="Courier New"/>
              </a:rPr>
              <a:t>: from = 15, to = 16</a:t>
            </a:r>
          </a:p>
          <a:p>
            <a:r>
              <a:rPr lang="en-US" sz="1400" b="1" dirty="0">
                <a:latin typeface="Courier New"/>
                <a:cs typeface="Courier New"/>
              </a:rPr>
              <a:t>Partitioning: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[4, 14, 16, 16, 18, 26, 29, 32, 47, 50, 54, 61, 63, 64, 79, 83, 86, 88, 92, 97]</a:t>
            </a:r>
          </a:p>
          <a:p>
            <a:r>
              <a:rPr lang="hr-HR" sz="1400" b="1" dirty="0">
                <a:latin typeface="Courier New"/>
                <a:cs typeface="Courier New"/>
              </a:rPr>
              <a:t>Pivot = 83</a:t>
            </a:r>
          </a:p>
          <a:p>
            <a:r>
              <a:rPr lang="hr-HR" sz="1400" b="1" dirty="0">
                <a:latin typeface="Courier New"/>
                <a:cs typeface="Courier New"/>
              </a:rPr>
              <a:t>    [4, 14, 16, 16, 18, 26, 29, 32, 47, 50, 54, 61, 63, 64, 79, 86, 83, 88, 92, 97]</a:t>
            </a:r>
          </a:p>
          <a:p>
            <a:r>
              <a:rPr lang="en-US" sz="1400" b="1" dirty="0">
                <a:latin typeface="Courier New"/>
                <a:cs typeface="Courier New"/>
              </a:rPr>
              <a:t>Partitioned: pivot = 83, pivot index = 15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[4, 14, 16, 16, 18, 26, 29, 32, 47, 50, 54, 61, 63, 64, 79, 83, 86, 88, 92, 97]</a:t>
            </a:r>
          </a:p>
          <a:p>
            <a:endParaRPr lang="en-US" sz="1400" b="1" dirty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SORTING: from = 15, to = 14</a:t>
            </a:r>
          </a:p>
          <a:p>
            <a:endParaRPr lang="en-US" sz="1400" b="1" dirty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SORTING: from = 16, to = 16</a:t>
            </a:r>
          </a:p>
          <a:p>
            <a:endParaRPr lang="en-US" sz="1400" b="1" dirty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SORTING: from = 18, to = 17</a:t>
            </a:r>
          </a:p>
          <a:p>
            <a:endParaRPr lang="en-US" sz="1400" b="1" dirty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SORTING: from = 19, to = 19</a:t>
            </a:r>
          </a:p>
          <a:p>
            <a:endParaRPr lang="en-US" sz="1400" b="1" dirty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Sorted array: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[4, 14, 16, 16, 18, 26, 29, 32, 47, 50, 54, 61, 63, 64, 79, 83, 86, 88, 92, 97</a:t>
            </a:r>
            <a:r>
              <a:rPr lang="en-US" sz="1400" b="1" dirty="0" smtClean="0">
                <a:latin typeface="Courier New"/>
                <a:cs typeface="Courier New"/>
              </a:rPr>
              <a:t>]</a:t>
            </a:r>
            <a:endParaRPr lang="en-US" sz="1400" b="1" dirty="0">
              <a:latin typeface="Courier New"/>
              <a:cs typeface="Courier New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4316782" y="3308532"/>
            <a:ext cx="365756" cy="365756"/>
          </a:xfrm>
          <a:prstGeom prst="ellipse">
            <a:avLst/>
          </a:prstGeom>
          <a:noFill/>
          <a:ln w="28575" cap="flat" cmpd="sng" algn="ctr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0033CC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482753" y="3308532"/>
            <a:ext cx="365756" cy="365756"/>
          </a:xfrm>
          <a:prstGeom prst="ellipse">
            <a:avLst/>
          </a:prstGeom>
          <a:noFill/>
          <a:ln w="28575" cap="flat" cmpd="sng" algn="ctr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0033CC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3472813" y="3308532"/>
            <a:ext cx="365756" cy="365756"/>
          </a:xfrm>
          <a:prstGeom prst="ellipse">
            <a:avLst/>
          </a:prstGeom>
          <a:noFill/>
          <a:ln w="28575" cap="flat" cmpd="sng" algn="ctr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0033CC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6912991" y="3308532"/>
            <a:ext cx="365756" cy="365756"/>
          </a:xfrm>
          <a:prstGeom prst="ellipse">
            <a:avLst/>
          </a:prstGeom>
          <a:noFill/>
          <a:ln w="28575" cap="flat" cmpd="sng" algn="ctr">
            <a:solidFill>
              <a:srgbClr val="B23C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4316782" y="5663521"/>
            <a:ext cx="365756" cy="365756"/>
          </a:xfrm>
          <a:prstGeom prst="ellipse">
            <a:avLst/>
          </a:prstGeom>
          <a:noFill/>
          <a:ln w="28575" cap="flat" cmpd="sng" algn="ctr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482753" y="5663521"/>
            <a:ext cx="365756" cy="365756"/>
          </a:xfrm>
          <a:prstGeom prst="ellipse">
            <a:avLst/>
          </a:prstGeom>
          <a:noFill/>
          <a:ln w="28575" cap="flat" cmpd="sng" algn="ctr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3472813" y="5663521"/>
            <a:ext cx="365756" cy="365756"/>
          </a:xfrm>
          <a:prstGeom prst="ellipse">
            <a:avLst/>
          </a:prstGeom>
          <a:noFill/>
          <a:ln w="28575" cap="flat" cmpd="sng" algn="ctr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6912991" y="5663521"/>
            <a:ext cx="365756" cy="365756"/>
          </a:xfrm>
          <a:prstGeom prst="ellipse">
            <a:avLst/>
          </a:prstGeom>
          <a:noFill/>
          <a:ln w="28575" cap="flat" cmpd="sng" algn="ctr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883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</a:t>
            </a:r>
            <a:r>
              <a:rPr lang="en-US" dirty="0" smtClean="0"/>
              <a:t>#</a:t>
            </a:r>
            <a:r>
              <a:rPr lang="en-US" dirty="0"/>
              <a:t>7</a:t>
            </a:r>
            <a:r>
              <a:rPr lang="en-US" dirty="0" smtClean="0"/>
              <a:t>-Final: </a:t>
            </a:r>
            <a:r>
              <a:rPr lang="en-US" dirty="0"/>
              <a:t>Quicksort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the final version, use quicksort to sort an array list of names.</a:t>
            </a:r>
          </a:p>
          <a:p>
            <a:pPr lvl="1"/>
            <a:r>
              <a:rPr lang="en-US" dirty="0" smtClean="0"/>
              <a:t>You are provided a text file of the names of </a:t>
            </a:r>
            <a:br>
              <a:rPr lang="en-US" dirty="0" smtClean="0"/>
            </a:br>
            <a:r>
              <a:rPr lang="en-US" dirty="0" smtClean="0"/>
              <a:t>U.S. presidents.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Sort the presidents by their last names.</a:t>
            </a:r>
          </a:p>
          <a:p>
            <a:pPr lvl="1"/>
            <a:r>
              <a:rPr lang="en-US" dirty="0" smtClean="0"/>
              <a:t>If two presidents have the same last name,</a:t>
            </a:r>
            <a:br>
              <a:rPr lang="en-US" dirty="0" smtClean="0"/>
            </a:br>
            <a:r>
              <a:rPr lang="en-US" dirty="0" smtClean="0"/>
              <a:t>sort those names by their first names.</a:t>
            </a:r>
          </a:p>
          <a:p>
            <a:pPr lvl="1"/>
            <a:r>
              <a:rPr lang="en-US" dirty="0" smtClean="0"/>
              <a:t>If two presidents have the same first and last names, sort their names by their middle names.</a:t>
            </a:r>
          </a:p>
          <a:p>
            <a:pPr lvl="2"/>
            <a:r>
              <a:rPr lang="en-US" dirty="0" smtClean="0"/>
              <a:t>Example: George Bush should come before George W. Bush.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8893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Search for item in </a:t>
            </a:r>
            <a:r>
              <a:rPr lang="en-US" dirty="0" smtClean="0"/>
              <a:t>an array of </a:t>
            </a:r>
            <a:r>
              <a:rPr lang="en-US" i="1" dirty="0" smtClean="0"/>
              <a:t>n</a:t>
            </a:r>
            <a:r>
              <a:rPr lang="en-US" dirty="0" smtClean="0"/>
              <a:t> elements.</a:t>
            </a:r>
          </a:p>
          <a:p>
            <a:pPr lvl="1"/>
            <a:r>
              <a:rPr lang="en-US" dirty="0" smtClean="0"/>
              <a:t>The array </a:t>
            </a:r>
            <a:r>
              <a:rPr lang="en-US" dirty="0"/>
              <a:t>is not sorted in any </a:t>
            </a:r>
            <a:r>
              <a:rPr lang="en-US" dirty="0" smtClean="0"/>
              <a:t>way.</a:t>
            </a:r>
          </a:p>
          <a:p>
            <a:pPr lvl="4"/>
            <a:endParaRPr lang="en-US" dirty="0"/>
          </a:p>
          <a:p>
            <a:r>
              <a:rPr lang="en-US" dirty="0"/>
              <a:t>What </a:t>
            </a:r>
            <a:r>
              <a:rPr lang="en-US" dirty="0" smtClean="0"/>
              <a:t>choices </a:t>
            </a:r>
            <a:r>
              <a:rPr lang="en-US" dirty="0"/>
              <a:t>do we have? </a:t>
            </a:r>
            <a:endParaRPr lang="en-US" dirty="0" smtClean="0"/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Look </a:t>
            </a:r>
            <a:r>
              <a:rPr lang="en-US" dirty="0"/>
              <a:t>at all </a:t>
            </a:r>
            <a:r>
              <a:rPr lang="en-US" dirty="0" smtClean="0"/>
              <a:t>the elements one at a time.</a:t>
            </a:r>
          </a:p>
          <a:p>
            <a:pPr lvl="1"/>
            <a:r>
              <a:rPr lang="en-US" dirty="0" smtClean="0"/>
              <a:t>Example: </a:t>
            </a:r>
            <a:r>
              <a:rPr lang="en-US" dirty="0"/>
              <a:t>To search in 1000 elements,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it takes </a:t>
            </a:r>
            <a:r>
              <a:rPr lang="en-US" dirty="0"/>
              <a:t>on average 500 </a:t>
            </a:r>
            <a:r>
              <a:rPr lang="en-US" dirty="0" smtClean="0"/>
              <a:t>steps.</a:t>
            </a:r>
          </a:p>
          <a:p>
            <a:pPr lvl="6"/>
            <a:endParaRPr lang="en-US" dirty="0"/>
          </a:p>
          <a:p>
            <a:r>
              <a:rPr lang="en-US" dirty="0" smtClean="0"/>
              <a:t>Therefore: </a:t>
            </a:r>
            <a:r>
              <a:rPr lang="en-US" i="1" dirty="0" smtClean="0">
                <a:solidFill>
                  <a:srgbClr val="B23C00"/>
                </a:solidFill>
              </a:rPr>
              <a:t>O</a:t>
            </a:r>
            <a:r>
              <a:rPr lang="en-US" dirty="0">
                <a:solidFill>
                  <a:srgbClr val="B23C00"/>
                </a:solidFill>
              </a:rPr>
              <a:t>(</a:t>
            </a:r>
            <a:r>
              <a:rPr lang="en-US" i="1" dirty="0">
                <a:solidFill>
                  <a:srgbClr val="B23C00"/>
                </a:solidFill>
              </a:rPr>
              <a:t>n</a:t>
            </a:r>
            <a:r>
              <a:rPr lang="en-US" dirty="0" smtClean="0">
                <a:solidFill>
                  <a:srgbClr val="B23C00"/>
                </a:solidFill>
              </a:rPr>
              <a:t>)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3210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assume the array is sorted.</a:t>
            </a:r>
          </a:p>
          <a:p>
            <a:pPr lvl="1"/>
            <a:r>
              <a:rPr lang="en-US" dirty="0" smtClean="0"/>
              <a:t>Smallest value to largest value.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First check the </a:t>
            </a:r>
            <a:r>
              <a:rPr lang="en-US" dirty="0" smtClean="0">
                <a:solidFill>
                  <a:srgbClr val="B23C00"/>
                </a:solidFill>
              </a:rPr>
              <a:t>middle element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Is the target value you’re looking for </a:t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smaller</a:t>
            </a:r>
            <a:r>
              <a:rPr lang="en-US" dirty="0" smtClean="0"/>
              <a:t> than the middle element?</a:t>
            </a:r>
          </a:p>
          <a:p>
            <a:pPr lvl="1"/>
            <a:r>
              <a:rPr lang="en-US" dirty="0" smtClean="0"/>
              <a:t>If so, search the </a:t>
            </a:r>
            <a:r>
              <a:rPr lang="en-US" dirty="0" smtClean="0">
                <a:solidFill>
                  <a:srgbClr val="B23C00"/>
                </a:solidFill>
              </a:rPr>
              <a:t>first half </a:t>
            </a:r>
            <a:r>
              <a:rPr lang="en-US" dirty="0" smtClean="0"/>
              <a:t>of the array.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Is the target value you’re looking for</a:t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larger</a:t>
            </a:r>
            <a:r>
              <a:rPr lang="en-US" dirty="0" smtClean="0"/>
              <a:t> than the middle element?</a:t>
            </a:r>
          </a:p>
          <a:p>
            <a:pPr lvl="1"/>
            <a:r>
              <a:rPr lang="en-US" dirty="0" smtClean="0"/>
              <a:t>If so, search the </a:t>
            </a:r>
            <a:r>
              <a:rPr lang="en-US" dirty="0" smtClean="0">
                <a:solidFill>
                  <a:srgbClr val="B23C00"/>
                </a:solidFill>
              </a:rPr>
              <a:t>second half </a:t>
            </a:r>
            <a:r>
              <a:rPr lang="en-US" dirty="0" smtClean="0"/>
              <a:t>of the array.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2721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</a:t>
            </a:r>
            <a:r>
              <a:rPr lang="en-US" dirty="0" smtClean="0"/>
              <a:t>Search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binary search keeps </a:t>
            </a:r>
            <a:r>
              <a:rPr lang="en-US" dirty="0" smtClean="0">
                <a:solidFill>
                  <a:srgbClr val="B23C00"/>
                </a:solidFill>
              </a:rPr>
              <a:t>cutting </a:t>
            </a:r>
            <a:r>
              <a:rPr lang="en-US" dirty="0">
                <a:solidFill>
                  <a:srgbClr val="B23C00"/>
                </a:solidFill>
              </a:rPr>
              <a:t>in </a:t>
            </a:r>
            <a:r>
              <a:rPr lang="en-US" dirty="0" smtClean="0">
                <a:solidFill>
                  <a:srgbClr val="B23C00"/>
                </a:solidFill>
              </a:rPr>
              <a:t>half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part of the array it’s searching.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Next search either the first half or the second half.</a:t>
            </a:r>
          </a:p>
          <a:p>
            <a:pPr lvl="1"/>
            <a:r>
              <a:rPr lang="en-US" dirty="0" smtClean="0"/>
              <a:t>Eventually, you’ll either find the target value, </a:t>
            </a:r>
            <a:br>
              <a:rPr lang="en-US" dirty="0" smtClean="0"/>
            </a:br>
            <a:r>
              <a:rPr lang="en-US" dirty="0" smtClean="0"/>
              <a:t>or conclude that the value is not in the array.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Therefore, </a:t>
            </a:r>
            <a:r>
              <a:rPr lang="en-US" i="1" dirty="0" smtClean="0">
                <a:solidFill>
                  <a:srgbClr val="B23C00"/>
                </a:solidFill>
              </a:rPr>
              <a:t>O</a:t>
            </a:r>
            <a:r>
              <a:rPr lang="en-US" dirty="0" smtClean="0">
                <a:solidFill>
                  <a:srgbClr val="B23C00"/>
                </a:solidFill>
              </a:rPr>
              <a:t>(log</a:t>
            </a:r>
            <a:r>
              <a:rPr lang="en-US" baseline="-25000" dirty="0" smtClean="0">
                <a:solidFill>
                  <a:srgbClr val="B23C00"/>
                </a:solidFill>
              </a:rPr>
              <a:t>2 </a:t>
            </a:r>
            <a:r>
              <a:rPr lang="en-US" i="1" dirty="0" smtClean="0">
                <a:solidFill>
                  <a:srgbClr val="B23C00"/>
                </a:solidFill>
              </a:rPr>
              <a:t>n</a:t>
            </a:r>
            <a:r>
              <a:rPr lang="en-US" dirty="0" smtClean="0">
                <a:solidFill>
                  <a:srgbClr val="B23C00"/>
                </a:solidFill>
              </a:rPr>
              <a:t>)</a:t>
            </a:r>
          </a:p>
          <a:p>
            <a:pPr lvl="4"/>
            <a:endParaRPr lang="en-US" dirty="0" smtClean="0"/>
          </a:p>
          <a:p>
            <a:pPr lvl="1"/>
            <a:r>
              <a:rPr lang="en-US" dirty="0"/>
              <a:t>To search </a:t>
            </a:r>
            <a:r>
              <a:rPr lang="en-US" dirty="0" smtClean="0"/>
              <a:t>1000 </a:t>
            </a:r>
            <a:r>
              <a:rPr lang="en-US" dirty="0"/>
              <a:t>elements, </a:t>
            </a:r>
            <a:r>
              <a:rPr lang="en-US" dirty="0" smtClean="0"/>
              <a:t>it takes </a:t>
            </a:r>
            <a:r>
              <a:rPr lang="en-US" dirty="0"/>
              <a:t>&lt; 10 </a:t>
            </a:r>
            <a:r>
              <a:rPr lang="en-US" dirty="0" smtClean="0"/>
              <a:t>steps.</a:t>
            </a:r>
          </a:p>
          <a:p>
            <a:pPr lvl="1"/>
            <a:r>
              <a:rPr lang="en-US" dirty="0" smtClean="0"/>
              <a:t>Note: In computer science, </a:t>
            </a:r>
            <a:br>
              <a:rPr lang="en-US" dirty="0" smtClean="0"/>
            </a:br>
            <a:r>
              <a:rPr lang="en-US" dirty="0" smtClean="0"/>
              <a:t>logarithms are by default base 2.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5526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Recursive Binary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55" y="1295400"/>
            <a:ext cx="8229600" cy="579137"/>
          </a:xfrm>
        </p:spPr>
        <p:txBody>
          <a:bodyPr/>
          <a:lstStyle/>
          <a:p>
            <a:r>
              <a:rPr lang="en-US" dirty="0" smtClean="0"/>
              <a:t>Binary search can be done </a:t>
            </a:r>
            <a:r>
              <a:rPr lang="en-US" dirty="0" smtClean="0">
                <a:solidFill>
                  <a:srgbClr val="B23C00"/>
                </a:solidFill>
              </a:rPr>
              <a:t>recursively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1965976"/>
            <a:ext cx="7941898" cy="47705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public static 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search</a:t>
            </a:r>
            <a:r>
              <a:rPr lang="en-US" b="1" dirty="0">
                <a:latin typeface="Courier New"/>
                <a:cs typeface="Courier New"/>
              </a:rPr>
              <a:t>(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[] a, 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low, 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high, 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value)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if (low &lt;= high) {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mid = (low + high)/2;</a:t>
            </a:r>
          </a:p>
          <a:p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    if </a:t>
            </a:r>
            <a:r>
              <a:rPr lang="en-US" b="1" dirty="0">
                <a:latin typeface="Courier New"/>
                <a:cs typeface="Courier New"/>
              </a:rPr>
              <a:t>(value == a[mid]) {</a:t>
            </a:r>
          </a:p>
          <a:p>
            <a:r>
              <a:rPr lang="is-IS" b="1" dirty="0">
                <a:latin typeface="Courier New"/>
                <a:cs typeface="Courier New"/>
              </a:rPr>
              <a:t>            return mid;</a:t>
            </a:r>
          </a:p>
          <a:p>
            <a:r>
              <a:rPr lang="is-IS" b="1" dirty="0">
                <a:latin typeface="Courier New"/>
                <a:cs typeface="Courier New"/>
              </a:rPr>
              <a:t>        }</a:t>
            </a:r>
          </a:p>
          <a:p>
            <a:r>
              <a:rPr lang="en-US" b="1" dirty="0">
                <a:latin typeface="Courier New"/>
                <a:cs typeface="Courier New"/>
              </a:rPr>
              <a:t>        else if (value &lt; a[mid]) {</a:t>
            </a:r>
          </a:p>
          <a:p>
            <a:r>
              <a:rPr lang="en-US" b="1" dirty="0">
                <a:latin typeface="Courier New"/>
                <a:cs typeface="Courier New"/>
              </a:rPr>
              <a:t>            return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search</a:t>
            </a:r>
            <a:r>
              <a:rPr lang="en-US" b="1" dirty="0">
                <a:latin typeface="Courier New"/>
                <a:cs typeface="Courier New"/>
              </a:rPr>
              <a:t>(a, low, mid-1, value);</a:t>
            </a:r>
          </a:p>
          <a:p>
            <a:r>
              <a:rPr lang="en-US" b="1" dirty="0">
                <a:latin typeface="Courier New"/>
                <a:cs typeface="Courier New"/>
              </a:rPr>
              <a:t>        }</a:t>
            </a:r>
          </a:p>
          <a:p>
            <a:r>
              <a:rPr lang="da-DK" b="1" dirty="0">
                <a:latin typeface="Courier New"/>
                <a:cs typeface="Courier New"/>
              </a:rPr>
              <a:t>        </a:t>
            </a:r>
            <a:r>
              <a:rPr lang="da-DK" b="1" dirty="0" err="1">
                <a:latin typeface="Courier New"/>
                <a:cs typeface="Courier New"/>
              </a:rPr>
              <a:t>else</a:t>
            </a:r>
            <a:r>
              <a:rPr lang="da-DK" b="1" dirty="0">
                <a:latin typeface="Courier New"/>
                <a:cs typeface="Courier New"/>
              </a:rPr>
              <a:t> {</a:t>
            </a:r>
          </a:p>
          <a:p>
            <a:r>
              <a:rPr lang="en-US" b="1" dirty="0">
                <a:latin typeface="Courier New"/>
                <a:cs typeface="Courier New"/>
              </a:rPr>
              <a:t>            return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search</a:t>
            </a:r>
            <a:r>
              <a:rPr lang="en-US" b="1" dirty="0">
                <a:latin typeface="Courier New"/>
                <a:cs typeface="Courier New"/>
              </a:rPr>
              <a:t>(a, mid+1, high, value);</a:t>
            </a:r>
          </a:p>
          <a:p>
            <a:r>
              <a:rPr lang="en-US" b="1" dirty="0">
                <a:latin typeface="Courier New"/>
                <a:cs typeface="Courier New"/>
              </a:rPr>
              <a:t>        }</a:t>
            </a:r>
          </a:p>
          <a:p>
            <a:r>
              <a:rPr lang="en-US" b="1" dirty="0">
                <a:latin typeface="Courier New"/>
                <a:cs typeface="Courier New"/>
              </a:rPr>
              <a:t>    }</a:t>
            </a:r>
          </a:p>
          <a:p>
            <a:r>
              <a:rPr lang="da-DK" b="1" dirty="0">
                <a:latin typeface="Courier New"/>
                <a:cs typeface="Courier New"/>
              </a:rPr>
              <a:t>    </a:t>
            </a:r>
            <a:r>
              <a:rPr lang="da-DK" b="1" dirty="0" err="1">
                <a:latin typeface="Courier New"/>
                <a:cs typeface="Courier New"/>
              </a:rPr>
              <a:t>else</a:t>
            </a:r>
            <a:r>
              <a:rPr lang="da-DK" b="1" dirty="0">
                <a:latin typeface="Courier New"/>
                <a:cs typeface="Courier New"/>
              </a:rPr>
              <a:t> {</a:t>
            </a:r>
          </a:p>
          <a:p>
            <a:r>
              <a:rPr lang="is-IS" b="1" dirty="0">
                <a:latin typeface="Courier New"/>
                <a:cs typeface="Courier New"/>
              </a:rPr>
              <a:t>        return -1;</a:t>
            </a:r>
          </a:p>
          <a:p>
            <a:r>
              <a:rPr lang="is-IS" b="1" dirty="0">
                <a:latin typeface="Courier New"/>
                <a:cs typeface="Courier New"/>
              </a:rPr>
              <a:t>    }</a:t>
            </a:r>
          </a:p>
          <a:p>
            <a:r>
              <a:rPr lang="is-IS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0" y="2697488"/>
            <a:ext cx="3230171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Get the midpoint of the subrange.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0" y="3246122"/>
            <a:ext cx="2352026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Found the target value?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92219" y="4160512"/>
            <a:ext cx="2009384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Search the first half.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92219" y="4892024"/>
            <a:ext cx="2340504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Search the second half.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43220" y="5897853"/>
            <a:ext cx="3743433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The target value is not in the subrange.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76227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Non-Recursive Binary </a:t>
            </a:r>
            <a:r>
              <a:rPr lang="en-US" dirty="0"/>
              <a:t>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79137"/>
          </a:xfrm>
        </p:spPr>
        <p:txBody>
          <a:bodyPr/>
          <a:lstStyle/>
          <a:p>
            <a:r>
              <a:rPr lang="en-US" dirty="0" smtClean="0"/>
              <a:t>It’s easy to write binary search </a:t>
            </a:r>
            <a:r>
              <a:rPr lang="en-US" dirty="0" smtClean="0">
                <a:solidFill>
                  <a:srgbClr val="B23C00"/>
                </a:solidFill>
              </a:rPr>
              <a:t>non-recursively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1950267"/>
            <a:ext cx="7941898" cy="47705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public static 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search(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[] a, 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low, 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high, 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value)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while (low &lt;= high) {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mid = (low + high)/2;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  <a:endParaRPr lang="fi-FI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    if (value == a[mid]) {</a:t>
            </a:r>
          </a:p>
          <a:p>
            <a:r>
              <a:rPr lang="is-IS" b="1" dirty="0">
                <a:latin typeface="Courier New"/>
                <a:cs typeface="Courier New"/>
              </a:rPr>
              <a:t>            return mid;</a:t>
            </a:r>
          </a:p>
          <a:p>
            <a:r>
              <a:rPr lang="is-IS" b="1" dirty="0">
                <a:latin typeface="Courier New"/>
                <a:cs typeface="Courier New"/>
              </a:rPr>
              <a:t>        }</a:t>
            </a:r>
          </a:p>
          <a:p>
            <a:r>
              <a:rPr lang="en-US" b="1" dirty="0">
                <a:latin typeface="Courier New"/>
                <a:cs typeface="Courier New"/>
              </a:rPr>
              <a:t>        else if (value &lt; a[mid]) {</a:t>
            </a:r>
          </a:p>
          <a:p>
            <a:r>
              <a:rPr lang="en-US" b="1" dirty="0">
                <a:latin typeface="Courier New"/>
                <a:cs typeface="Courier New"/>
              </a:rPr>
              <a:t>            high = mid-1;</a:t>
            </a:r>
          </a:p>
          <a:p>
            <a:r>
              <a:rPr lang="en-US" b="1" dirty="0">
                <a:latin typeface="Courier New"/>
                <a:cs typeface="Courier New"/>
              </a:rPr>
              <a:t>        }</a:t>
            </a:r>
          </a:p>
          <a:p>
            <a:r>
              <a:rPr lang="da-DK" b="1" dirty="0">
                <a:latin typeface="Courier New"/>
                <a:cs typeface="Courier New"/>
              </a:rPr>
              <a:t>        </a:t>
            </a:r>
            <a:r>
              <a:rPr lang="da-DK" b="1" dirty="0" err="1">
                <a:latin typeface="Courier New"/>
                <a:cs typeface="Courier New"/>
              </a:rPr>
              <a:t>else</a:t>
            </a:r>
            <a:r>
              <a:rPr lang="da-DK" b="1" dirty="0">
                <a:latin typeface="Courier New"/>
                <a:cs typeface="Courier New"/>
              </a:rPr>
              <a:t> {</a:t>
            </a:r>
          </a:p>
          <a:p>
            <a:r>
              <a:rPr lang="en-US" b="1" dirty="0">
                <a:latin typeface="Courier New"/>
                <a:cs typeface="Courier New"/>
              </a:rPr>
              <a:t>            low = mid+1;</a:t>
            </a:r>
          </a:p>
          <a:p>
            <a:r>
              <a:rPr lang="en-US" b="1" dirty="0">
                <a:latin typeface="Courier New"/>
                <a:cs typeface="Courier New"/>
              </a:rPr>
              <a:t>        }</a:t>
            </a:r>
          </a:p>
          <a:p>
            <a:r>
              <a:rPr lang="en-US" b="1" dirty="0">
                <a:latin typeface="Courier New"/>
                <a:cs typeface="Courier New"/>
              </a:rPr>
              <a:t>    }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</a:p>
          <a:p>
            <a:r>
              <a:rPr lang="is-IS" b="1" dirty="0">
                <a:latin typeface="Courier New"/>
                <a:cs typeface="Courier New"/>
              </a:rPr>
              <a:t>    return -1;</a:t>
            </a:r>
          </a:p>
          <a:p>
            <a:r>
              <a:rPr lang="is-IS" b="1" dirty="0" smtClean="0">
                <a:latin typeface="Courier New"/>
                <a:cs typeface="Courier New"/>
              </a:rPr>
              <a:t>}</a:t>
            </a:r>
            <a:endParaRPr lang="is-IS" b="1" dirty="0">
              <a:latin typeface="Courier New"/>
              <a:cs typeface="Courier New"/>
            </a:endParaRPr>
          </a:p>
          <a:p>
            <a:endParaRPr lang="is-I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54878" y="2697488"/>
            <a:ext cx="3230171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Get the midpoint of the subrange.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54878" y="3246122"/>
            <a:ext cx="2352026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Found the target value?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66171" y="4251951"/>
            <a:ext cx="2454217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Search the first half next.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66171" y="4892024"/>
            <a:ext cx="2785338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Search the second half next.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77464" y="5897853"/>
            <a:ext cx="3340077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The target value is not in the array.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53452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0272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Sorting and Searching in the Real World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 far, we’ve done sorting and searching </a:t>
            </a:r>
            <a:br>
              <a:rPr lang="en-US" dirty="0" smtClean="0"/>
            </a:br>
            <a:r>
              <a:rPr lang="en-US" dirty="0" smtClean="0"/>
              <a:t>with arrays of numeric values.</a:t>
            </a:r>
          </a:p>
          <a:p>
            <a:pPr lvl="4"/>
            <a:endParaRPr lang="en-US" dirty="0" smtClean="0"/>
          </a:p>
          <a:p>
            <a:r>
              <a:rPr lang="en-US" b="1" dirty="0" smtClean="0">
                <a:solidFill>
                  <a:srgbClr val="B23C00"/>
                </a:solidFill>
              </a:rPr>
              <a:t>Revelation #1:</a:t>
            </a:r>
            <a:r>
              <a:rPr lang="en-US" dirty="0" smtClean="0"/>
              <a:t> In a real application, we may need to </a:t>
            </a:r>
            <a:r>
              <a:rPr lang="en-US" dirty="0" smtClean="0">
                <a:solidFill>
                  <a:srgbClr val="B23C00"/>
                </a:solidFill>
              </a:rPr>
              <a:t>sort and search different object types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Example: Sort employee objects.</a:t>
            </a:r>
          </a:p>
          <a:p>
            <a:pPr lvl="5"/>
            <a:endParaRPr lang="en-US" dirty="0" smtClean="0"/>
          </a:p>
          <a:p>
            <a:r>
              <a:rPr lang="en-US" b="1" dirty="0" smtClean="0">
                <a:solidFill>
                  <a:srgbClr val="B23C00"/>
                </a:solidFill>
              </a:rPr>
              <a:t>Revelation #2:</a:t>
            </a:r>
            <a:r>
              <a:rPr lang="en-US" dirty="0" smtClean="0"/>
              <a:t> Java has </a:t>
            </a:r>
            <a:r>
              <a:rPr lang="en-US" dirty="0" smtClean="0">
                <a:solidFill>
                  <a:srgbClr val="B23C00"/>
                </a:solidFill>
              </a:rPr>
              <a:t>built-in sorting and searching </a:t>
            </a:r>
            <a:r>
              <a:rPr lang="en-US" dirty="0" smtClean="0"/>
              <a:t>routines.</a:t>
            </a:r>
          </a:p>
          <a:p>
            <a:pPr lvl="1"/>
            <a:r>
              <a:rPr lang="en-US" dirty="0" smtClean="0"/>
              <a:t>You don’t have to write them yourself!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849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Quizzes for July </a:t>
            </a:r>
            <a:r>
              <a:rPr lang="en-US" dirty="0"/>
              <a:t>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Quiz 13 July 9 15.1 – 15.2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480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Built-in Sort Routines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555" cy="3413745"/>
          </a:xfrm>
        </p:spPr>
        <p:txBody>
          <a:bodyPr/>
          <a:lstStyle/>
          <a:p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Arrays.sort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 smtClean="0"/>
              <a:t> will sort an </a:t>
            </a:r>
            <a:r>
              <a:rPr lang="en-US" dirty="0" smtClean="0">
                <a:solidFill>
                  <a:srgbClr val="B23C00"/>
                </a:solidFill>
              </a:rPr>
              <a:t>array of objects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Example: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Collections.sort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 smtClean="0"/>
              <a:t> will sort </a:t>
            </a:r>
            <a:br>
              <a:rPr lang="en-US" dirty="0" smtClean="0"/>
            </a:br>
            <a:r>
              <a:rPr lang="en-US" dirty="0" smtClean="0"/>
              <a:t>an </a:t>
            </a:r>
            <a:r>
              <a:rPr lang="en-US" dirty="0" smtClean="0">
                <a:solidFill>
                  <a:srgbClr val="B23C00"/>
                </a:solidFill>
              </a:rPr>
              <a:t>array list of objects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Example: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468903" y="2331732"/>
            <a:ext cx="4186413" cy="707886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Employee workers[] = ... ;</a:t>
            </a:r>
          </a:p>
          <a:p>
            <a:r>
              <a:rPr lang="en-US" sz="20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Arrays.sort</a:t>
            </a:r>
            <a:r>
              <a:rPr lang="en-US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(workers);</a:t>
            </a:r>
            <a:endParaRPr lang="en-US" sz="2000" b="1" dirty="0">
              <a:solidFill>
                <a:srgbClr val="B23C00"/>
              </a:solidFill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68903" y="4709146"/>
            <a:ext cx="5571632" cy="707886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latin typeface="Courier New"/>
                <a:cs typeface="Courier New"/>
              </a:rPr>
              <a:t>ArrayList</a:t>
            </a:r>
            <a:r>
              <a:rPr lang="en-US" sz="2000" b="1" dirty="0" smtClean="0">
                <a:latin typeface="Courier New"/>
                <a:cs typeface="Courier New"/>
              </a:rPr>
              <a:t>&lt;Employee&gt; workers = ... ;</a:t>
            </a:r>
          </a:p>
          <a:p>
            <a:r>
              <a:rPr lang="en-US" sz="20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Collections.sort</a:t>
            </a:r>
            <a:r>
              <a:rPr lang="en-US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(workers);</a:t>
            </a:r>
            <a:endParaRPr lang="en-US" sz="2000" b="1" dirty="0">
              <a:solidFill>
                <a:srgbClr val="B23C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4124866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Built-in Sort </a:t>
            </a:r>
            <a:r>
              <a:rPr lang="en-US" dirty="0" smtClean="0"/>
              <a:t>Routines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But how do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Arrays.sort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 smtClean="0"/>
              <a:t> and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Collections.sort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 smtClean="0"/>
              <a:t> know </a:t>
            </a:r>
            <a:br>
              <a:rPr lang="en-US" dirty="0" smtClean="0"/>
            </a:br>
            <a:r>
              <a:rPr lang="en-US" dirty="0" smtClean="0"/>
              <a:t>how to compare your objects?</a:t>
            </a:r>
          </a:p>
          <a:p>
            <a:pPr lvl="1"/>
            <a:r>
              <a:rPr lang="en-US" dirty="0" smtClean="0"/>
              <a:t>How does it know that object A is less than, </a:t>
            </a:r>
            <a:br>
              <a:rPr lang="en-US" dirty="0" smtClean="0"/>
            </a:br>
            <a:r>
              <a:rPr lang="en-US" dirty="0" smtClean="0"/>
              <a:t>equal to, or greater than object B?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Your objects must be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Comparable</a:t>
            </a:r>
            <a:r>
              <a:rPr lang="en-US" dirty="0" smtClean="0"/>
              <a:t> objects.</a:t>
            </a:r>
          </a:p>
          <a:p>
            <a:pPr lvl="1"/>
            <a:r>
              <a:rPr lang="en-US" dirty="0" smtClean="0"/>
              <a:t>They must be instances of a class that implements the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Comparable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interface.</a:t>
            </a:r>
          </a:p>
          <a:p>
            <a:pPr lvl="5"/>
            <a:endParaRPr lang="en-US" dirty="0" smtClean="0"/>
          </a:p>
          <a:p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Arrays.sort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/>
              <a:t> and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Collections.sort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/>
              <a:t> </a:t>
            </a:r>
            <a:r>
              <a:rPr lang="en-US" dirty="0" smtClean="0"/>
              <a:t>call the objects’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compareTo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 smtClean="0"/>
              <a:t> methods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178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Courier New"/>
                <a:cs typeface="Courier New"/>
              </a:rPr>
              <a:t>Arrays.sort</a:t>
            </a:r>
            <a:r>
              <a:rPr lang="en-US" b="1" dirty="0" smtClean="0">
                <a:latin typeface="Courier New"/>
                <a:cs typeface="Courier New"/>
              </a:rPr>
              <a:t>()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579137"/>
          </a:xfrm>
        </p:spPr>
        <p:txBody>
          <a:bodyPr/>
          <a:lstStyle/>
          <a:p>
            <a:r>
              <a:rPr lang="en-US" dirty="0" smtClean="0"/>
              <a:t>We saw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Arrays.sort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 smtClean="0"/>
              <a:t> on the midterm: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1888712"/>
            <a:ext cx="7403201" cy="483209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/>
                <a:cs typeface="Courier New"/>
              </a:rPr>
              <a:t>import </a:t>
            </a:r>
            <a:r>
              <a:rPr lang="en-US" sz="1400" b="1" dirty="0" err="1">
                <a:latin typeface="Courier New"/>
                <a:cs typeface="Courier New"/>
              </a:rPr>
              <a:t>java.util.Arrays</a:t>
            </a:r>
            <a:r>
              <a:rPr lang="en-US" sz="1400" b="1" dirty="0">
                <a:latin typeface="Courier New"/>
                <a:cs typeface="Courier New"/>
              </a:rPr>
              <a:t>;</a:t>
            </a:r>
          </a:p>
          <a:p>
            <a:endParaRPr lang="en-US" sz="1400" b="1" dirty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public class Name implements 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Comparable</a:t>
            </a:r>
          </a:p>
          <a:p>
            <a:r>
              <a:rPr lang="en-US" sz="1400" b="1" dirty="0">
                <a:latin typeface="Courier New"/>
                <a:cs typeface="Courier New"/>
              </a:rPr>
              <a:t>{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private String name;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private String first;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private String </a:t>
            </a:r>
            <a:r>
              <a:rPr lang="en-US" sz="1400" b="1" dirty="0" smtClean="0">
                <a:latin typeface="Courier New"/>
                <a:cs typeface="Courier New"/>
              </a:rPr>
              <a:t>last</a:t>
            </a:r>
            <a:r>
              <a:rPr lang="en-US" sz="1400" b="1" dirty="0">
                <a:latin typeface="Courier New"/>
                <a:cs typeface="Courier New"/>
              </a:rPr>
              <a:t>;</a:t>
            </a:r>
          </a:p>
          <a:p>
            <a:r>
              <a:rPr lang="en-US" sz="1400" b="1" dirty="0" smtClean="0">
                <a:latin typeface="Courier New"/>
                <a:cs typeface="Courier New"/>
              </a:rPr>
              <a:t>    ...</a:t>
            </a:r>
            <a:endParaRPr lang="en-US" sz="1400" b="1" dirty="0">
              <a:latin typeface="Courier New"/>
              <a:cs typeface="Courier New"/>
            </a:endParaRPr>
          </a:p>
          <a:p>
            <a:endParaRPr lang="en-US" sz="1400" b="1" dirty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    public </a:t>
            </a:r>
            <a:r>
              <a:rPr lang="en-US" sz="1400" b="1" dirty="0" err="1">
                <a:latin typeface="Courier New"/>
                <a:cs typeface="Courier New"/>
              </a:rPr>
              <a:t>int</a:t>
            </a:r>
            <a:r>
              <a:rPr lang="en-US" sz="1400" b="1" dirty="0">
                <a:latin typeface="Courier New"/>
                <a:cs typeface="Courier New"/>
              </a:rPr>
              <a:t> 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compareTo</a:t>
            </a:r>
            <a:r>
              <a:rPr lang="en-US" sz="1400" b="1" dirty="0">
                <a:latin typeface="Courier New"/>
                <a:cs typeface="Courier New"/>
              </a:rPr>
              <a:t>(Object other)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{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Name </a:t>
            </a:r>
            <a:r>
              <a:rPr lang="en-US" sz="1400" b="1" dirty="0" err="1">
                <a:latin typeface="Courier New"/>
                <a:cs typeface="Courier New"/>
              </a:rPr>
              <a:t>otherName</a:t>
            </a:r>
            <a:r>
              <a:rPr lang="en-US" sz="1400" b="1" dirty="0">
                <a:latin typeface="Courier New"/>
                <a:cs typeface="Courier New"/>
              </a:rPr>
              <a:t> = (Name) other;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return </a:t>
            </a:r>
            <a:r>
              <a:rPr lang="en-US" sz="1400" b="1" dirty="0" err="1">
                <a:latin typeface="Courier New"/>
                <a:cs typeface="Courier New"/>
              </a:rPr>
              <a:t>this.last.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compareTo</a:t>
            </a:r>
            <a:r>
              <a:rPr lang="en-US" sz="1400" b="1" dirty="0">
                <a:latin typeface="Courier New"/>
                <a:cs typeface="Courier New"/>
              </a:rPr>
              <a:t>(</a:t>
            </a:r>
            <a:r>
              <a:rPr lang="en-US" sz="1400" b="1" dirty="0" err="1">
                <a:latin typeface="Courier New"/>
                <a:cs typeface="Courier New"/>
              </a:rPr>
              <a:t>otherName.last</a:t>
            </a:r>
            <a:r>
              <a:rPr lang="en-US" sz="1400" b="1" dirty="0">
                <a:latin typeface="Courier New"/>
                <a:cs typeface="Courier New"/>
              </a:rPr>
              <a:t>);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public static void main(String </a:t>
            </a:r>
            <a:r>
              <a:rPr lang="en-US" sz="1400" b="1" dirty="0" err="1">
                <a:latin typeface="Courier New"/>
                <a:cs typeface="Courier New"/>
              </a:rPr>
              <a:t>args</a:t>
            </a:r>
            <a:r>
              <a:rPr lang="en-US" sz="1400" b="1" dirty="0">
                <a:latin typeface="Courier New"/>
                <a:cs typeface="Courier New"/>
              </a:rPr>
              <a:t>[])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{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Name 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names[]</a:t>
            </a:r>
            <a:r>
              <a:rPr lang="en-US" sz="1400" b="1" dirty="0">
                <a:latin typeface="Courier New"/>
                <a:cs typeface="Courier New"/>
              </a:rPr>
              <a:t> </a:t>
            </a:r>
            <a:r>
              <a:rPr lang="en-US" sz="1400" b="1" dirty="0" smtClean="0">
                <a:latin typeface="Courier New"/>
                <a:cs typeface="Courier New"/>
              </a:rPr>
              <a:t>= { ... };</a:t>
            </a:r>
            <a:endParaRPr lang="en-US" sz="1400" b="1" dirty="0">
              <a:latin typeface="Courier New"/>
              <a:cs typeface="Courier New"/>
            </a:endParaRPr>
          </a:p>
          <a:p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        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Arrays.sort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(names);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for (Name name : names) </a:t>
            </a:r>
            <a:r>
              <a:rPr lang="en-US" sz="1400" b="1" dirty="0" err="1">
                <a:latin typeface="Courier New"/>
                <a:cs typeface="Courier New"/>
              </a:rPr>
              <a:t>System.out.println</a:t>
            </a:r>
            <a:r>
              <a:rPr lang="en-US" sz="1400" b="1" dirty="0">
                <a:latin typeface="Courier New"/>
                <a:cs typeface="Courier New"/>
              </a:rPr>
              <a:t>(</a:t>
            </a:r>
            <a:r>
              <a:rPr lang="en-US" sz="1400" b="1" dirty="0" err="1">
                <a:latin typeface="Courier New"/>
                <a:cs typeface="Courier New"/>
              </a:rPr>
              <a:t>name.getName</a:t>
            </a:r>
            <a:r>
              <a:rPr lang="en-US" sz="1400" b="1" dirty="0">
                <a:latin typeface="Courier New"/>
                <a:cs typeface="Courier New"/>
              </a:rPr>
              <a:t>());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4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35024" y="4307248"/>
            <a:ext cx="2356534" cy="5847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Use the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String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>
                <a:solidFill>
                  <a:srgbClr val="B23C00"/>
                </a:solidFill>
              </a:rPr>
              <a:t>class’s</a:t>
            </a:r>
          </a:p>
          <a:p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compareTo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 smtClean="0">
                <a:solidFill>
                  <a:srgbClr val="B23C00"/>
                </a:solidFill>
              </a:rPr>
              <a:t> method.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50835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Courier New"/>
                <a:cs typeface="Courier New"/>
              </a:rPr>
              <a:t>Collections.sort</a:t>
            </a:r>
            <a:r>
              <a:rPr lang="en-US" b="1" dirty="0" smtClean="0">
                <a:latin typeface="Courier New"/>
                <a:cs typeface="Courier New"/>
              </a:rPr>
              <a:t>()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79137"/>
          </a:xfrm>
        </p:spPr>
        <p:txBody>
          <a:bodyPr/>
          <a:lstStyle/>
          <a:p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Collections.sort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 smtClean="0"/>
              <a:t> sorts an array list: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1874537"/>
            <a:ext cx="6887591" cy="48936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300" b="1" dirty="0">
                <a:latin typeface="Courier New"/>
                <a:cs typeface="Courier New"/>
              </a:rPr>
              <a:t>import </a:t>
            </a:r>
            <a:r>
              <a:rPr lang="en-US" sz="1300" b="1" dirty="0" err="1">
                <a:latin typeface="Courier New"/>
                <a:cs typeface="Courier New"/>
              </a:rPr>
              <a:t>java.util.ArrayList</a:t>
            </a:r>
            <a:r>
              <a:rPr lang="en-US" sz="1300" b="1" dirty="0">
                <a:latin typeface="Courier New"/>
                <a:cs typeface="Courier New"/>
              </a:rPr>
              <a:t>;</a:t>
            </a:r>
          </a:p>
          <a:p>
            <a:r>
              <a:rPr lang="en-US" sz="1300" b="1" dirty="0">
                <a:latin typeface="Courier New"/>
                <a:cs typeface="Courier New"/>
              </a:rPr>
              <a:t>import </a:t>
            </a:r>
            <a:r>
              <a:rPr lang="en-US" sz="1300" b="1" dirty="0" err="1">
                <a:latin typeface="Courier New"/>
                <a:cs typeface="Courier New"/>
              </a:rPr>
              <a:t>java.util.Collections</a:t>
            </a:r>
            <a:r>
              <a:rPr lang="en-US" sz="1300" b="1" dirty="0">
                <a:latin typeface="Courier New"/>
                <a:cs typeface="Courier New"/>
              </a:rPr>
              <a:t>;</a:t>
            </a:r>
          </a:p>
          <a:p>
            <a:endParaRPr lang="en-US" sz="1300" b="1" dirty="0">
              <a:latin typeface="Courier New"/>
              <a:cs typeface="Courier New"/>
            </a:endParaRPr>
          </a:p>
          <a:p>
            <a:r>
              <a:rPr lang="en-US" sz="1300" b="1" dirty="0">
                <a:latin typeface="Courier New"/>
                <a:cs typeface="Courier New"/>
              </a:rPr>
              <a:t>public class Name implements </a:t>
            </a:r>
            <a:r>
              <a:rPr lang="en-US" sz="1300" b="1" dirty="0">
                <a:solidFill>
                  <a:srgbClr val="B23C00"/>
                </a:solidFill>
                <a:latin typeface="Courier New"/>
                <a:cs typeface="Courier New"/>
              </a:rPr>
              <a:t>Comparable</a:t>
            </a:r>
          </a:p>
          <a:p>
            <a:r>
              <a:rPr lang="en-US" sz="1300" b="1" dirty="0">
                <a:latin typeface="Courier New"/>
                <a:cs typeface="Courier New"/>
              </a:rPr>
              <a:t>{</a:t>
            </a:r>
          </a:p>
          <a:p>
            <a:r>
              <a:rPr lang="en-US" sz="1300" b="1" dirty="0">
                <a:latin typeface="Courier New"/>
                <a:cs typeface="Courier New"/>
              </a:rPr>
              <a:t>    </a:t>
            </a:r>
            <a:r>
              <a:rPr lang="en-US" sz="1300" b="1" dirty="0" smtClean="0">
                <a:latin typeface="Courier New"/>
                <a:cs typeface="Courier New"/>
              </a:rPr>
              <a:t>...</a:t>
            </a:r>
            <a:endParaRPr lang="en-US" sz="1300" b="1" dirty="0">
              <a:latin typeface="Courier New"/>
              <a:cs typeface="Courier New"/>
            </a:endParaRPr>
          </a:p>
          <a:p>
            <a:endParaRPr lang="en-US" sz="1300" b="1" dirty="0">
              <a:latin typeface="Courier New"/>
              <a:cs typeface="Courier New"/>
            </a:endParaRPr>
          </a:p>
          <a:p>
            <a:r>
              <a:rPr lang="en-US" sz="1300" b="1" dirty="0">
                <a:latin typeface="Courier New"/>
                <a:cs typeface="Courier New"/>
              </a:rPr>
              <a:t>    public </a:t>
            </a:r>
            <a:r>
              <a:rPr lang="en-US" sz="1300" b="1" dirty="0" err="1">
                <a:latin typeface="Courier New"/>
                <a:cs typeface="Courier New"/>
              </a:rPr>
              <a:t>int</a:t>
            </a:r>
            <a:r>
              <a:rPr lang="en-US" sz="1300" b="1" dirty="0">
                <a:latin typeface="Courier New"/>
                <a:cs typeface="Courier New"/>
              </a:rPr>
              <a:t> </a:t>
            </a:r>
            <a:r>
              <a:rPr lang="en-US" sz="1300" b="1" dirty="0" err="1">
                <a:solidFill>
                  <a:srgbClr val="B23C00"/>
                </a:solidFill>
                <a:latin typeface="Courier New"/>
                <a:cs typeface="Courier New"/>
              </a:rPr>
              <a:t>compareTo</a:t>
            </a:r>
            <a:r>
              <a:rPr lang="en-US" sz="1300" b="1" dirty="0">
                <a:latin typeface="Courier New"/>
                <a:cs typeface="Courier New"/>
              </a:rPr>
              <a:t>(Object other)</a:t>
            </a:r>
          </a:p>
          <a:p>
            <a:r>
              <a:rPr lang="en-US" sz="1300" b="1" dirty="0">
                <a:latin typeface="Courier New"/>
                <a:cs typeface="Courier New"/>
              </a:rPr>
              <a:t>    {</a:t>
            </a:r>
          </a:p>
          <a:p>
            <a:r>
              <a:rPr lang="en-US" sz="1300" b="1" dirty="0">
                <a:latin typeface="Courier New"/>
                <a:cs typeface="Courier New"/>
              </a:rPr>
              <a:t>        Name </a:t>
            </a:r>
            <a:r>
              <a:rPr lang="en-US" sz="1300" b="1" dirty="0" err="1">
                <a:latin typeface="Courier New"/>
                <a:cs typeface="Courier New"/>
              </a:rPr>
              <a:t>otherName</a:t>
            </a:r>
            <a:r>
              <a:rPr lang="en-US" sz="1300" b="1" dirty="0">
                <a:latin typeface="Courier New"/>
                <a:cs typeface="Courier New"/>
              </a:rPr>
              <a:t> = (Name) other;</a:t>
            </a:r>
          </a:p>
          <a:p>
            <a:r>
              <a:rPr lang="en-US" sz="1300" b="1" dirty="0">
                <a:latin typeface="Courier New"/>
                <a:cs typeface="Courier New"/>
              </a:rPr>
              <a:t>        return </a:t>
            </a:r>
            <a:r>
              <a:rPr lang="en-US" sz="1300" b="1" dirty="0" err="1">
                <a:latin typeface="Courier New"/>
                <a:cs typeface="Courier New"/>
              </a:rPr>
              <a:t>this.last.compareTo</a:t>
            </a:r>
            <a:r>
              <a:rPr lang="en-US" sz="1300" b="1" dirty="0">
                <a:latin typeface="Courier New"/>
                <a:cs typeface="Courier New"/>
              </a:rPr>
              <a:t>(</a:t>
            </a:r>
            <a:r>
              <a:rPr lang="en-US" sz="1300" b="1" dirty="0" err="1">
                <a:latin typeface="Courier New"/>
                <a:cs typeface="Courier New"/>
              </a:rPr>
              <a:t>otherName.last</a:t>
            </a:r>
            <a:r>
              <a:rPr lang="en-US" sz="1300" b="1" dirty="0">
                <a:latin typeface="Courier New"/>
                <a:cs typeface="Courier New"/>
              </a:rPr>
              <a:t>);</a:t>
            </a:r>
          </a:p>
          <a:p>
            <a:r>
              <a:rPr lang="en-US" sz="13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3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300" b="1" dirty="0">
                <a:latin typeface="Courier New"/>
                <a:cs typeface="Courier New"/>
              </a:rPr>
              <a:t>    public static void main(String </a:t>
            </a:r>
            <a:r>
              <a:rPr lang="en-US" sz="1300" b="1" dirty="0" err="1">
                <a:latin typeface="Courier New"/>
                <a:cs typeface="Courier New"/>
              </a:rPr>
              <a:t>args</a:t>
            </a:r>
            <a:r>
              <a:rPr lang="en-US" sz="1300" b="1" dirty="0">
                <a:latin typeface="Courier New"/>
                <a:cs typeface="Courier New"/>
              </a:rPr>
              <a:t>[])</a:t>
            </a:r>
          </a:p>
          <a:p>
            <a:r>
              <a:rPr lang="en-US" sz="1300" b="1" dirty="0">
                <a:latin typeface="Courier New"/>
                <a:cs typeface="Courier New"/>
              </a:rPr>
              <a:t>    {</a:t>
            </a:r>
          </a:p>
          <a:p>
            <a:r>
              <a:rPr lang="en-US" sz="1300" b="1" dirty="0">
                <a:latin typeface="Courier New"/>
                <a:cs typeface="Courier New"/>
              </a:rPr>
              <a:t>        </a:t>
            </a:r>
            <a:r>
              <a:rPr lang="en-US" sz="1300" b="1" dirty="0" err="1">
                <a:solidFill>
                  <a:srgbClr val="B23C00"/>
                </a:solidFill>
                <a:latin typeface="Courier New"/>
                <a:cs typeface="Courier New"/>
              </a:rPr>
              <a:t>ArrayList</a:t>
            </a:r>
            <a:r>
              <a:rPr lang="en-US" sz="1300" b="1" dirty="0">
                <a:solidFill>
                  <a:srgbClr val="B23C00"/>
                </a:solidFill>
                <a:latin typeface="Courier New"/>
                <a:cs typeface="Courier New"/>
              </a:rPr>
              <a:t>&lt;Name&gt; names</a:t>
            </a:r>
            <a:r>
              <a:rPr lang="en-US" sz="1300" b="1" dirty="0">
                <a:latin typeface="Courier New"/>
                <a:cs typeface="Courier New"/>
              </a:rPr>
              <a:t> = new </a:t>
            </a:r>
            <a:r>
              <a:rPr lang="en-US" sz="1300" b="1" dirty="0" err="1">
                <a:latin typeface="Courier New"/>
                <a:cs typeface="Courier New"/>
              </a:rPr>
              <a:t>ArrayList</a:t>
            </a:r>
            <a:r>
              <a:rPr lang="en-US" sz="1300" b="1" dirty="0">
                <a:latin typeface="Courier New"/>
                <a:cs typeface="Courier New"/>
              </a:rPr>
              <a:t>&lt;Name&gt;();</a:t>
            </a:r>
          </a:p>
          <a:p>
            <a:r>
              <a:rPr lang="en-US" sz="1300" b="1" dirty="0">
                <a:latin typeface="Courier New"/>
                <a:cs typeface="Courier New"/>
              </a:rPr>
              <a:t>        </a:t>
            </a:r>
            <a:r>
              <a:rPr lang="en-US" sz="1300" b="1" dirty="0" err="1">
                <a:latin typeface="Courier New"/>
                <a:cs typeface="Courier New"/>
              </a:rPr>
              <a:t>names.add</a:t>
            </a:r>
            <a:r>
              <a:rPr lang="en-US" sz="1300" b="1" dirty="0">
                <a:latin typeface="Courier New"/>
                <a:cs typeface="Courier New"/>
              </a:rPr>
              <a:t>(new Name("George Washington"));</a:t>
            </a:r>
          </a:p>
          <a:p>
            <a:r>
              <a:rPr lang="en-US" sz="1300" b="1" dirty="0">
                <a:latin typeface="Courier New"/>
                <a:cs typeface="Courier New"/>
              </a:rPr>
              <a:t>        </a:t>
            </a:r>
            <a:r>
              <a:rPr lang="en-US" sz="1300" b="1" dirty="0" err="1">
                <a:latin typeface="Courier New"/>
                <a:cs typeface="Courier New"/>
              </a:rPr>
              <a:t>names.add</a:t>
            </a:r>
            <a:r>
              <a:rPr lang="en-US" sz="1300" b="1" dirty="0">
                <a:latin typeface="Courier New"/>
                <a:cs typeface="Courier New"/>
              </a:rPr>
              <a:t>(new Name("Abraham Lincoln"));</a:t>
            </a:r>
          </a:p>
          <a:p>
            <a:r>
              <a:rPr lang="en-US" sz="1300" b="1" dirty="0">
                <a:latin typeface="Courier New"/>
                <a:cs typeface="Courier New"/>
              </a:rPr>
              <a:t>        </a:t>
            </a:r>
            <a:r>
              <a:rPr lang="en-US" sz="1300" b="1" dirty="0" smtClean="0">
                <a:latin typeface="Courier New"/>
                <a:cs typeface="Courier New"/>
              </a:rPr>
              <a:t>...</a:t>
            </a:r>
            <a:endParaRPr lang="en-US" sz="1300" b="1" dirty="0">
              <a:latin typeface="Courier New"/>
              <a:cs typeface="Courier New"/>
            </a:endParaRPr>
          </a:p>
          <a:p>
            <a:r>
              <a:rPr lang="en-US" sz="1300" b="1" dirty="0">
                <a:latin typeface="Courier New"/>
                <a:cs typeface="Courier New"/>
              </a:rPr>
              <a:t>        </a:t>
            </a:r>
          </a:p>
          <a:p>
            <a:r>
              <a:rPr lang="en-US" sz="1300" b="1" dirty="0">
                <a:latin typeface="Courier New"/>
                <a:cs typeface="Courier New"/>
              </a:rPr>
              <a:t>        </a:t>
            </a:r>
            <a:r>
              <a:rPr lang="en-US" sz="1300" b="1" dirty="0" err="1">
                <a:solidFill>
                  <a:srgbClr val="B23C00"/>
                </a:solidFill>
                <a:latin typeface="Courier New"/>
                <a:cs typeface="Courier New"/>
              </a:rPr>
              <a:t>Collections.sort</a:t>
            </a:r>
            <a:r>
              <a:rPr lang="en-US" sz="1300" b="1" dirty="0">
                <a:solidFill>
                  <a:srgbClr val="B23C00"/>
                </a:solidFill>
                <a:latin typeface="Courier New"/>
                <a:cs typeface="Courier New"/>
              </a:rPr>
              <a:t>(names);</a:t>
            </a:r>
          </a:p>
          <a:p>
            <a:r>
              <a:rPr lang="en-US" sz="1300" b="1" dirty="0">
                <a:latin typeface="Courier New"/>
                <a:cs typeface="Courier New"/>
              </a:rPr>
              <a:t>        for (Name name : names) </a:t>
            </a:r>
            <a:r>
              <a:rPr lang="en-US" sz="1300" b="1" dirty="0" err="1">
                <a:latin typeface="Courier New"/>
                <a:cs typeface="Courier New"/>
              </a:rPr>
              <a:t>System.out.println</a:t>
            </a:r>
            <a:r>
              <a:rPr lang="en-US" sz="1300" b="1" dirty="0">
                <a:latin typeface="Courier New"/>
                <a:cs typeface="Courier New"/>
              </a:rPr>
              <a:t>(</a:t>
            </a:r>
            <a:r>
              <a:rPr lang="en-US" sz="1300" b="1" dirty="0" err="1">
                <a:latin typeface="Courier New"/>
                <a:cs typeface="Courier New"/>
              </a:rPr>
              <a:t>name.getName</a:t>
            </a:r>
            <a:r>
              <a:rPr lang="en-US" sz="1300" b="1" dirty="0">
                <a:latin typeface="Courier New"/>
                <a:cs typeface="Courier New"/>
              </a:rPr>
              <a:t>());</a:t>
            </a:r>
          </a:p>
          <a:p>
            <a:r>
              <a:rPr lang="en-US" sz="13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300" b="1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383158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ourier New"/>
                <a:cs typeface="Courier New"/>
              </a:rPr>
              <a:t>Comparable</a:t>
            </a:r>
            <a:r>
              <a:rPr lang="en-US" dirty="0" smtClean="0"/>
              <a:t> as a Parameterized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676405"/>
          </a:xfrm>
        </p:spPr>
        <p:txBody>
          <a:bodyPr/>
          <a:lstStyle/>
          <a:p>
            <a:r>
              <a:rPr lang="en-US" dirty="0" smtClean="0"/>
              <a:t>Just like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ArrayList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&lt;Name&gt;</a:t>
            </a:r>
            <a:r>
              <a:rPr lang="en-US" dirty="0" smtClean="0"/>
              <a:t>, we can give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Comparable</a:t>
            </a:r>
            <a:r>
              <a:rPr lang="en-US" dirty="0" smtClean="0"/>
              <a:t> a type parameter.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So instead of: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928" y="3140379"/>
            <a:ext cx="8803812" cy="1631216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public </a:t>
            </a:r>
            <a:r>
              <a:rPr lang="en-US" sz="2000" b="1" dirty="0" err="1">
                <a:latin typeface="Courier New"/>
                <a:cs typeface="Courier New"/>
              </a:rPr>
              <a:t>int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compareTo</a:t>
            </a:r>
            <a:r>
              <a:rPr lang="en-US" sz="2000" b="1" dirty="0">
                <a:latin typeface="Courier New"/>
                <a:cs typeface="Courier New"/>
              </a:rPr>
              <a:t>(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Object other</a:t>
            </a:r>
            <a:r>
              <a:rPr lang="en-US" sz="2000" b="1" dirty="0">
                <a:latin typeface="Courier New"/>
                <a:cs typeface="Courier New"/>
              </a:rPr>
              <a:t>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Name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otherName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= (Name) other;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return </a:t>
            </a:r>
            <a:r>
              <a:rPr lang="en-US" sz="2000" b="1" dirty="0" err="1">
                <a:latin typeface="Courier New"/>
                <a:cs typeface="Courier New"/>
              </a:rPr>
              <a:t>this.name.length</a:t>
            </a:r>
            <a:r>
              <a:rPr lang="en-US" sz="2000" b="1" dirty="0">
                <a:latin typeface="Courier New"/>
                <a:cs typeface="Courier New"/>
              </a:rPr>
              <a:t>() - </a:t>
            </a:r>
            <a:r>
              <a:rPr lang="en-US" sz="2000" b="1" dirty="0" err="1">
                <a:latin typeface="Courier New"/>
                <a:cs typeface="Courier New"/>
              </a:rPr>
              <a:t>otherName.name.length</a:t>
            </a:r>
            <a:r>
              <a:rPr lang="en-US" sz="2000" b="1" dirty="0">
                <a:latin typeface="Courier New"/>
                <a:cs typeface="Courier New"/>
              </a:rPr>
              <a:t>();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}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77829" y="3794756"/>
            <a:ext cx="214775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B23C00"/>
                </a:solidFill>
              </a:rPr>
              <a:t>Type cast required!</a:t>
            </a:r>
            <a:endParaRPr lang="en-US" sz="1800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2822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ourier New"/>
                <a:cs typeface="Courier New"/>
              </a:rPr>
              <a:t>Comparable</a:t>
            </a:r>
            <a:r>
              <a:rPr lang="en-US" dirty="0" smtClean="0"/>
              <a:t> as a Parameterized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413745"/>
          </a:xfrm>
        </p:spPr>
        <p:txBody>
          <a:bodyPr/>
          <a:lstStyle/>
          <a:p>
            <a:r>
              <a:rPr lang="en-US" dirty="0" smtClean="0"/>
              <a:t>We can eliminate the type cast in the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compareTo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 smtClean="0"/>
              <a:t> method: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65806" y="2511417"/>
            <a:ext cx="8034246" cy="347787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public class Name implements </a:t>
            </a:r>
            <a:r>
              <a:rPr lang="en-US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Comparable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&lt;Name&gt;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...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public </a:t>
            </a:r>
            <a:r>
              <a:rPr lang="en-US" sz="2000" b="1" dirty="0" err="1">
                <a:latin typeface="Courier New"/>
                <a:cs typeface="Courier New"/>
              </a:rPr>
              <a:t>int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compareTo</a:t>
            </a:r>
            <a:r>
              <a:rPr lang="en-US" sz="2000" b="1" dirty="0">
                <a:latin typeface="Courier New"/>
                <a:cs typeface="Courier New"/>
              </a:rPr>
              <a:t>(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Name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otherName</a:t>
            </a:r>
            <a:r>
              <a:rPr lang="en-US" sz="2000" b="1" dirty="0">
                <a:latin typeface="Courier New"/>
                <a:cs typeface="Courier New"/>
              </a:rPr>
              <a:t>)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return </a:t>
            </a:r>
            <a:r>
              <a:rPr lang="en-US" sz="2000" b="1" dirty="0" err="1">
                <a:latin typeface="Courier New"/>
                <a:cs typeface="Courier New"/>
              </a:rPr>
              <a:t>this.last.compareTo</a:t>
            </a:r>
            <a:r>
              <a:rPr lang="en-US" sz="2000" b="1" dirty="0">
                <a:latin typeface="Courier New"/>
                <a:cs typeface="Courier New"/>
              </a:rPr>
              <a:t>(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otherName.last</a:t>
            </a:r>
            <a:r>
              <a:rPr lang="en-US" sz="2000" b="1" dirty="0">
                <a:latin typeface="Courier New"/>
                <a:cs typeface="Courier New"/>
              </a:rPr>
              <a:t>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smtClean="0">
                <a:latin typeface="Courier New"/>
                <a:cs typeface="Courier New"/>
              </a:rPr>
              <a:t>}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 smtClean="0">
                <a:latin typeface="Courier New"/>
                <a:cs typeface="Courier New"/>
              </a:rPr>
              <a:t>    ...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}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06332" y="3794756"/>
            <a:ext cx="153178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B23C00"/>
                </a:solidFill>
              </a:rPr>
              <a:t>No type cast!</a:t>
            </a:r>
            <a:endParaRPr lang="en-US" sz="1800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98683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Sorting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Suppose you want to sort objects that </a:t>
            </a:r>
            <a:br>
              <a:rPr lang="en-US" dirty="0" smtClean="0"/>
            </a:br>
            <a:r>
              <a:rPr lang="en-US" u="sng" dirty="0" smtClean="0"/>
              <a:t>don’t belong </a:t>
            </a:r>
            <a:r>
              <a:rPr lang="en-US" dirty="0" smtClean="0"/>
              <a:t>to a class that implements </a:t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Comparable </a:t>
            </a:r>
            <a:r>
              <a:rPr lang="en-US" dirty="0" smtClean="0"/>
              <a:t>interface.</a:t>
            </a:r>
          </a:p>
          <a:p>
            <a:pPr lvl="1"/>
            <a:r>
              <a:rPr lang="en-US" dirty="0" smtClean="0"/>
              <a:t>You don’t have access to the code to modify it.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Or, you are developing an application where </a:t>
            </a:r>
            <a:br>
              <a:rPr lang="en-US" dirty="0" smtClean="0"/>
            </a:br>
            <a:r>
              <a:rPr lang="en-US" dirty="0" smtClean="0"/>
              <a:t>an array or array list of objects needs to be </a:t>
            </a:r>
            <a:r>
              <a:rPr lang="en-US" dirty="0" smtClean="0">
                <a:solidFill>
                  <a:srgbClr val="B23C00"/>
                </a:solidFill>
              </a:rPr>
              <a:t>sorted in different ways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7757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>
                <a:latin typeface="Courier New"/>
                <a:cs typeface="Courier New"/>
              </a:rPr>
              <a:t>Comparator</a:t>
            </a:r>
            <a:r>
              <a:rPr lang="en-US" dirty="0"/>
              <a:t> Interface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the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Comparator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interface to create a comparator object whose sole responsibility is to compare two objects of the same type.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The objects don’t have to belong to a class that implements the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Comparable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interface.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You can create different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Comparator</a:t>
            </a:r>
            <a:r>
              <a:rPr lang="en-US" dirty="0" smtClean="0"/>
              <a:t> objects each of which compares in a different way.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Tip: You can use inner classes that implement the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Comparator</a:t>
            </a:r>
            <a:r>
              <a:rPr lang="en-US" dirty="0" smtClean="0"/>
              <a:t> interface.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5690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>
                <a:latin typeface="Courier New"/>
                <a:cs typeface="Courier New"/>
              </a:rPr>
              <a:t>Comparator</a:t>
            </a:r>
            <a:r>
              <a:rPr lang="en-US" dirty="0"/>
              <a:t> </a:t>
            </a:r>
            <a:r>
              <a:rPr lang="en-US" dirty="0" smtClean="0"/>
              <a:t>Interface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3876" y="1354667"/>
            <a:ext cx="8958635" cy="53245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import </a:t>
            </a:r>
            <a:r>
              <a:rPr lang="en-US" sz="1800" b="1" dirty="0" err="1">
                <a:latin typeface="Courier New"/>
                <a:cs typeface="Courier New"/>
              </a:rPr>
              <a:t>java.util.Arrays</a:t>
            </a:r>
            <a:r>
              <a:rPr lang="en-US" sz="1800" b="1" dirty="0">
                <a:latin typeface="Courier New"/>
                <a:cs typeface="Courier New"/>
              </a:rPr>
              <a:t>;</a:t>
            </a:r>
          </a:p>
          <a:p>
            <a:r>
              <a:rPr lang="en-US" sz="1800" b="1" dirty="0">
                <a:latin typeface="Courier New"/>
                <a:cs typeface="Courier New"/>
              </a:rPr>
              <a:t>import </a:t>
            </a:r>
            <a:r>
              <a:rPr lang="en-US" sz="1800" b="1" dirty="0" err="1">
                <a:latin typeface="Courier New"/>
                <a:cs typeface="Courier New"/>
              </a:rPr>
              <a:t>java.util.Comparator</a:t>
            </a:r>
            <a:r>
              <a:rPr lang="en-US" sz="1800" b="1" dirty="0">
                <a:latin typeface="Courier New"/>
                <a:cs typeface="Courier New"/>
              </a:rPr>
              <a:t>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public class Name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private String name;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private String first;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private String last;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smtClean="0">
                <a:latin typeface="Courier New"/>
                <a:cs typeface="Courier New"/>
              </a:rPr>
              <a:t>...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private static class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LastNamesComparator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endParaRPr lang="en-US" sz="1800" b="1" dirty="0" smtClean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    </a:t>
            </a:r>
            <a:r>
              <a:rPr lang="en-US" sz="1800" b="1" dirty="0" smtClean="0">
                <a:solidFill>
                  <a:srgbClr val="B23C00"/>
                </a:solidFill>
                <a:latin typeface="Courier New"/>
                <a:cs typeface="Courier New"/>
              </a:rPr>
              <a:t>implements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Comparator&lt;Name&gt;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public </a:t>
            </a:r>
            <a:r>
              <a:rPr lang="en-US" sz="1800" b="1" dirty="0" err="1">
                <a:latin typeface="Courier New"/>
                <a:cs typeface="Courier New"/>
              </a:rPr>
              <a:t>int</a:t>
            </a:r>
            <a:r>
              <a:rPr lang="en-US" sz="1800" b="1" dirty="0">
                <a:latin typeface="Courier New"/>
                <a:cs typeface="Courier New"/>
              </a:rPr>
              <a:t> compare(Name name1, Name name2)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return name1.last.compareTo(name2.last);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}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smtClean="0">
                <a:latin typeface="Courier New"/>
                <a:cs typeface="Courier New"/>
              </a:rPr>
              <a:t>}</a:t>
            </a:r>
            <a:endParaRPr lang="en-US" sz="18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198367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>
                <a:latin typeface="Courier New"/>
                <a:cs typeface="Courier New"/>
              </a:rPr>
              <a:t>Comparator</a:t>
            </a:r>
            <a:r>
              <a:rPr lang="en-US" dirty="0"/>
              <a:t> Interface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48684" y="1325903"/>
            <a:ext cx="8080420" cy="48013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Courier New"/>
                <a:cs typeface="Courier New"/>
              </a:rPr>
              <a:t>private </a:t>
            </a:r>
            <a:r>
              <a:rPr lang="en-US" sz="1800" b="1" dirty="0">
                <a:latin typeface="Courier New"/>
                <a:cs typeface="Courier New"/>
              </a:rPr>
              <a:t>static class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ReverseLastNamesComparator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endParaRPr lang="en-US" sz="1800" b="1" dirty="0" smtClean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1800" b="1" dirty="0" smtClean="0">
                <a:solidFill>
                  <a:srgbClr val="B23C00"/>
                </a:solidFill>
                <a:latin typeface="Courier New"/>
                <a:cs typeface="Courier New"/>
              </a:rPr>
              <a:t>   implements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Comparator&lt;Name&gt;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public </a:t>
            </a:r>
            <a:r>
              <a:rPr lang="en-US" sz="1800" b="1" dirty="0" err="1">
                <a:latin typeface="Courier New"/>
                <a:cs typeface="Courier New"/>
              </a:rPr>
              <a:t>int</a:t>
            </a:r>
            <a:r>
              <a:rPr lang="en-US" sz="1800" b="1" dirty="0">
                <a:latin typeface="Courier New"/>
                <a:cs typeface="Courier New"/>
              </a:rPr>
              <a:t> compare(Name name1, Name name2)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return -name1.last.compareTo(name2.last);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private static class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NameLengthsComparator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endParaRPr lang="en-US" sz="1800" b="1" dirty="0" smtClean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1800" b="1" dirty="0" smtClean="0">
                <a:solidFill>
                  <a:srgbClr val="B23C00"/>
                </a:solidFill>
                <a:latin typeface="Courier New"/>
                <a:cs typeface="Courier New"/>
              </a:rPr>
              <a:t>   implements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Comparator&lt;Name&gt;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public </a:t>
            </a:r>
            <a:r>
              <a:rPr lang="en-US" sz="1800" b="1" dirty="0" err="1">
                <a:latin typeface="Courier New"/>
                <a:cs typeface="Courier New"/>
              </a:rPr>
              <a:t>int</a:t>
            </a:r>
            <a:r>
              <a:rPr lang="en-US" sz="1800" b="1" dirty="0">
                <a:latin typeface="Courier New"/>
                <a:cs typeface="Courier New"/>
              </a:rPr>
              <a:t> compare(Name name1, Name name2)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return name1.name.length(</a:t>
            </a:r>
            <a:r>
              <a:rPr lang="en-US" sz="1800" b="1" dirty="0" smtClean="0">
                <a:latin typeface="Courier New"/>
                <a:cs typeface="Courier New"/>
              </a:rPr>
              <a:t>) - </a:t>
            </a:r>
            <a:r>
              <a:rPr lang="en-US" sz="1800" b="1" dirty="0">
                <a:latin typeface="Courier New"/>
                <a:cs typeface="Courier New"/>
              </a:rPr>
              <a:t>name2.name.length();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}</a:t>
            </a:r>
            <a:endParaRPr lang="en-US" sz="18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7086885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Fig_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67" y="1234464"/>
            <a:ext cx="5002157" cy="5577779"/>
          </a:xfrm>
          <a:prstGeom prst="rect">
            <a:avLst/>
          </a:prstGeom>
          <a:solidFill>
            <a:srgbClr val="FFFFC2"/>
          </a:soli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#6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4806" y="1295400"/>
            <a:ext cx="4754828" cy="3505185"/>
          </a:xfrm>
        </p:spPr>
        <p:txBody>
          <a:bodyPr/>
          <a:lstStyle/>
          <a:p>
            <a:r>
              <a:rPr lang="en-US" dirty="0" smtClean="0"/>
              <a:t>Three mutually recursive methods:</a:t>
            </a:r>
          </a:p>
          <a:p>
            <a:pPr lvl="1"/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getTermValue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</a:p>
          <a:p>
            <a:pPr lvl="1"/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getFactorValue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</a:p>
          <a:p>
            <a:pPr lvl="1"/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getExpressionValue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Which one should handle the modulo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%</a:t>
            </a:r>
            <a:r>
              <a:rPr lang="en-US" dirty="0" smtClean="0"/>
              <a:t> operator?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5212073" y="6263609"/>
            <a:ext cx="731512" cy="27431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4898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>
                <a:latin typeface="Courier New"/>
                <a:cs typeface="Courier New"/>
              </a:rPr>
              <a:t>Comparator</a:t>
            </a:r>
            <a:r>
              <a:rPr lang="en-US" dirty="0"/>
              <a:t> Interface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1234464"/>
            <a:ext cx="8434420" cy="550920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 public static void main(String </a:t>
            </a:r>
            <a:r>
              <a:rPr lang="en-US" b="1" dirty="0" err="1">
                <a:latin typeface="Courier New"/>
                <a:cs typeface="Courier New"/>
              </a:rPr>
              <a:t>args</a:t>
            </a:r>
            <a:r>
              <a:rPr lang="en-US" b="1" dirty="0">
                <a:latin typeface="Courier New"/>
                <a:cs typeface="Courier New"/>
              </a:rPr>
              <a:t>[])</a:t>
            </a:r>
          </a:p>
          <a:p>
            <a:r>
              <a:rPr lang="en-US" b="1" dirty="0">
                <a:latin typeface="Courier New"/>
                <a:cs typeface="Courier New"/>
              </a:rPr>
              <a:t>    {</a:t>
            </a:r>
          </a:p>
          <a:p>
            <a:r>
              <a:rPr lang="de-DE" b="1" dirty="0">
                <a:latin typeface="Courier New"/>
                <a:cs typeface="Courier New"/>
              </a:rPr>
              <a:t>        Name </a:t>
            </a:r>
            <a:r>
              <a:rPr lang="de-DE" b="1" dirty="0" err="1">
                <a:latin typeface="Courier New"/>
                <a:cs typeface="Courier New"/>
              </a:rPr>
              <a:t>names</a:t>
            </a:r>
            <a:r>
              <a:rPr lang="de-DE" b="1" dirty="0">
                <a:latin typeface="Courier New"/>
                <a:cs typeface="Courier New"/>
              </a:rPr>
              <a:t>[] = {</a:t>
            </a:r>
          </a:p>
          <a:p>
            <a:r>
              <a:rPr lang="de-DE" b="1" dirty="0">
                <a:latin typeface="Courier New"/>
                <a:cs typeface="Courier New"/>
              </a:rPr>
              <a:t>            </a:t>
            </a:r>
            <a:r>
              <a:rPr lang="de-DE" b="1" dirty="0" err="1">
                <a:latin typeface="Courier New"/>
                <a:cs typeface="Courier New"/>
              </a:rPr>
              <a:t>new</a:t>
            </a:r>
            <a:r>
              <a:rPr lang="de-DE" b="1" dirty="0">
                <a:latin typeface="Courier New"/>
                <a:cs typeface="Courier New"/>
              </a:rPr>
              <a:t> Name("George Washington"),</a:t>
            </a:r>
          </a:p>
          <a:p>
            <a:r>
              <a:rPr lang="de-DE" b="1" dirty="0">
                <a:latin typeface="Courier New"/>
                <a:cs typeface="Courier New"/>
              </a:rPr>
              <a:t>            </a:t>
            </a:r>
            <a:r>
              <a:rPr lang="de-DE" b="1" dirty="0" err="1" smtClean="0">
                <a:latin typeface="Courier New"/>
                <a:cs typeface="Courier New"/>
              </a:rPr>
              <a:t>new</a:t>
            </a:r>
            <a:r>
              <a:rPr lang="de-DE" b="1" dirty="0" smtClean="0">
                <a:latin typeface="Courier New"/>
                <a:cs typeface="Courier New"/>
              </a:rPr>
              <a:t> Name("Abraham Lincoln"),</a:t>
            </a:r>
          </a:p>
          <a:p>
            <a:r>
              <a:rPr lang="de-DE" b="1" dirty="0" smtClean="0">
                <a:latin typeface="Courier New"/>
                <a:cs typeface="Courier New"/>
              </a:rPr>
              <a:t>            </a:t>
            </a:r>
            <a:r>
              <a:rPr lang="en-US" b="1" dirty="0" smtClean="0">
                <a:latin typeface="Courier New"/>
                <a:cs typeface="Courier New"/>
              </a:rPr>
              <a:t>...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      </a:t>
            </a:r>
            <a:r>
              <a:rPr lang="en-US" b="1" dirty="0">
                <a:latin typeface="Courier New"/>
                <a:cs typeface="Courier New"/>
              </a:rPr>
              <a:t>};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  <a:r>
              <a:rPr lang="en-US" b="1" dirty="0" err="1">
                <a:latin typeface="Courier New"/>
                <a:cs typeface="Courier New"/>
              </a:rPr>
              <a:t>System.out.println</a:t>
            </a:r>
            <a:r>
              <a:rPr lang="en-US" b="1" dirty="0">
                <a:latin typeface="Courier New"/>
                <a:cs typeface="Courier New"/>
              </a:rPr>
              <a:t>("Sorted by last names:\n");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Arrays.sort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(names, new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LastNamesComparator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());</a:t>
            </a:r>
          </a:p>
          <a:p>
            <a:r>
              <a:rPr lang="en-US" b="1" dirty="0">
                <a:latin typeface="Courier New"/>
                <a:cs typeface="Courier New"/>
              </a:rPr>
              <a:t>        for (Name name : names) </a:t>
            </a:r>
            <a:r>
              <a:rPr lang="en-US" b="1" dirty="0" err="1">
                <a:latin typeface="Courier New"/>
                <a:cs typeface="Courier New"/>
              </a:rPr>
              <a:t>System.out.println</a:t>
            </a:r>
            <a:r>
              <a:rPr lang="en-US" b="1" dirty="0">
                <a:latin typeface="Courier New"/>
                <a:cs typeface="Courier New"/>
              </a:rPr>
              <a:t>(</a:t>
            </a:r>
            <a:r>
              <a:rPr lang="en-US" b="1" dirty="0" err="1">
                <a:latin typeface="Courier New"/>
                <a:cs typeface="Courier New"/>
              </a:rPr>
              <a:t>name.getName</a:t>
            </a:r>
            <a:r>
              <a:rPr lang="en-US" b="1" dirty="0">
                <a:latin typeface="Courier New"/>
                <a:cs typeface="Courier New"/>
              </a:rPr>
              <a:t>());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  <a:r>
              <a:rPr lang="en-US" b="1" dirty="0" err="1">
                <a:latin typeface="Courier New"/>
                <a:cs typeface="Courier New"/>
              </a:rPr>
              <a:t>System.out.println</a:t>
            </a:r>
            <a:r>
              <a:rPr lang="en-US" b="1" dirty="0">
                <a:latin typeface="Courier New"/>
                <a:cs typeface="Courier New"/>
              </a:rPr>
              <a:t>("\</a:t>
            </a:r>
            <a:r>
              <a:rPr lang="en-US" b="1" dirty="0" err="1">
                <a:latin typeface="Courier New"/>
                <a:cs typeface="Courier New"/>
              </a:rPr>
              <a:t>nReverse</a:t>
            </a:r>
            <a:r>
              <a:rPr lang="en-US" b="1" dirty="0">
                <a:latin typeface="Courier New"/>
                <a:cs typeface="Courier New"/>
              </a:rPr>
              <a:t> sorted by last names:\n");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Arrays.sort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(names, new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ReverseLastNamesComparator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());</a:t>
            </a:r>
          </a:p>
          <a:p>
            <a:r>
              <a:rPr lang="en-US" b="1" dirty="0">
                <a:latin typeface="Courier New"/>
                <a:cs typeface="Courier New"/>
              </a:rPr>
              <a:t>        for (Name name : names) </a:t>
            </a:r>
            <a:r>
              <a:rPr lang="en-US" b="1" dirty="0" err="1">
                <a:latin typeface="Courier New"/>
                <a:cs typeface="Courier New"/>
              </a:rPr>
              <a:t>System.out.println</a:t>
            </a:r>
            <a:r>
              <a:rPr lang="en-US" b="1" dirty="0">
                <a:latin typeface="Courier New"/>
                <a:cs typeface="Courier New"/>
              </a:rPr>
              <a:t>(</a:t>
            </a:r>
            <a:r>
              <a:rPr lang="en-US" b="1" dirty="0" err="1">
                <a:latin typeface="Courier New"/>
                <a:cs typeface="Courier New"/>
              </a:rPr>
              <a:t>name.getName</a:t>
            </a:r>
            <a:r>
              <a:rPr lang="en-US" b="1" dirty="0">
                <a:latin typeface="Courier New"/>
                <a:cs typeface="Courier New"/>
              </a:rPr>
              <a:t>());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  <a:r>
              <a:rPr lang="en-US" b="1" dirty="0" err="1">
                <a:latin typeface="Courier New"/>
                <a:cs typeface="Courier New"/>
              </a:rPr>
              <a:t>System.out.println</a:t>
            </a:r>
            <a:r>
              <a:rPr lang="en-US" b="1" dirty="0">
                <a:latin typeface="Courier New"/>
                <a:cs typeface="Courier New"/>
              </a:rPr>
              <a:t>("\</a:t>
            </a:r>
            <a:r>
              <a:rPr lang="en-US" b="1" dirty="0" err="1">
                <a:latin typeface="Courier New"/>
                <a:cs typeface="Courier New"/>
              </a:rPr>
              <a:t>nSorted</a:t>
            </a:r>
            <a:r>
              <a:rPr lang="en-US" b="1" dirty="0">
                <a:latin typeface="Courier New"/>
                <a:cs typeface="Courier New"/>
              </a:rPr>
              <a:t> by name lengths:\n");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      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Arrays.sort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(names, new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NameLengthsComparator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());</a:t>
            </a:r>
          </a:p>
          <a:p>
            <a:r>
              <a:rPr lang="en-US" b="1" dirty="0">
                <a:latin typeface="Courier New"/>
                <a:cs typeface="Courier New"/>
              </a:rPr>
              <a:t>        for (Name name : names) </a:t>
            </a:r>
            <a:r>
              <a:rPr lang="en-US" b="1" dirty="0" err="1">
                <a:latin typeface="Courier New"/>
                <a:cs typeface="Courier New"/>
              </a:rPr>
              <a:t>System.out.println</a:t>
            </a:r>
            <a:r>
              <a:rPr lang="en-US" b="1" dirty="0">
                <a:latin typeface="Courier New"/>
                <a:cs typeface="Courier New"/>
              </a:rPr>
              <a:t>(</a:t>
            </a:r>
            <a:r>
              <a:rPr lang="en-US" b="1" dirty="0" err="1">
                <a:latin typeface="Courier New"/>
                <a:cs typeface="Courier New"/>
              </a:rPr>
              <a:t>name.getName</a:t>
            </a:r>
            <a:r>
              <a:rPr lang="en-US" b="1" dirty="0">
                <a:latin typeface="Courier New"/>
                <a:cs typeface="Courier New"/>
              </a:rPr>
              <a:t>());</a:t>
            </a:r>
          </a:p>
          <a:p>
            <a:r>
              <a:rPr lang="en-US" b="1" dirty="0">
                <a:latin typeface="Courier New"/>
                <a:cs typeface="Courier New"/>
              </a:rPr>
              <a:t>    }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}</a:t>
            </a:r>
          </a:p>
          <a:p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406609" y="6172170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4875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Measuring Algorithm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can we measure the performance </a:t>
            </a:r>
            <a:br>
              <a:rPr lang="en-US" dirty="0" smtClean="0"/>
            </a:br>
            <a:r>
              <a:rPr lang="en-US" dirty="0" smtClean="0"/>
              <a:t>of an algorithm?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How much time </a:t>
            </a:r>
            <a:r>
              <a:rPr lang="en-US" dirty="0" smtClean="0"/>
              <a:t>does it take to run?</a:t>
            </a:r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How many operations </a:t>
            </a:r>
            <a:r>
              <a:rPr lang="en-US" dirty="0" smtClean="0"/>
              <a:t>does it perform?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We want to be able to estimate an algorithm’s performance </a:t>
            </a:r>
            <a:r>
              <a:rPr lang="en-US" dirty="0" smtClean="0">
                <a:solidFill>
                  <a:srgbClr val="B23C00"/>
                </a:solidFill>
              </a:rPr>
              <a:t>without actually running it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It may be too expensive to run.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2972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Growth 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r>
              <a:rPr lang="en-US" dirty="0"/>
              <a:t>We want to know an algorithm’s </a:t>
            </a:r>
            <a:r>
              <a:rPr lang="en-US" dirty="0">
                <a:solidFill>
                  <a:srgbClr val="B23C00"/>
                </a:solidFill>
              </a:rPr>
              <a:t>growth order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How </a:t>
            </a:r>
            <a:r>
              <a:rPr lang="en-US" dirty="0" smtClean="0"/>
              <a:t>does its performance change relative to the number </a:t>
            </a:r>
            <a:r>
              <a:rPr lang="en-US" i="1" dirty="0" smtClean="0"/>
              <a:t>N</a:t>
            </a:r>
            <a:r>
              <a:rPr lang="en-US" dirty="0" smtClean="0"/>
              <a:t> of objects it has to work with?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If we increase </a:t>
            </a:r>
            <a:r>
              <a:rPr lang="en-US" i="1" dirty="0" smtClean="0"/>
              <a:t>N</a:t>
            </a:r>
            <a:r>
              <a:rPr lang="en-US" dirty="0" smtClean="0"/>
              <a:t>, how does its run time </a:t>
            </a:r>
            <a:br>
              <a:rPr lang="en-US" dirty="0" smtClean="0"/>
            </a:br>
            <a:r>
              <a:rPr lang="en-US" dirty="0" smtClean="0"/>
              <a:t>or number of operations grow?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We use </a:t>
            </a:r>
            <a:r>
              <a:rPr lang="en-US" dirty="0" smtClean="0">
                <a:solidFill>
                  <a:srgbClr val="B23C00"/>
                </a:solidFill>
              </a:rPr>
              <a:t>big-Oh </a:t>
            </a:r>
            <a:r>
              <a:rPr lang="en-US" dirty="0" smtClean="0"/>
              <a:t>notation to indicate growth order.</a:t>
            </a:r>
          </a:p>
          <a:p>
            <a:pPr lvl="1"/>
            <a:r>
              <a:rPr lang="en-US" i="1" dirty="0" smtClean="0"/>
              <a:t>O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)</a:t>
            </a:r>
          </a:p>
          <a:p>
            <a:pPr lvl="1"/>
            <a:r>
              <a:rPr lang="en-US" i="1" dirty="0" smtClean="0"/>
              <a:t>O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</a:p>
          <a:p>
            <a:pPr lvl="1"/>
            <a:r>
              <a:rPr lang="en-US" i="1" dirty="0" smtClean="0"/>
              <a:t>O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 log </a:t>
            </a:r>
            <a:r>
              <a:rPr lang="en-US" i="1" dirty="0" smtClean="0"/>
              <a:t>N</a:t>
            </a:r>
            <a:r>
              <a:rPr lang="en-US" dirty="0" smtClean="0"/>
              <a:t>)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4041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Growth </a:t>
            </a:r>
            <a:r>
              <a:rPr lang="en-US" dirty="0" smtClean="0"/>
              <a:t>Order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Before choosing an algorithm to handle </a:t>
            </a:r>
            <a:br>
              <a:rPr lang="en-US" dirty="0" smtClean="0"/>
            </a:br>
            <a:r>
              <a:rPr lang="en-US" i="1" dirty="0" smtClean="0"/>
              <a:t>N</a:t>
            </a:r>
            <a:r>
              <a:rPr lang="en-US" dirty="0" smtClean="0"/>
              <a:t> items, make sure you understand the algorithm’s </a:t>
            </a:r>
            <a:r>
              <a:rPr lang="en-US" dirty="0" smtClean="0">
                <a:solidFill>
                  <a:srgbClr val="B23C00"/>
                </a:solidFill>
              </a:rPr>
              <a:t>growth order as </a:t>
            </a:r>
            <a:r>
              <a:rPr lang="en-US" i="1" dirty="0" smtClean="0">
                <a:solidFill>
                  <a:srgbClr val="B23C00"/>
                </a:solidFill>
              </a:rPr>
              <a:t>N</a:t>
            </a:r>
            <a:r>
              <a:rPr lang="en-US" dirty="0" smtClean="0">
                <a:solidFill>
                  <a:srgbClr val="B23C00"/>
                </a:solidFill>
              </a:rPr>
              <a:t> increases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The running time of an </a:t>
            </a:r>
            <a:r>
              <a:rPr lang="en-US" i="1" dirty="0" smtClean="0">
                <a:solidFill>
                  <a:srgbClr val="B23C00"/>
                </a:solidFill>
              </a:rPr>
              <a:t>O</a:t>
            </a:r>
            <a:r>
              <a:rPr lang="en-US" dirty="0" smtClean="0">
                <a:solidFill>
                  <a:srgbClr val="B23C00"/>
                </a:solidFill>
              </a:rPr>
              <a:t>(</a:t>
            </a:r>
            <a:r>
              <a:rPr lang="en-US" i="1" dirty="0" smtClean="0">
                <a:solidFill>
                  <a:srgbClr val="B23C00"/>
                </a:solidFill>
              </a:rPr>
              <a:t>N</a:t>
            </a:r>
            <a:r>
              <a:rPr lang="en-US" dirty="0" smtClean="0">
                <a:solidFill>
                  <a:srgbClr val="B23C00"/>
                </a:solidFill>
              </a:rPr>
              <a:t>)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B23C00"/>
                </a:solidFill>
              </a:rPr>
              <a:t> </a:t>
            </a:r>
            <a:r>
              <a:rPr lang="en-US" i="1" dirty="0">
                <a:solidFill>
                  <a:srgbClr val="B23C00"/>
                </a:solidFill>
              </a:rPr>
              <a:t>O</a:t>
            </a:r>
            <a:r>
              <a:rPr lang="en-US" dirty="0" smtClean="0">
                <a:solidFill>
                  <a:srgbClr val="B23C00"/>
                </a:solidFill>
              </a:rPr>
              <a:t>(log </a:t>
            </a:r>
            <a:r>
              <a:rPr lang="en-US" i="1" dirty="0">
                <a:solidFill>
                  <a:srgbClr val="B23C00"/>
                </a:solidFill>
              </a:rPr>
              <a:t>N</a:t>
            </a:r>
            <a:r>
              <a:rPr lang="en-US" dirty="0" smtClean="0">
                <a:solidFill>
                  <a:srgbClr val="B23C00"/>
                </a:solidFill>
              </a:rPr>
              <a:t>)</a:t>
            </a:r>
            <a:r>
              <a:rPr lang="en-US" dirty="0" smtClean="0">
                <a:solidFill>
                  <a:srgbClr val="000000"/>
                </a:solidFill>
              </a:rPr>
              <a:t>,</a:t>
            </a:r>
            <a:r>
              <a:rPr lang="en-US" dirty="0" smtClean="0"/>
              <a:t> or </a:t>
            </a:r>
            <a:br>
              <a:rPr lang="en-US" dirty="0" smtClean="0"/>
            </a:br>
            <a:r>
              <a:rPr lang="en-US" i="1" dirty="0" smtClean="0">
                <a:solidFill>
                  <a:srgbClr val="B23C00"/>
                </a:solidFill>
              </a:rPr>
              <a:t>O</a:t>
            </a:r>
            <a:r>
              <a:rPr lang="en-US" dirty="0" smtClean="0">
                <a:solidFill>
                  <a:srgbClr val="B23C00"/>
                </a:solidFill>
              </a:rPr>
              <a:t>(</a:t>
            </a:r>
            <a:r>
              <a:rPr lang="en-US" i="1" dirty="0" smtClean="0">
                <a:solidFill>
                  <a:srgbClr val="B23C00"/>
                </a:solidFill>
              </a:rPr>
              <a:t>N</a:t>
            </a:r>
            <a:r>
              <a:rPr lang="en-US" dirty="0" smtClean="0">
                <a:solidFill>
                  <a:srgbClr val="B23C00"/>
                </a:solidFill>
              </a:rPr>
              <a:t> log </a:t>
            </a:r>
            <a:r>
              <a:rPr lang="en-US" i="1" dirty="0" smtClean="0">
                <a:solidFill>
                  <a:srgbClr val="B23C00"/>
                </a:solidFill>
              </a:rPr>
              <a:t>N</a:t>
            </a:r>
            <a:r>
              <a:rPr lang="en-US" dirty="0" smtClean="0">
                <a:solidFill>
                  <a:srgbClr val="B23C00"/>
                </a:solidFill>
              </a:rPr>
              <a:t>) </a:t>
            </a:r>
            <a:r>
              <a:rPr lang="en-US" dirty="0" smtClean="0"/>
              <a:t>algorithm grows much more slowly </a:t>
            </a:r>
            <a:br>
              <a:rPr lang="en-US" dirty="0" smtClean="0"/>
            </a:br>
            <a:r>
              <a:rPr lang="en-US" dirty="0" smtClean="0"/>
              <a:t>than an </a:t>
            </a:r>
            <a:r>
              <a:rPr lang="en-US" i="1" dirty="0" smtClean="0">
                <a:solidFill>
                  <a:srgbClr val="B23C00"/>
                </a:solidFill>
              </a:rPr>
              <a:t>O</a:t>
            </a:r>
            <a:r>
              <a:rPr lang="en-US" dirty="0" smtClean="0">
                <a:solidFill>
                  <a:srgbClr val="B23C00"/>
                </a:solidFill>
              </a:rPr>
              <a:t>(</a:t>
            </a:r>
            <a:r>
              <a:rPr lang="en-US" i="1" dirty="0" smtClean="0">
                <a:solidFill>
                  <a:srgbClr val="B23C00"/>
                </a:solidFill>
              </a:rPr>
              <a:t>N</a:t>
            </a:r>
            <a:r>
              <a:rPr lang="en-US" baseline="30000" dirty="0" smtClean="0">
                <a:solidFill>
                  <a:srgbClr val="B23C00"/>
                </a:solidFill>
              </a:rPr>
              <a:t>2</a:t>
            </a:r>
            <a:r>
              <a:rPr lang="en-US" dirty="0" smtClean="0">
                <a:solidFill>
                  <a:srgbClr val="B23C00"/>
                </a:solidFill>
              </a:rPr>
              <a:t>) </a:t>
            </a:r>
            <a:r>
              <a:rPr lang="en-US" dirty="0" smtClean="0"/>
              <a:t>algorithm.</a:t>
            </a:r>
          </a:p>
          <a:p>
            <a:pPr lvl="4"/>
            <a:endParaRPr lang="en-US" dirty="0" smtClean="0"/>
          </a:p>
          <a:p>
            <a:r>
              <a:rPr lang="en-US" dirty="0"/>
              <a:t>See </a:t>
            </a:r>
            <a:r>
              <a:rPr lang="en-US" dirty="0">
                <a:hlinkClick r:id="rId2"/>
              </a:rPr>
              <a:t>http://www.ccs.neu.edu/home/jaa/CS7800.12F/Information/Handouts/</a:t>
            </a:r>
            <a:r>
              <a:rPr lang="en-US" dirty="0" smtClean="0">
                <a:hlinkClick r:id="rId2"/>
              </a:rPr>
              <a:t>order.html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4356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Growth Order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44</a:t>
            </a:fld>
            <a:endParaRPr lang="en-US"/>
          </a:p>
        </p:txBody>
      </p:sp>
      <p:pic>
        <p:nvPicPr>
          <p:cNvPr id="5" name="Picture 4" descr="Screen Shot 2015-07-06 at 1.36.1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1781" y="1783098"/>
            <a:ext cx="5120584" cy="4939606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79137"/>
          </a:xfrm>
        </p:spPr>
        <p:txBody>
          <a:bodyPr/>
          <a:lstStyle/>
          <a:p>
            <a:r>
              <a:rPr lang="en-US" dirty="0" smtClean="0"/>
              <a:t>Ten orders of growth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45" y="5532097"/>
            <a:ext cx="1940364" cy="5539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00" dirty="0">
                <a:hlinkClick r:id="rId3"/>
              </a:rPr>
              <a:t>http://www.ccs.neu.edu/home/jaa/CS7800.12F/Information/Handouts/</a:t>
            </a:r>
            <a:r>
              <a:rPr lang="en-US" sz="1000" dirty="0" smtClean="0">
                <a:hlinkClick r:id="rId3"/>
              </a:rPr>
              <a:t>order.html</a:t>
            </a:r>
            <a:r>
              <a:rPr lang="en-US" sz="1000" dirty="0" smtClean="0"/>
              <a:t> 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374309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Growth Order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139429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smtClean="0"/>
              <a:t>explosive growth </a:t>
            </a:r>
            <a:r>
              <a:rPr lang="en-US" dirty="0"/>
              <a:t>of </a:t>
            </a:r>
            <a:r>
              <a:rPr lang="en-US" dirty="0" smtClean="0">
                <a:solidFill>
                  <a:srgbClr val="B23C00"/>
                </a:solidFill>
              </a:rPr>
              <a:t>2</a:t>
            </a:r>
            <a:r>
              <a:rPr lang="en-US" i="1" baseline="30000" dirty="0" smtClean="0">
                <a:solidFill>
                  <a:srgbClr val="B23C00"/>
                </a:solidFill>
              </a:rPr>
              <a:t>n</a:t>
            </a:r>
          </a:p>
          <a:p>
            <a:endParaRPr lang="en-US" i="1" baseline="30000" dirty="0"/>
          </a:p>
          <a:p>
            <a:endParaRPr lang="en-US" i="1" baseline="30000" dirty="0" smtClean="0"/>
          </a:p>
          <a:p>
            <a:endParaRPr lang="en-US" i="1" baseline="30000" dirty="0"/>
          </a:p>
          <a:p>
            <a:endParaRPr lang="en-US" i="1" baseline="30000" dirty="0" smtClean="0"/>
          </a:p>
          <a:p>
            <a:endParaRPr lang="en-US" i="1" baseline="30000" dirty="0"/>
          </a:p>
          <a:p>
            <a:endParaRPr lang="en-US" i="1" baseline="30000" dirty="0" smtClean="0"/>
          </a:p>
          <a:p>
            <a:r>
              <a:rPr lang="en-US" dirty="0"/>
              <a:t>The Explosive Growth of </a:t>
            </a:r>
            <a:r>
              <a:rPr lang="en-US" i="1" dirty="0">
                <a:solidFill>
                  <a:srgbClr val="B23C00"/>
                </a:solidFill>
              </a:rPr>
              <a:t>n</a:t>
            </a:r>
            <a:r>
              <a:rPr lang="en-US" dirty="0">
                <a:solidFill>
                  <a:srgbClr val="B23C00"/>
                </a:solidFill>
              </a:rPr>
              <a:t>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45</a:t>
            </a:fld>
            <a:endParaRPr lang="en-US"/>
          </a:p>
        </p:txBody>
      </p:sp>
      <p:pic>
        <p:nvPicPr>
          <p:cNvPr id="5" name="Picture 4" descr="Screen Shot 2015-07-06 at 1.38.5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8757" y="1783098"/>
            <a:ext cx="6766486" cy="1968221"/>
          </a:xfrm>
          <a:prstGeom prst="rect">
            <a:avLst/>
          </a:prstGeom>
        </p:spPr>
      </p:pic>
      <p:pic>
        <p:nvPicPr>
          <p:cNvPr id="6" name="Picture 5" descr="Screen Shot 2015-07-06 at 1.39.55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5952" y="4343390"/>
            <a:ext cx="6185521" cy="180738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217902" y="6172170"/>
            <a:ext cx="1940364" cy="5539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00" dirty="0">
                <a:hlinkClick r:id="rId4"/>
              </a:rPr>
              <a:t>http://www.ccs.neu.edu/home/jaa/CS7800.12F/Information/Handouts/</a:t>
            </a:r>
            <a:r>
              <a:rPr lang="en-US" sz="1000" dirty="0" smtClean="0">
                <a:hlinkClick r:id="rId4"/>
              </a:rPr>
              <a:t>order.html</a:t>
            </a:r>
            <a:r>
              <a:rPr lang="en-US" sz="1000" dirty="0" smtClean="0"/>
              <a:t> 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3854682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Growth Order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23C00"/>
                </a:solidFill>
              </a:rPr>
              <a:t>Linear time: </a:t>
            </a:r>
            <a:r>
              <a:rPr lang="en-US" i="1" dirty="0" smtClean="0">
                <a:solidFill>
                  <a:srgbClr val="B23C00"/>
                </a:solidFill>
              </a:rPr>
              <a:t>O</a:t>
            </a:r>
            <a:r>
              <a:rPr lang="en-US" dirty="0" smtClean="0">
                <a:solidFill>
                  <a:srgbClr val="B23C00"/>
                </a:solidFill>
              </a:rPr>
              <a:t>(</a:t>
            </a:r>
            <a:r>
              <a:rPr lang="en-US" i="1" dirty="0" smtClean="0">
                <a:solidFill>
                  <a:srgbClr val="B23C00"/>
                </a:solidFill>
              </a:rPr>
              <a:t>N</a:t>
            </a:r>
            <a:r>
              <a:rPr lang="en-US" dirty="0" smtClean="0">
                <a:solidFill>
                  <a:srgbClr val="B23C00"/>
                </a:solidFill>
              </a:rPr>
              <a:t>)</a:t>
            </a:r>
          </a:p>
          <a:p>
            <a:pPr lvl="1"/>
            <a:r>
              <a:rPr lang="en-US" dirty="0" smtClean="0"/>
              <a:t>The algorithm makes one pass over the </a:t>
            </a:r>
            <a:r>
              <a:rPr lang="en-US" i="1" dirty="0" smtClean="0"/>
              <a:t>N</a:t>
            </a:r>
            <a:r>
              <a:rPr lang="en-US" dirty="0" smtClean="0"/>
              <a:t> elements and performs a “simple” operation per element.</a:t>
            </a:r>
          </a:p>
          <a:p>
            <a:pPr lvl="1"/>
            <a:r>
              <a:rPr lang="en-US" dirty="0" smtClean="0"/>
              <a:t>Example: Searching a list.</a:t>
            </a:r>
          </a:p>
          <a:p>
            <a:r>
              <a:rPr lang="en-US" dirty="0" smtClean="0">
                <a:solidFill>
                  <a:srgbClr val="B23C00"/>
                </a:solidFill>
              </a:rPr>
              <a:t>Quadratic time: </a:t>
            </a:r>
            <a:r>
              <a:rPr lang="en-US" i="1" dirty="0" smtClean="0">
                <a:solidFill>
                  <a:srgbClr val="B23C00"/>
                </a:solidFill>
              </a:rPr>
              <a:t>O</a:t>
            </a:r>
            <a:r>
              <a:rPr lang="en-US" dirty="0" smtClean="0">
                <a:solidFill>
                  <a:srgbClr val="B23C00"/>
                </a:solidFill>
              </a:rPr>
              <a:t>(</a:t>
            </a:r>
            <a:r>
              <a:rPr lang="en-US" i="1" dirty="0" smtClean="0">
                <a:solidFill>
                  <a:srgbClr val="B23C00"/>
                </a:solidFill>
              </a:rPr>
              <a:t>N</a:t>
            </a:r>
            <a:r>
              <a:rPr lang="en-US" baseline="30000" dirty="0" smtClean="0">
                <a:solidFill>
                  <a:srgbClr val="B23C00"/>
                </a:solidFill>
              </a:rPr>
              <a:t>2</a:t>
            </a:r>
            <a:r>
              <a:rPr lang="en-US" dirty="0" smtClean="0">
                <a:solidFill>
                  <a:srgbClr val="B23C00"/>
                </a:solidFill>
              </a:rPr>
              <a:t>)</a:t>
            </a:r>
          </a:p>
          <a:p>
            <a:pPr lvl="1"/>
            <a:r>
              <a:rPr lang="en-US" dirty="0"/>
              <a:t>The algorithm makes one pass over </a:t>
            </a:r>
            <a:r>
              <a:rPr lang="en-US" dirty="0" smtClean="0"/>
              <a:t>the </a:t>
            </a:r>
            <a:r>
              <a:rPr lang="en-US" i="1" dirty="0" smtClean="0"/>
              <a:t>N</a:t>
            </a:r>
            <a:r>
              <a:rPr lang="en-US" dirty="0" smtClean="0"/>
              <a:t> </a:t>
            </a:r>
            <a:r>
              <a:rPr lang="en-US" dirty="0"/>
              <a:t>elements and performs </a:t>
            </a:r>
            <a:r>
              <a:rPr lang="en-US" dirty="0" smtClean="0"/>
              <a:t>up to </a:t>
            </a:r>
            <a:r>
              <a:rPr lang="en-US" i="1" dirty="0" smtClean="0"/>
              <a:t>N</a:t>
            </a:r>
            <a:r>
              <a:rPr lang="en-US" dirty="0" smtClean="0"/>
              <a:t> operations per element.</a:t>
            </a:r>
          </a:p>
          <a:p>
            <a:pPr lvl="1"/>
            <a:r>
              <a:rPr lang="en-US" dirty="0" smtClean="0"/>
              <a:t>Example: selection sort</a:t>
            </a:r>
          </a:p>
          <a:p>
            <a:r>
              <a:rPr lang="en-US" dirty="0" smtClean="0">
                <a:solidFill>
                  <a:srgbClr val="B23C00"/>
                </a:solidFill>
              </a:rPr>
              <a:t>Logarithmic time: O(log </a:t>
            </a:r>
            <a:r>
              <a:rPr lang="en-US" i="1" dirty="0" smtClean="0">
                <a:solidFill>
                  <a:srgbClr val="B23C00"/>
                </a:solidFill>
              </a:rPr>
              <a:t>N</a:t>
            </a:r>
            <a:r>
              <a:rPr lang="en-US" dirty="0" smtClean="0">
                <a:solidFill>
                  <a:srgbClr val="B23C00"/>
                </a:solidFill>
              </a:rPr>
              <a:t>) or </a:t>
            </a:r>
            <a:r>
              <a:rPr lang="en-US" dirty="0">
                <a:solidFill>
                  <a:srgbClr val="B23C00"/>
                </a:solidFill>
              </a:rPr>
              <a:t>O</a:t>
            </a:r>
            <a:r>
              <a:rPr lang="en-US" dirty="0" smtClean="0">
                <a:solidFill>
                  <a:srgbClr val="B23C00"/>
                </a:solidFill>
              </a:rPr>
              <a:t>(</a:t>
            </a:r>
            <a:r>
              <a:rPr lang="en-US" i="1" dirty="0" smtClean="0">
                <a:solidFill>
                  <a:srgbClr val="B23C00"/>
                </a:solidFill>
              </a:rPr>
              <a:t>N </a:t>
            </a:r>
            <a:r>
              <a:rPr lang="en-US" dirty="0" smtClean="0">
                <a:solidFill>
                  <a:srgbClr val="B23C00"/>
                </a:solidFill>
              </a:rPr>
              <a:t>log </a:t>
            </a:r>
            <a:r>
              <a:rPr lang="en-US" i="1" dirty="0" smtClean="0">
                <a:solidFill>
                  <a:srgbClr val="B23C00"/>
                </a:solidFill>
              </a:rPr>
              <a:t>N</a:t>
            </a:r>
            <a:r>
              <a:rPr lang="en-US" dirty="0" smtClean="0">
                <a:solidFill>
                  <a:srgbClr val="B23C00"/>
                </a:solidFill>
              </a:rPr>
              <a:t>)</a:t>
            </a:r>
          </a:p>
          <a:p>
            <a:pPr lvl="1"/>
            <a:r>
              <a:rPr lang="en-US" dirty="0" smtClean="0"/>
              <a:t>The algorithm uses a “divide and conquer” strategy.</a:t>
            </a:r>
          </a:p>
          <a:p>
            <a:pPr lvl="1"/>
            <a:r>
              <a:rPr lang="en-US" dirty="0" smtClean="0"/>
              <a:t>Examples: merge sort, quicksort, binary search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1193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#6 </a:t>
            </a:r>
            <a:r>
              <a:rPr lang="en-US" dirty="0" smtClean="0"/>
              <a:t>Solution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133600"/>
          </a:xfrm>
        </p:spPr>
        <p:txBody>
          <a:bodyPr/>
          <a:lstStyle/>
          <a:p>
            <a:r>
              <a:rPr lang="en-US" dirty="0"/>
              <a:t>The % modulo </a:t>
            </a:r>
            <a:r>
              <a:rPr lang="en-US" dirty="0" smtClean="0"/>
              <a:t>operator binds </a:t>
            </a:r>
            <a:r>
              <a:rPr lang="en-US" dirty="0"/>
              <a:t>as tightly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(has </a:t>
            </a:r>
            <a:r>
              <a:rPr lang="en-US" dirty="0"/>
              <a:t>the same </a:t>
            </a:r>
            <a:r>
              <a:rPr lang="en-US" dirty="0" smtClean="0"/>
              <a:t>precedence level</a:t>
            </a:r>
            <a:r>
              <a:rPr lang="en-US" dirty="0"/>
              <a:t>) as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*</a:t>
            </a:r>
            <a:r>
              <a:rPr lang="en-US" dirty="0"/>
              <a:t> and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/</a:t>
            </a:r>
          </a:p>
          <a:p>
            <a:pPr lvl="5"/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  <a:p>
            <a:r>
              <a:rPr lang="en-US" dirty="0" smtClean="0"/>
              <a:t>Therefore, method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getTermValue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should also handle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%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0854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#6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1179933"/>
            <a:ext cx="6754198" cy="563231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ourier New"/>
                <a:cs typeface="Courier New"/>
              </a:rPr>
              <a:t>public </a:t>
            </a:r>
            <a:r>
              <a:rPr lang="en-US" sz="1200" b="1" dirty="0" err="1">
                <a:latin typeface="Courier New"/>
                <a:cs typeface="Courier New"/>
              </a:rPr>
              <a:t>int</a:t>
            </a:r>
            <a:r>
              <a:rPr lang="en-US" sz="1200" b="1" dirty="0">
                <a:latin typeface="Courier New"/>
                <a:cs typeface="Courier New"/>
              </a:rPr>
              <a:t> </a:t>
            </a:r>
            <a:r>
              <a:rPr lang="en-US" sz="1200" b="1" dirty="0" err="1">
                <a:latin typeface="Courier New"/>
                <a:cs typeface="Courier New"/>
              </a:rPr>
              <a:t>getTermValue</a:t>
            </a:r>
            <a:r>
              <a:rPr lang="en-US" sz="1200" b="1" dirty="0">
                <a:latin typeface="Courier New"/>
                <a:cs typeface="Courier New"/>
              </a:rPr>
              <a:t>()</a:t>
            </a:r>
          </a:p>
          <a:p>
            <a:r>
              <a:rPr lang="en-US" sz="1200" b="1" dirty="0">
                <a:latin typeface="Courier New"/>
                <a:cs typeface="Courier New"/>
              </a:rPr>
              <a:t>{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</a:t>
            </a:r>
            <a:r>
              <a:rPr lang="en-US" sz="1200" b="1" dirty="0" err="1">
                <a:latin typeface="Courier New"/>
                <a:cs typeface="Courier New"/>
              </a:rPr>
              <a:t>int</a:t>
            </a:r>
            <a:r>
              <a:rPr lang="en-US" sz="1200" b="1" dirty="0">
                <a:latin typeface="Courier New"/>
                <a:cs typeface="Courier New"/>
              </a:rPr>
              <a:t> value = </a:t>
            </a:r>
            <a:r>
              <a:rPr lang="en-US" sz="1200" b="1" dirty="0" err="1" smtClean="0">
                <a:latin typeface="Courier New"/>
                <a:cs typeface="Courier New"/>
              </a:rPr>
              <a:t>getFactorValue</a:t>
            </a:r>
            <a:r>
              <a:rPr lang="en-US" sz="1200" b="1" dirty="0">
                <a:latin typeface="Courier New"/>
                <a:cs typeface="Courier New"/>
              </a:rPr>
              <a:t>();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boolean done = false;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while (!done) {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    String next = </a:t>
            </a:r>
            <a:r>
              <a:rPr lang="en-US" sz="1200" b="1" dirty="0" err="1">
                <a:latin typeface="Courier New"/>
                <a:cs typeface="Courier New"/>
              </a:rPr>
              <a:t>tokenizer.peekToken</a:t>
            </a:r>
            <a:r>
              <a:rPr lang="en-US" sz="1200" b="1" dirty="0">
                <a:latin typeface="Courier New"/>
                <a:cs typeface="Courier New"/>
              </a:rPr>
              <a:t>();</a:t>
            </a:r>
          </a:p>
          <a:p>
            <a:endParaRPr lang="en-US" sz="1200" b="1" dirty="0">
              <a:latin typeface="Courier New"/>
              <a:cs typeface="Courier New"/>
            </a:endParaRPr>
          </a:p>
          <a:p>
            <a:r>
              <a:rPr lang="en-US" sz="1200" b="1" dirty="0">
                <a:latin typeface="Courier New"/>
                <a:cs typeface="Courier New"/>
              </a:rPr>
              <a:t>        if ("*".equals(next) || "/".equals(next) || "%".equals(next)) {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        </a:t>
            </a:r>
            <a:r>
              <a:rPr lang="en-US" sz="1200" b="1" dirty="0" err="1">
                <a:latin typeface="Courier New"/>
                <a:cs typeface="Courier New"/>
              </a:rPr>
              <a:t>tokenizer.nextToken</a:t>
            </a:r>
            <a:r>
              <a:rPr lang="en-US" sz="1200" b="1" dirty="0">
                <a:latin typeface="Courier New"/>
                <a:cs typeface="Courier New"/>
              </a:rPr>
              <a:t>();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        </a:t>
            </a:r>
            <a:r>
              <a:rPr lang="en-US" sz="1200" b="1" dirty="0" err="1">
                <a:latin typeface="Courier New"/>
                <a:cs typeface="Courier New"/>
              </a:rPr>
              <a:t>int</a:t>
            </a:r>
            <a:r>
              <a:rPr lang="en-US" sz="1200" b="1" dirty="0">
                <a:latin typeface="Courier New"/>
                <a:cs typeface="Courier New"/>
              </a:rPr>
              <a:t> value2 = </a:t>
            </a:r>
            <a:r>
              <a:rPr lang="en-US" sz="1200" b="1" dirty="0" err="1" smtClean="0">
                <a:latin typeface="Courier New"/>
                <a:cs typeface="Courier New"/>
              </a:rPr>
              <a:t>getFactorValue</a:t>
            </a:r>
            <a:r>
              <a:rPr lang="en-US" sz="1200" b="1" dirty="0">
                <a:latin typeface="Courier New"/>
                <a:cs typeface="Courier New"/>
              </a:rPr>
              <a:t>();</a:t>
            </a:r>
          </a:p>
          <a:p>
            <a:endParaRPr lang="en-US" sz="1200" b="1" dirty="0">
              <a:latin typeface="Courier New"/>
              <a:cs typeface="Courier New"/>
            </a:endParaRPr>
          </a:p>
          <a:p>
            <a:r>
              <a:rPr lang="en-US" sz="1200" b="1" dirty="0">
                <a:latin typeface="Courier New"/>
                <a:cs typeface="Courier New"/>
              </a:rPr>
              <a:t>            if ("*".equals(next)) {</a:t>
            </a:r>
          </a:p>
          <a:p>
            <a:r>
              <a:rPr lang="fi-FI" sz="1200" b="1" dirty="0">
                <a:latin typeface="Courier New"/>
                <a:cs typeface="Courier New"/>
              </a:rPr>
              <a:t>                </a:t>
            </a:r>
            <a:r>
              <a:rPr lang="fi-FI" sz="1200" b="1" dirty="0" err="1">
                <a:latin typeface="Courier New"/>
                <a:cs typeface="Courier New"/>
              </a:rPr>
              <a:t>value</a:t>
            </a:r>
            <a:r>
              <a:rPr lang="fi-FI" sz="1200" b="1" dirty="0">
                <a:latin typeface="Courier New"/>
                <a:cs typeface="Courier New"/>
              </a:rPr>
              <a:t> = value*value2;</a:t>
            </a:r>
          </a:p>
          <a:p>
            <a:r>
              <a:rPr lang="fi-FI" sz="1200" b="1" dirty="0">
                <a:latin typeface="Courier New"/>
                <a:cs typeface="Courier New"/>
              </a:rPr>
              <a:t>            }</a:t>
            </a:r>
          </a:p>
          <a:p>
            <a:endParaRPr lang="fi-FI" sz="1200" b="1" dirty="0">
              <a:latin typeface="Courier New"/>
              <a:cs typeface="Courier New"/>
            </a:endParaRPr>
          </a:p>
          <a:p>
            <a:r>
              <a:rPr lang="en-US" sz="1200" b="1" dirty="0">
                <a:latin typeface="Courier New"/>
                <a:cs typeface="Courier New"/>
              </a:rPr>
              <a:t>            else if ("/".equals(next)) {</a:t>
            </a:r>
          </a:p>
          <a:p>
            <a:r>
              <a:rPr lang="fi-FI" sz="1200" b="1" dirty="0">
                <a:latin typeface="Courier New"/>
                <a:cs typeface="Courier New"/>
              </a:rPr>
              <a:t>                </a:t>
            </a:r>
            <a:r>
              <a:rPr lang="fi-FI" sz="1200" b="1" dirty="0" err="1">
                <a:latin typeface="Courier New"/>
                <a:cs typeface="Courier New"/>
              </a:rPr>
              <a:t>value</a:t>
            </a:r>
            <a:r>
              <a:rPr lang="fi-FI" sz="1200" b="1" dirty="0">
                <a:latin typeface="Courier New"/>
                <a:cs typeface="Courier New"/>
              </a:rPr>
              <a:t> = value/value2;</a:t>
            </a:r>
          </a:p>
          <a:p>
            <a:r>
              <a:rPr lang="fi-FI" sz="1200" b="1" dirty="0">
                <a:latin typeface="Courier New"/>
                <a:cs typeface="Courier New"/>
              </a:rPr>
              <a:t>            }</a:t>
            </a:r>
          </a:p>
          <a:p>
            <a:endParaRPr lang="fi-FI" sz="1200" b="1" dirty="0">
              <a:latin typeface="Courier New"/>
              <a:cs typeface="Courier New"/>
            </a:endParaRPr>
          </a:p>
          <a:p>
            <a:r>
              <a:rPr lang="da-DK" sz="1200" b="1" dirty="0">
                <a:latin typeface="Courier New"/>
                <a:cs typeface="Courier New"/>
              </a:rPr>
              <a:t>            </a:t>
            </a:r>
            <a:r>
              <a:rPr lang="da-DK" sz="1200" b="1" dirty="0" err="1">
                <a:solidFill>
                  <a:srgbClr val="B23C00"/>
                </a:solidFill>
                <a:latin typeface="Courier New"/>
                <a:cs typeface="Courier New"/>
              </a:rPr>
              <a:t>else</a:t>
            </a:r>
            <a:r>
              <a:rPr lang="da-DK" sz="1200" b="1" dirty="0">
                <a:solidFill>
                  <a:srgbClr val="B23C00"/>
                </a:solidFill>
                <a:latin typeface="Courier New"/>
                <a:cs typeface="Courier New"/>
              </a:rPr>
              <a:t> {</a:t>
            </a:r>
          </a:p>
          <a:p>
            <a:r>
              <a:rPr lang="fi-FI" sz="1200" b="1" dirty="0">
                <a:solidFill>
                  <a:srgbClr val="B23C00"/>
                </a:solidFill>
                <a:latin typeface="Courier New"/>
                <a:cs typeface="Courier New"/>
              </a:rPr>
              <a:t>                </a:t>
            </a:r>
            <a:r>
              <a:rPr lang="fi-FI" sz="1200" b="1" dirty="0" err="1">
                <a:solidFill>
                  <a:srgbClr val="B23C00"/>
                </a:solidFill>
                <a:latin typeface="Courier New"/>
                <a:cs typeface="Courier New"/>
              </a:rPr>
              <a:t>value</a:t>
            </a:r>
            <a:r>
              <a:rPr lang="fi-FI" sz="1200" b="1" dirty="0">
                <a:solidFill>
                  <a:srgbClr val="B23C00"/>
                </a:solidFill>
                <a:latin typeface="Courier New"/>
                <a:cs typeface="Courier New"/>
              </a:rPr>
              <a:t> = value%value2;</a:t>
            </a:r>
          </a:p>
          <a:p>
            <a:r>
              <a:rPr lang="fi-FI" sz="1200" b="1" dirty="0">
                <a:solidFill>
                  <a:srgbClr val="B23C00"/>
                </a:solidFill>
                <a:latin typeface="Courier New"/>
                <a:cs typeface="Courier New"/>
              </a:rPr>
              <a:t>            }</a:t>
            </a:r>
          </a:p>
          <a:p>
            <a:r>
              <a:rPr lang="fi-FI" sz="1200" b="1" dirty="0">
                <a:latin typeface="Courier New"/>
                <a:cs typeface="Courier New"/>
              </a:rPr>
              <a:t>        }</a:t>
            </a:r>
          </a:p>
          <a:p>
            <a:r>
              <a:rPr lang="da-DK" sz="1200" b="1" dirty="0">
                <a:latin typeface="Courier New"/>
                <a:cs typeface="Courier New"/>
              </a:rPr>
              <a:t>        </a:t>
            </a:r>
            <a:r>
              <a:rPr lang="da-DK" sz="1200" b="1" dirty="0" err="1">
                <a:latin typeface="Courier New"/>
                <a:cs typeface="Courier New"/>
              </a:rPr>
              <a:t>else</a:t>
            </a:r>
            <a:r>
              <a:rPr lang="da-DK" sz="1200" b="1" dirty="0">
                <a:latin typeface="Courier New"/>
                <a:cs typeface="Courier New"/>
              </a:rPr>
              <a:t> {</a:t>
            </a:r>
          </a:p>
          <a:p>
            <a:r>
              <a:rPr lang="it-IT" sz="1200" b="1" dirty="0">
                <a:latin typeface="Courier New"/>
                <a:cs typeface="Courier New"/>
              </a:rPr>
              <a:t>            </a:t>
            </a:r>
            <a:r>
              <a:rPr lang="it-IT" sz="1200" b="1" dirty="0" err="1">
                <a:latin typeface="Courier New"/>
                <a:cs typeface="Courier New"/>
              </a:rPr>
              <a:t>done</a:t>
            </a:r>
            <a:r>
              <a:rPr lang="it-IT" sz="1200" b="1" dirty="0">
                <a:latin typeface="Courier New"/>
                <a:cs typeface="Courier New"/>
              </a:rPr>
              <a:t> = </a:t>
            </a:r>
            <a:r>
              <a:rPr lang="it-IT" sz="1200" b="1" dirty="0" err="1">
                <a:latin typeface="Courier New"/>
                <a:cs typeface="Courier New"/>
              </a:rPr>
              <a:t>true</a:t>
            </a:r>
            <a:r>
              <a:rPr lang="it-IT" sz="1200" b="1" dirty="0">
                <a:latin typeface="Courier New"/>
                <a:cs typeface="Courier New"/>
              </a:rPr>
              <a:t>;</a:t>
            </a:r>
          </a:p>
          <a:p>
            <a:r>
              <a:rPr lang="it-IT" sz="1200" b="1" dirty="0">
                <a:latin typeface="Courier New"/>
                <a:cs typeface="Courier New"/>
              </a:rPr>
              <a:t>        }</a:t>
            </a:r>
          </a:p>
          <a:p>
            <a:r>
              <a:rPr lang="it-IT" sz="1200" b="1" dirty="0">
                <a:latin typeface="Courier New"/>
                <a:cs typeface="Courier New"/>
              </a:rPr>
              <a:t>    }</a:t>
            </a:r>
          </a:p>
          <a:p>
            <a:r>
              <a:rPr lang="it-IT" sz="1200" b="1" dirty="0">
                <a:latin typeface="Courier New"/>
                <a:cs typeface="Courier New"/>
              </a:rPr>
              <a:t>    </a:t>
            </a:r>
            <a:r>
              <a:rPr lang="it-IT" sz="1200" b="1" dirty="0" err="1">
                <a:latin typeface="Courier New"/>
                <a:cs typeface="Courier New"/>
              </a:rPr>
              <a:t>return</a:t>
            </a:r>
            <a:r>
              <a:rPr lang="it-IT" sz="1200" b="1" dirty="0">
                <a:latin typeface="Courier New"/>
                <a:cs typeface="Courier New"/>
              </a:rPr>
              <a:t> </a:t>
            </a:r>
            <a:r>
              <a:rPr lang="it-IT" sz="1200" b="1" dirty="0" err="1">
                <a:latin typeface="Courier New"/>
                <a:cs typeface="Courier New"/>
              </a:rPr>
              <a:t>value</a:t>
            </a:r>
            <a:r>
              <a:rPr lang="it-IT" sz="1200" b="1" dirty="0">
                <a:latin typeface="Courier New"/>
                <a:cs typeface="Courier New"/>
              </a:rPr>
              <a:t>;</a:t>
            </a:r>
          </a:p>
          <a:p>
            <a:r>
              <a:rPr lang="it-IT" sz="1200" b="1" dirty="0" smtClean="0">
                <a:latin typeface="Courier New"/>
                <a:cs typeface="Courier New"/>
              </a:rPr>
              <a:t>}</a:t>
            </a:r>
            <a:endParaRPr lang="it-IT" sz="12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4740849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Fig_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67" y="1234464"/>
            <a:ext cx="5002157" cy="5577779"/>
          </a:xfrm>
          <a:prstGeom prst="rect">
            <a:avLst/>
          </a:prstGeom>
          <a:solidFill>
            <a:srgbClr val="FFFFC2"/>
          </a:soli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#6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4806" y="1295400"/>
            <a:ext cx="4754827" cy="3505185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^</a:t>
            </a:r>
            <a:r>
              <a:rPr lang="en-US" dirty="0" smtClean="0"/>
              <a:t> </a:t>
            </a:r>
            <a:r>
              <a:rPr lang="en-US" dirty="0"/>
              <a:t>power </a:t>
            </a:r>
            <a:r>
              <a:rPr lang="en-US" dirty="0" smtClean="0"/>
              <a:t>operator binds </a:t>
            </a:r>
            <a:r>
              <a:rPr lang="en-US" dirty="0"/>
              <a:t>the most tightly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all the </a:t>
            </a:r>
            <a:r>
              <a:rPr lang="en-US" dirty="0" smtClean="0"/>
              <a:t>operators.</a:t>
            </a:r>
            <a:endParaRPr lang="en-US" dirty="0"/>
          </a:p>
          <a:p>
            <a:pPr lvl="1"/>
            <a:r>
              <a:rPr lang="en-US" dirty="0" smtClean="0"/>
              <a:t>It has </a:t>
            </a:r>
            <a:r>
              <a:rPr lang="en-US" dirty="0"/>
              <a:t>the highest precedence </a:t>
            </a:r>
            <a:r>
              <a:rPr lang="en-US" dirty="0" smtClean="0"/>
              <a:t>level.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How should we handle the modulo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^</a:t>
            </a:r>
            <a:r>
              <a:rPr lang="en-US" dirty="0" smtClean="0"/>
              <a:t> operator?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5212073" y="6263609"/>
            <a:ext cx="731512" cy="27431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63504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#6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Because the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^</a:t>
            </a:r>
            <a:r>
              <a:rPr lang="en-US" dirty="0"/>
              <a:t> power operator </a:t>
            </a:r>
            <a:r>
              <a:rPr lang="en-US" dirty="0" smtClean="0"/>
              <a:t>has </a:t>
            </a:r>
            <a:br>
              <a:rPr lang="en-US" dirty="0" smtClean="0"/>
            </a:br>
            <a:r>
              <a:rPr lang="en-US" dirty="0" smtClean="0"/>
              <a:t>higher precedence than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*</a:t>
            </a:r>
            <a:r>
              <a:rPr lang="en-US" dirty="0" smtClean="0"/>
              <a:t>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/</a:t>
            </a:r>
            <a:r>
              <a:rPr lang="en-US" dirty="0" smtClean="0"/>
              <a:t> and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%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it needs its own method.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5028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</a:t>
            </a:r>
            <a:r>
              <a:rPr lang="en-US" dirty="0" smtClean="0"/>
              <a:t>#</a:t>
            </a:r>
            <a:r>
              <a:rPr lang="en-US" dirty="0"/>
              <a:t>6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1402247"/>
            <a:ext cx="7387810" cy="53553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public </a:t>
            </a:r>
            <a:r>
              <a:rPr lang="en-US" sz="1800" b="1" dirty="0" err="1">
                <a:latin typeface="Courier New"/>
                <a:cs typeface="Courier New"/>
              </a:rPr>
              <a:t>int</a:t>
            </a: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getPowerValue</a:t>
            </a:r>
            <a:r>
              <a:rPr lang="en-US" sz="1800" b="1" dirty="0">
                <a:latin typeface="Courier New"/>
                <a:cs typeface="Courier New"/>
              </a:rPr>
              <a:t>()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int</a:t>
            </a:r>
            <a:r>
              <a:rPr lang="en-US" sz="1800" b="1" dirty="0">
                <a:latin typeface="Courier New"/>
                <a:cs typeface="Courier New"/>
              </a:rPr>
              <a:t> value =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getFactorValue</a:t>
            </a:r>
            <a:r>
              <a:rPr lang="en-US" sz="1800" b="1" dirty="0">
                <a:latin typeface="Courier New"/>
                <a:cs typeface="Courier New"/>
              </a:rPr>
              <a:t>();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boolean done = false;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while (!done)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String next = </a:t>
            </a:r>
            <a:r>
              <a:rPr lang="en-US" sz="1800" b="1" dirty="0" err="1">
                <a:latin typeface="Courier New"/>
                <a:cs typeface="Courier New"/>
              </a:rPr>
              <a:t>tokenizer.peekToken</a:t>
            </a:r>
            <a:r>
              <a:rPr lang="en-US" sz="1800" b="1" dirty="0">
                <a:latin typeface="Courier New"/>
                <a:cs typeface="Courier New"/>
              </a:rPr>
              <a:t>();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     if (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"^"</a:t>
            </a:r>
            <a:r>
              <a:rPr lang="en-US" sz="1800" b="1" dirty="0">
                <a:latin typeface="Courier New"/>
                <a:cs typeface="Courier New"/>
              </a:rPr>
              <a:t>.equals(next))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</a:t>
            </a:r>
            <a:r>
              <a:rPr lang="en-US" sz="1800" b="1" dirty="0" err="1">
                <a:latin typeface="Courier New"/>
                <a:cs typeface="Courier New"/>
              </a:rPr>
              <a:t>tokenizer.nextToken</a:t>
            </a:r>
            <a:r>
              <a:rPr lang="en-US" sz="1800" b="1" dirty="0">
                <a:latin typeface="Courier New"/>
                <a:cs typeface="Courier New"/>
              </a:rPr>
              <a:t>();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</a:t>
            </a:r>
            <a:r>
              <a:rPr lang="en-US" sz="1800" b="1" dirty="0" err="1">
                <a:latin typeface="Courier New"/>
                <a:cs typeface="Courier New"/>
              </a:rPr>
              <a:t>int</a:t>
            </a:r>
            <a:r>
              <a:rPr lang="en-US" sz="1800" b="1" dirty="0">
                <a:latin typeface="Courier New"/>
                <a:cs typeface="Courier New"/>
              </a:rPr>
              <a:t> value2 =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getFactorValue</a:t>
            </a:r>
            <a:r>
              <a:rPr lang="en-US" sz="1800" b="1" dirty="0">
                <a:latin typeface="Courier New"/>
                <a:cs typeface="Courier New"/>
              </a:rPr>
              <a:t>();</a:t>
            </a:r>
          </a:p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1800" b="1" dirty="0" smtClean="0">
                <a:solidFill>
                  <a:srgbClr val="B23C00"/>
                </a:solidFill>
                <a:latin typeface="Courier New"/>
                <a:cs typeface="Courier New"/>
              </a:rPr>
              <a:t>           </a:t>
            </a:r>
            <a:r>
              <a:rPr lang="en-US" sz="1800" b="1" dirty="0" smtClean="0">
                <a:solidFill>
                  <a:srgbClr val="000000"/>
                </a:solidFill>
                <a:latin typeface="Courier New"/>
                <a:cs typeface="Courier New"/>
              </a:rPr>
              <a:t>value </a:t>
            </a:r>
            <a:r>
              <a:rPr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= (</a:t>
            </a:r>
            <a:r>
              <a:rPr lang="en-US" sz="1800" b="1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)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Math.pow</a:t>
            </a:r>
            <a:r>
              <a:rPr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((double) value, </a:t>
            </a:r>
            <a:endParaRPr lang="en-US" sz="1800" b="1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(</a:t>
            </a:r>
            <a:r>
              <a:rPr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double) value2)</a:t>
            </a:r>
            <a:r>
              <a:rPr lang="en-US" sz="1800" b="1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        </a:t>
            </a:r>
            <a:r>
              <a:rPr lang="en-US" sz="1800" b="1" dirty="0">
                <a:latin typeface="Courier New"/>
                <a:cs typeface="Courier New"/>
              </a:rPr>
              <a:t>}</a:t>
            </a:r>
          </a:p>
          <a:p>
            <a:r>
              <a:rPr lang="da-DK" sz="1800" b="1" dirty="0">
                <a:latin typeface="Courier New"/>
                <a:cs typeface="Courier New"/>
              </a:rPr>
              <a:t>        </a:t>
            </a:r>
            <a:r>
              <a:rPr lang="da-DK" sz="1800" b="1" dirty="0" err="1">
                <a:latin typeface="Courier New"/>
                <a:cs typeface="Courier New"/>
              </a:rPr>
              <a:t>else</a:t>
            </a:r>
            <a:r>
              <a:rPr lang="da-DK" sz="1800" b="1" dirty="0">
                <a:latin typeface="Courier New"/>
                <a:cs typeface="Courier New"/>
              </a:rPr>
              <a:t> {</a:t>
            </a:r>
          </a:p>
          <a:p>
            <a:r>
              <a:rPr lang="it-IT" sz="1800" b="1" dirty="0">
                <a:latin typeface="Courier New"/>
                <a:cs typeface="Courier New"/>
              </a:rPr>
              <a:t>            </a:t>
            </a:r>
            <a:r>
              <a:rPr lang="it-IT" sz="1800" b="1" dirty="0" err="1">
                <a:latin typeface="Courier New"/>
                <a:cs typeface="Courier New"/>
              </a:rPr>
              <a:t>done</a:t>
            </a:r>
            <a:r>
              <a:rPr lang="it-IT" sz="1800" b="1" dirty="0">
                <a:latin typeface="Courier New"/>
                <a:cs typeface="Courier New"/>
              </a:rPr>
              <a:t> = </a:t>
            </a:r>
            <a:r>
              <a:rPr lang="it-IT" sz="1800" b="1" dirty="0" err="1">
                <a:latin typeface="Courier New"/>
                <a:cs typeface="Courier New"/>
              </a:rPr>
              <a:t>true</a:t>
            </a:r>
            <a:r>
              <a:rPr lang="it-IT" sz="1800" b="1" dirty="0">
                <a:latin typeface="Courier New"/>
                <a:cs typeface="Courier New"/>
              </a:rPr>
              <a:t>;</a:t>
            </a:r>
          </a:p>
          <a:p>
            <a:r>
              <a:rPr lang="it-IT" sz="1800" b="1" dirty="0">
                <a:latin typeface="Courier New"/>
                <a:cs typeface="Courier New"/>
              </a:rPr>
              <a:t>        }</a:t>
            </a:r>
          </a:p>
          <a:p>
            <a:r>
              <a:rPr lang="it-IT" sz="1800" b="1" dirty="0">
                <a:latin typeface="Courier New"/>
                <a:cs typeface="Courier New"/>
              </a:rPr>
              <a:t>    }</a:t>
            </a:r>
          </a:p>
          <a:p>
            <a:r>
              <a:rPr lang="it-IT" sz="1800" b="1" dirty="0">
                <a:latin typeface="Courier New"/>
                <a:cs typeface="Courier New"/>
              </a:rPr>
              <a:t>    </a:t>
            </a:r>
            <a:r>
              <a:rPr lang="it-IT" sz="1800" b="1" dirty="0" err="1">
                <a:latin typeface="Courier New"/>
                <a:cs typeface="Courier New"/>
              </a:rPr>
              <a:t>return</a:t>
            </a:r>
            <a:r>
              <a:rPr lang="it-IT" sz="1800" b="1" dirty="0">
                <a:latin typeface="Courier New"/>
                <a:cs typeface="Courier New"/>
              </a:rPr>
              <a:t> </a:t>
            </a:r>
            <a:r>
              <a:rPr lang="it-IT" sz="1800" b="1" dirty="0" err="1">
                <a:latin typeface="Courier New"/>
                <a:cs typeface="Courier New"/>
              </a:rPr>
              <a:t>value</a:t>
            </a:r>
            <a:r>
              <a:rPr lang="it-IT" sz="1800" b="1" dirty="0">
                <a:latin typeface="Courier New"/>
                <a:cs typeface="Courier New"/>
              </a:rPr>
              <a:t>;</a:t>
            </a:r>
          </a:p>
          <a:p>
            <a:r>
              <a:rPr lang="it-IT" sz="1800" b="1" dirty="0" smtClean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3022585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36157</TotalTime>
  <Words>3801</Words>
  <Application>Microsoft Macintosh PowerPoint</Application>
  <PresentationFormat>On-screen Show (4:3)</PresentationFormat>
  <Paragraphs>590</Paragraphs>
  <Slides>46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Quadrant</vt:lpstr>
      <vt:lpstr>CS 46B: Introduction to Data Structures July 7 Class Meeting</vt:lpstr>
      <vt:lpstr>Sorting Animations</vt:lpstr>
      <vt:lpstr>Quizzes for July 9</vt:lpstr>
      <vt:lpstr>Homework #6 Solution</vt:lpstr>
      <vt:lpstr>Homework #6 Solution, cont’d</vt:lpstr>
      <vt:lpstr>Homework #6 Solution, cont’d</vt:lpstr>
      <vt:lpstr>Homework #6 Solution, cont’d</vt:lpstr>
      <vt:lpstr>Homework #6 Solution, cont’d</vt:lpstr>
      <vt:lpstr>Homework #6 Solution, cont’d</vt:lpstr>
      <vt:lpstr>Homework #6 Solution, cont’d</vt:lpstr>
      <vt:lpstr>Homework #6 Solution, cont’d</vt:lpstr>
      <vt:lpstr>Homework #7: Quicksort</vt:lpstr>
      <vt:lpstr>Homework #7: Quicksort, cont’d</vt:lpstr>
      <vt:lpstr>Homework #7: Quicksort</vt:lpstr>
      <vt:lpstr>PowerPoint Presentation</vt:lpstr>
      <vt:lpstr>Homework #7-Draft: Quicksort</vt:lpstr>
      <vt:lpstr>Homework #7-Draft: Quicksort</vt:lpstr>
      <vt:lpstr>Homework #7-Draft: Quicksort</vt:lpstr>
      <vt:lpstr>Homework #7-Draft: Quicksort</vt:lpstr>
      <vt:lpstr>Homework #7-Draft: Quicksort</vt:lpstr>
      <vt:lpstr>Homework #7-Draft: Quicksort</vt:lpstr>
      <vt:lpstr>Homework #7-Final: Quicksort</vt:lpstr>
      <vt:lpstr>Linear Search</vt:lpstr>
      <vt:lpstr>Binary Search</vt:lpstr>
      <vt:lpstr>Binary Search, cont’d</vt:lpstr>
      <vt:lpstr>Recursive Binary Search</vt:lpstr>
      <vt:lpstr>Non-Recursive Binary Search</vt:lpstr>
      <vt:lpstr>Break</vt:lpstr>
      <vt:lpstr>Sorting and Searching in the Real World</vt:lpstr>
      <vt:lpstr>Built-in Sort Routines</vt:lpstr>
      <vt:lpstr>Built-in Sort Routines, cont’d</vt:lpstr>
      <vt:lpstr>Arrays.sort()</vt:lpstr>
      <vt:lpstr>Collections.sort()</vt:lpstr>
      <vt:lpstr>Comparable as a Parameterized Interface</vt:lpstr>
      <vt:lpstr>Comparable as a Parameterized Interface</vt:lpstr>
      <vt:lpstr>Sorting Challenges</vt:lpstr>
      <vt:lpstr>The Comparator Interface</vt:lpstr>
      <vt:lpstr>The Comparator Interface, cont’d</vt:lpstr>
      <vt:lpstr>The Comparator Interface, cont’d</vt:lpstr>
      <vt:lpstr>The Comparator Interface, cont’d</vt:lpstr>
      <vt:lpstr>Measuring Algorithm Performance</vt:lpstr>
      <vt:lpstr>Growth Order</vt:lpstr>
      <vt:lpstr>Growth Order, cont’d</vt:lpstr>
      <vt:lpstr>Growth Order, cont’d</vt:lpstr>
      <vt:lpstr>Growth Order, cont’d</vt:lpstr>
      <vt:lpstr>Growth Order, cont’d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Ronald Mak</cp:lastModifiedBy>
  <cp:revision>607</cp:revision>
  <dcterms:created xsi:type="dcterms:W3CDTF">2008-01-12T03:52:55Z</dcterms:created>
  <dcterms:modified xsi:type="dcterms:W3CDTF">2015-07-09T05:34:50Z</dcterms:modified>
  <cp:category/>
</cp:coreProperties>
</file>